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4"/>
  </p:sldMasterIdLst>
  <p:notesMasterIdLst>
    <p:notesMasterId r:id="rId21"/>
  </p:notesMasterIdLst>
  <p:handoutMasterIdLst>
    <p:handoutMasterId r:id="rId22"/>
  </p:handoutMasterIdLst>
  <p:sldIdLst>
    <p:sldId id="1866" r:id="rId5"/>
    <p:sldId id="1867" r:id="rId6"/>
    <p:sldId id="1868" r:id="rId7"/>
    <p:sldId id="1888" r:id="rId8"/>
    <p:sldId id="1869" r:id="rId9"/>
    <p:sldId id="1870" r:id="rId10"/>
    <p:sldId id="1889" r:id="rId11"/>
    <p:sldId id="1890" r:id="rId12"/>
    <p:sldId id="1891" r:id="rId13"/>
    <p:sldId id="1892" r:id="rId14"/>
    <p:sldId id="1893" r:id="rId15"/>
    <p:sldId id="1872" r:id="rId16"/>
    <p:sldId id="1873" r:id="rId17"/>
    <p:sldId id="1874" r:id="rId18"/>
    <p:sldId id="1875" r:id="rId19"/>
    <p:sldId id="1876" r:id="rId2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Lines theme" id="{EE9670AD-028C-4190-AAA8-2AF0F3B1E372}">
          <p14:sldIdLst>
            <p14:sldId id="1866"/>
            <p14:sldId id="1867"/>
            <p14:sldId id="1868"/>
            <p14:sldId id="1888"/>
            <p14:sldId id="1869"/>
            <p14:sldId id="1870"/>
            <p14:sldId id="1889"/>
            <p14:sldId id="1890"/>
            <p14:sldId id="1891"/>
            <p14:sldId id="1892"/>
            <p14:sldId id="1893"/>
            <p14:sldId id="1872"/>
            <p14:sldId id="1873"/>
            <p14:sldId id="1874"/>
            <p14:sldId id="1875"/>
            <p14:sldId id="1876"/>
          </p14:sldIdLst>
        </p14:section>
      </p14:sectionLst>
    </p:ex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6DC"/>
    <a:srgbClr val="ECE0D4"/>
    <a:srgbClr val="D1B497"/>
    <a:srgbClr val="E3D1BF"/>
    <a:srgbClr val="AA673C"/>
    <a:srgbClr val="6A6967"/>
    <a:srgbClr val="C19C84"/>
    <a:srgbClr val="F8EBE0"/>
    <a:srgbClr val="FF2625"/>
    <a:srgbClr val="0077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41" autoAdjust="0"/>
  </p:normalViewPr>
  <p:slideViewPr>
    <p:cSldViewPr snapToGrid="0">
      <p:cViewPr varScale="1">
        <p:scale>
          <a:sx n="41" d="100"/>
          <a:sy n="41" d="100"/>
        </p:scale>
        <p:origin x="60" y="642"/>
      </p:cViewPr>
      <p:guideLst>
        <p:guide orient="horz" pos="2160"/>
        <p:guide pos="480"/>
        <p:guide pos="7200"/>
        <p:guide pos="4368"/>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184"/>
    </p:cViewPr>
  </p:sorterViewPr>
  <p:notesViewPr>
    <p:cSldViewPr snapToGrid="0">
      <p:cViewPr varScale="1">
        <p:scale>
          <a:sx n="48" d="100"/>
          <a:sy n="48" d="100"/>
        </p:scale>
        <p:origin x="182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BA527E-05B0-4CFD-8DEC-EB7395A4A52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E0F90EA5-C874-4B3E-8ECF-EFBB29F3791B}">
      <dgm:prSet phldrT="[Text]"/>
      <dgm:spPr/>
      <dgm:t>
        <a:bodyPr/>
        <a:lstStyle/>
        <a:p>
          <a:r>
            <a:rPr lang="en-US" dirty="0" err="1">
              <a:solidFill>
                <a:schemeClr val="bg1"/>
              </a:solidFill>
            </a:rPr>
            <a:t>Kegiatan</a:t>
          </a:r>
          <a:r>
            <a:rPr lang="en-US" dirty="0">
              <a:solidFill>
                <a:schemeClr val="bg1"/>
              </a:solidFill>
            </a:rPr>
            <a:t> </a:t>
          </a:r>
          <a:r>
            <a:rPr lang="en-US" dirty="0" err="1">
              <a:solidFill>
                <a:schemeClr val="bg1"/>
              </a:solidFill>
            </a:rPr>
            <a:t>usaha</a:t>
          </a:r>
          <a:endParaRPr lang="en-US" dirty="0">
            <a:solidFill>
              <a:schemeClr val="bg1"/>
            </a:solidFill>
          </a:endParaRPr>
        </a:p>
      </dgm:t>
    </dgm:pt>
    <dgm:pt modelId="{ED665CCF-61ED-4ECD-A0D2-2EC2DCF9094B}" type="parTrans" cxnId="{9C08E3CD-A4F1-405C-925F-6889A87F9A32}">
      <dgm:prSet/>
      <dgm:spPr/>
      <dgm:t>
        <a:bodyPr/>
        <a:lstStyle/>
        <a:p>
          <a:endParaRPr lang="en-US"/>
        </a:p>
      </dgm:t>
    </dgm:pt>
    <dgm:pt modelId="{02259435-34D7-41F7-B64B-FE5DB354A2D9}" type="sibTrans" cxnId="{9C08E3CD-A4F1-405C-925F-6889A87F9A32}">
      <dgm:prSet/>
      <dgm:spPr/>
      <dgm:t>
        <a:bodyPr/>
        <a:lstStyle/>
        <a:p>
          <a:endParaRPr lang="en-US"/>
        </a:p>
      </dgm:t>
    </dgm:pt>
    <dgm:pt modelId="{EF113465-4014-4C9B-98E2-A7487638B710}">
      <dgm:prSet phldrT="[Text]"/>
      <dgm:spPr/>
      <dgm:t>
        <a:bodyPr/>
        <a:lstStyle/>
        <a:p>
          <a:r>
            <a:rPr lang="en-US" dirty="0" err="1">
              <a:solidFill>
                <a:schemeClr val="bg1"/>
              </a:solidFill>
            </a:rPr>
            <a:t>memerlukan</a:t>
          </a:r>
          <a:endParaRPr lang="en-US" dirty="0">
            <a:solidFill>
              <a:schemeClr val="bg1"/>
            </a:solidFill>
          </a:endParaRPr>
        </a:p>
      </dgm:t>
    </dgm:pt>
    <dgm:pt modelId="{C4B980DF-05B0-42F9-A077-E1F19A321DF7}" type="parTrans" cxnId="{C8197DEE-4F52-432D-9C36-7C5271D38F44}">
      <dgm:prSet/>
      <dgm:spPr/>
      <dgm:t>
        <a:bodyPr/>
        <a:lstStyle/>
        <a:p>
          <a:endParaRPr lang="en-US"/>
        </a:p>
      </dgm:t>
    </dgm:pt>
    <dgm:pt modelId="{CCCA4498-ED18-4D78-9172-5021C25B75CD}" type="sibTrans" cxnId="{C8197DEE-4F52-432D-9C36-7C5271D38F44}">
      <dgm:prSet/>
      <dgm:spPr/>
      <dgm:t>
        <a:bodyPr/>
        <a:lstStyle/>
        <a:p>
          <a:endParaRPr lang="en-US"/>
        </a:p>
      </dgm:t>
    </dgm:pt>
    <dgm:pt modelId="{4AAB6159-DB78-472B-A0D9-DE28662FF646}">
      <dgm:prSet phldrT="[Text]"/>
      <dgm:spPr/>
      <dgm:t>
        <a:bodyPr/>
        <a:lstStyle/>
        <a:p>
          <a:r>
            <a:rPr lang="en-US" dirty="0" err="1">
              <a:solidFill>
                <a:schemeClr val="bg1"/>
              </a:solidFill>
            </a:rPr>
            <a:t>Informasi</a:t>
          </a:r>
          <a:endParaRPr lang="en-US" dirty="0">
            <a:solidFill>
              <a:schemeClr val="bg1"/>
            </a:solidFill>
          </a:endParaRPr>
        </a:p>
      </dgm:t>
    </dgm:pt>
    <dgm:pt modelId="{EECE2B5C-3877-44A7-B754-F3C3AC134D7D}" type="parTrans" cxnId="{1FD489CA-5E69-4EF0-B52D-039EA7BA5A34}">
      <dgm:prSet/>
      <dgm:spPr/>
      <dgm:t>
        <a:bodyPr/>
        <a:lstStyle/>
        <a:p>
          <a:endParaRPr lang="en-US"/>
        </a:p>
      </dgm:t>
    </dgm:pt>
    <dgm:pt modelId="{11103AE0-2BD5-4396-BFB5-B25815252E48}" type="sibTrans" cxnId="{1FD489CA-5E69-4EF0-B52D-039EA7BA5A34}">
      <dgm:prSet/>
      <dgm:spPr/>
      <dgm:t>
        <a:bodyPr/>
        <a:lstStyle/>
        <a:p>
          <a:endParaRPr lang="en-US"/>
        </a:p>
      </dgm:t>
    </dgm:pt>
    <dgm:pt modelId="{667EE28D-9FC2-4614-BB68-A3A1D1487FDC}" type="pres">
      <dgm:prSet presAssocID="{CBBA527E-05B0-4CFD-8DEC-EB7395A4A521}" presName="Name0" presStyleCnt="0">
        <dgm:presLayoutVars>
          <dgm:chMax val="11"/>
          <dgm:chPref val="11"/>
          <dgm:dir/>
          <dgm:resizeHandles/>
        </dgm:presLayoutVars>
      </dgm:prSet>
      <dgm:spPr/>
    </dgm:pt>
    <dgm:pt modelId="{DC7ECF41-FA66-460F-B890-7BFF5F758431}" type="pres">
      <dgm:prSet presAssocID="{4AAB6159-DB78-472B-A0D9-DE28662FF646}" presName="Accent3" presStyleCnt="0"/>
      <dgm:spPr/>
    </dgm:pt>
    <dgm:pt modelId="{E9E0C88D-4A98-4548-A0EC-A0C534A3E747}" type="pres">
      <dgm:prSet presAssocID="{4AAB6159-DB78-472B-A0D9-DE28662FF646}" presName="Accent" presStyleLbl="node1" presStyleIdx="0" presStyleCnt="3"/>
      <dgm:spPr/>
    </dgm:pt>
    <dgm:pt modelId="{D550CCFD-054D-463E-8BFC-D15BEAE492A8}" type="pres">
      <dgm:prSet presAssocID="{4AAB6159-DB78-472B-A0D9-DE28662FF646}" presName="ParentBackground3" presStyleCnt="0"/>
      <dgm:spPr/>
    </dgm:pt>
    <dgm:pt modelId="{DE90E4F9-72D5-4E58-8F00-82AC937FDE07}" type="pres">
      <dgm:prSet presAssocID="{4AAB6159-DB78-472B-A0D9-DE28662FF646}" presName="ParentBackground" presStyleLbl="fgAcc1" presStyleIdx="0" presStyleCnt="3"/>
      <dgm:spPr/>
    </dgm:pt>
    <dgm:pt modelId="{4EB63509-7A37-404B-86D2-2BEE9FAF487E}" type="pres">
      <dgm:prSet presAssocID="{4AAB6159-DB78-472B-A0D9-DE28662FF646}" presName="Parent3" presStyleLbl="revTx" presStyleIdx="0" presStyleCnt="0">
        <dgm:presLayoutVars>
          <dgm:chMax val="1"/>
          <dgm:chPref val="1"/>
          <dgm:bulletEnabled val="1"/>
        </dgm:presLayoutVars>
      </dgm:prSet>
      <dgm:spPr/>
    </dgm:pt>
    <dgm:pt modelId="{94C93BF7-E3FD-4C04-A538-145081C7A165}" type="pres">
      <dgm:prSet presAssocID="{EF113465-4014-4C9B-98E2-A7487638B710}" presName="Accent2" presStyleCnt="0"/>
      <dgm:spPr/>
    </dgm:pt>
    <dgm:pt modelId="{16FA842A-F422-40DD-901D-71056FBAF746}" type="pres">
      <dgm:prSet presAssocID="{EF113465-4014-4C9B-98E2-A7487638B710}" presName="Accent" presStyleLbl="node1" presStyleIdx="1" presStyleCnt="3"/>
      <dgm:spPr/>
    </dgm:pt>
    <dgm:pt modelId="{9AFC5EFD-8765-4A34-B64D-9E41BACC7CE1}" type="pres">
      <dgm:prSet presAssocID="{EF113465-4014-4C9B-98E2-A7487638B710}" presName="ParentBackground2" presStyleCnt="0"/>
      <dgm:spPr/>
    </dgm:pt>
    <dgm:pt modelId="{AD8AED13-6083-441C-A803-65A873A0783B}" type="pres">
      <dgm:prSet presAssocID="{EF113465-4014-4C9B-98E2-A7487638B710}" presName="ParentBackground" presStyleLbl="fgAcc1" presStyleIdx="1" presStyleCnt="3"/>
      <dgm:spPr/>
    </dgm:pt>
    <dgm:pt modelId="{353EA9FF-4ECB-4D7B-877C-E5E7193EBBFF}" type="pres">
      <dgm:prSet presAssocID="{EF113465-4014-4C9B-98E2-A7487638B710}" presName="Parent2" presStyleLbl="revTx" presStyleIdx="0" presStyleCnt="0">
        <dgm:presLayoutVars>
          <dgm:chMax val="1"/>
          <dgm:chPref val="1"/>
          <dgm:bulletEnabled val="1"/>
        </dgm:presLayoutVars>
      </dgm:prSet>
      <dgm:spPr/>
    </dgm:pt>
    <dgm:pt modelId="{0B0500B0-D079-4183-8825-537160C1D626}" type="pres">
      <dgm:prSet presAssocID="{E0F90EA5-C874-4B3E-8ECF-EFBB29F3791B}" presName="Accent1" presStyleCnt="0"/>
      <dgm:spPr/>
    </dgm:pt>
    <dgm:pt modelId="{92C6E24C-DE9B-4677-A07B-007C7A658B8C}" type="pres">
      <dgm:prSet presAssocID="{E0F90EA5-C874-4B3E-8ECF-EFBB29F3791B}" presName="Accent" presStyleLbl="node1" presStyleIdx="2" presStyleCnt="3"/>
      <dgm:spPr/>
    </dgm:pt>
    <dgm:pt modelId="{DCF33075-9F02-43F8-B337-AA5DB239E039}" type="pres">
      <dgm:prSet presAssocID="{E0F90EA5-C874-4B3E-8ECF-EFBB29F3791B}" presName="ParentBackground1" presStyleCnt="0"/>
      <dgm:spPr/>
    </dgm:pt>
    <dgm:pt modelId="{89B8302A-9D53-4670-9214-D83FE236CF51}" type="pres">
      <dgm:prSet presAssocID="{E0F90EA5-C874-4B3E-8ECF-EFBB29F3791B}" presName="ParentBackground" presStyleLbl="fgAcc1" presStyleIdx="2" presStyleCnt="3"/>
      <dgm:spPr/>
    </dgm:pt>
    <dgm:pt modelId="{0FA9D1ED-3CAF-4D44-B5BD-FF583CE5620F}" type="pres">
      <dgm:prSet presAssocID="{E0F90EA5-C874-4B3E-8ECF-EFBB29F3791B}" presName="Parent1" presStyleLbl="revTx" presStyleIdx="0" presStyleCnt="0">
        <dgm:presLayoutVars>
          <dgm:chMax val="1"/>
          <dgm:chPref val="1"/>
          <dgm:bulletEnabled val="1"/>
        </dgm:presLayoutVars>
      </dgm:prSet>
      <dgm:spPr/>
    </dgm:pt>
  </dgm:ptLst>
  <dgm:cxnLst>
    <dgm:cxn modelId="{F24C861C-F1AF-4E4F-87DE-93DA89741308}" type="presOf" srcId="{E0F90EA5-C874-4B3E-8ECF-EFBB29F3791B}" destId="{89B8302A-9D53-4670-9214-D83FE236CF51}" srcOrd="0" destOrd="0" presId="urn:microsoft.com/office/officeart/2011/layout/CircleProcess"/>
    <dgm:cxn modelId="{9693E136-1030-46A5-9374-FAA2DB973279}" type="presOf" srcId="{EF113465-4014-4C9B-98E2-A7487638B710}" destId="{353EA9FF-4ECB-4D7B-877C-E5E7193EBBFF}" srcOrd="1" destOrd="0" presId="urn:microsoft.com/office/officeart/2011/layout/CircleProcess"/>
    <dgm:cxn modelId="{FDFBAD79-44A1-4DB7-A051-4B2BAA4F9983}" type="presOf" srcId="{4AAB6159-DB78-472B-A0D9-DE28662FF646}" destId="{DE90E4F9-72D5-4E58-8F00-82AC937FDE07}" srcOrd="0" destOrd="0" presId="urn:microsoft.com/office/officeart/2011/layout/CircleProcess"/>
    <dgm:cxn modelId="{B580B898-5E9B-4253-8E63-48F6D7D5F63E}" type="presOf" srcId="{CBBA527E-05B0-4CFD-8DEC-EB7395A4A521}" destId="{667EE28D-9FC2-4614-BB68-A3A1D1487FDC}" srcOrd="0" destOrd="0" presId="urn:microsoft.com/office/officeart/2011/layout/CircleProcess"/>
    <dgm:cxn modelId="{1FD489CA-5E69-4EF0-B52D-039EA7BA5A34}" srcId="{CBBA527E-05B0-4CFD-8DEC-EB7395A4A521}" destId="{4AAB6159-DB78-472B-A0D9-DE28662FF646}" srcOrd="2" destOrd="0" parTransId="{EECE2B5C-3877-44A7-B754-F3C3AC134D7D}" sibTransId="{11103AE0-2BD5-4396-BFB5-B25815252E48}"/>
    <dgm:cxn modelId="{9C08E3CD-A4F1-405C-925F-6889A87F9A32}" srcId="{CBBA527E-05B0-4CFD-8DEC-EB7395A4A521}" destId="{E0F90EA5-C874-4B3E-8ECF-EFBB29F3791B}" srcOrd="0" destOrd="0" parTransId="{ED665CCF-61ED-4ECD-A0D2-2EC2DCF9094B}" sibTransId="{02259435-34D7-41F7-B64B-FE5DB354A2D9}"/>
    <dgm:cxn modelId="{259857D0-D870-4D82-AE6F-71EC50F46B42}" type="presOf" srcId="{EF113465-4014-4C9B-98E2-A7487638B710}" destId="{AD8AED13-6083-441C-A803-65A873A0783B}" srcOrd="0" destOrd="0" presId="urn:microsoft.com/office/officeart/2011/layout/CircleProcess"/>
    <dgm:cxn modelId="{C8197DEE-4F52-432D-9C36-7C5271D38F44}" srcId="{CBBA527E-05B0-4CFD-8DEC-EB7395A4A521}" destId="{EF113465-4014-4C9B-98E2-A7487638B710}" srcOrd="1" destOrd="0" parTransId="{C4B980DF-05B0-42F9-A077-E1F19A321DF7}" sibTransId="{CCCA4498-ED18-4D78-9172-5021C25B75CD}"/>
    <dgm:cxn modelId="{C7D626F9-1566-45E3-B190-DF4E1CA02EF2}" type="presOf" srcId="{E0F90EA5-C874-4B3E-8ECF-EFBB29F3791B}" destId="{0FA9D1ED-3CAF-4D44-B5BD-FF583CE5620F}" srcOrd="1" destOrd="0" presId="urn:microsoft.com/office/officeart/2011/layout/CircleProcess"/>
    <dgm:cxn modelId="{28888AFC-1B56-4AFB-9E19-78E5F04EB45A}" type="presOf" srcId="{4AAB6159-DB78-472B-A0D9-DE28662FF646}" destId="{4EB63509-7A37-404B-86D2-2BEE9FAF487E}" srcOrd="1" destOrd="0" presId="urn:microsoft.com/office/officeart/2011/layout/CircleProcess"/>
    <dgm:cxn modelId="{C58C73D5-A726-45A3-A715-B3CAFA0462E2}" type="presParOf" srcId="{667EE28D-9FC2-4614-BB68-A3A1D1487FDC}" destId="{DC7ECF41-FA66-460F-B890-7BFF5F758431}" srcOrd="0" destOrd="0" presId="urn:microsoft.com/office/officeart/2011/layout/CircleProcess"/>
    <dgm:cxn modelId="{84AC22EF-110A-4DC5-8C7F-12BDB3AF8C27}" type="presParOf" srcId="{DC7ECF41-FA66-460F-B890-7BFF5F758431}" destId="{E9E0C88D-4A98-4548-A0EC-A0C534A3E747}" srcOrd="0" destOrd="0" presId="urn:microsoft.com/office/officeart/2011/layout/CircleProcess"/>
    <dgm:cxn modelId="{EEBCF74B-2F65-47B2-96F5-D70E1493C232}" type="presParOf" srcId="{667EE28D-9FC2-4614-BB68-A3A1D1487FDC}" destId="{D550CCFD-054D-463E-8BFC-D15BEAE492A8}" srcOrd="1" destOrd="0" presId="urn:microsoft.com/office/officeart/2011/layout/CircleProcess"/>
    <dgm:cxn modelId="{E869B42B-B914-43AD-B743-E1D1A19A6715}" type="presParOf" srcId="{D550CCFD-054D-463E-8BFC-D15BEAE492A8}" destId="{DE90E4F9-72D5-4E58-8F00-82AC937FDE07}" srcOrd="0" destOrd="0" presId="urn:microsoft.com/office/officeart/2011/layout/CircleProcess"/>
    <dgm:cxn modelId="{10B2ADB5-5194-4177-AA3C-EBD3BECD21D2}" type="presParOf" srcId="{667EE28D-9FC2-4614-BB68-A3A1D1487FDC}" destId="{4EB63509-7A37-404B-86D2-2BEE9FAF487E}" srcOrd="2" destOrd="0" presId="urn:microsoft.com/office/officeart/2011/layout/CircleProcess"/>
    <dgm:cxn modelId="{A3916BF9-DCC5-4B31-9578-FF79F801D205}" type="presParOf" srcId="{667EE28D-9FC2-4614-BB68-A3A1D1487FDC}" destId="{94C93BF7-E3FD-4C04-A538-145081C7A165}" srcOrd="3" destOrd="0" presId="urn:microsoft.com/office/officeart/2011/layout/CircleProcess"/>
    <dgm:cxn modelId="{568204B2-9BC1-40C2-98E1-C1E9378968CD}" type="presParOf" srcId="{94C93BF7-E3FD-4C04-A538-145081C7A165}" destId="{16FA842A-F422-40DD-901D-71056FBAF746}" srcOrd="0" destOrd="0" presId="urn:microsoft.com/office/officeart/2011/layout/CircleProcess"/>
    <dgm:cxn modelId="{3CCF46E5-E773-4BAC-A65A-4B1A5A1EDA85}" type="presParOf" srcId="{667EE28D-9FC2-4614-BB68-A3A1D1487FDC}" destId="{9AFC5EFD-8765-4A34-B64D-9E41BACC7CE1}" srcOrd="4" destOrd="0" presId="urn:microsoft.com/office/officeart/2011/layout/CircleProcess"/>
    <dgm:cxn modelId="{4015365E-01B7-407B-AF00-05A276B3CC98}" type="presParOf" srcId="{9AFC5EFD-8765-4A34-B64D-9E41BACC7CE1}" destId="{AD8AED13-6083-441C-A803-65A873A0783B}" srcOrd="0" destOrd="0" presId="urn:microsoft.com/office/officeart/2011/layout/CircleProcess"/>
    <dgm:cxn modelId="{904426A0-14A9-442D-B5C1-1B038AA1A7DC}" type="presParOf" srcId="{667EE28D-9FC2-4614-BB68-A3A1D1487FDC}" destId="{353EA9FF-4ECB-4D7B-877C-E5E7193EBBFF}" srcOrd="5" destOrd="0" presId="urn:microsoft.com/office/officeart/2011/layout/CircleProcess"/>
    <dgm:cxn modelId="{155F3B5D-E76F-45CB-9275-B1EC5B468E40}" type="presParOf" srcId="{667EE28D-9FC2-4614-BB68-A3A1D1487FDC}" destId="{0B0500B0-D079-4183-8825-537160C1D626}" srcOrd="6" destOrd="0" presId="urn:microsoft.com/office/officeart/2011/layout/CircleProcess"/>
    <dgm:cxn modelId="{B99E9244-765D-49E0-8A04-83EE4EAC8DA6}" type="presParOf" srcId="{0B0500B0-D079-4183-8825-537160C1D626}" destId="{92C6E24C-DE9B-4677-A07B-007C7A658B8C}" srcOrd="0" destOrd="0" presId="urn:microsoft.com/office/officeart/2011/layout/CircleProcess"/>
    <dgm:cxn modelId="{C79B1CC3-E982-481B-AA98-F4F4ACC5B0D0}" type="presParOf" srcId="{667EE28D-9FC2-4614-BB68-A3A1D1487FDC}" destId="{DCF33075-9F02-43F8-B337-AA5DB239E039}" srcOrd="7" destOrd="0" presId="urn:microsoft.com/office/officeart/2011/layout/CircleProcess"/>
    <dgm:cxn modelId="{8B8044EF-459E-4610-9EAD-C509F1235090}" type="presParOf" srcId="{DCF33075-9F02-43F8-B337-AA5DB239E039}" destId="{89B8302A-9D53-4670-9214-D83FE236CF51}" srcOrd="0" destOrd="0" presId="urn:microsoft.com/office/officeart/2011/layout/CircleProcess"/>
    <dgm:cxn modelId="{8F60BD05-3BF8-486C-B28C-6933F5387618}" type="presParOf" srcId="{667EE28D-9FC2-4614-BB68-A3A1D1487FDC}" destId="{0FA9D1ED-3CAF-4D44-B5BD-FF583CE5620F}"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0C88D-4A98-4548-A0EC-A0C534A3E747}">
      <dsp:nvSpPr>
        <dsp:cNvPr id="0" name=""/>
        <dsp:cNvSpPr/>
      </dsp:nvSpPr>
      <dsp:spPr>
        <a:xfrm>
          <a:off x="7392163" y="1165555"/>
          <a:ext cx="3087526" cy="30880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90E4F9-72D5-4E58-8F00-82AC937FDE07}">
      <dsp:nvSpPr>
        <dsp:cNvPr id="0" name=""/>
        <dsp:cNvSpPr/>
      </dsp:nvSpPr>
      <dsp:spPr>
        <a:xfrm>
          <a:off x="7494679" y="1268509"/>
          <a:ext cx="2882495" cy="288218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chemeClr val="bg1"/>
              </a:solidFill>
            </a:rPr>
            <a:t>Informasi</a:t>
          </a:r>
          <a:endParaRPr lang="en-US" sz="2800" kern="1200" dirty="0">
            <a:solidFill>
              <a:schemeClr val="bg1"/>
            </a:solidFill>
          </a:endParaRPr>
        </a:p>
      </dsp:txBody>
      <dsp:txXfrm>
        <a:off x="7906751" y="1680328"/>
        <a:ext cx="2058351" cy="2058551"/>
      </dsp:txXfrm>
    </dsp:sp>
    <dsp:sp modelId="{16FA842A-F422-40DD-901D-71056FBAF746}">
      <dsp:nvSpPr>
        <dsp:cNvPr id="0" name=""/>
        <dsp:cNvSpPr/>
      </dsp:nvSpPr>
      <dsp:spPr>
        <a:xfrm rot="2700000">
          <a:off x="4204834" y="1169288"/>
          <a:ext cx="3080090" cy="308009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8AED13-6083-441C-A803-65A873A0783B}">
      <dsp:nvSpPr>
        <dsp:cNvPr id="0" name=""/>
        <dsp:cNvSpPr/>
      </dsp:nvSpPr>
      <dsp:spPr>
        <a:xfrm>
          <a:off x="4303631" y="1268509"/>
          <a:ext cx="2882495" cy="288218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chemeClr val="bg1"/>
              </a:solidFill>
            </a:rPr>
            <a:t>memerlukan</a:t>
          </a:r>
          <a:endParaRPr lang="en-US" sz="2800" kern="1200" dirty="0">
            <a:solidFill>
              <a:schemeClr val="bg1"/>
            </a:solidFill>
          </a:endParaRPr>
        </a:p>
      </dsp:txBody>
      <dsp:txXfrm>
        <a:off x="4715703" y="1680328"/>
        <a:ext cx="2058351" cy="2058551"/>
      </dsp:txXfrm>
    </dsp:sp>
    <dsp:sp modelId="{92C6E24C-DE9B-4677-A07B-007C7A658B8C}">
      <dsp:nvSpPr>
        <dsp:cNvPr id="0" name=""/>
        <dsp:cNvSpPr/>
      </dsp:nvSpPr>
      <dsp:spPr>
        <a:xfrm rot="2700000">
          <a:off x="1013786" y="1169288"/>
          <a:ext cx="3080090" cy="308009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B8302A-9D53-4670-9214-D83FE236CF51}">
      <dsp:nvSpPr>
        <dsp:cNvPr id="0" name=""/>
        <dsp:cNvSpPr/>
      </dsp:nvSpPr>
      <dsp:spPr>
        <a:xfrm>
          <a:off x="1112584" y="1268509"/>
          <a:ext cx="2882495" cy="288218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chemeClr val="bg1"/>
              </a:solidFill>
            </a:rPr>
            <a:t>Kegiatan</a:t>
          </a:r>
          <a:r>
            <a:rPr lang="en-US" sz="2800" kern="1200" dirty="0">
              <a:solidFill>
                <a:schemeClr val="bg1"/>
              </a:solidFill>
            </a:rPr>
            <a:t> </a:t>
          </a:r>
          <a:r>
            <a:rPr lang="en-US" sz="2800" kern="1200" dirty="0" err="1">
              <a:solidFill>
                <a:schemeClr val="bg1"/>
              </a:solidFill>
            </a:rPr>
            <a:t>usaha</a:t>
          </a:r>
          <a:endParaRPr lang="en-US" sz="2800" kern="1200" dirty="0">
            <a:solidFill>
              <a:schemeClr val="bg1"/>
            </a:solidFill>
          </a:endParaRPr>
        </a:p>
      </dsp:txBody>
      <dsp:txXfrm>
        <a:off x="1524656" y="1680328"/>
        <a:ext cx="2058351" cy="205855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C79A4-0B25-469F-9B41-E1B92476C6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5F87740-790C-4B8E-8BDF-37374E5C19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8EE06D-E2C5-4DF1-B3C1-8E9169AAB10D}" type="datetimeFigureOut">
              <a:rPr lang="en-US" smtClean="0"/>
              <a:t>10/16/2024</a:t>
            </a:fld>
            <a:endParaRPr lang="en-US" dirty="0"/>
          </a:p>
        </p:txBody>
      </p:sp>
      <p:sp>
        <p:nvSpPr>
          <p:cNvPr id="4" name="Footer Placeholder 3">
            <a:extLst>
              <a:ext uri="{FF2B5EF4-FFF2-40B4-BE49-F238E27FC236}">
                <a16:creationId xmlns:a16="http://schemas.microsoft.com/office/drawing/2014/main" id="{75C8AAF8-731F-4C2E-B690-3086B25AFC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1C11FA-B74B-44E5-9E55-A45B9911BE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EE2F40-54C0-4227-BA47-31BF544EF93E}" type="slidenum">
              <a:rPr lang="en-US" smtClean="0"/>
              <a:t>‹#›</a:t>
            </a:fld>
            <a:endParaRPr lang="en-US" dirty="0"/>
          </a:p>
        </p:txBody>
      </p:sp>
    </p:spTree>
    <p:extLst>
      <p:ext uri="{BB962C8B-B14F-4D97-AF65-F5344CB8AC3E}">
        <p14:creationId xmlns:p14="http://schemas.microsoft.com/office/powerpoint/2010/main" val="379074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dirty="0"/>
          </a:p>
        </p:txBody>
      </p:sp>
    </p:spTree>
    <p:extLst>
      <p:ext uri="{BB962C8B-B14F-4D97-AF65-F5344CB8AC3E}">
        <p14:creationId xmlns:p14="http://schemas.microsoft.com/office/powerpoint/2010/main" val="163227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dirty="0"/>
          </a:p>
        </p:txBody>
      </p:sp>
    </p:spTree>
    <p:extLst>
      <p:ext uri="{BB962C8B-B14F-4D97-AF65-F5344CB8AC3E}">
        <p14:creationId xmlns:p14="http://schemas.microsoft.com/office/powerpoint/2010/main" val="138341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15</a:t>
            </a:fld>
            <a:endParaRPr lang="en-US" altLang="en-US" dirty="0"/>
          </a:p>
        </p:txBody>
      </p:sp>
    </p:spTree>
    <p:extLst>
      <p:ext uri="{BB962C8B-B14F-4D97-AF65-F5344CB8AC3E}">
        <p14:creationId xmlns:p14="http://schemas.microsoft.com/office/powerpoint/2010/main" val="4095288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7007FCA-3EC9-46F6-BE85-2DE9F97B48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83" name="Title 381">
            <a:extLst>
              <a:ext uri="{FF2B5EF4-FFF2-40B4-BE49-F238E27FC236}">
                <a16:creationId xmlns:a16="http://schemas.microsoft.com/office/drawing/2014/main" id="{219026B8-F099-4229-B446-9FE2B966BEF7}"/>
              </a:ext>
            </a:extLst>
          </p:cNvPr>
          <p:cNvSpPr>
            <a:spLocks noGrp="1"/>
          </p:cNvSpPr>
          <p:nvPr>
            <p:ph type="title"/>
          </p:nvPr>
        </p:nvSpPr>
        <p:spPr>
          <a:xfrm>
            <a:off x="2581656" y="2304288"/>
            <a:ext cx="7022592" cy="2258568"/>
          </a:xfrm>
        </p:spPr>
        <p:txBody>
          <a:bodyPr vert="horz" lIns="91440" tIns="45720" rIns="91440" bIns="45720" rtlCol="0" anchor="ctr">
            <a:normAutofit/>
          </a:bodyPr>
          <a:lstStyle>
            <a:lvl1pPr algn="ctr">
              <a:defRPr lang="en-US" sz="4800" b="1">
                <a:solidFill>
                  <a:schemeClr val="accent4">
                    <a:lumMod val="75000"/>
                  </a:schemeClr>
                </a:solidFill>
                <a:ea typeface="+mn-ea"/>
                <a:cs typeface="+mn-cs"/>
              </a:defRPr>
            </a:lvl1pPr>
          </a:lstStyle>
          <a:p>
            <a:pPr marL="0" lvl="0" indent="0" algn="ctr">
              <a:lnSpc>
                <a:spcPct val="11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063099788"/>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a16="http://schemas.microsoft.com/office/drawing/2014/main" id="{29AB818C-9403-4CA7-8FC5-347DDE455E77}"/>
              </a:ext>
            </a:extLst>
          </p:cNvPr>
          <p:cNvPicPr>
            <a:picLocks noChangeAspect="1"/>
          </p:cNvPicPr>
          <p:nvPr userDrawn="1"/>
        </p:nvPicPr>
        <p:blipFill>
          <a:blip r:embed="rId2">
            <a:alphaModFix amt="4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27035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
        <p:nvSpPr>
          <p:cNvPr id="4" name="Title 1">
            <a:extLst>
              <a:ext uri="{FF2B5EF4-FFF2-40B4-BE49-F238E27FC236}">
                <a16:creationId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4">
                    <a:lumMod val="40000"/>
                    <a:lumOff val="60000"/>
                  </a:schemeClr>
                </a:solidFill>
                <a:effectLst/>
                <a:latin typeface="+mj-lt"/>
                <a:ea typeface="+mn-ea"/>
                <a:cs typeface="Segoe UI" pitchFamily="34" charset="0"/>
              </a:defRPr>
            </a:lvl1pPr>
          </a:lstStyle>
          <a:p>
            <a:pPr lvl="0"/>
            <a:r>
              <a:rPr lang="en-US" dirty="0"/>
              <a:t>Click to edit Master text styles</a:t>
            </a:r>
          </a:p>
        </p:txBody>
      </p:sp>
      <p:pic>
        <p:nvPicPr>
          <p:cNvPr id="3" name="Graphic 2" hidden="1">
            <a:extLst>
              <a:ext uri="{FF2B5EF4-FFF2-40B4-BE49-F238E27FC236}">
                <a16:creationId xmlns:a16="http://schemas.microsoft.com/office/drawing/2014/main" id="{D0B12BD8-7E23-4DB3-9F3C-68F6FF145E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72650" y="0"/>
            <a:ext cx="2419350" cy="2619375"/>
          </a:xfrm>
          <a:prstGeom prst="rect">
            <a:avLst/>
          </a:prstGeom>
        </p:spPr>
      </p:pic>
      <p:pic>
        <p:nvPicPr>
          <p:cNvPr id="2" name="Graphic 1">
            <a:extLst>
              <a:ext uri="{FF2B5EF4-FFF2-40B4-BE49-F238E27FC236}">
                <a16:creationId xmlns:a16="http://schemas.microsoft.com/office/drawing/2014/main" id="{85143907-CDEB-455C-878E-7AE28AF7D2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5418919" y="0"/>
            <a:ext cx="6407956" cy="1783952"/>
          </a:xfrm>
          <a:prstGeom prst="rect">
            <a:avLst/>
          </a:prstGeom>
        </p:spPr>
      </p:pic>
    </p:spTree>
    <p:extLst>
      <p:ext uri="{BB962C8B-B14F-4D97-AF65-F5344CB8AC3E}">
        <p14:creationId xmlns:p14="http://schemas.microsoft.com/office/powerpoint/2010/main" val="54972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10/16/2024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252283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4"/>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4">
                    <a:lumMod val="50000"/>
                  </a:schemeClr>
                </a:solidFill>
              </a:defRPr>
            </a:lvl1pPr>
            <a:lvl2pPr marL="283464" indent="-283464">
              <a:spcBef>
                <a:spcPts val="1000"/>
              </a:spcBef>
              <a:defRPr sz="1800">
                <a:solidFill>
                  <a:schemeClr val="accent4">
                    <a:lumMod val="50000"/>
                  </a:schemeClr>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lgn="ctr">
              <a:buNone/>
              <a:defRPr sz="1600">
                <a:solidFill>
                  <a:schemeClr val="accent4">
                    <a:lumMod val="50000"/>
                  </a:schemeClr>
                </a:solidFill>
              </a:defRPr>
            </a:lvl1pPr>
          </a:lstStyle>
          <a:p>
            <a:r>
              <a:rPr lang="en-US"/>
              <a:t>Click icon to add picture</a:t>
            </a:r>
            <a:endParaRPr lang="en-US" dirty="0"/>
          </a:p>
        </p:txBody>
      </p:sp>
      <p:pic>
        <p:nvPicPr>
          <p:cNvPr id="2" name="Graphic 1">
            <a:extLst>
              <a:ext uri="{FF2B5EF4-FFF2-40B4-BE49-F238E27FC236}">
                <a16:creationId xmlns:a16="http://schemas.microsoft.com/office/drawing/2014/main" id="{09498076-A8F2-48B0-807A-C402BDA60D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074048"/>
            <a:ext cx="6407956" cy="1783952"/>
          </a:xfrm>
          <a:prstGeom prst="rect">
            <a:avLst/>
          </a:prstGeom>
        </p:spPr>
      </p:pic>
      <p:sp>
        <p:nvSpPr>
          <p:cNvPr id="3" name="Title 2">
            <a:extLst>
              <a:ext uri="{FF2B5EF4-FFF2-40B4-BE49-F238E27FC236}">
                <a16:creationId xmlns:a16="http://schemas.microsoft.com/office/drawing/2014/main" id="{5CF9E2C1-844F-4C0E-A423-111C77AEEF18}"/>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410008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lvl1pPr>
            <a:lvl2pPr marL="283464" indent="-283464">
              <a:spcBef>
                <a:spcPts val="1000"/>
              </a:spcBef>
              <a:defRPr sz="1800"/>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normAutofit/>
          </a:bodyPr>
          <a:lstStyle>
            <a:lvl1pPr>
              <a:buNone/>
              <a:defRPr sz="18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p:spPr>
        <p:txBody>
          <a:bodyPr>
            <a:normAutofit/>
          </a:bodyPr>
          <a:lstStyle>
            <a:lvl1pPr>
              <a:buNone/>
              <a:defRPr sz="1800"/>
            </a:lvl1pPr>
          </a:lstStyle>
          <a:p>
            <a:r>
              <a:rPr lang="en-US"/>
              <a:t>Click icon to add picture</a:t>
            </a:r>
            <a:endParaRPr lang="en-US" dirty="0"/>
          </a:p>
        </p:txBody>
      </p:sp>
      <p:pic>
        <p:nvPicPr>
          <p:cNvPr id="2" name="Graphic 1" hidden="1">
            <a:extLst>
              <a:ext uri="{FF2B5EF4-FFF2-40B4-BE49-F238E27FC236}">
                <a16:creationId xmlns:a16="http://schemas.microsoft.com/office/drawing/2014/main" id="{295740BA-9B4E-4B38-827D-32544CDF75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92800"/>
            <a:ext cx="12192000" cy="965200"/>
          </a:xfrm>
          <a:prstGeom prst="rect">
            <a:avLst/>
          </a:prstGeom>
        </p:spPr>
      </p:pic>
      <p:pic>
        <p:nvPicPr>
          <p:cNvPr id="3" name="Graphic 2">
            <a:extLst>
              <a:ext uri="{FF2B5EF4-FFF2-40B4-BE49-F238E27FC236}">
                <a16:creationId xmlns:a16="http://schemas.microsoft.com/office/drawing/2014/main" id="{29C593AE-D9D2-42FE-A240-F97D187261D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327681"/>
            <a:ext cx="5496910" cy="1530320"/>
          </a:xfrm>
          <a:prstGeom prst="rect">
            <a:avLst/>
          </a:prstGeom>
        </p:spPr>
      </p:pic>
      <p:sp>
        <p:nvSpPr>
          <p:cNvPr id="11" name="Title 2">
            <a:extLst>
              <a:ext uri="{FF2B5EF4-FFF2-40B4-BE49-F238E27FC236}">
                <a16:creationId xmlns:a16="http://schemas.microsoft.com/office/drawing/2014/main" id="{9AA0A799-2244-4DB2-ACAB-F6DA87A73055}"/>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tx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830834994"/>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Dark">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bg1"/>
                </a:solidFill>
              </a:defRPr>
            </a:lvl1pPr>
            <a:lvl2pPr marL="283464" indent="-283464">
              <a:spcBef>
                <a:spcPts val="1000"/>
              </a:spcBef>
              <a:defRPr sz="1800">
                <a:solidFill>
                  <a:schemeClr val="bg1"/>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bg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62225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Light">
    <p:bg>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421192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457700" y="1905000"/>
            <a:ext cx="7219043"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805C4425-09AC-4097-B868-D49C9D64C8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03"/>
            <a:ext cx="3720664" cy="6857194"/>
          </a:xfrm>
          <a:prstGeom prst="rect">
            <a:avLst/>
          </a:prstGeom>
        </p:spPr>
      </p:pic>
      <p:sp>
        <p:nvSpPr>
          <p:cNvPr id="5" name="Title 2">
            <a:extLst>
              <a:ext uri="{FF2B5EF4-FFF2-40B4-BE49-F238E27FC236}">
                <a16:creationId xmlns:a16="http://schemas.microsoft.com/office/drawing/2014/main" id="{C6104E15-F449-422E-973A-1899DDF43DE1}"/>
              </a:ext>
            </a:extLst>
          </p:cNvPr>
          <p:cNvSpPr>
            <a:spLocks noGrp="1"/>
          </p:cNvSpPr>
          <p:nvPr>
            <p:ph type="title"/>
          </p:nvPr>
        </p:nvSpPr>
        <p:spPr>
          <a:xfrm>
            <a:off x="4457699" y="715961"/>
            <a:ext cx="7219043"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95596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etti Content Orang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9018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Green">
    <p:bg>
      <p:bgPr>
        <a:solidFill>
          <a:schemeClr val="accent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64887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4"/>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1">
                    <a:lumMod val="75000"/>
                  </a:schemeClr>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pPr lvl="0"/>
            <a:r>
              <a:rPr lang="en-US" dirty="0"/>
              <a:t>Click to edit Master text styles</a:t>
            </a:r>
          </a:p>
        </p:txBody>
      </p:sp>
      <p:pic>
        <p:nvPicPr>
          <p:cNvPr id="3" name="Graphic 2">
            <a:extLst>
              <a:ext uri="{FF2B5EF4-FFF2-40B4-BE49-F238E27FC236}">
                <a16:creationId xmlns:a16="http://schemas.microsoft.com/office/drawing/2014/main" id="{F781D833-01F3-4F75-8F62-D60039CA3703}"/>
              </a:ext>
            </a:extLst>
          </p:cNvPr>
          <p:cNvPicPr>
            <a:picLocks noChangeAspect="1"/>
          </p:cNvPicPr>
          <p:nvPr userDrawn="1"/>
        </p:nvPicPr>
        <p:blipFill>
          <a:blip r:embed="rId2">
            <a:alphaModFix amt="5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27394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10/16/2024</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991899034"/>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7" r:id="rId5"/>
    <p:sldLayoutId id="2147483710" r:id="rId6"/>
    <p:sldLayoutId id="2147483716" r:id="rId7"/>
    <p:sldLayoutId id="2147483718"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68E5CF-FC82-40DA-8E6D-0BFF887BD80E}"/>
              </a:ext>
            </a:extLst>
          </p:cNvPr>
          <p:cNvSpPr>
            <a:spLocks noGrp="1"/>
          </p:cNvSpPr>
          <p:nvPr>
            <p:ph type="title"/>
          </p:nvPr>
        </p:nvSpPr>
        <p:spPr/>
        <p:txBody>
          <a:bodyPr anchor="ctr"/>
          <a:lstStyle/>
          <a:p>
            <a:r>
              <a:rPr lang="en-US" altLang="en-US" sz="4800" b="1" dirty="0">
                <a:latin typeface="Miriam Libre" panose="00000500000000000000" pitchFamily="2" charset="-79"/>
                <a:cs typeface="Miriam Libre" panose="00000500000000000000" pitchFamily="2" charset="-79"/>
                <a:sym typeface="Miriam Libre" panose="00000500000000000000" pitchFamily="2" charset="-79"/>
              </a:rPr>
              <a:t>PERAN AKUNTANSI DALAM MANAJEMEN STRATEGIS</a:t>
            </a:r>
            <a:endParaRPr lang="en-US" dirty="0"/>
          </a:p>
        </p:txBody>
      </p:sp>
    </p:spTree>
    <p:extLst>
      <p:ext uri="{BB962C8B-B14F-4D97-AF65-F5344CB8AC3E}">
        <p14:creationId xmlns:p14="http://schemas.microsoft.com/office/powerpoint/2010/main" val="415239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BC1AC-CE37-E553-D840-61BF75160F8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DAE0CE9-2D1A-95C3-6BA6-F6078478D389}"/>
              </a:ext>
            </a:extLst>
          </p:cNvPr>
          <p:cNvSpPr>
            <a:spLocks noGrp="1"/>
          </p:cNvSpPr>
          <p:nvPr>
            <p:ph type="title"/>
          </p:nvPr>
        </p:nvSpPr>
        <p:spPr/>
        <p:txBody>
          <a:bodyPr>
            <a:normAutofit/>
          </a:bodyPr>
          <a:lstStyle/>
          <a:p>
            <a:r>
              <a:rPr lang="en-US" dirty="0" err="1"/>
              <a:t>Fungsi</a:t>
            </a:r>
            <a:r>
              <a:rPr lang="en-US" dirty="0"/>
              <a:t> </a:t>
            </a:r>
            <a:r>
              <a:rPr lang="en-US" dirty="0" err="1"/>
              <a:t>Penyusunan</a:t>
            </a:r>
            <a:r>
              <a:rPr lang="en-US" dirty="0"/>
              <a:t> </a:t>
            </a:r>
            <a:r>
              <a:rPr lang="en-US" dirty="0" err="1"/>
              <a:t>Laporan</a:t>
            </a:r>
            <a:r>
              <a:rPr lang="en-US" dirty="0"/>
              <a:t> </a:t>
            </a:r>
            <a:r>
              <a:rPr lang="en-US" dirty="0" err="1"/>
              <a:t>Keuangan</a:t>
            </a:r>
            <a:endParaRPr lang="en-US" dirty="0"/>
          </a:p>
        </p:txBody>
      </p:sp>
      <p:sp>
        <p:nvSpPr>
          <p:cNvPr id="2" name="Teardrop 1">
            <a:extLst>
              <a:ext uri="{FF2B5EF4-FFF2-40B4-BE49-F238E27FC236}">
                <a16:creationId xmlns:a16="http://schemas.microsoft.com/office/drawing/2014/main" id="{7E91ED83-F1ED-E670-6ACF-17283B5B686D}"/>
              </a:ext>
            </a:extLst>
          </p:cNvPr>
          <p:cNvSpPr/>
          <p:nvPr/>
        </p:nvSpPr>
        <p:spPr>
          <a:xfrm>
            <a:off x="4668714" y="2084202"/>
            <a:ext cx="6108763" cy="4478565"/>
          </a:xfrm>
          <a:prstGeom prst="teardrop">
            <a:avLst>
              <a:gd name="adj" fmla="val 649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1600" indent="0" eaLnBrk="1" fontAlgn="auto" hangingPunct="1">
              <a:buFont typeface="Athiti"/>
              <a:buNone/>
              <a:defRPr/>
            </a:pPr>
            <a:r>
              <a:rPr lang="en-US" sz="2400" dirty="0" err="1">
                <a:latin typeface="Times New Roman" pitchFamily="18" charset="0"/>
                <a:ea typeface="Athiti"/>
                <a:cs typeface="Times New Roman" pitchFamily="18" charset="0"/>
                <a:sym typeface="Athiti"/>
              </a:rPr>
              <a:t>Penyusunan</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laporan</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keuangan</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membutuhkan</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informasi</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keuangan</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untuk</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memberikan</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informasi</a:t>
            </a:r>
            <a:r>
              <a:rPr lang="en-US" sz="2400" dirty="0">
                <a:latin typeface="Times New Roman" pitchFamily="18" charset="0"/>
                <a:ea typeface="Athiti"/>
                <a:cs typeface="Times New Roman" pitchFamily="18" charset="0"/>
                <a:sym typeface="Athiti"/>
              </a:rPr>
              <a:t> dan </a:t>
            </a:r>
            <a:r>
              <a:rPr lang="en-US" sz="2400" dirty="0" err="1">
                <a:latin typeface="Times New Roman" pitchFamily="18" charset="0"/>
                <a:ea typeface="Athiti"/>
                <a:cs typeface="Times New Roman" pitchFamily="18" charset="0"/>
                <a:sym typeface="Athiti"/>
              </a:rPr>
              <a:t>catatan</a:t>
            </a:r>
            <a:r>
              <a:rPr lang="en-US" sz="2400" dirty="0">
                <a:latin typeface="Times New Roman" pitchFamily="18" charset="0"/>
                <a:ea typeface="Athiti"/>
                <a:cs typeface="Times New Roman" pitchFamily="18" charset="0"/>
                <a:sym typeface="Athiti"/>
              </a:rPr>
              <a:t> yang </a:t>
            </a:r>
            <a:r>
              <a:rPr lang="en-US" sz="2400" dirty="0" err="1">
                <a:latin typeface="Times New Roman" pitchFamily="18" charset="0"/>
                <a:ea typeface="Athiti"/>
                <a:cs typeface="Times New Roman" pitchFamily="18" charset="0"/>
                <a:sym typeface="Athiti"/>
              </a:rPr>
              <a:t>akurat</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tentang</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berbagai</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aset</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kewajiban</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serta</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berbagai</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biaya</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selama</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suatu</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periode</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tertentu</a:t>
            </a:r>
            <a:r>
              <a:rPr lang="en-US" sz="2400" dirty="0">
                <a:latin typeface="Times New Roman" pitchFamily="18" charset="0"/>
                <a:ea typeface="Athiti"/>
                <a:cs typeface="Times New Roman" pitchFamily="18" charset="0"/>
                <a:sym typeface="Athiti"/>
              </a:rPr>
              <a:t>.</a:t>
            </a:r>
          </a:p>
        </p:txBody>
      </p:sp>
    </p:spTree>
    <p:extLst>
      <p:ext uri="{BB962C8B-B14F-4D97-AF65-F5344CB8AC3E}">
        <p14:creationId xmlns:p14="http://schemas.microsoft.com/office/powerpoint/2010/main" val="3734706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3706DE-BD9B-84ED-BDF5-296E4BCEF244}"/>
              </a:ext>
            </a:extLst>
          </p:cNvPr>
          <p:cNvSpPr>
            <a:spLocks noGrp="1"/>
          </p:cNvSpPr>
          <p:nvPr>
            <p:ph type="body" sz="quarter" idx="13"/>
          </p:nvPr>
        </p:nvSpPr>
        <p:spPr>
          <a:xfrm>
            <a:off x="762000" y="1782931"/>
            <a:ext cx="5334000" cy="3702448"/>
          </a:xfrm>
        </p:spPr>
        <p:txBody>
          <a:bodyPr/>
          <a:lstStyle/>
          <a:p>
            <a:r>
              <a:rPr lang="en-US" sz="2400" b="1" dirty="0" err="1">
                <a:latin typeface="Athiti"/>
                <a:ea typeface="Athiti"/>
                <a:cs typeface="Athiti"/>
                <a:sym typeface="Athiti"/>
              </a:rPr>
              <a:t>Akuntansi</a:t>
            </a:r>
            <a:r>
              <a:rPr lang="en-US" sz="2400" b="1" dirty="0">
                <a:latin typeface="Athiti"/>
                <a:ea typeface="Athiti"/>
                <a:cs typeface="Athiti"/>
                <a:sym typeface="Athiti"/>
              </a:rPr>
              <a:t> </a:t>
            </a:r>
            <a:r>
              <a:rPr lang="en-US" sz="2400" dirty="0" err="1">
                <a:latin typeface="Athiti"/>
                <a:ea typeface="Athiti"/>
                <a:cs typeface="Athiti"/>
                <a:sym typeface="Athiti"/>
              </a:rPr>
              <a:t>adalah</a:t>
            </a:r>
            <a:r>
              <a:rPr lang="en-US" sz="2400" dirty="0">
                <a:latin typeface="Athiti"/>
                <a:ea typeface="Athiti"/>
                <a:cs typeface="Athiti"/>
                <a:sym typeface="Athiti"/>
              </a:rPr>
              <a:t> </a:t>
            </a:r>
            <a:r>
              <a:rPr lang="en-US" sz="2400" dirty="0" err="1">
                <a:latin typeface="Athiti"/>
                <a:ea typeface="Athiti"/>
                <a:cs typeface="Athiti"/>
                <a:sym typeface="Athiti"/>
              </a:rPr>
              <a:t>aktivitas</a:t>
            </a:r>
            <a:r>
              <a:rPr lang="en-US" sz="2400" dirty="0">
                <a:latin typeface="Athiti"/>
                <a:ea typeface="Athiti"/>
                <a:cs typeface="Athiti"/>
                <a:sym typeface="Athiti"/>
              </a:rPr>
              <a:t> </a:t>
            </a:r>
            <a:r>
              <a:rPr lang="en-US" sz="2400" dirty="0" err="1">
                <a:latin typeface="Athiti"/>
                <a:ea typeface="Athiti"/>
                <a:cs typeface="Athiti"/>
                <a:sym typeface="Athiti"/>
              </a:rPr>
              <a:t>mengumpulkan</a:t>
            </a:r>
            <a:r>
              <a:rPr lang="en-US" sz="2400" dirty="0">
                <a:latin typeface="Athiti"/>
                <a:ea typeface="Athiti"/>
                <a:cs typeface="Athiti"/>
                <a:sym typeface="Athiti"/>
              </a:rPr>
              <a:t>, </a:t>
            </a:r>
            <a:r>
              <a:rPr lang="en-US" sz="2400" dirty="0" err="1">
                <a:latin typeface="Athiti"/>
                <a:ea typeface="Athiti"/>
                <a:cs typeface="Athiti"/>
                <a:sym typeface="Athiti"/>
              </a:rPr>
              <a:t>menganalisis</a:t>
            </a:r>
            <a:r>
              <a:rPr lang="en-US" sz="2400" dirty="0">
                <a:latin typeface="Athiti"/>
                <a:ea typeface="Athiti"/>
                <a:cs typeface="Athiti"/>
                <a:sym typeface="Athiti"/>
              </a:rPr>
              <a:t>, </a:t>
            </a:r>
            <a:r>
              <a:rPr lang="en-US" sz="2400" dirty="0" err="1">
                <a:latin typeface="Athiti"/>
                <a:ea typeface="Athiti"/>
                <a:cs typeface="Athiti"/>
                <a:sym typeface="Athiti"/>
              </a:rPr>
              <a:t>menyajikan</a:t>
            </a:r>
            <a:r>
              <a:rPr lang="en-US" sz="2400" dirty="0">
                <a:latin typeface="Athiti"/>
                <a:ea typeface="Athiti"/>
                <a:cs typeface="Athiti"/>
                <a:sym typeface="Athiti"/>
              </a:rPr>
              <a:t>, </a:t>
            </a:r>
            <a:r>
              <a:rPr lang="en-US" sz="2400" dirty="0" err="1">
                <a:latin typeface="Athiti"/>
                <a:ea typeface="Athiti"/>
                <a:cs typeface="Athiti"/>
                <a:sym typeface="Athiti"/>
              </a:rPr>
              <a:t>dalam</a:t>
            </a:r>
            <a:r>
              <a:rPr lang="en-US" sz="2400" dirty="0">
                <a:latin typeface="Athiti"/>
                <a:ea typeface="Athiti"/>
                <a:cs typeface="Athiti"/>
                <a:sym typeface="Athiti"/>
              </a:rPr>
              <a:t> </a:t>
            </a:r>
            <a:r>
              <a:rPr lang="en-US" sz="2400" dirty="0" err="1">
                <a:latin typeface="Athiti"/>
                <a:ea typeface="Athiti"/>
                <a:cs typeface="Athiti"/>
                <a:sym typeface="Athiti"/>
              </a:rPr>
              <a:t>bentuk</a:t>
            </a:r>
            <a:r>
              <a:rPr lang="en-US" sz="2400" dirty="0">
                <a:latin typeface="Athiti"/>
                <a:ea typeface="Athiti"/>
                <a:cs typeface="Athiti"/>
                <a:sym typeface="Athiti"/>
              </a:rPr>
              <a:t> </a:t>
            </a:r>
            <a:r>
              <a:rPr lang="en-US" sz="2400" dirty="0" err="1">
                <a:latin typeface="Athiti"/>
                <a:ea typeface="Athiti"/>
                <a:cs typeface="Athiti"/>
                <a:sym typeface="Athiti"/>
              </a:rPr>
              <a:t>angka</a:t>
            </a:r>
            <a:r>
              <a:rPr lang="en-US" sz="2400" dirty="0">
                <a:latin typeface="Athiti"/>
                <a:ea typeface="Athiti"/>
                <a:cs typeface="Athiti"/>
                <a:sym typeface="Athiti"/>
              </a:rPr>
              <a:t>, </a:t>
            </a:r>
            <a:r>
              <a:rPr lang="en-US" sz="2400" dirty="0" err="1">
                <a:latin typeface="Athiti"/>
                <a:ea typeface="Athiti"/>
                <a:cs typeface="Athiti"/>
                <a:sym typeface="Athiti"/>
              </a:rPr>
              <a:t>mengklasifikasikan</a:t>
            </a:r>
            <a:r>
              <a:rPr lang="en-US" sz="2400" dirty="0">
                <a:latin typeface="Athiti"/>
                <a:ea typeface="Athiti"/>
                <a:cs typeface="Athiti"/>
                <a:sym typeface="Athiti"/>
              </a:rPr>
              <a:t>, </a:t>
            </a:r>
            <a:r>
              <a:rPr lang="en-US" sz="2400" dirty="0" err="1">
                <a:latin typeface="Athiti"/>
                <a:ea typeface="Athiti"/>
                <a:cs typeface="Athiti"/>
                <a:sym typeface="Athiti"/>
              </a:rPr>
              <a:t>mencatat</a:t>
            </a:r>
            <a:r>
              <a:rPr lang="en-US" sz="2400" dirty="0">
                <a:latin typeface="Athiti"/>
                <a:ea typeface="Athiti"/>
                <a:cs typeface="Athiti"/>
                <a:sym typeface="Athiti"/>
              </a:rPr>
              <a:t>, </a:t>
            </a:r>
            <a:r>
              <a:rPr lang="en-US" sz="2400" dirty="0" err="1">
                <a:latin typeface="Athiti"/>
                <a:ea typeface="Athiti"/>
                <a:cs typeface="Athiti"/>
                <a:sym typeface="Athiti"/>
              </a:rPr>
              <a:t>meringkas</a:t>
            </a:r>
            <a:r>
              <a:rPr lang="en-US" sz="2400" dirty="0">
                <a:latin typeface="Athiti"/>
                <a:ea typeface="Athiti"/>
                <a:cs typeface="Athiti"/>
                <a:sym typeface="Athiti"/>
              </a:rPr>
              <a:t>, dan </a:t>
            </a:r>
            <a:r>
              <a:rPr lang="en-US" sz="2400" dirty="0" err="1">
                <a:latin typeface="Athiti"/>
                <a:ea typeface="Athiti"/>
                <a:cs typeface="Athiti"/>
                <a:sym typeface="Athiti"/>
              </a:rPr>
              <a:t>melaporkan</a:t>
            </a:r>
            <a:r>
              <a:rPr lang="en-US" sz="2400" dirty="0">
                <a:latin typeface="Athiti"/>
                <a:ea typeface="Athiti"/>
                <a:cs typeface="Athiti"/>
                <a:sym typeface="Athiti"/>
              </a:rPr>
              <a:t> </a:t>
            </a:r>
            <a:r>
              <a:rPr lang="en-US" sz="2400" dirty="0" err="1">
                <a:latin typeface="Athiti"/>
                <a:ea typeface="Athiti"/>
                <a:cs typeface="Athiti"/>
                <a:sym typeface="Athiti"/>
              </a:rPr>
              <a:t>aktivitas</a:t>
            </a:r>
            <a:r>
              <a:rPr lang="en-US" sz="2400" dirty="0">
                <a:latin typeface="Athiti"/>
                <a:ea typeface="Athiti"/>
                <a:cs typeface="Athiti"/>
                <a:sym typeface="Athiti"/>
              </a:rPr>
              <a:t>/</a:t>
            </a:r>
            <a:r>
              <a:rPr lang="en-US" sz="2400" dirty="0" err="1">
                <a:latin typeface="Athiti"/>
                <a:ea typeface="Athiti"/>
                <a:cs typeface="Athiti"/>
                <a:sym typeface="Athiti"/>
              </a:rPr>
              <a:t>transaksi</a:t>
            </a:r>
            <a:r>
              <a:rPr lang="en-US" sz="2400" dirty="0">
                <a:latin typeface="Athiti"/>
                <a:ea typeface="Athiti"/>
                <a:cs typeface="Athiti"/>
                <a:sym typeface="Athiti"/>
              </a:rPr>
              <a:t> </a:t>
            </a:r>
            <a:r>
              <a:rPr lang="en-US" sz="2400" dirty="0" err="1">
                <a:latin typeface="Athiti"/>
                <a:ea typeface="Athiti"/>
                <a:cs typeface="Athiti"/>
                <a:sym typeface="Athiti"/>
              </a:rPr>
              <a:t>perusahaan</a:t>
            </a:r>
            <a:r>
              <a:rPr lang="en-US" sz="2400" dirty="0">
                <a:latin typeface="Athiti"/>
                <a:ea typeface="Athiti"/>
                <a:cs typeface="Athiti"/>
                <a:sym typeface="Athiti"/>
              </a:rPr>
              <a:t> </a:t>
            </a:r>
            <a:r>
              <a:rPr lang="en-US" sz="2400" dirty="0" err="1">
                <a:latin typeface="Athiti"/>
                <a:ea typeface="Athiti"/>
                <a:cs typeface="Athiti"/>
                <a:sym typeface="Athiti"/>
              </a:rPr>
              <a:t>dalam</a:t>
            </a:r>
            <a:r>
              <a:rPr lang="en-US" sz="2400" dirty="0">
                <a:latin typeface="Athiti"/>
                <a:ea typeface="Athiti"/>
                <a:cs typeface="Athiti"/>
                <a:sym typeface="Athiti"/>
              </a:rPr>
              <a:t> </a:t>
            </a:r>
            <a:r>
              <a:rPr lang="en-US" sz="2400" dirty="0" err="1">
                <a:latin typeface="Athiti"/>
                <a:ea typeface="Athiti"/>
                <a:cs typeface="Athiti"/>
                <a:sym typeface="Athiti"/>
              </a:rPr>
              <a:t>bentuk</a:t>
            </a:r>
            <a:r>
              <a:rPr lang="en-US" sz="2400" dirty="0">
                <a:latin typeface="Athiti"/>
                <a:ea typeface="Athiti"/>
                <a:cs typeface="Athiti"/>
                <a:sym typeface="Athiti"/>
              </a:rPr>
              <a:t> </a:t>
            </a:r>
            <a:r>
              <a:rPr lang="en-US" sz="2400" dirty="0" err="1">
                <a:latin typeface="Athiti"/>
                <a:ea typeface="Athiti"/>
                <a:cs typeface="Athiti"/>
                <a:sym typeface="Athiti"/>
              </a:rPr>
              <a:t>informasi</a:t>
            </a:r>
            <a:r>
              <a:rPr lang="en-US" sz="2400" dirty="0">
                <a:latin typeface="Athiti"/>
                <a:ea typeface="Athiti"/>
                <a:cs typeface="Athiti"/>
                <a:sym typeface="Athiti"/>
              </a:rPr>
              <a:t> </a:t>
            </a:r>
            <a:r>
              <a:rPr lang="en-US" sz="2400" dirty="0" err="1">
                <a:latin typeface="Athiti"/>
                <a:ea typeface="Athiti"/>
                <a:cs typeface="Athiti"/>
                <a:sym typeface="Athiti"/>
              </a:rPr>
              <a:t>keuangan</a:t>
            </a:r>
            <a:r>
              <a:rPr lang="en-US" sz="2400" dirty="0">
                <a:latin typeface="Athiti"/>
                <a:ea typeface="Athiti"/>
                <a:cs typeface="Athiti"/>
                <a:sym typeface="Athiti"/>
              </a:rPr>
              <a:t>. </a:t>
            </a:r>
            <a:r>
              <a:rPr lang="en-US" sz="2400" dirty="0" err="1">
                <a:latin typeface="Athiti"/>
                <a:ea typeface="Athiti"/>
                <a:cs typeface="Athiti"/>
                <a:sym typeface="Athiti"/>
              </a:rPr>
              <a:t>Informasi</a:t>
            </a:r>
            <a:r>
              <a:rPr lang="en-US" sz="2400" dirty="0">
                <a:latin typeface="Athiti"/>
                <a:ea typeface="Athiti"/>
                <a:cs typeface="Athiti"/>
                <a:sym typeface="Athiti"/>
              </a:rPr>
              <a:t> yang </a:t>
            </a:r>
            <a:r>
              <a:rPr lang="en-US" sz="2400" dirty="0" err="1">
                <a:latin typeface="Athiti"/>
                <a:ea typeface="Athiti"/>
                <a:cs typeface="Athiti"/>
                <a:sym typeface="Athiti"/>
              </a:rPr>
              <a:t>dihasilkan</a:t>
            </a:r>
            <a:r>
              <a:rPr lang="en-US" sz="2400" dirty="0">
                <a:latin typeface="Athiti"/>
                <a:ea typeface="Athiti"/>
                <a:cs typeface="Athiti"/>
                <a:sym typeface="Athiti"/>
              </a:rPr>
              <a:t> </a:t>
            </a:r>
            <a:r>
              <a:rPr lang="en-US" sz="2400" dirty="0" err="1">
                <a:latin typeface="Athiti"/>
                <a:ea typeface="Athiti"/>
                <a:cs typeface="Athiti"/>
                <a:sym typeface="Athiti"/>
              </a:rPr>
              <a:t>dari</a:t>
            </a:r>
            <a:r>
              <a:rPr lang="en-US" sz="2400" dirty="0">
                <a:latin typeface="Athiti"/>
                <a:ea typeface="Athiti"/>
                <a:cs typeface="Athiti"/>
                <a:sym typeface="Athiti"/>
              </a:rPr>
              <a:t> </a:t>
            </a:r>
            <a:r>
              <a:rPr lang="en-US" sz="2400" dirty="0" err="1">
                <a:latin typeface="Athiti"/>
                <a:ea typeface="Athiti"/>
                <a:cs typeface="Athiti"/>
                <a:sym typeface="Athiti"/>
              </a:rPr>
              <a:t>sistem</a:t>
            </a:r>
            <a:r>
              <a:rPr lang="en-US" sz="2400" dirty="0">
                <a:latin typeface="Athiti"/>
                <a:ea typeface="Athiti"/>
                <a:cs typeface="Athiti"/>
                <a:sym typeface="Athiti"/>
              </a:rPr>
              <a:t> </a:t>
            </a:r>
            <a:r>
              <a:rPr lang="en-US" sz="2400" dirty="0" err="1">
                <a:latin typeface="Athiti"/>
                <a:ea typeface="Athiti"/>
                <a:cs typeface="Athiti"/>
                <a:sym typeface="Athiti"/>
              </a:rPr>
              <a:t>akuntansi</a:t>
            </a:r>
            <a:r>
              <a:rPr lang="en-US" sz="2400" dirty="0">
                <a:latin typeface="Athiti"/>
                <a:ea typeface="Athiti"/>
                <a:cs typeface="Athiti"/>
                <a:sym typeface="Athiti"/>
              </a:rPr>
              <a:t> </a:t>
            </a:r>
            <a:r>
              <a:rPr lang="en-US" sz="2400" dirty="0" err="1">
                <a:latin typeface="Athiti"/>
                <a:ea typeface="Athiti"/>
                <a:cs typeface="Athiti"/>
                <a:sym typeface="Athiti"/>
              </a:rPr>
              <a:t>sebuah</a:t>
            </a:r>
            <a:r>
              <a:rPr lang="en-US" sz="2400" dirty="0">
                <a:latin typeface="Athiti"/>
                <a:ea typeface="Athiti"/>
                <a:cs typeface="Athiti"/>
                <a:sym typeface="Athiti"/>
              </a:rPr>
              <a:t> </a:t>
            </a:r>
            <a:r>
              <a:rPr lang="en-US" sz="2400" dirty="0" err="1">
                <a:latin typeface="Athiti"/>
                <a:ea typeface="Athiti"/>
                <a:cs typeface="Athiti"/>
                <a:sym typeface="Athiti"/>
              </a:rPr>
              <a:t>entitas</a:t>
            </a:r>
            <a:r>
              <a:rPr lang="en-US" sz="2400" dirty="0">
                <a:latin typeface="Athiti"/>
                <a:ea typeface="Athiti"/>
                <a:cs typeface="Athiti"/>
                <a:sym typeface="Athiti"/>
              </a:rPr>
              <a:t> </a:t>
            </a:r>
            <a:r>
              <a:rPr lang="en-US" sz="2400" dirty="0" err="1">
                <a:latin typeface="Athiti"/>
                <a:ea typeface="Athiti"/>
                <a:cs typeface="Athiti"/>
                <a:sym typeface="Athiti"/>
              </a:rPr>
              <a:t>dipakai</a:t>
            </a:r>
            <a:r>
              <a:rPr lang="en-US" sz="2400" dirty="0">
                <a:latin typeface="Athiti"/>
                <a:ea typeface="Athiti"/>
                <a:cs typeface="Athiti"/>
                <a:sym typeface="Athiti"/>
              </a:rPr>
              <a:t> oleh </a:t>
            </a:r>
            <a:r>
              <a:rPr lang="en-US" sz="2400" dirty="0" err="1">
                <a:latin typeface="Athiti"/>
                <a:ea typeface="Athiti"/>
                <a:cs typeface="Athiti"/>
                <a:sym typeface="Athiti"/>
              </a:rPr>
              <a:t>pihak</a:t>
            </a:r>
            <a:r>
              <a:rPr lang="en-US" sz="2400" dirty="0">
                <a:latin typeface="Athiti"/>
                <a:ea typeface="Athiti"/>
                <a:cs typeface="Athiti"/>
                <a:sym typeface="Athiti"/>
              </a:rPr>
              <a:t> internal dan </a:t>
            </a:r>
            <a:r>
              <a:rPr lang="en-US" sz="2400" dirty="0" err="1">
                <a:latin typeface="Athiti"/>
                <a:ea typeface="Athiti"/>
                <a:cs typeface="Athiti"/>
                <a:sym typeface="Athiti"/>
              </a:rPr>
              <a:t>eksternal</a:t>
            </a:r>
            <a:r>
              <a:rPr lang="en-US" sz="2400" dirty="0">
                <a:latin typeface="Athiti"/>
                <a:ea typeface="Athiti"/>
                <a:cs typeface="Athiti"/>
                <a:sym typeface="Athiti"/>
              </a:rPr>
              <a:t> </a:t>
            </a:r>
            <a:r>
              <a:rPr lang="en-US" sz="2400" dirty="0" err="1">
                <a:latin typeface="Athiti"/>
                <a:ea typeface="Athiti"/>
                <a:cs typeface="Athiti"/>
                <a:sym typeface="Athiti"/>
              </a:rPr>
              <a:t>perusahaan</a:t>
            </a:r>
            <a:r>
              <a:rPr lang="en-US" sz="2400" dirty="0">
                <a:latin typeface="Athiti"/>
                <a:ea typeface="Athiti"/>
                <a:cs typeface="Athiti"/>
                <a:sym typeface="Athiti"/>
              </a:rPr>
              <a:t> </a:t>
            </a:r>
            <a:r>
              <a:rPr lang="en-US" sz="2400" dirty="0" err="1">
                <a:latin typeface="Athiti"/>
                <a:ea typeface="Athiti"/>
                <a:cs typeface="Athiti"/>
                <a:sym typeface="Athiti"/>
              </a:rPr>
              <a:t>tersebut</a:t>
            </a:r>
            <a:endParaRPr lang="en-US" sz="2400" dirty="0"/>
          </a:p>
        </p:txBody>
      </p:sp>
      <p:sp>
        <p:nvSpPr>
          <p:cNvPr id="3" name="Title 2">
            <a:extLst>
              <a:ext uri="{FF2B5EF4-FFF2-40B4-BE49-F238E27FC236}">
                <a16:creationId xmlns:a16="http://schemas.microsoft.com/office/drawing/2014/main" id="{F96DC06C-E840-A791-E268-8149616C29ED}"/>
              </a:ext>
            </a:extLst>
          </p:cNvPr>
          <p:cNvSpPr>
            <a:spLocks noGrp="1"/>
          </p:cNvSpPr>
          <p:nvPr>
            <p:ph type="title"/>
          </p:nvPr>
        </p:nvSpPr>
        <p:spPr>
          <a:xfrm>
            <a:off x="762000" y="101024"/>
            <a:ext cx="10668000" cy="1231106"/>
          </a:xfrm>
        </p:spPr>
        <p:txBody>
          <a:bodyPr/>
          <a:lstStyle/>
          <a:p>
            <a:r>
              <a:rPr lang="en-US" dirty="0"/>
              <a:t>JENIS INFORMASI YANG DISEDIAKAN OLEH AKUNTANSI MANAJEMEN</a:t>
            </a:r>
          </a:p>
        </p:txBody>
      </p:sp>
      <p:sp>
        <p:nvSpPr>
          <p:cNvPr id="4" name="Text Placeholder 1">
            <a:extLst>
              <a:ext uri="{FF2B5EF4-FFF2-40B4-BE49-F238E27FC236}">
                <a16:creationId xmlns:a16="http://schemas.microsoft.com/office/drawing/2014/main" id="{8495433F-63BB-2583-0ED4-DE3BEA0FF15B}"/>
              </a:ext>
            </a:extLst>
          </p:cNvPr>
          <p:cNvSpPr txBox="1">
            <a:spLocks/>
          </p:cNvSpPr>
          <p:nvPr/>
        </p:nvSpPr>
        <p:spPr>
          <a:xfrm>
            <a:off x="6729046" y="3634155"/>
            <a:ext cx="4700954" cy="2368060"/>
          </a:xfrm>
          <a:prstGeom prst="rect">
            <a:avLst/>
          </a:prstGeom>
          <a:noFill/>
        </p:spPr>
        <p:txBody>
          <a:bodyPr vert="horz" wrap="square" lIns="0" tIns="0" rIns="0" bIns="0"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fontAlgn="auto" hangingPunct="1">
              <a:buFont typeface="Athiti"/>
              <a:buChar char="●"/>
              <a:defRPr/>
            </a:pPr>
            <a:r>
              <a:rPr lang="en-US" sz="2400" b="1" dirty="0" err="1">
                <a:latin typeface="Athiti"/>
                <a:ea typeface="Athiti"/>
                <a:cs typeface="Athiti"/>
                <a:sym typeface="Athiti"/>
              </a:rPr>
              <a:t>Akuntansi</a:t>
            </a:r>
            <a:r>
              <a:rPr lang="en-US" sz="2400" b="1" dirty="0">
                <a:latin typeface="Athiti"/>
                <a:ea typeface="Athiti"/>
                <a:cs typeface="Athiti"/>
                <a:sym typeface="Athiti"/>
              </a:rPr>
              <a:t> </a:t>
            </a:r>
            <a:r>
              <a:rPr lang="en-US" sz="2400" b="1" dirty="0" err="1">
                <a:latin typeface="Athiti"/>
                <a:ea typeface="Athiti"/>
                <a:cs typeface="Athiti"/>
                <a:sym typeface="Athiti"/>
              </a:rPr>
              <a:t>manajemen</a:t>
            </a:r>
            <a:r>
              <a:rPr lang="en-US" sz="2400" dirty="0">
                <a:latin typeface="Athiti"/>
                <a:ea typeface="Athiti"/>
                <a:cs typeface="Athiti"/>
                <a:sym typeface="Athiti"/>
              </a:rPr>
              <a:t> </a:t>
            </a:r>
            <a:r>
              <a:rPr lang="en-US" sz="2400" dirty="0" err="1">
                <a:latin typeface="Athiti"/>
                <a:ea typeface="Athiti"/>
                <a:cs typeface="Athiti"/>
                <a:sym typeface="Athiti"/>
              </a:rPr>
              <a:t>adalah</a:t>
            </a:r>
            <a:r>
              <a:rPr lang="en-US" sz="2400" dirty="0">
                <a:latin typeface="Athiti"/>
                <a:ea typeface="Athiti"/>
                <a:cs typeface="Athiti"/>
                <a:sym typeface="Athiti"/>
              </a:rPr>
              <a:t> </a:t>
            </a:r>
            <a:r>
              <a:rPr lang="en-US" sz="2400" dirty="0" err="1">
                <a:latin typeface="Athiti"/>
                <a:ea typeface="Athiti"/>
                <a:cs typeface="Athiti"/>
                <a:sym typeface="Athiti"/>
              </a:rPr>
              <a:t>sistem</a:t>
            </a:r>
            <a:r>
              <a:rPr lang="en-US" sz="2400" dirty="0">
                <a:latin typeface="Athiti"/>
                <a:ea typeface="Athiti"/>
                <a:cs typeface="Athiti"/>
                <a:sym typeface="Athiti"/>
              </a:rPr>
              <a:t> </a:t>
            </a:r>
            <a:r>
              <a:rPr lang="en-US" sz="2400" dirty="0" err="1">
                <a:latin typeface="Athiti"/>
                <a:ea typeface="Athiti"/>
                <a:cs typeface="Athiti"/>
                <a:sym typeface="Athiti"/>
              </a:rPr>
              <a:t>akuntansi</a:t>
            </a:r>
            <a:r>
              <a:rPr lang="en-US" sz="2400" dirty="0">
                <a:latin typeface="Athiti"/>
                <a:ea typeface="Athiti"/>
                <a:cs typeface="Athiti"/>
                <a:sym typeface="Athiti"/>
              </a:rPr>
              <a:t> di mana </a:t>
            </a:r>
            <a:r>
              <a:rPr lang="en-US" sz="2400" dirty="0" err="1">
                <a:latin typeface="Athiti"/>
                <a:ea typeface="Athiti"/>
                <a:cs typeface="Athiti"/>
                <a:sym typeface="Athiti"/>
              </a:rPr>
              <a:t>informasi</a:t>
            </a:r>
            <a:r>
              <a:rPr lang="en-US" sz="2400" dirty="0">
                <a:latin typeface="Athiti"/>
                <a:ea typeface="Athiti"/>
                <a:cs typeface="Athiti"/>
                <a:sym typeface="Athiti"/>
              </a:rPr>
              <a:t> yang </a:t>
            </a:r>
            <a:r>
              <a:rPr lang="en-US" sz="2400" dirty="0" err="1">
                <a:latin typeface="Athiti"/>
                <a:ea typeface="Athiti"/>
                <a:cs typeface="Athiti"/>
                <a:sym typeface="Athiti"/>
              </a:rPr>
              <a:t>dihasilkannya</a:t>
            </a:r>
            <a:r>
              <a:rPr lang="en-US" sz="2400" dirty="0">
                <a:latin typeface="Athiti"/>
                <a:ea typeface="Athiti"/>
                <a:cs typeface="Athiti"/>
                <a:sym typeface="Athiti"/>
              </a:rPr>
              <a:t> </a:t>
            </a:r>
            <a:r>
              <a:rPr lang="en-US" sz="2400" dirty="0" err="1">
                <a:latin typeface="Athiti"/>
                <a:ea typeface="Athiti"/>
                <a:cs typeface="Athiti"/>
                <a:sym typeface="Athiti"/>
              </a:rPr>
              <a:t>ditujukan</a:t>
            </a:r>
            <a:r>
              <a:rPr lang="en-US" sz="2400" dirty="0">
                <a:latin typeface="Athiti"/>
                <a:ea typeface="Athiti"/>
                <a:cs typeface="Athiti"/>
                <a:sym typeface="Athiti"/>
              </a:rPr>
              <a:t> </a:t>
            </a:r>
            <a:r>
              <a:rPr lang="en-US" sz="2400" dirty="0" err="1">
                <a:latin typeface="Athiti"/>
                <a:ea typeface="Athiti"/>
                <a:cs typeface="Athiti"/>
                <a:sym typeface="Athiti"/>
              </a:rPr>
              <a:t>kepada</a:t>
            </a:r>
            <a:r>
              <a:rPr lang="en-US" sz="2400" dirty="0">
                <a:latin typeface="Athiti"/>
                <a:ea typeface="Athiti"/>
                <a:cs typeface="Athiti"/>
                <a:sym typeface="Athiti"/>
              </a:rPr>
              <a:t> </a:t>
            </a:r>
            <a:r>
              <a:rPr lang="en-US" sz="2400" dirty="0" err="1">
                <a:latin typeface="Athiti"/>
                <a:ea typeface="Athiti"/>
                <a:cs typeface="Athiti"/>
                <a:sym typeface="Athiti"/>
              </a:rPr>
              <a:t>pihak-pihak</a:t>
            </a:r>
            <a:r>
              <a:rPr lang="en-US" sz="2400" dirty="0">
                <a:latin typeface="Athiti"/>
                <a:ea typeface="Athiti"/>
                <a:cs typeface="Athiti"/>
                <a:sym typeface="Athiti"/>
              </a:rPr>
              <a:t> internal </a:t>
            </a:r>
            <a:r>
              <a:rPr lang="en-US" sz="2400" dirty="0" err="1">
                <a:latin typeface="Athiti"/>
                <a:ea typeface="Athiti"/>
                <a:cs typeface="Athiti"/>
                <a:sym typeface="Athiti"/>
              </a:rPr>
              <a:t>organisasi</a:t>
            </a:r>
            <a:r>
              <a:rPr lang="en-US" sz="2400" dirty="0">
                <a:latin typeface="Athiti"/>
                <a:ea typeface="Athiti"/>
                <a:cs typeface="Athiti"/>
                <a:sym typeface="Athiti"/>
              </a:rPr>
              <a:t>, </a:t>
            </a:r>
            <a:r>
              <a:rPr lang="en-US" sz="2400" dirty="0" err="1">
                <a:latin typeface="Athiti"/>
                <a:ea typeface="Athiti"/>
                <a:cs typeface="Athiti"/>
                <a:sym typeface="Athiti"/>
              </a:rPr>
              <a:t>seperti</a:t>
            </a:r>
            <a:r>
              <a:rPr lang="en-US" sz="2400" dirty="0">
                <a:latin typeface="Athiti"/>
                <a:ea typeface="Athiti"/>
                <a:cs typeface="Athiti"/>
                <a:sym typeface="Athiti"/>
              </a:rPr>
              <a:t> </a:t>
            </a:r>
            <a:r>
              <a:rPr lang="en-US" sz="2400" dirty="0" err="1">
                <a:latin typeface="Athiti"/>
                <a:ea typeface="Athiti"/>
                <a:cs typeface="Athiti"/>
                <a:sym typeface="Athiti"/>
              </a:rPr>
              <a:t>manajer</a:t>
            </a:r>
            <a:r>
              <a:rPr lang="en-US" sz="2400" dirty="0">
                <a:latin typeface="Athiti"/>
                <a:ea typeface="Athiti"/>
                <a:cs typeface="Athiti"/>
                <a:sym typeface="Athiti"/>
              </a:rPr>
              <a:t> </a:t>
            </a:r>
            <a:r>
              <a:rPr lang="en-US" sz="2400" dirty="0" err="1">
                <a:latin typeface="Athiti"/>
                <a:ea typeface="Athiti"/>
                <a:cs typeface="Athiti"/>
                <a:sym typeface="Athiti"/>
              </a:rPr>
              <a:t>keuangan</a:t>
            </a:r>
            <a:r>
              <a:rPr lang="en-US" sz="2400" dirty="0">
                <a:latin typeface="Athiti"/>
                <a:ea typeface="Athiti"/>
                <a:cs typeface="Athiti"/>
                <a:sym typeface="Athiti"/>
              </a:rPr>
              <a:t>, </a:t>
            </a:r>
            <a:r>
              <a:rPr lang="en-US" sz="2400" dirty="0" err="1">
                <a:latin typeface="Athiti"/>
                <a:ea typeface="Athiti"/>
                <a:cs typeface="Athiti"/>
                <a:sym typeface="Athiti"/>
              </a:rPr>
              <a:t>manajer</a:t>
            </a:r>
            <a:r>
              <a:rPr lang="en-US" sz="2400" dirty="0">
                <a:latin typeface="Athiti"/>
                <a:ea typeface="Athiti"/>
                <a:cs typeface="Athiti"/>
                <a:sym typeface="Athiti"/>
              </a:rPr>
              <a:t> </a:t>
            </a:r>
            <a:r>
              <a:rPr lang="en-US" sz="2400" dirty="0" err="1">
                <a:latin typeface="Athiti"/>
                <a:ea typeface="Athiti"/>
                <a:cs typeface="Athiti"/>
                <a:sym typeface="Athiti"/>
              </a:rPr>
              <a:t>produksi</a:t>
            </a:r>
            <a:r>
              <a:rPr lang="en-US" sz="2400" dirty="0">
                <a:latin typeface="Athiti"/>
                <a:ea typeface="Athiti"/>
                <a:cs typeface="Athiti"/>
                <a:sym typeface="Athiti"/>
              </a:rPr>
              <a:t>, </a:t>
            </a:r>
            <a:r>
              <a:rPr lang="en-US" sz="2400" dirty="0" err="1">
                <a:latin typeface="Athiti"/>
                <a:ea typeface="Athiti"/>
                <a:cs typeface="Athiti"/>
                <a:sym typeface="Athiti"/>
              </a:rPr>
              <a:t>manajer</a:t>
            </a:r>
            <a:r>
              <a:rPr lang="en-US" sz="2400" dirty="0">
                <a:latin typeface="Athiti"/>
                <a:ea typeface="Athiti"/>
                <a:cs typeface="Athiti"/>
                <a:sym typeface="Athiti"/>
              </a:rPr>
              <a:t> </a:t>
            </a:r>
            <a:r>
              <a:rPr lang="en-US" sz="2400" dirty="0" err="1">
                <a:latin typeface="Athiti"/>
                <a:ea typeface="Athiti"/>
                <a:cs typeface="Athiti"/>
                <a:sym typeface="Athiti"/>
              </a:rPr>
              <a:t>pemasaran</a:t>
            </a:r>
            <a:r>
              <a:rPr lang="en-US" sz="2400" dirty="0">
                <a:latin typeface="Athiti"/>
                <a:ea typeface="Athiti"/>
                <a:cs typeface="Athiti"/>
                <a:sym typeface="Athiti"/>
              </a:rPr>
              <a:t>, </a:t>
            </a:r>
            <a:r>
              <a:rPr lang="en-US" sz="2400" dirty="0" err="1">
                <a:latin typeface="Athiti"/>
                <a:ea typeface="Athiti"/>
                <a:cs typeface="Athiti"/>
                <a:sym typeface="Athiti"/>
              </a:rPr>
              <a:t>dsb</a:t>
            </a:r>
            <a:r>
              <a:rPr lang="en-US" sz="2400" dirty="0">
                <a:latin typeface="Athiti"/>
                <a:ea typeface="Athiti"/>
                <a:cs typeface="Athiti"/>
                <a:sym typeface="Athiti"/>
              </a:rPr>
              <a:t> </a:t>
            </a:r>
            <a:r>
              <a:rPr lang="en-US" sz="2400" dirty="0" err="1">
                <a:latin typeface="Athiti"/>
                <a:ea typeface="Athiti"/>
                <a:cs typeface="Athiti"/>
                <a:sym typeface="Athiti"/>
              </a:rPr>
              <a:t>guna</a:t>
            </a:r>
            <a:r>
              <a:rPr lang="en-US" sz="2400" dirty="0">
                <a:latin typeface="Athiti"/>
                <a:ea typeface="Athiti"/>
                <a:cs typeface="Athiti"/>
                <a:sym typeface="Athiti"/>
              </a:rPr>
              <a:t> </a:t>
            </a:r>
            <a:r>
              <a:rPr lang="en-US" sz="2400" dirty="0" err="1">
                <a:latin typeface="Athiti"/>
                <a:ea typeface="Athiti"/>
                <a:cs typeface="Athiti"/>
                <a:sym typeface="Athiti"/>
              </a:rPr>
              <a:t>pengambilan</a:t>
            </a:r>
            <a:r>
              <a:rPr lang="en-US" sz="2400" dirty="0">
                <a:latin typeface="Athiti"/>
                <a:ea typeface="Athiti"/>
                <a:cs typeface="Athiti"/>
                <a:sym typeface="Athiti"/>
              </a:rPr>
              <a:t> </a:t>
            </a:r>
            <a:r>
              <a:rPr lang="en-US" sz="2400" dirty="0" err="1">
                <a:latin typeface="Athiti"/>
                <a:ea typeface="Athiti"/>
                <a:cs typeface="Athiti"/>
                <a:sym typeface="Athiti"/>
              </a:rPr>
              <a:t>keputusan</a:t>
            </a:r>
            <a:r>
              <a:rPr lang="en-US" sz="2400" dirty="0">
                <a:latin typeface="Athiti"/>
                <a:ea typeface="Athiti"/>
                <a:cs typeface="Athiti"/>
                <a:sym typeface="Athiti"/>
              </a:rPr>
              <a:t> internal </a:t>
            </a:r>
            <a:r>
              <a:rPr lang="en-US" sz="2400" dirty="0" err="1">
                <a:latin typeface="Athiti"/>
                <a:ea typeface="Athiti"/>
                <a:cs typeface="Athiti"/>
                <a:sym typeface="Athiti"/>
              </a:rPr>
              <a:t>organisasi</a:t>
            </a:r>
            <a:r>
              <a:rPr lang="en-US" sz="2400" dirty="0">
                <a:latin typeface="Athiti"/>
                <a:ea typeface="Athiti"/>
                <a:cs typeface="Athiti"/>
                <a:sym typeface="Athiti"/>
              </a:rPr>
              <a:t>.</a:t>
            </a:r>
          </a:p>
        </p:txBody>
      </p:sp>
    </p:spTree>
    <p:extLst>
      <p:ext uri="{BB962C8B-B14F-4D97-AF65-F5344CB8AC3E}">
        <p14:creationId xmlns:p14="http://schemas.microsoft.com/office/powerpoint/2010/main" val="2288589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FCC38-D58E-4E17-AA29-4F5F2A66F1EA}"/>
              </a:ext>
            </a:extLst>
          </p:cNvPr>
          <p:cNvSpPr>
            <a:spLocks noGrp="1"/>
          </p:cNvSpPr>
          <p:nvPr>
            <p:ph type="title"/>
          </p:nvPr>
        </p:nvSpPr>
        <p:spPr>
          <a:xfrm>
            <a:off x="709246" y="317377"/>
            <a:ext cx="10773508" cy="667362"/>
          </a:xfrm>
        </p:spPr>
        <p:txBody>
          <a:bodyPr>
            <a:normAutofit fontScale="90000"/>
          </a:bodyPr>
          <a:lstStyle/>
          <a:p>
            <a:r>
              <a:rPr lang="en-US" dirty="0" err="1"/>
              <a:t>Jenis</a:t>
            </a:r>
            <a:r>
              <a:rPr lang="en-US" dirty="0"/>
              <a:t> </a:t>
            </a:r>
            <a:r>
              <a:rPr lang="en-US" dirty="0" err="1"/>
              <a:t>Informasi</a:t>
            </a:r>
            <a:r>
              <a:rPr lang="en-US" dirty="0"/>
              <a:t> yang </a:t>
            </a:r>
            <a:r>
              <a:rPr lang="en-US" dirty="0" err="1"/>
              <a:t>dibutuhkan</a:t>
            </a:r>
            <a:br>
              <a:rPr lang="en-US" dirty="0"/>
            </a:br>
            <a:endParaRPr lang="en-US" dirty="0"/>
          </a:p>
        </p:txBody>
      </p:sp>
      <p:graphicFrame>
        <p:nvGraphicFramePr>
          <p:cNvPr id="9" name="Table 8">
            <a:extLst>
              <a:ext uri="{FF2B5EF4-FFF2-40B4-BE49-F238E27FC236}">
                <a16:creationId xmlns:a16="http://schemas.microsoft.com/office/drawing/2014/main" id="{3BE484B4-BD5E-694E-D79B-A498FDA43968}"/>
              </a:ext>
            </a:extLst>
          </p:cNvPr>
          <p:cNvGraphicFramePr>
            <a:graphicFrameLocks noGrp="1"/>
          </p:cNvGraphicFramePr>
          <p:nvPr>
            <p:extLst>
              <p:ext uri="{D42A27DB-BD31-4B8C-83A1-F6EECF244321}">
                <p14:modId xmlns:p14="http://schemas.microsoft.com/office/powerpoint/2010/main" val="2121084958"/>
              </p:ext>
            </p:extLst>
          </p:nvPr>
        </p:nvGraphicFramePr>
        <p:xfrm>
          <a:off x="709246" y="984739"/>
          <a:ext cx="11125200" cy="5394930"/>
        </p:xfrm>
        <a:graphic>
          <a:graphicData uri="http://schemas.openxmlformats.org/drawingml/2006/table">
            <a:tbl>
              <a:tblPr firstRow="1" bandRow="1">
                <a:tableStyleId>{5940675A-B579-460E-94D1-54222C63F5DA}</a:tableStyleId>
              </a:tblPr>
              <a:tblGrid>
                <a:gridCol w="2410929">
                  <a:extLst>
                    <a:ext uri="{9D8B030D-6E8A-4147-A177-3AD203B41FA5}">
                      <a16:colId xmlns:a16="http://schemas.microsoft.com/office/drawing/2014/main" val="20000"/>
                    </a:ext>
                  </a:extLst>
                </a:gridCol>
                <a:gridCol w="8714271">
                  <a:extLst>
                    <a:ext uri="{9D8B030D-6E8A-4147-A177-3AD203B41FA5}">
                      <a16:colId xmlns:a16="http://schemas.microsoft.com/office/drawing/2014/main" val="20001"/>
                    </a:ext>
                  </a:extLst>
                </a:gridCol>
              </a:tblGrid>
              <a:tr h="996037">
                <a:tc>
                  <a:txBody>
                    <a:bodyPr/>
                    <a:lstStyle/>
                    <a:p>
                      <a:r>
                        <a:rPr lang="en-US" sz="1800" b="1" dirty="0" err="1">
                          <a:solidFill>
                            <a:schemeClr val="bg1"/>
                          </a:solidFill>
                          <a:latin typeface="Times New Roman" pitchFamily="18" charset="0"/>
                          <a:cs typeface="Times New Roman" pitchFamily="18" charset="0"/>
                        </a:rPr>
                        <a:t>Manajer</a:t>
                      </a: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Keuangan</a:t>
                      </a:r>
                      <a:endParaRPr lang="en-US" sz="1800" dirty="0">
                        <a:solidFill>
                          <a:schemeClr val="bg1"/>
                        </a:solidFill>
                      </a:endParaRPr>
                    </a:p>
                  </a:txBody>
                  <a:tcPr marL="91436" marR="91436" marT="45717" marB="45717">
                    <a:solidFill>
                      <a:schemeClr val="accent3">
                        <a:lumMod val="60000"/>
                        <a:lumOff val="40000"/>
                      </a:schemeClr>
                    </a:solidFill>
                  </a:tcPr>
                </a:tc>
                <a:tc>
                  <a:txBody>
                    <a:bodyPr/>
                    <a:lstStyle/>
                    <a:p>
                      <a:r>
                        <a:rPr lang="en-US" sz="1800" dirty="0" err="1">
                          <a:solidFill>
                            <a:schemeClr val="bg1"/>
                          </a:solidFill>
                          <a:latin typeface="Times New Roman" pitchFamily="18" charset="0"/>
                          <a:cs typeface="Times New Roman" pitchFamily="18" charset="0"/>
                        </a:rPr>
                        <a:t>membutuhkan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segala</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jenis</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informasi</a:t>
                      </a:r>
                      <a:r>
                        <a:rPr lang="en-US" sz="1800" dirty="0">
                          <a:solidFill>
                            <a:schemeClr val="bg1"/>
                          </a:solidFill>
                          <a:latin typeface="Times New Roman" pitchFamily="18" charset="0"/>
                          <a:cs typeface="Times New Roman" pitchFamily="18" charset="0"/>
                        </a:rPr>
                        <a:t> yang </a:t>
                      </a:r>
                      <a:r>
                        <a:rPr lang="en-US" sz="1800" dirty="0" err="1">
                          <a:solidFill>
                            <a:schemeClr val="bg1"/>
                          </a:solidFill>
                          <a:latin typeface="Times New Roman" pitchFamily="18" charset="0"/>
                          <a:cs typeface="Times New Roman" pitchFamily="18" charset="0"/>
                        </a:rPr>
                        <a:t>terkait</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dengan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aktivitas</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keuangan</a:t>
                      </a:r>
                      <a:r>
                        <a:rPr lang="en-US" sz="1800" dirty="0">
                          <a:solidFill>
                            <a:schemeClr val="bg1"/>
                          </a:solidFill>
                          <a:latin typeface="Times New Roman" pitchFamily="18" charset="0"/>
                          <a:cs typeface="Times New Roman" pitchFamily="18" charset="0"/>
                        </a:rPr>
                        <a:t> yang </a:t>
                      </a:r>
                      <a:r>
                        <a:rPr lang="en-US" sz="1800" dirty="0" err="1">
                          <a:solidFill>
                            <a:schemeClr val="bg1"/>
                          </a:solidFill>
                          <a:latin typeface="Times New Roman" pitchFamily="18" charset="0"/>
                          <a:cs typeface="Times New Roman" pitchFamily="18" charset="0"/>
                        </a:rPr>
                        <a:t>dilakukan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perusahaan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Mulai</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dari</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besarnya</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biaya</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bunga</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tingkat</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pengembalian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atas</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investasi</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tingkat</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pengembalian</a:t>
                      </a:r>
                      <a:r>
                        <a:rPr lang="en-US" sz="1800" dirty="0">
                          <a:solidFill>
                            <a:schemeClr val="bg1"/>
                          </a:solidFill>
                          <a:latin typeface="Times New Roman" pitchFamily="18" charset="0"/>
                          <a:cs typeface="Times New Roman" pitchFamily="18" charset="0"/>
                        </a:rPr>
                        <a:t> modal, </a:t>
                      </a:r>
                      <a:r>
                        <a:rPr lang="en-US" sz="1800" dirty="0" err="1">
                          <a:solidFill>
                            <a:schemeClr val="bg1"/>
                          </a:solidFill>
                          <a:latin typeface="Times New Roman" pitchFamily="18" charset="0"/>
                          <a:cs typeface="Times New Roman" pitchFamily="18" charset="0"/>
                        </a:rPr>
                        <a:t>risiko</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utang</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dsb</a:t>
                      </a:r>
                      <a:r>
                        <a:rPr lang="en-US" sz="1800" dirty="0">
                          <a:solidFill>
                            <a:schemeClr val="bg1"/>
                          </a:solidFill>
                          <a:latin typeface="Times New Roman" pitchFamily="18" charset="0"/>
                          <a:cs typeface="Times New Roman" pitchFamily="18" charset="0"/>
                        </a:rPr>
                        <a:t>.</a:t>
                      </a:r>
                      <a:br>
                        <a:rPr lang="en-US" sz="1800" dirty="0">
                          <a:solidFill>
                            <a:schemeClr val="bg1"/>
                          </a:solidFill>
                          <a:latin typeface="Times New Roman" pitchFamily="18" charset="0"/>
                          <a:cs typeface="Times New Roman" pitchFamily="18" charset="0"/>
                        </a:rPr>
                      </a:br>
                      <a:endParaRPr lang="en-US" sz="1800" dirty="0">
                        <a:solidFill>
                          <a:schemeClr val="bg1"/>
                        </a:solidFill>
                      </a:endParaRPr>
                    </a:p>
                  </a:txBody>
                  <a:tcPr marL="91436" marR="91436" marT="45717" marB="45717">
                    <a:solidFill>
                      <a:schemeClr val="accent3">
                        <a:lumMod val="60000"/>
                        <a:lumOff val="40000"/>
                      </a:schemeClr>
                    </a:solidFill>
                  </a:tcPr>
                </a:tc>
                <a:extLst>
                  <a:ext uri="{0D108BD9-81ED-4DB2-BD59-A6C34878D82A}">
                    <a16:rowId xmlns:a16="http://schemas.microsoft.com/office/drawing/2014/main" val="10000"/>
                  </a:ext>
                </a:extLst>
              </a:tr>
              <a:tr h="771124">
                <a:tc>
                  <a:txBody>
                    <a:bodyPr/>
                    <a:lstStyle/>
                    <a:p>
                      <a:r>
                        <a:rPr lang="en-US" sz="1800" b="1" dirty="0" err="1">
                          <a:solidFill>
                            <a:schemeClr val="bg1"/>
                          </a:solidFill>
                          <a:latin typeface="Times New Roman" pitchFamily="18" charset="0"/>
                          <a:cs typeface="Times New Roman" pitchFamily="18" charset="0"/>
                        </a:rPr>
                        <a:t>Manajer</a:t>
                      </a: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Produksi</a:t>
                      </a:r>
                      <a:r>
                        <a:rPr lang="en-US" sz="1800" dirty="0">
                          <a:solidFill>
                            <a:schemeClr val="bg1"/>
                          </a:solidFill>
                          <a:latin typeface="Times New Roman" pitchFamily="18" charset="0"/>
                          <a:cs typeface="Times New Roman" pitchFamily="18" charset="0"/>
                        </a:rPr>
                        <a:t> </a:t>
                      </a:r>
                      <a:endParaRPr lang="en-US" sz="1800" dirty="0">
                        <a:solidFill>
                          <a:schemeClr val="bg1"/>
                        </a:solidFill>
                      </a:endParaRPr>
                    </a:p>
                  </a:txBody>
                  <a:tcPr marL="91436" marR="91436" marT="45717" marB="45717">
                    <a:solidFill>
                      <a:schemeClr val="accent3">
                        <a:lumMod val="60000"/>
                        <a:lumOff val="40000"/>
                      </a:schemeClr>
                    </a:solidFill>
                  </a:tcPr>
                </a:tc>
                <a:tc>
                  <a:txBody>
                    <a:bodyPr/>
                    <a:lstStyle/>
                    <a:p>
                      <a:r>
                        <a:rPr lang="en-US" sz="1800" dirty="0" err="1">
                          <a:solidFill>
                            <a:schemeClr val="bg1"/>
                          </a:solidFill>
                          <a:latin typeface="Times New Roman" pitchFamily="18" charset="0"/>
                          <a:cs typeface="Times New Roman" pitchFamily="18" charset="0"/>
                        </a:rPr>
                        <a:t>membutuhkan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informasi</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seperti</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perincian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biaya</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produksi</a:t>
                      </a:r>
                      <a:r>
                        <a:rPr lang="en-US" sz="1800" dirty="0">
                          <a:solidFill>
                            <a:schemeClr val="bg1"/>
                          </a:solidFill>
                          <a:latin typeface="Times New Roman" pitchFamily="18" charset="0"/>
                          <a:cs typeface="Times New Roman" pitchFamily="18" charset="0"/>
                        </a:rPr>
                        <a:t> total, </a:t>
                      </a:r>
                      <a:r>
                        <a:rPr lang="en-US" sz="1800" dirty="0" err="1">
                          <a:solidFill>
                            <a:schemeClr val="bg1"/>
                          </a:solidFill>
                          <a:latin typeface="Times New Roman" pitchFamily="18" charset="0"/>
                          <a:cs typeface="Times New Roman" pitchFamily="18" charset="0"/>
                        </a:rPr>
                        <a:t>biaya</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produksi</a:t>
                      </a:r>
                      <a:r>
                        <a:rPr lang="en-US" sz="1800" dirty="0">
                          <a:solidFill>
                            <a:schemeClr val="bg1"/>
                          </a:solidFill>
                          <a:latin typeface="Times New Roman" pitchFamily="18" charset="0"/>
                          <a:cs typeface="Times New Roman" pitchFamily="18" charset="0"/>
                        </a:rPr>
                        <a:t> per unit, </a:t>
                      </a:r>
                      <a:r>
                        <a:rPr lang="en-US" sz="1800" dirty="0" err="1">
                          <a:solidFill>
                            <a:schemeClr val="bg1"/>
                          </a:solidFill>
                          <a:latin typeface="Times New Roman" pitchFamily="18" charset="0"/>
                          <a:cs typeface="Times New Roman" pitchFamily="18" charset="0"/>
                        </a:rPr>
                        <a:t>jumlah</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biaya</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produksi</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berdasarkan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metode</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biaya</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langsung</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dsb</a:t>
                      </a:r>
                      <a:r>
                        <a:rPr lang="en-US" sz="1800" dirty="0">
                          <a:solidFill>
                            <a:schemeClr val="bg1"/>
                          </a:solidFill>
                          <a:latin typeface="Times New Roman" pitchFamily="18" charset="0"/>
                          <a:cs typeface="Times New Roman" pitchFamily="18" charset="0"/>
                        </a:rPr>
                        <a:t>.</a:t>
                      </a:r>
                      <a:br>
                        <a:rPr lang="en-US" sz="1800" dirty="0">
                          <a:solidFill>
                            <a:schemeClr val="bg1"/>
                          </a:solidFill>
                          <a:latin typeface="Times New Roman" pitchFamily="18" charset="0"/>
                          <a:cs typeface="Times New Roman" pitchFamily="18" charset="0"/>
                        </a:rPr>
                      </a:br>
                      <a:endParaRPr lang="en-US" sz="1800" dirty="0">
                        <a:solidFill>
                          <a:schemeClr val="bg1"/>
                        </a:solidFill>
                      </a:endParaRPr>
                    </a:p>
                  </a:txBody>
                  <a:tcPr marL="91436" marR="91436" marT="45717" marB="45717">
                    <a:solidFill>
                      <a:schemeClr val="accent3">
                        <a:lumMod val="60000"/>
                        <a:lumOff val="40000"/>
                      </a:schemeClr>
                    </a:solidFill>
                  </a:tcPr>
                </a:tc>
                <a:extLst>
                  <a:ext uri="{0D108BD9-81ED-4DB2-BD59-A6C34878D82A}">
                    <a16:rowId xmlns:a16="http://schemas.microsoft.com/office/drawing/2014/main" val="10001"/>
                  </a:ext>
                </a:extLst>
              </a:tr>
              <a:tr h="771124">
                <a:tc>
                  <a:txBody>
                    <a:bodyPr/>
                    <a:lstStyle/>
                    <a:p>
                      <a:r>
                        <a:rPr lang="en-US" sz="1800" b="1" dirty="0" err="1">
                          <a:solidFill>
                            <a:schemeClr val="bg1"/>
                          </a:solidFill>
                          <a:latin typeface="Times New Roman" pitchFamily="18" charset="0"/>
                          <a:cs typeface="Times New Roman" pitchFamily="18" charset="0"/>
                        </a:rPr>
                        <a:t>Manajer</a:t>
                      </a:r>
                      <a:r>
                        <a:rPr lang="en-US" sz="1800" b="1" dirty="0">
                          <a:solidFill>
                            <a:schemeClr val="bg1"/>
                          </a:solidFill>
                          <a:latin typeface="Times New Roman" pitchFamily="18" charset="0"/>
                          <a:cs typeface="Times New Roman" pitchFamily="18" charset="0"/>
                        </a:rPr>
                        <a:t> </a:t>
                      </a:r>
                      <a:r>
                        <a:rPr lang="en-US" sz="1800" b="1" dirty="0" err="1">
                          <a:solidFill>
                            <a:schemeClr val="bg1"/>
                          </a:solidFill>
                          <a:latin typeface="Times New Roman" pitchFamily="18" charset="0"/>
                          <a:cs typeface="Times New Roman" pitchFamily="18" charset="0"/>
                        </a:rPr>
                        <a:t>Pemasaran</a:t>
                      </a:r>
                      <a:r>
                        <a:rPr lang="en-US" sz="1800" dirty="0">
                          <a:solidFill>
                            <a:schemeClr val="bg1"/>
                          </a:solidFill>
                          <a:latin typeface="Times New Roman" pitchFamily="18" charset="0"/>
                          <a:cs typeface="Times New Roman" pitchFamily="18" charset="0"/>
                        </a:rPr>
                        <a:t> </a:t>
                      </a:r>
                      <a:endParaRPr lang="en-US" sz="1800" dirty="0">
                        <a:solidFill>
                          <a:schemeClr val="bg1"/>
                        </a:solidFill>
                      </a:endParaRPr>
                    </a:p>
                  </a:txBody>
                  <a:tcPr marL="91436" marR="91436" marT="45717" marB="45717">
                    <a:solidFill>
                      <a:schemeClr val="accent3">
                        <a:lumMod val="60000"/>
                        <a:lumOff val="40000"/>
                      </a:schemeClr>
                    </a:solidFill>
                  </a:tcPr>
                </a:tc>
                <a:tc>
                  <a:txBody>
                    <a:bodyPr/>
                    <a:lstStyle/>
                    <a:p>
                      <a:r>
                        <a:rPr lang="en-US" sz="1800" dirty="0" err="1">
                          <a:solidFill>
                            <a:schemeClr val="bg1"/>
                          </a:solidFill>
                          <a:latin typeface="Times New Roman" pitchFamily="18" charset="0"/>
                          <a:cs typeface="Times New Roman" pitchFamily="18" charset="0"/>
                        </a:rPr>
                        <a:t>membutuhkan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informasi</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seperti</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berbagai</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biaya</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sebagai</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dasar</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penetapan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harga</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jual</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produk</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metode</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penetapan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harga</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jual</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produk</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dsb</a:t>
                      </a:r>
                      <a:r>
                        <a:rPr lang="en-US" sz="1800" dirty="0">
                          <a:solidFill>
                            <a:schemeClr val="bg1"/>
                          </a:solidFill>
                          <a:latin typeface="Times New Roman" pitchFamily="18" charset="0"/>
                          <a:cs typeface="Times New Roman" pitchFamily="18" charset="0"/>
                        </a:rPr>
                        <a:t>. </a:t>
                      </a:r>
                      <a:br>
                        <a:rPr lang="en-US" sz="1800" dirty="0">
                          <a:solidFill>
                            <a:schemeClr val="bg1"/>
                          </a:solidFill>
                          <a:latin typeface="Times New Roman" pitchFamily="18" charset="0"/>
                          <a:cs typeface="Times New Roman" pitchFamily="18" charset="0"/>
                        </a:rPr>
                      </a:br>
                      <a:endParaRPr lang="en-US" sz="1800" dirty="0">
                        <a:solidFill>
                          <a:schemeClr val="bg1"/>
                        </a:solidFill>
                      </a:endParaRPr>
                    </a:p>
                  </a:txBody>
                  <a:tcPr marL="91436" marR="91436" marT="45717" marB="45717">
                    <a:solidFill>
                      <a:schemeClr val="accent3">
                        <a:lumMod val="60000"/>
                        <a:lumOff val="40000"/>
                      </a:schemeClr>
                    </a:solidFill>
                  </a:tcPr>
                </a:tc>
                <a:extLst>
                  <a:ext uri="{0D108BD9-81ED-4DB2-BD59-A6C34878D82A}">
                    <a16:rowId xmlns:a16="http://schemas.microsoft.com/office/drawing/2014/main" val="10002"/>
                  </a:ext>
                </a:extLst>
              </a:tr>
              <a:tr h="996037">
                <a:tc>
                  <a:txBody>
                    <a:bodyPr/>
                    <a:lstStyle/>
                    <a:p>
                      <a:r>
                        <a:rPr lang="en-US" sz="1800" b="1" dirty="0" err="1">
                          <a:solidFill>
                            <a:schemeClr val="bg1"/>
                          </a:solidFill>
                          <a:latin typeface="Times New Roman" pitchFamily="18" charset="0"/>
                          <a:cs typeface="Times New Roman" pitchFamily="18" charset="0"/>
                        </a:rPr>
                        <a:t>Kontroler</a:t>
                      </a:r>
                      <a:endParaRPr lang="en-US" sz="1800" dirty="0">
                        <a:solidFill>
                          <a:schemeClr val="bg1"/>
                        </a:solidFill>
                      </a:endParaRPr>
                    </a:p>
                  </a:txBody>
                  <a:tcPr marL="91436" marR="91436" marT="45717" marB="45717">
                    <a:solidFill>
                      <a:schemeClr val="accent3">
                        <a:lumMod val="60000"/>
                        <a:lumOff val="40000"/>
                      </a:schemeClr>
                    </a:solidFill>
                  </a:tcPr>
                </a:tc>
                <a:tc>
                  <a:txBody>
                    <a:bodyPr/>
                    <a:lstStyle/>
                    <a:p>
                      <a:r>
                        <a:rPr lang="en-US" sz="1800" dirty="0" err="1">
                          <a:solidFill>
                            <a:schemeClr val="bg1"/>
                          </a:solidFill>
                          <a:latin typeface="Times New Roman" pitchFamily="18" charset="0"/>
                          <a:cs typeface="Times New Roman" pitchFamily="18" charset="0"/>
                        </a:rPr>
                        <a:t>perusahaan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membutuhkan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segala</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macam</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informasi</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untuk</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memastikan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bahwa</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aktivitas</a:t>
                      </a:r>
                      <a:r>
                        <a:rPr lang="en-US" sz="1800" dirty="0">
                          <a:solidFill>
                            <a:schemeClr val="bg1"/>
                          </a:solidFill>
                          <a:latin typeface="Times New Roman" pitchFamily="18" charset="0"/>
                          <a:cs typeface="Times New Roman" pitchFamily="18" charset="0"/>
                        </a:rPr>
                        <a:t> yang </a:t>
                      </a:r>
                      <a:r>
                        <a:rPr lang="en-US" sz="1800" dirty="0" err="1">
                          <a:solidFill>
                            <a:schemeClr val="bg1"/>
                          </a:solidFill>
                          <a:latin typeface="Times New Roman" pitchFamily="18" charset="0"/>
                          <a:cs typeface="Times New Roman" pitchFamily="18" charset="0"/>
                        </a:rPr>
                        <a:t>dilakukan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seluruh</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bagian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organisasi</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sesuai</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dengan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rencana</a:t>
                      </a:r>
                      <a:r>
                        <a:rPr lang="en-US" sz="1800" dirty="0">
                          <a:solidFill>
                            <a:schemeClr val="bg1"/>
                          </a:solidFill>
                          <a:latin typeface="Times New Roman" pitchFamily="18" charset="0"/>
                          <a:cs typeface="Times New Roman" pitchFamily="18" charset="0"/>
                        </a:rPr>
                        <a:t> yang </a:t>
                      </a:r>
                      <a:r>
                        <a:rPr lang="en-US" sz="1800" dirty="0" err="1">
                          <a:solidFill>
                            <a:schemeClr val="bg1"/>
                          </a:solidFill>
                          <a:latin typeface="Times New Roman" pitchFamily="18" charset="0"/>
                          <a:cs typeface="Times New Roman" pitchFamily="18" charset="0"/>
                        </a:rPr>
                        <a:t>telah</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disusun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seperti</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anggaran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perusahaan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varian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biaya</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dsb</a:t>
                      </a:r>
                      <a:r>
                        <a:rPr lang="en-US" sz="1800" dirty="0">
                          <a:solidFill>
                            <a:schemeClr val="bg1"/>
                          </a:solidFill>
                          <a:latin typeface="Times New Roman" pitchFamily="18" charset="0"/>
                          <a:cs typeface="Times New Roman" pitchFamily="18" charset="0"/>
                        </a:rPr>
                        <a:t>.</a:t>
                      </a:r>
                      <a:br>
                        <a:rPr lang="en-US" sz="1800" dirty="0">
                          <a:solidFill>
                            <a:schemeClr val="bg1"/>
                          </a:solidFill>
                          <a:latin typeface="Times New Roman" pitchFamily="18" charset="0"/>
                          <a:cs typeface="Times New Roman" pitchFamily="18" charset="0"/>
                        </a:rPr>
                      </a:br>
                      <a:endParaRPr lang="en-US" sz="1800" dirty="0">
                        <a:solidFill>
                          <a:schemeClr val="bg1"/>
                        </a:solidFill>
                      </a:endParaRPr>
                    </a:p>
                  </a:txBody>
                  <a:tcPr marL="91436" marR="91436" marT="45717" marB="45717">
                    <a:solidFill>
                      <a:schemeClr val="accent3">
                        <a:lumMod val="60000"/>
                        <a:lumOff val="40000"/>
                      </a:schemeClr>
                    </a:solidFill>
                  </a:tcPr>
                </a:tc>
                <a:extLst>
                  <a:ext uri="{0D108BD9-81ED-4DB2-BD59-A6C34878D82A}">
                    <a16:rowId xmlns:a16="http://schemas.microsoft.com/office/drawing/2014/main" val="10003"/>
                  </a:ext>
                </a:extLst>
              </a:tr>
              <a:tr h="996037">
                <a:tc>
                  <a:txBody>
                    <a:bodyPr/>
                    <a:lstStyle/>
                    <a:p>
                      <a:r>
                        <a:rPr lang="en-US" sz="1800" b="1" dirty="0">
                          <a:solidFill>
                            <a:schemeClr val="bg1"/>
                          </a:solidFill>
                          <a:latin typeface="Times New Roman" pitchFamily="18" charset="0"/>
                          <a:cs typeface="Times New Roman" pitchFamily="18" charset="0"/>
                        </a:rPr>
                        <a:t>Top Management</a:t>
                      </a:r>
                      <a:r>
                        <a:rPr lang="en-US" sz="1800" dirty="0">
                          <a:solidFill>
                            <a:schemeClr val="bg1"/>
                          </a:solidFill>
                          <a:latin typeface="Times New Roman" pitchFamily="18" charset="0"/>
                          <a:cs typeface="Times New Roman" pitchFamily="18" charset="0"/>
                        </a:rPr>
                        <a:t> </a:t>
                      </a:r>
                      <a:endParaRPr lang="en-US" sz="1800" dirty="0">
                        <a:solidFill>
                          <a:schemeClr val="bg1"/>
                        </a:solidFill>
                      </a:endParaRPr>
                    </a:p>
                  </a:txBody>
                  <a:tcPr marL="91436" marR="91436" marT="45717" marB="45717">
                    <a:solidFill>
                      <a:schemeClr val="accent3">
                        <a:lumMod val="60000"/>
                        <a:lumOff val="40000"/>
                      </a:schemeClr>
                    </a:solidFill>
                  </a:tcPr>
                </a:tc>
                <a:tc>
                  <a:txBody>
                    <a:bodyPr/>
                    <a:lstStyle/>
                    <a:p>
                      <a:r>
                        <a:rPr lang="en-US" sz="1800" dirty="0" err="1">
                          <a:solidFill>
                            <a:schemeClr val="bg1"/>
                          </a:solidFill>
                          <a:latin typeface="Times New Roman" pitchFamily="18" charset="0"/>
                          <a:cs typeface="Times New Roman" pitchFamily="18" charset="0"/>
                        </a:rPr>
                        <a:t>membutuhkan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segala</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informasi</a:t>
                      </a:r>
                      <a:r>
                        <a:rPr lang="en-US" sz="1800" dirty="0">
                          <a:solidFill>
                            <a:schemeClr val="bg1"/>
                          </a:solidFill>
                          <a:latin typeface="Times New Roman" pitchFamily="18" charset="0"/>
                          <a:cs typeface="Times New Roman" pitchFamily="18" charset="0"/>
                        </a:rPr>
                        <a:t> yang </a:t>
                      </a:r>
                      <a:r>
                        <a:rPr lang="en-US" sz="1800" dirty="0" err="1">
                          <a:solidFill>
                            <a:schemeClr val="bg1"/>
                          </a:solidFill>
                          <a:latin typeface="Times New Roman" pitchFamily="18" charset="0"/>
                          <a:cs typeface="Times New Roman" pitchFamily="18" charset="0"/>
                        </a:rPr>
                        <a:t>terkait</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dengan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berbagai</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keputusan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strategis</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perusahaan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seperti</a:t>
                      </a:r>
                      <a:r>
                        <a:rPr lang="en-US" sz="1800" dirty="0">
                          <a:solidFill>
                            <a:schemeClr val="bg1"/>
                          </a:solidFill>
                          <a:latin typeface="Times New Roman" pitchFamily="18" charset="0"/>
                          <a:cs typeface="Times New Roman" pitchFamily="18" charset="0"/>
                        </a:rPr>
                        <a:t> proses </a:t>
                      </a:r>
                      <a:r>
                        <a:rPr lang="en-US" sz="1800" dirty="0" err="1">
                          <a:solidFill>
                            <a:schemeClr val="bg1"/>
                          </a:solidFill>
                          <a:latin typeface="Times New Roman" pitchFamily="18" charset="0"/>
                          <a:cs typeface="Times New Roman" pitchFamily="18" charset="0"/>
                        </a:rPr>
                        <a:t>penyusunan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anggaran</a:t>
                      </a:r>
                      <a:r>
                        <a:rPr lang="en-US" sz="1800" dirty="0">
                          <a:solidFill>
                            <a:schemeClr val="bg1"/>
                          </a:solidFill>
                          <a:latin typeface="Times New Roman" pitchFamily="18" charset="0"/>
                          <a:cs typeface="Times New Roman" pitchFamily="18" charset="0"/>
                        </a:rPr>
                        <a:t> yang </a:t>
                      </a:r>
                      <a:r>
                        <a:rPr lang="en-US" sz="1800" dirty="0" err="1">
                          <a:solidFill>
                            <a:schemeClr val="bg1"/>
                          </a:solidFill>
                          <a:latin typeface="Times New Roman" pitchFamily="18" charset="0"/>
                          <a:cs typeface="Times New Roman" pitchFamily="18" charset="0"/>
                        </a:rPr>
                        <a:t>dimiliki</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perusahaan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informasi</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untuk</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pengembangan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perusahaan</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dsb</a:t>
                      </a:r>
                      <a:r>
                        <a:rPr lang="en-US" sz="1800" dirty="0">
                          <a:solidFill>
                            <a:schemeClr val="bg1"/>
                          </a:solidFill>
                          <a:latin typeface="Times New Roman" pitchFamily="18" charset="0"/>
                          <a:cs typeface="Times New Roman" pitchFamily="18" charset="0"/>
                        </a:rPr>
                        <a:t>.</a:t>
                      </a:r>
                      <a:br>
                        <a:rPr lang="en-US" sz="1800" dirty="0">
                          <a:solidFill>
                            <a:schemeClr val="bg1"/>
                          </a:solidFill>
                          <a:latin typeface="Times New Roman" pitchFamily="18" charset="0"/>
                          <a:cs typeface="Times New Roman" pitchFamily="18" charset="0"/>
                        </a:rPr>
                      </a:br>
                      <a:endParaRPr lang="en-US" sz="1800" dirty="0">
                        <a:solidFill>
                          <a:schemeClr val="bg1"/>
                        </a:solidFill>
                      </a:endParaRPr>
                    </a:p>
                  </a:txBody>
                  <a:tcPr marL="91436" marR="91436" marT="45717" marB="45717">
                    <a:solidFill>
                      <a:schemeClr val="accent3">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7104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84A33DD-F204-75D1-4AA0-329111115F13}"/>
              </a:ext>
            </a:extLst>
          </p:cNvPr>
          <p:cNvSpPr txBox="1">
            <a:spLocks noGrp="1"/>
          </p:cNvSpPr>
          <p:nvPr>
            <p:ph type="title"/>
          </p:nvPr>
        </p:nvSpPr>
        <p:spPr>
          <a:xfrm>
            <a:off x="334596" y="415680"/>
            <a:ext cx="10638204" cy="5914782"/>
          </a:xfrm>
        </p:spPr>
        <p:txBody>
          <a:bodyPr>
            <a:noAutofit/>
          </a:bodyPr>
          <a:lstStyle/>
          <a:p>
            <a:pPr algn="l" eaLnBrk="1" hangingPunct="1">
              <a:spcBef>
                <a:spcPct val="0"/>
              </a:spcBef>
              <a:spcAft>
                <a:spcPct val="0"/>
              </a:spcAft>
              <a:buFont typeface="Miriam Libre" panose="00000500000000000000" pitchFamily="2" charset="-79"/>
              <a:buNone/>
            </a:pP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Akan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tetapi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walaupun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detail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kebutuhan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informasi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dari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setiap</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posisi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manajemen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berbeda</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satu</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dengan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yang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lainnya</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secara</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umum</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informasi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yang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dibutuhkan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oleh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berbagai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tingkatan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manajemen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tersebut</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memiliki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karakteristik</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yang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sama</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Informasi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pengambilan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keputusan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internal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digunakan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untuk</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b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b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1.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Perencanaan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b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b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2.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Pengarahan</a:t>
            </a:r>
            <a:b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b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3.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Motivasi</a:t>
            </a:r>
            <a:b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b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4.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Pengendalian</a:t>
            </a:r>
            <a:b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b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5.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Penilaian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kinerja</a:t>
            </a:r>
            <a:b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br>
            <a:b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b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Dengan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demikian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tugas</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penting</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akuntansi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manajemen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adalah</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mengembangkan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informasi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keuangan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bagi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para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manajer</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dan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pengelola</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perusahaan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untuk</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digunakan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dalam</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pengambilan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keputusan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sehingga</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perusahaan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lebih</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kompetitif</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di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tengah</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persaingan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terbuka</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Informasi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keuangan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disediakan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untuk</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masing-masing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fungsi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utama</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manajemen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yaitu</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manajemen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strategis</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perencanaan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dan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pengambilan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keputusan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pengendalian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manajemen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dan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operasi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serta</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penyiapan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laporan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keuangan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b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br>
            <a:b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b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Oleh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karena</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itu</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akuntan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manajemen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memiliki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tugas</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yang sangat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penting</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demi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mendukung</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manajemen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dalam</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mengelola</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dan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mencapai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tujuan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perusahaan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Tanpa</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dukungan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informasi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keuangan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yang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memadai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berbagai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fungsi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manajemen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dalam</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sebuah</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perusahaan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akan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mengalami</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kesulitan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untuk</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menjalankan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tugasnya</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dengan</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 </a:t>
            </a:r>
            <a:r>
              <a:rPr lang="en-US" altLang="en-US" sz="2000" b="0" dirty="0" err="1">
                <a:latin typeface="Times New Roman" panose="02020603050405020304" pitchFamily="18" charset="0"/>
                <a:cs typeface="Miriam Libre" panose="00000500000000000000" pitchFamily="2" charset="-79"/>
                <a:sym typeface="Miriam Libre" panose="00000500000000000000" pitchFamily="2" charset="-79"/>
              </a:rPr>
              <a:t>baik</a:t>
            </a:r>
            <a:r>
              <a:rPr lang="en-US" altLang="en-US" sz="2000" b="0" dirty="0">
                <a:latin typeface="Times New Roman" panose="02020603050405020304" pitchFamily="18" charset="0"/>
                <a:cs typeface="Miriam Libre" panose="00000500000000000000" pitchFamily="2" charset="-79"/>
                <a:sym typeface="Miriam Libre" panose="00000500000000000000" pitchFamily="2" charset="-79"/>
              </a:rPr>
              <a:t>.</a:t>
            </a:r>
            <a:br>
              <a:rPr lang="en-US" altLang="en-US" sz="2000" dirty="0">
                <a:latin typeface="Times New Roman" panose="02020603050405020304" pitchFamily="18" charset="0"/>
                <a:cs typeface="Miriam Libre" panose="00000500000000000000" pitchFamily="2" charset="-79"/>
                <a:sym typeface="Miriam Libre" panose="00000500000000000000" pitchFamily="2" charset="-79"/>
              </a:rPr>
            </a:br>
            <a:endParaRPr lang="en-US" altLang="en-US" sz="2000" dirty="0">
              <a:latin typeface="Times New Roman" panose="02020603050405020304" pitchFamily="18" charset="0"/>
              <a:cs typeface="Miriam Libre" panose="00000500000000000000" pitchFamily="2" charset="-79"/>
              <a:sym typeface="Miriam Libre" panose="00000500000000000000" pitchFamily="2" charset="-79"/>
            </a:endParaRPr>
          </a:p>
        </p:txBody>
      </p:sp>
    </p:spTree>
    <p:extLst>
      <p:ext uri="{BB962C8B-B14F-4D97-AF65-F5344CB8AC3E}">
        <p14:creationId xmlns:p14="http://schemas.microsoft.com/office/powerpoint/2010/main" val="26161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612144"/>
            <a:ext cx="9141397" cy="615553"/>
          </a:xfrm>
        </p:spPr>
        <p:txBody>
          <a:bodyPr/>
          <a:lstStyle/>
          <a:p>
            <a:pPr algn="ctr"/>
            <a:r>
              <a:rPr lang="en-US" sz="4000" b="1" dirty="0">
                <a:solidFill>
                  <a:schemeClr val="tx1"/>
                </a:solidFill>
              </a:rPr>
              <a:t>Conclusion</a:t>
            </a:r>
            <a:endParaRPr lang="en-US" b="1" dirty="0">
              <a:solidFill>
                <a:schemeClr val="tx1"/>
              </a:solidFill>
            </a:endParaRPr>
          </a:p>
        </p:txBody>
      </p:sp>
      <p:sp>
        <p:nvSpPr>
          <p:cNvPr id="3" name="Text Placeholder 2">
            <a:extLst>
              <a:ext uri="{FF2B5EF4-FFF2-40B4-BE49-F238E27FC236}">
                <a16:creationId xmlns:a16="http://schemas.microsoft.com/office/drawing/2014/main" id="{17155E1D-F4AD-41A7-B948-E2D246CCFE8A}"/>
              </a:ext>
            </a:extLst>
          </p:cNvPr>
          <p:cNvSpPr>
            <a:spLocks noGrp="1"/>
          </p:cNvSpPr>
          <p:nvPr>
            <p:ph type="body" sz="quarter" idx="12"/>
          </p:nvPr>
        </p:nvSpPr>
        <p:spPr>
          <a:xfrm>
            <a:off x="1088759" y="1549136"/>
            <a:ext cx="9391672" cy="4265510"/>
          </a:xfrm>
        </p:spPr>
        <p:txBody>
          <a:bodyPr/>
          <a:lstStyle/>
          <a:p>
            <a:r>
              <a:rPr lang="en-US" sz="2000" dirty="0" err="1"/>
              <a:t>bahwa</a:t>
            </a:r>
            <a:r>
              <a:rPr lang="en-US" sz="2000" dirty="0"/>
              <a:t> </a:t>
            </a:r>
            <a:r>
              <a:rPr lang="en-US" sz="2000" dirty="0" err="1"/>
              <a:t>akuntansi</a:t>
            </a:r>
            <a:r>
              <a:rPr lang="en-US" sz="2000" dirty="0"/>
              <a:t> </a:t>
            </a:r>
            <a:r>
              <a:rPr lang="en-US" sz="2000" dirty="0" err="1"/>
              <a:t>memainkan</a:t>
            </a:r>
            <a:r>
              <a:rPr lang="en-US" sz="2000" dirty="0"/>
              <a:t> </a:t>
            </a:r>
            <a:r>
              <a:rPr lang="en-US" sz="2000" dirty="0" err="1"/>
              <a:t>peran</a:t>
            </a:r>
            <a:r>
              <a:rPr lang="en-US" sz="2000" dirty="0"/>
              <a:t> </a:t>
            </a:r>
            <a:r>
              <a:rPr lang="en-US" sz="2000" dirty="0" err="1"/>
              <a:t>kunci</a:t>
            </a:r>
            <a:r>
              <a:rPr lang="en-US" sz="2000" dirty="0"/>
              <a:t> </a:t>
            </a:r>
            <a:r>
              <a:rPr lang="en-US" sz="2000" dirty="0" err="1"/>
              <a:t>dalam</a:t>
            </a:r>
            <a:r>
              <a:rPr lang="en-US" sz="2000" dirty="0"/>
              <a:t> </a:t>
            </a:r>
            <a:r>
              <a:rPr lang="en-US" sz="2000" dirty="0" err="1"/>
              <a:t>mendukung</a:t>
            </a:r>
            <a:r>
              <a:rPr lang="en-US" sz="2000" dirty="0"/>
              <a:t> dan </a:t>
            </a:r>
            <a:r>
              <a:rPr lang="en-US" sz="2000" dirty="0" err="1"/>
              <a:t>mengarahkan</a:t>
            </a:r>
            <a:r>
              <a:rPr lang="en-US" sz="2000" dirty="0"/>
              <a:t> </a:t>
            </a:r>
            <a:r>
              <a:rPr lang="en-US" sz="2000" dirty="0" err="1"/>
              <a:t>manajemen</a:t>
            </a:r>
            <a:r>
              <a:rPr lang="en-US" sz="2000" dirty="0"/>
              <a:t> strategi </a:t>
            </a:r>
            <a:r>
              <a:rPr lang="en-US" sz="2000" dirty="0" err="1"/>
              <a:t>perusahaan</a:t>
            </a:r>
            <a:r>
              <a:rPr lang="en-US" sz="2000" dirty="0"/>
              <a:t>. </a:t>
            </a:r>
            <a:r>
              <a:rPr lang="en-US" sz="2000" dirty="0" err="1"/>
              <a:t>Akuntansi</a:t>
            </a:r>
            <a:r>
              <a:rPr lang="en-US" sz="2000" dirty="0"/>
              <a:t> </a:t>
            </a:r>
            <a:r>
              <a:rPr lang="en-US" sz="2000" dirty="0" err="1"/>
              <a:t>memberikan</a:t>
            </a:r>
            <a:r>
              <a:rPr lang="en-US" sz="2000" dirty="0"/>
              <a:t> data dan </a:t>
            </a:r>
            <a:r>
              <a:rPr lang="en-US" sz="2000" dirty="0" err="1"/>
              <a:t>informasi</a:t>
            </a:r>
            <a:r>
              <a:rPr lang="en-US" sz="2000" dirty="0"/>
              <a:t> </a:t>
            </a:r>
            <a:r>
              <a:rPr lang="en-US" sz="2000" dirty="0" err="1"/>
              <a:t>keuangan</a:t>
            </a:r>
            <a:r>
              <a:rPr lang="en-US" sz="2000" dirty="0"/>
              <a:t> yang </a:t>
            </a:r>
            <a:r>
              <a:rPr lang="en-US" sz="2000" dirty="0" err="1"/>
              <a:t>akurat</a:t>
            </a:r>
            <a:r>
              <a:rPr lang="en-US" sz="2000" dirty="0"/>
              <a:t>, </a:t>
            </a:r>
            <a:r>
              <a:rPr lang="en-US" sz="2000" dirty="0" err="1"/>
              <a:t>relevan</a:t>
            </a:r>
            <a:r>
              <a:rPr lang="en-US" sz="2000" dirty="0"/>
              <a:t>, dan </a:t>
            </a:r>
            <a:r>
              <a:rPr lang="en-US" sz="2000" dirty="0" err="1"/>
              <a:t>tepat</a:t>
            </a:r>
            <a:r>
              <a:rPr lang="en-US" sz="2000" dirty="0"/>
              <a:t> </a:t>
            </a:r>
            <a:r>
              <a:rPr lang="en-US" sz="2000" dirty="0" err="1"/>
              <a:t>waktu</a:t>
            </a:r>
            <a:r>
              <a:rPr lang="en-US" sz="2000" dirty="0"/>
              <a:t> </a:t>
            </a:r>
            <a:r>
              <a:rPr lang="en-US" sz="2000" dirty="0" err="1"/>
              <a:t>untuk</a:t>
            </a:r>
            <a:r>
              <a:rPr lang="en-US" sz="2000" dirty="0"/>
              <a:t> </a:t>
            </a:r>
            <a:r>
              <a:rPr lang="en-US" sz="2000" dirty="0" err="1"/>
              <a:t>membantu</a:t>
            </a:r>
            <a:r>
              <a:rPr lang="en-US" sz="2000" dirty="0"/>
              <a:t> </a:t>
            </a:r>
            <a:r>
              <a:rPr lang="en-US" sz="2000" dirty="0" err="1"/>
              <a:t>manajemen</a:t>
            </a:r>
            <a:r>
              <a:rPr lang="en-US" sz="2000" dirty="0"/>
              <a:t> </a:t>
            </a:r>
            <a:r>
              <a:rPr lang="en-US" sz="2000" dirty="0" err="1"/>
              <a:t>dalam</a:t>
            </a:r>
            <a:r>
              <a:rPr lang="en-US" sz="2000" dirty="0"/>
              <a:t> proses </a:t>
            </a:r>
            <a:r>
              <a:rPr lang="en-US" sz="2000" dirty="0" err="1"/>
              <a:t>perencanaan</a:t>
            </a:r>
            <a:r>
              <a:rPr lang="en-US" sz="2000" dirty="0"/>
              <a:t>, </a:t>
            </a:r>
            <a:r>
              <a:rPr lang="en-US" sz="2000" dirty="0" err="1"/>
              <a:t>pengambilan</a:t>
            </a:r>
            <a:r>
              <a:rPr lang="en-US" sz="2000" dirty="0"/>
              <a:t> </a:t>
            </a:r>
            <a:r>
              <a:rPr lang="en-US" sz="2000" dirty="0" err="1"/>
              <a:t>keputusan</a:t>
            </a:r>
            <a:r>
              <a:rPr lang="en-US" sz="2000" dirty="0"/>
              <a:t>, </a:t>
            </a:r>
            <a:r>
              <a:rPr lang="en-US" sz="2000" dirty="0" err="1"/>
              <a:t>evaluasi</a:t>
            </a:r>
            <a:r>
              <a:rPr lang="en-US" sz="2000" dirty="0"/>
              <a:t> </a:t>
            </a:r>
            <a:r>
              <a:rPr lang="en-US" sz="2000" dirty="0" err="1"/>
              <a:t>kinerja</a:t>
            </a:r>
            <a:r>
              <a:rPr lang="en-US" sz="2000" dirty="0"/>
              <a:t>, </a:t>
            </a:r>
            <a:r>
              <a:rPr lang="en-US" sz="2000" dirty="0" err="1"/>
              <a:t>serta</a:t>
            </a:r>
            <a:r>
              <a:rPr lang="en-US" sz="2000" dirty="0"/>
              <a:t> </a:t>
            </a:r>
            <a:r>
              <a:rPr lang="en-US" sz="2000" dirty="0" err="1"/>
              <a:t>pengendalian</a:t>
            </a:r>
            <a:r>
              <a:rPr lang="en-US" sz="2000" dirty="0"/>
              <a:t> </a:t>
            </a:r>
            <a:r>
              <a:rPr lang="en-US" sz="2000" dirty="0" err="1"/>
              <a:t>operasional</a:t>
            </a:r>
            <a:r>
              <a:rPr lang="en-US" sz="2000" dirty="0"/>
              <a:t>. </a:t>
            </a:r>
            <a:r>
              <a:rPr lang="en-US" sz="2000" dirty="0" err="1"/>
              <a:t>Dengan</a:t>
            </a:r>
            <a:r>
              <a:rPr lang="en-US" sz="2000" dirty="0"/>
              <a:t> </a:t>
            </a:r>
            <a:r>
              <a:rPr lang="en-US" sz="2000" dirty="0" err="1"/>
              <a:t>sistem</a:t>
            </a:r>
            <a:r>
              <a:rPr lang="en-US" sz="2000" dirty="0"/>
              <a:t> </a:t>
            </a:r>
            <a:r>
              <a:rPr lang="en-US" sz="2000" dirty="0" err="1"/>
              <a:t>akuntansi</a:t>
            </a:r>
            <a:r>
              <a:rPr lang="en-US" sz="2000" dirty="0"/>
              <a:t> yang </a:t>
            </a:r>
            <a:r>
              <a:rPr lang="en-US" sz="2000" dirty="0" err="1"/>
              <a:t>kuat</a:t>
            </a:r>
            <a:r>
              <a:rPr lang="en-US" sz="2000" dirty="0"/>
              <a:t>, </a:t>
            </a:r>
            <a:r>
              <a:rPr lang="en-US" sz="2000" dirty="0" err="1"/>
              <a:t>perusahaan</a:t>
            </a:r>
            <a:r>
              <a:rPr lang="en-US" sz="2000" dirty="0"/>
              <a:t> </a:t>
            </a:r>
            <a:r>
              <a:rPr lang="en-US" sz="2000" dirty="0" err="1"/>
              <a:t>dapat</a:t>
            </a:r>
            <a:r>
              <a:rPr lang="en-US" sz="2000" dirty="0"/>
              <a:t> </a:t>
            </a:r>
            <a:r>
              <a:rPr lang="en-US" sz="2000" dirty="0" err="1"/>
              <a:t>mengidentifikasi</a:t>
            </a:r>
            <a:r>
              <a:rPr lang="en-US" sz="2000" dirty="0"/>
              <a:t> </a:t>
            </a:r>
            <a:r>
              <a:rPr lang="en-US" sz="2000" dirty="0" err="1"/>
              <a:t>peluang</a:t>
            </a:r>
            <a:r>
              <a:rPr lang="en-US" sz="2000" dirty="0"/>
              <a:t> dan </a:t>
            </a:r>
            <a:r>
              <a:rPr lang="en-US" sz="2000" dirty="0" err="1"/>
              <a:t>risiko</a:t>
            </a:r>
            <a:r>
              <a:rPr lang="en-US" sz="2000" dirty="0"/>
              <a:t> yang </a:t>
            </a:r>
            <a:r>
              <a:rPr lang="en-US" sz="2000" dirty="0" err="1"/>
              <a:t>ada</a:t>
            </a:r>
            <a:r>
              <a:rPr lang="en-US" sz="2000" dirty="0"/>
              <a:t>, </a:t>
            </a:r>
            <a:r>
              <a:rPr lang="en-US" sz="2000" dirty="0" err="1"/>
              <a:t>memantau</a:t>
            </a:r>
            <a:r>
              <a:rPr lang="en-US" sz="2000" dirty="0"/>
              <a:t> </a:t>
            </a:r>
            <a:r>
              <a:rPr lang="en-US" sz="2000" dirty="0" err="1"/>
              <a:t>efisiensi</a:t>
            </a:r>
            <a:r>
              <a:rPr lang="en-US" sz="2000" dirty="0"/>
              <a:t> </a:t>
            </a:r>
            <a:r>
              <a:rPr lang="en-US" sz="2000" dirty="0" err="1"/>
              <a:t>operasional</a:t>
            </a:r>
            <a:r>
              <a:rPr lang="en-US" sz="2000" dirty="0"/>
              <a:t>, </a:t>
            </a:r>
            <a:r>
              <a:rPr lang="en-US" sz="2000" dirty="0" err="1"/>
              <a:t>serta</a:t>
            </a:r>
            <a:r>
              <a:rPr lang="en-US" sz="2000" dirty="0"/>
              <a:t> </a:t>
            </a:r>
            <a:r>
              <a:rPr lang="en-US" sz="2000" dirty="0" err="1"/>
              <a:t>memastikan</a:t>
            </a:r>
            <a:r>
              <a:rPr lang="en-US" sz="2000" dirty="0"/>
              <a:t> strategi </a:t>
            </a:r>
            <a:r>
              <a:rPr lang="en-US" sz="2000" dirty="0" err="1"/>
              <a:t>bisnis</a:t>
            </a:r>
            <a:r>
              <a:rPr lang="en-US" sz="2000" dirty="0"/>
              <a:t> yang </a:t>
            </a:r>
            <a:r>
              <a:rPr lang="en-US" sz="2000" dirty="0" err="1"/>
              <a:t>dijalankan</a:t>
            </a:r>
            <a:r>
              <a:rPr lang="en-US" sz="2000" dirty="0"/>
              <a:t> </a:t>
            </a:r>
            <a:r>
              <a:rPr lang="en-US" sz="2000" dirty="0" err="1"/>
              <a:t>selaras</a:t>
            </a:r>
            <a:r>
              <a:rPr lang="en-US" sz="2000" dirty="0"/>
              <a:t> </a:t>
            </a:r>
            <a:r>
              <a:rPr lang="en-US" sz="2000" dirty="0" err="1"/>
              <a:t>dengan</a:t>
            </a:r>
            <a:r>
              <a:rPr lang="en-US" sz="2000" dirty="0"/>
              <a:t> </a:t>
            </a:r>
            <a:r>
              <a:rPr lang="en-US" sz="2000" dirty="0" err="1"/>
              <a:t>tujuan</a:t>
            </a:r>
            <a:r>
              <a:rPr lang="en-US" sz="2000" dirty="0"/>
              <a:t> </a:t>
            </a:r>
            <a:r>
              <a:rPr lang="en-US" sz="2000" dirty="0" err="1"/>
              <a:t>keuangan</a:t>
            </a:r>
            <a:r>
              <a:rPr lang="en-US" sz="2000" dirty="0"/>
              <a:t> dan non-</a:t>
            </a:r>
            <a:r>
              <a:rPr lang="en-US" sz="2000" dirty="0" err="1"/>
              <a:t>keuangan</a:t>
            </a:r>
            <a:r>
              <a:rPr lang="en-US" sz="2000" dirty="0"/>
              <a:t> </a:t>
            </a:r>
            <a:r>
              <a:rPr lang="en-US" sz="2000" dirty="0" err="1"/>
              <a:t>perusahaan</a:t>
            </a:r>
            <a:r>
              <a:rPr lang="en-US" sz="2000" dirty="0"/>
              <a:t>.</a:t>
            </a:r>
          </a:p>
          <a:p>
            <a:endParaRPr lang="en-US" sz="2000" dirty="0"/>
          </a:p>
          <a:p>
            <a:r>
              <a:rPr lang="en-US" sz="2000" dirty="0" err="1"/>
              <a:t>Akuntansi</a:t>
            </a:r>
            <a:r>
              <a:rPr lang="en-US" sz="2000" dirty="0"/>
              <a:t> </a:t>
            </a:r>
            <a:r>
              <a:rPr lang="en-US" sz="2000" dirty="0" err="1"/>
              <a:t>manajemen</a:t>
            </a:r>
            <a:r>
              <a:rPr lang="en-US" sz="2000" dirty="0"/>
              <a:t>, </a:t>
            </a:r>
            <a:r>
              <a:rPr lang="en-US" sz="2000" dirty="0" err="1"/>
              <a:t>khususnya</a:t>
            </a:r>
            <a:r>
              <a:rPr lang="en-US" sz="2000" dirty="0"/>
              <a:t>, </a:t>
            </a:r>
            <a:r>
              <a:rPr lang="en-US" sz="2000" dirty="0" err="1"/>
              <a:t>berfungsi</a:t>
            </a:r>
            <a:r>
              <a:rPr lang="en-US" sz="2000" dirty="0"/>
              <a:t> </a:t>
            </a:r>
            <a:r>
              <a:rPr lang="en-US" sz="2000" dirty="0" err="1"/>
              <a:t>sebagai</a:t>
            </a:r>
            <a:r>
              <a:rPr lang="en-US" sz="2000" dirty="0"/>
              <a:t> </a:t>
            </a:r>
            <a:r>
              <a:rPr lang="en-US" sz="2000" dirty="0" err="1"/>
              <a:t>alat</a:t>
            </a:r>
            <a:r>
              <a:rPr lang="en-US" sz="2000" dirty="0"/>
              <a:t> </a:t>
            </a:r>
            <a:r>
              <a:rPr lang="en-US" sz="2000" dirty="0" err="1"/>
              <a:t>untuk</a:t>
            </a:r>
            <a:r>
              <a:rPr lang="en-US" sz="2000" dirty="0"/>
              <a:t> </a:t>
            </a:r>
            <a:r>
              <a:rPr lang="en-US" sz="2000" dirty="0" err="1"/>
              <a:t>mengukur</a:t>
            </a:r>
            <a:r>
              <a:rPr lang="en-US" sz="2000" dirty="0"/>
              <a:t> dan </a:t>
            </a:r>
            <a:r>
              <a:rPr lang="en-US" sz="2000" dirty="0" err="1"/>
              <a:t>menganalisis</a:t>
            </a:r>
            <a:r>
              <a:rPr lang="en-US" sz="2000" dirty="0"/>
              <a:t> </a:t>
            </a:r>
            <a:r>
              <a:rPr lang="en-US" sz="2000" dirty="0" err="1"/>
              <a:t>biaya</a:t>
            </a:r>
            <a:r>
              <a:rPr lang="en-US" sz="2000" dirty="0"/>
              <a:t>, </a:t>
            </a:r>
            <a:r>
              <a:rPr lang="en-US" sz="2000" dirty="0" err="1"/>
              <a:t>profitabilitas</a:t>
            </a:r>
            <a:r>
              <a:rPr lang="en-US" sz="2000" dirty="0"/>
              <a:t>, </a:t>
            </a:r>
            <a:r>
              <a:rPr lang="en-US" sz="2000" dirty="0" err="1"/>
              <a:t>serta</a:t>
            </a:r>
            <a:r>
              <a:rPr lang="en-US" sz="2000" dirty="0"/>
              <a:t> </a:t>
            </a:r>
            <a:r>
              <a:rPr lang="en-US" sz="2000" dirty="0" err="1"/>
              <a:t>memberikan</a:t>
            </a:r>
            <a:r>
              <a:rPr lang="en-US" sz="2000" dirty="0"/>
              <a:t> </a:t>
            </a:r>
            <a:r>
              <a:rPr lang="en-US" sz="2000" dirty="0" err="1"/>
              <a:t>panduan</a:t>
            </a:r>
            <a:r>
              <a:rPr lang="en-US" sz="2000" dirty="0"/>
              <a:t> </a:t>
            </a:r>
            <a:r>
              <a:rPr lang="en-US" sz="2000" dirty="0" err="1"/>
              <a:t>bagi</a:t>
            </a:r>
            <a:r>
              <a:rPr lang="en-US" sz="2000" dirty="0"/>
              <a:t> </a:t>
            </a:r>
            <a:r>
              <a:rPr lang="en-US" sz="2000" dirty="0" err="1"/>
              <a:t>optimalisasi</a:t>
            </a:r>
            <a:r>
              <a:rPr lang="en-US" sz="2000" dirty="0"/>
              <a:t> </a:t>
            </a:r>
            <a:r>
              <a:rPr lang="en-US" sz="2000" dirty="0" err="1"/>
              <a:t>sumber</a:t>
            </a:r>
            <a:r>
              <a:rPr lang="en-US" sz="2000" dirty="0"/>
              <a:t> </a:t>
            </a:r>
            <a:r>
              <a:rPr lang="en-US" sz="2000" dirty="0" err="1"/>
              <a:t>daya</a:t>
            </a:r>
            <a:r>
              <a:rPr lang="en-US" sz="2000" dirty="0"/>
              <a:t> dan </a:t>
            </a:r>
            <a:r>
              <a:rPr lang="en-US" sz="2000" dirty="0" err="1"/>
              <a:t>perumusan</a:t>
            </a:r>
            <a:r>
              <a:rPr lang="en-US" sz="2000" dirty="0"/>
              <a:t> strategi </a:t>
            </a:r>
            <a:r>
              <a:rPr lang="en-US" sz="2000" dirty="0" err="1"/>
              <a:t>jangka</a:t>
            </a:r>
            <a:r>
              <a:rPr lang="en-US" sz="2000" dirty="0"/>
              <a:t> </a:t>
            </a:r>
            <a:r>
              <a:rPr lang="en-US" sz="2000" dirty="0" err="1"/>
              <a:t>panjang</a:t>
            </a:r>
            <a:r>
              <a:rPr lang="en-US" sz="2000" dirty="0"/>
              <a:t>. </a:t>
            </a:r>
            <a:r>
              <a:rPr lang="en-US" sz="2000" dirty="0" err="1"/>
              <a:t>Dengan</a:t>
            </a:r>
            <a:r>
              <a:rPr lang="en-US" sz="2000" dirty="0"/>
              <a:t> </a:t>
            </a:r>
            <a:r>
              <a:rPr lang="en-US" sz="2000" dirty="0" err="1"/>
              <a:t>demikian</a:t>
            </a:r>
            <a:r>
              <a:rPr lang="en-US" sz="2000" dirty="0"/>
              <a:t>, </a:t>
            </a:r>
            <a:r>
              <a:rPr lang="en-US" sz="2000" dirty="0" err="1"/>
              <a:t>akuntansi</a:t>
            </a:r>
            <a:r>
              <a:rPr lang="en-US" sz="2000" dirty="0"/>
              <a:t> </a:t>
            </a:r>
            <a:r>
              <a:rPr lang="en-US" sz="2000" dirty="0" err="1"/>
              <a:t>tidak</a:t>
            </a:r>
            <a:r>
              <a:rPr lang="en-US" sz="2000" dirty="0"/>
              <a:t> </a:t>
            </a:r>
            <a:r>
              <a:rPr lang="en-US" sz="2000" dirty="0" err="1"/>
              <a:t>hanya</a:t>
            </a:r>
            <a:r>
              <a:rPr lang="en-US" sz="2000" dirty="0"/>
              <a:t> </a:t>
            </a:r>
            <a:r>
              <a:rPr lang="en-US" sz="2000" dirty="0" err="1"/>
              <a:t>berperan</a:t>
            </a:r>
            <a:r>
              <a:rPr lang="en-US" sz="2000" dirty="0"/>
              <a:t> </a:t>
            </a:r>
            <a:r>
              <a:rPr lang="en-US" sz="2000" dirty="0" err="1"/>
              <a:t>sebagai</a:t>
            </a:r>
            <a:r>
              <a:rPr lang="en-US" sz="2000" dirty="0"/>
              <a:t> </a:t>
            </a:r>
            <a:r>
              <a:rPr lang="en-US" sz="2000" dirty="0" err="1"/>
              <a:t>pelapor</a:t>
            </a:r>
            <a:r>
              <a:rPr lang="en-US" sz="2000" dirty="0"/>
              <a:t> </a:t>
            </a:r>
            <a:r>
              <a:rPr lang="en-US" sz="2000" dirty="0" err="1"/>
              <a:t>keuangan</a:t>
            </a:r>
            <a:r>
              <a:rPr lang="en-US" sz="2000" dirty="0"/>
              <a:t>, </a:t>
            </a:r>
            <a:r>
              <a:rPr lang="en-US" sz="2000" dirty="0" err="1"/>
              <a:t>tetapi</a:t>
            </a:r>
            <a:r>
              <a:rPr lang="en-US" sz="2000" dirty="0"/>
              <a:t> juga </a:t>
            </a:r>
            <a:r>
              <a:rPr lang="en-US" sz="2000" dirty="0" err="1"/>
              <a:t>sebagai</a:t>
            </a:r>
            <a:r>
              <a:rPr lang="en-US" sz="2000" dirty="0"/>
              <a:t> </a:t>
            </a:r>
            <a:r>
              <a:rPr lang="en-US" sz="2000" dirty="0" err="1"/>
              <a:t>mitra</a:t>
            </a:r>
            <a:r>
              <a:rPr lang="en-US" sz="2000" dirty="0"/>
              <a:t> </a:t>
            </a:r>
            <a:r>
              <a:rPr lang="en-US" sz="2000" dirty="0" err="1"/>
              <a:t>strategis</a:t>
            </a:r>
            <a:r>
              <a:rPr lang="en-US" sz="2000" dirty="0"/>
              <a:t> yang </a:t>
            </a:r>
            <a:r>
              <a:rPr lang="en-US" sz="2000" dirty="0" err="1"/>
              <a:t>mendukung</a:t>
            </a:r>
            <a:r>
              <a:rPr lang="en-US" sz="2000" dirty="0"/>
              <a:t> </a:t>
            </a:r>
            <a:r>
              <a:rPr lang="en-US" sz="2000" dirty="0" err="1"/>
              <a:t>keberhasilan</a:t>
            </a:r>
            <a:r>
              <a:rPr lang="en-US" sz="2000" dirty="0"/>
              <a:t> dan </a:t>
            </a:r>
            <a:r>
              <a:rPr lang="en-US" sz="2000" dirty="0" err="1"/>
              <a:t>keberlanjutan</a:t>
            </a:r>
            <a:r>
              <a:rPr lang="en-US" sz="2000" dirty="0"/>
              <a:t> </a:t>
            </a:r>
            <a:r>
              <a:rPr lang="en-US" sz="2000" dirty="0" err="1"/>
              <a:t>bisnis</a:t>
            </a:r>
            <a:r>
              <a:rPr lang="en-US" sz="2000" dirty="0"/>
              <a:t>.</a:t>
            </a:r>
          </a:p>
        </p:txBody>
      </p:sp>
    </p:spTree>
    <p:extLst>
      <p:ext uri="{BB962C8B-B14F-4D97-AF65-F5344CB8AC3E}">
        <p14:creationId xmlns:p14="http://schemas.microsoft.com/office/powerpoint/2010/main" val="153360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p:txBody>
          <a:bodyPr/>
          <a:lstStyle/>
          <a:p>
            <a:r>
              <a:rPr lang="en-US" dirty="0"/>
              <a:t>Questions </a:t>
            </a:r>
            <a:r>
              <a:rPr lang="en-US" dirty="0">
                <a:solidFill>
                  <a:schemeClr val="accent4">
                    <a:lumMod val="50000"/>
                  </a:schemeClr>
                </a:solidFill>
              </a:rPr>
              <a:t>&amp;</a:t>
            </a:r>
            <a:r>
              <a:rPr lang="en-US" dirty="0"/>
              <a:t> answers</a:t>
            </a:r>
          </a:p>
        </p:txBody>
      </p:sp>
      <p:sp>
        <p:nvSpPr>
          <p:cNvPr id="7" name="Text Placeholder 6">
            <a:extLst>
              <a:ext uri="{FF2B5EF4-FFF2-40B4-BE49-F238E27FC236}">
                <a16:creationId xmlns:a16="http://schemas.microsoft.com/office/drawing/2014/main" id="{C3BC92DE-1779-4A44-AED9-0261C2497DD9}"/>
              </a:ext>
            </a:extLst>
          </p:cNvPr>
          <p:cNvSpPr>
            <a:spLocks noGrp="1"/>
          </p:cNvSpPr>
          <p:nvPr>
            <p:ph type="body" sz="quarter" idx="12"/>
          </p:nvPr>
        </p:nvSpPr>
        <p:spPr>
          <a:xfrm>
            <a:off x="2196307" y="3260705"/>
            <a:ext cx="7799387" cy="1534757"/>
          </a:xfrm>
        </p:spPr>
        <p:txBody>
          <a:bodyPr/>
          <a:lstStyle/>
          <a:p>
            <a:r>
              <a:rPr lang="en-US" altLang="en-US" sz="1800" dirty="0">
                <a:solidFill>
                  <a:schemeClr val="accent4">
                    <a:lumMod val="50000"/>
                  </a:schemeClr>
                </a:solidFill>
              </a:rPr>
              <a:t>Invite questions from the audience</a:t>
            </a:r>
          </a:p>
          <a:p>
            <a:endParaRPr lang="en-US" dirty="0">
              <a:solidFill>
                <a:schemeClr val="accent4">
                  <a:lumMod val="50000"/>
                </a:schemeClr>
              </a:solidFill>
            </a:endParaRPr>
          </a:p>
        </p:txBody>
      </p:sp>
    </p:spTree>
    <p:extLst>
      <p:ext uri="{BB962C8B-B14F-4D97-AF65-F5344CB8AC3E}">
        <p14:creationId xmlns:p14="http://schemas.microsoft.com/office/powerpoint/2010/main" val="382822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769EF9-1612-42F9-BB93-658619D321FF}"/>
              </a:ext>
            </a:extLst>
          </p:cNvPr>
          <p:cNvSpPr>
            <a:spLocks noGrp="1"/>
          </p:cNvSpPr>
          <p:nvPr>
            <p:ph type="title"/>
          </p:nvPr>
        </p:nvSpPr>
        <p:spPr/>
        <p:txBody>
          <a:bodyPr/>
          <a:lstStyle/>
          <a:p>
            <a:r>
              <a:rPr lang="en-US" dirty="0"/>
              <a:t>Resources</a:t>
            </a:r>
            <a:br>
              <a:rPr lang="en-US" dirty="0"/>
            </a:br>
            <a:endParaRPr lang="en-US" dirty="0"/>
          </a:p>
        </p:txBody>
      </p:sp>
      <p:sp>
        <p:nvSpPr>
          <p:cNvPr id="3" name="Text Placeholder 2">
            <a:extLst>
              <a:ext uri="{FF2B5EF4-FFF2-40B4-BE49-F238E27FC236}">
                <a16:creationId xmlns:a16="http://schemas.microsoft.com/office/drawing/2014/main" id="{D3316BC9-7937-4417-B232-1B37F4796011}"/>
              </a:ext>
            </a:extLst>
          </p:cNvPr>
          <p:cNvSpPr>
            <a:spLocks noGrp="1"/>
          </p:cNvSpPr>
          <p:nvPr>
            <p:ph type="body" sz="quarter" idx="11"/>
          </p:nvPr>
        </p:nvSpPr>
        <p:spPr>
          <a:xfrm>
            <a:off x="4457700" y="1905000"/>
            <a:ext cx="7219043" cy="3276600"/>
          </a:xfrm>
        </p:spPr>
        <p:txBody>
          <a:bodyPr>
            <a:normAutofit/>
          </a:bodyPr>
          <a:lstStyle/>
          <a:p>
            <a:r>
              <a:rPr lang="en-US" altLang="en-US" dirty="0"/>
              <a:t>List the resources you used for your research:</a:t>
            </a:r>
          </a:p>
          <a:p>
            <a:pPr lvl="1"/>
            <a:r>
              <a:rPr lang="fr-FR" dirty="0"/>
              <a:t>Source #1</a:t>
            </a:r>
          </a:p>
          <a:p>
            <a:pPr lvl="1"/>
            <a:r>
              <a:rPr lang="fr-FR" dirty="0"/>
              <a:t>Source #2</a:t>
            </a:r>
          </a:p>
          <a:p>
            <a:pPr lvl="1"/>
            <a:r>
              <a:rPr lang="fr-FR" dirty="0"/>
              <a:t>Source #3</a:t>
            </a:r>
          </a:p>
          <a:p>
            <a:endParaRPr lang="en-US" dirty="0"/>
          </a:p>
        </p:txBody>
      </p:sp>
    </p:spTree>
    <p:extLst>
      <p:ext uri="{BB962C8B-B14F-4D97-AF65-F5344CB8AC3E}">
        <p14:creationId xmlns:p14="http://schemas.microsoft.com/office/powerpoint/2010/main" val="123622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p:txBody>
          <a:bodyPr/>
          <a:lstStyle/>
          <a:p>
            <a:r>
              <a:rPr lang="en-US" dirty="0" err="1"/>
              <a:t>Pendahuluan</a:t>
            </a:r>
            <a:endParaRPr lang="en-US" dirty="0"/>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316523" y="1904998"/>
            <a:ext cx="9249508" cy="3892062"/>
          </a:xfrm>
        </p:spPr>
        <p:txBody>
          <a:bodyPr vert="horz" lIns="91440" tIns="45720" rIns="91440" bIns="45720" rtlCol="0" anchor="t">
            <a:normAutofit/>
          </a:bodyPr>
          <a:lstStyle/>
          <a:p>
            <a:pPr marL="101600" indent="0" eaLnBrk="1" fontAlgn="auto" hangingPunct="1">
              <a:buFont typeface="Athiti"/>
              <a:buNone/>
              <a:defRPr/>
            </a:pPr>
            <a:r>
              <a:rPr lang="en-US" sz="2400" b="0" dirty="0" err="1">
                <a:solidFill>
                  <a:schemeClr val="tx1"/>
                </a:solidFill>
                <a:latin typeface="Arial" panose="020B0604020202020204" pitchFamily="34" charset="0"/>
                <a:ea typeface="Athiti"/>
                <a:cs typeface="Arial" panose="020B0604020202020204" pitchFamily="34" charset="0"/>
                <a:sym typeface="Athiti"/>
              </a:rPr>
              <a:t>Sebagai</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institusi</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penciptaan</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kekayaan</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perusahaan</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harus</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mampu</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menghasilkan</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laba</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Untuk</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bisa</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menghasilkan</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laba</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perusahaan</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harus</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mampu</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menghasilkan</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produk</a:t>
            </a:r>
            <a:r>
              <a:rPr lang="en-US" sz="2400" b="0" dirty="0">
                <a:solidFill>
                  <a:schemeClr val="tx1"/>
                </a:solidFill>
                <a:latin typeface="Arial" panose="020B0604020202020204" pitchFamily="34" charset="0"/>
                <a:ea typeface="Athiti"/>
                <a:cs typeface="Arial" panose="020B0604020202020204" pitchFamily="34" charset="0"/>
                <a:sym typeface="Athiti"/>
              </a:rPr>
              <a:t> yang </a:t>
            </a:r>
            <a:r>
              <a:rPr lang="en-US" sz="2400" b="0" dirty="0" err="1">
                <a:solidFill>
                  <a:schemeClr val="tx1"/>
                </a:solidFill>
                <a:latin typeface="Arial" panose="020B0604020202020204" pitchFamily="34" charset="0"/>
                <a:ea typeface="Athiti"/>
                <a:cs typeface="Arial" panose="020B0604020202020204" pitchFamily="34" charset="0"/>
                <a:sym typeface="Athiti"/>
              </a:rPr>
              <a:t>dapat</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dijual</a:t>
            </a:r>
            <a:r>
              <a:rPr lang="en-US" sz="2400" b="0" dirty="0">
                <a:solidFill>
                  <a:schemeClr val="tx1"/>
                </a:solidFill>
                <a:latin typeface="Arial" panose="020B0604020202020204" pitchFamily="34" charset="0"/>
                <a:ea typeface="Athiti"/>
                <a:cs typeface="Arial" panose="020B0604020202020204" pitchFamily="34" charset="0"/>
                <a:sym typeface="Athiti"/>
              </a:rPr>
              <a:t> di </a:t>
            </a:r>
            <a:r>
              <a:rPr lang="en-US" sz="2400" b="0" dirty="0" err="1">
                <a:solidFill>
                  <a:schemeClr val="tx1"/>
                </a:solidFill>
                <a:latin typeface="Arial" panose="020B0604020202020204" pitchFamily="34" charset="0"/>
                <a:ea typeface="Athiti"/>
                <a:cs typeface="Arial" panose="020B0604020202020204" pitchFamily="34" charset="0"/>
                <a:sym typeface="Athiti"/>
              </a:rPr>
              <a:t>masyarakat</a:t>
            </a:r>
            <a:r>
              <a:rPr lang="en-US" sz="2400" b="0" dirty="0">
                <a:solidFill>
                  <a:schemeClr val="tx1"/>
                </a:solidFill>
                <a:latin typeface="Arial" panose="020B0604020202020204" pitchFamily="34" charset="0"/>
                <a:ea typeface="Athiti"/>
                <a:cs typeface="Arial" panose="020B0604020202020204" pitchFamily="34" charset="0"/>
                <a:sym typeface="Athiti"/>
              </a:rPr>
              <a:t> agar </a:t>
            </a:r>
            <a:r>
              <a:rPr lang="en-US" sz="2400" b="0" dirty="0" err="1">
                <a:solidFill>
                  <a:schemeClr val="tx1"/>
                </a:solidFill>
                <a:latin typeface="Arial" panose="020B0604020202020204" pitchFamily="34" charset="0"/>
                <a:ea typeface="Athiti"/>
                <a:cs typeface="Arial" panose="020B0604020202020204" pitchFamily="34" charset="0"/>
                <a:sym typeface="Athiti"/>
              </a:rPr>
              <a:t>tujuan</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perusahaan</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tercapai</a:t>
            </a:r>
            <a:r>
              <a:rPr lang="en-US" sz="2400" b="0" dirty="0">
                <a:solidFill>
                  <a:schemeClr val="tx1"/>
                </a:solidFill>
                <a:latin typeface="Arial" panose="020B0604020202020204" pitchFamily="34" charset="0"/>
                <a:ea typeface="Athiti"/>
                <a:cs typeface="Arial" panose="020B0604020202020204" pitchFamily="34" charset="0"/>
                <a:sym typeface="Athiti"/>
              </a:rPr>
              <a:t>.</a:t>
            </a:r>
          </a:p>
          <a:p>
            <a:pPr marL="101600" indent="0" eaLnBrk="1" fontAlgn="auto" hangingPunct="1">
              <a:buFont typeface="Athiti"/>
              <a:buNone/>
              <a:defRPr/>
            </a:pPr>
            <a:r>
              <a:rPr lang="en-US" sz="2400" b="0" dirty="0">
                <a:solidFill>
                  <a:schemeClr val="tx1"/>
                </a:solidFill>
                <a:latin typeface="Arial" panose="020B0604020202020204" pitchFamily="34" charset="0"/>
                <a:ea typeface="Athiti"/>
                <a:cs typeface="Arial" panose="020B0604020202020204" pitchFamily="34" charset="0"/>
                <a:sym typeface="Athiti"/>
              </a:rPr>
              <a:t>	Agar </a:t>
            </a:r>
            <a:r>
              <a:rPr lang="en-US" sz="2400" b="0" dirty="0" err="1">
                <a:solidFill>
                  <a:schemeClr val="tx1"/>
                </a:solidFill>
                <a:latin typeface="Arial" panose="020B0604020202020204" pitchFamily="34" charset="0"/>
                <a:ea typeface="Athiti"/>
                <a:cs typeface="Arial" panose="020B0604020202020204" pitchFamily="34" charset="0"/>
                <a:sym typeface="Athiti"/>
              </a:rPr>
              <a:t>menciptakan</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kekayaan</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sebagai</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tujuan</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didirikannya</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perusahaan</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harus</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melakukan</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tiga</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hal</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sebagai</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berikut</a:t>
            </a:r>
            <a:r>
              <a:rPr lang="en-US" sz="2400" b="0" dirty="0">
                <a:solidFill>
                  <a:schemeClr val="tx1"/>
                </a:solidFill>
                <a:latin typeface="Arial" panose="020B0604020202020204" pitchFamily="34" charset="0"/>
                <a:ea typeface="Athiti"/>
                <a:cs typeface="Arial" panose="020B0604020202020204" pitchFamily="34" charset="0"/>
                <a:sym typeface="Athiti"/>
              </a:rPr>
              <a:t> :</a:t>
            </a:r>
          </a:p>
          <a:p>
            <a:pPr marL="101600" indent="0" eaLnBrk="1" fontAlgn="auto" hangingPunct="1">
              <a:buFont typeface="Athiti"/>
              <a:buNone/>
              <a:defRPr/>
            </a:pPr>
            <a:r>
              <a:rPr lang="en-US" sz="2400" b="0" dirty="0">
                <a:solidFill>
                  <a:schemeClr val="tx1"/>
                </a:solidFill>
                <a:latin typeface="Arial" panose="020B0604020202020204" pitchFamily="34" charset="0"/>
                <a:ea typeface="Athiti"/>
                <a:cs typeface="Arial" panose="020B0604020202020204" pitchFamily="34" charset="0"/>
                <a:sym typeface="Athiti"/>
              </a:rPr>
              <a:t>1. </a:t>
            </a:r>
            <a:r>
              <a:rPr lang="en-US" sz="2400" b="0" dirty="0" err="1">
                <a:solidFill>
                  <a:schemeClr val="tx1"/>
                </a:solidFill>
                <a:latin typeface="Arial" panose="020B0604020202020204" pitchFamily="34" charset="0"/>
                <a:ea typeface="Athiti"/>
                <a:cs typeface="Arial" panose="020B0604020202020204" pitchFamily="34" charset="0"/>
                <a:sym typeface="Athiti"/>
              </a:rPr>
              <a:t>Mendesain</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produk</a:t>
            </a:r>
            <a:r>
              <a:rPr lang="en-US" sz="2400" b="0" dirty="0">
                <a:solidFill>
                  <a:schemeClr val="tx1"/>
                </a:solidFill>
                <a:latin typeface="Arial" panose="020B0604020202020204" pitchFamily="34" charset="0"/>
                <a:ea typeface="Athiti"/>
                <a:cs typeface="Arial" panose="020B0604020202020204" pitchFamily="34" charset="0"/>
                <a:sym typeface="Athiti"/>
              </a:rPr>
              <a:t> dan </a:t>
            </a:r>
            <a:r>
              <a:rPr lang="en-US" sz="2400" b="0" dirty="0" err="1">
                <a:solidFill>
                  <a:schemeClr val="tx1"/>
                </a:solidFill>
                <a:latin typeface="Arial" panose="020B0604020202020204" pitchFamily="34" charset="0"/>
                <a:ea typeface="Athiti"/>
                <a:cs typeface="Arial" panose="020B0604020202020204" pitchFamily="34" charset="0"/>
                <a:sym typeface="Athiti"/>
              </a:rPr>
              <a:t>jasa</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sesuai</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kebutuhan</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pelanggan</a:t>
            </a:r>
            <a:r>
              <a:rPr lang="en-US" sz="2400" b="0" dirty="0">
                <a:solidFill>
                  <a:schemeClr val="tx1"/>
                </a:solidFill>
                <a:latin typeface="Arial" panose="020B0604020202020204" pitchFamily="34" charset="0"/>
                <a:ea typeface="Athiti"/>
                <a:cs typeface="Arial" panose="020B0604020202020204" pitchFamily="34" charset="0"/>
                <a:sym typeface="Athiti"/>
              </a:rPr>
              <a:t>.</a:t>
            </a:r>
          </a:p>
          <a:p>
            <a:pPr marL="101600" indent="0" eaLnBrk="1" fontAlgn="auto" hangingPunct="1">
              <a:buFont typeface="Athiti"/>
              <a:buNone/>
              <a:defRPr/>
            </a:pPr>
            <a:r>
              <a:rPr lang="en-US" sz="2400" b="0" dirty="0">
                <a:solidFill>
                  <a:schemeClr val="tx1"/>
                </a:solidFill>
                <a:latin typeface="Arial" panose="020B0604020202020204" pitchFamily="34" charset="0"/>
                <a:ea typeface="Athiti"/>
                <a:cs typeface="Arial" panose="020B0604020202020204" pitchFamily="34" charset="0"/>
                <a:sym typeface="Athiti"/>
              </a:rPr>
              <a:t>2. </a:t>
            </a:r>
            <a:r>
              <a:rPr lang="en-US" sz="2400" b="0" dirty="0" err="1">
                <a:solidFill>
                  <a:schemeClr val="tx1"/>
                </a:solidFill>
                <a:latin typeface="Arial" panose="020B0604020202020204" pitchFamily="34" charset="0"/>
                <a:ea typeface="Athiti"/>
                <a:cs typeface="Arial" panose="020B0604020202020204" pitchFamily="34" charset="0"/>
                <a:sym typeface="Athiti"/>
              </a:rPr>
              <a:t>Membuat</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produk</a:t>
            </a:r>
            <a:r>
              <a:rPr lang="en-US" sz="2400" b="0" dirty="0">
                <a:solidFill>
                  <a:schemeClr val="tx1"/>
                </a:solidFill>
                <a:latin typeface="Arial" panose="020B0604020202020204" pitchFamily="34" charset="0"/>
                <a:ea typeface="Athiti"/>
                <a:cs typeface="Arial" panose="020B0604020202020204" pitchFamily="34" charset="0"/>
                <a:sym typeface="Athiti"/>
              </a:rPr>
              <a:t> dan </a:t>
            </a:r>
            <a:r>
              <a:rPr lang="en-US" sz="2400" b="0" dirty="0" err="1">
                <a:solidFill>
                  <a:schemeClr val="tx1"/>
                </a:solidFill>
                <a:latin typeface="Arial" panose="020B0604020202020204" pitchFamily="34" charset="0"/>
                <a:ea typeface="Athiti"/>
                <a:cs typeface="Arial" panose="020B0604020202020204" pitchFamily="34" charset="0"/>
                <a:sym typeface="Athiti"/>
              </a:rPr>
              <a:t>jasa</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secara</a:t>
            </a:r>
            <a:r>
              <a:rPr lang="en-US" sz="2400" b="0" dirty="0">
                <a:solidFill>
                  <a:schemeClr val="tx1"/>
                </a:solidFill>
                <a:latin typeface="Arial" panose="020B0604020202020204" pitchFamily="34" charset="0"/>
                <a:ea typeface="Athiti"/>
                <a:cs typeface="Arial" panose="020B0604020202020204" pitchFamily="34" charset="0"/>
                <a:sym typeface="Athiti"/>
              </a:rPr>
              <a:t> cost effective.</a:t>
            </a:r>
          </a:p>
          <a:p>
            <a:pPr marL="101600" indent="0" eaLnBrk="1" fontAlgn="auto" hangingPunct="1">
              <a:buFont typeface="Athiti"/>
              <a:buNone/>
              <a:defRPr/>
            </a:pPr>
            <a:r>
              <a:rPr lang="en-US" sz="2400" b="0" dirty="0">
                <a:solidFill>
                  <a:schemeClr val="tx1"/>
                </a:solidFill>
                <a:latin typeface="Arial" panose="020B0604020202020204" pitchFamily="34" charset="0"/>
                <a:ea typeface="Athiti"/>
                <a:cs typeface="Arial" panose="020B0604020202020204" pitchFamily="34" charset="0"/>
                <a:sym typeface="Athiti"/>
              </a:rPr>
              <a:t>3. </a:t>
            </a:r>
            <a:r>
              <a:rPr lang="en-US" sz="2400" b="0" dirty="0" err="1">
                <a:solidFill>
                  <a:schemeClr val="tx1"/>
                </a:solidFill>
                <a:latin typeface="Arial" panose="020B0604020202020204" pitchFamily="34" charset="0"/>
                <a:ea typeface="Athiti"/>
                <a:cs typeface="Arial" panose="020B0604020202020204" pitchFamily="34" charset="0"/>
                <a:sym typeface="Athiti"/>
              </a:rPr>
              <a:t>Memasarkan</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produk</a:t>
            </a:r>
            <a:r>
              <a:rPr lang="en-US" sz="2400" b="0" dirty="0">
                <a:solidFill>
                  <a:schemeClr val="tx1"/>
                </a:solidFill>
                <a:latin typeface="Arial" panose="020B0604020202020204" pitchFamily="34" charset="0"/>
                <a:ea typeface="Athiti"/>
                <a:cs typeface="Arial" panose="020B0604020202020204" pitchFamily="34" charset="0"/>
                <a:sym typeface="Athiti"/>
              </a:rPr>
              <a:t> dan </a:t>
            </a:r>
            <a:r>
              <a:rPr lang="en-US" sz="2400" b="0" dirty="0" err="1">
                <a:solidFill>
                  <a:schemeClr val="tx1"/>
                </a:solidFill>
                <a:latin typeface="Arial" panose="020B0604020202020204" pitchFamily="34" charset="0"/>
                <a:ea typeface="Athiti"/>
                <a:cs typeface="Arial" panose="020B0604020202020204" pitchFamily="34" charset="0"/>
                <a:sym typeface="Athiti"/>
              </a:rPr>
              <a:t>jasa</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secara</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efektif</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kepada</a:t>
            </a:r>
            <a:r>
              <a:rPr lang="en-US" sz="2400" b="0" dirty="0">
                <a:solidFill>
                  <a:schemeClr val="tx1"/>
                </a:solidFill>
                <a:latin typeface="Arial" panose="020B0604020202020204" pitchFamily="34" charset="0"/>
                <a:ea typeface="Athiti"/>
                <a:cs typeface="Arial" panose="020B0604020202020204" pitchFamily="34" charset="0"/>
                <a:sym typeface="Athiti"/>
              </a:rPr>
              <a:t> </a:t>
            </a:r>
            <a:r>
              <a:rPr lang="en-US" sz="2400" b="0" dirty="0" err="1">
                <a:solidFill>
                  <a:schemeClr val="tx1"/>
                </a:solidFill>
                <a:latin typeface="Arial" panose="020B0604020202020204" pitchFamily="34" charset="0"/>
                <a:ea typeface="Athiti"/>
                <a:cs typeface="Arial" panose="020B0604020202020204" pitchFamily="34" charset="0"/>
                <a:sym typeface="Athiti"/>
              </a:rPr>
              <a:t>pelanggan</a:t>
            </a:r>
            <a:r>
              <a:rPr lang="en-US" sz="2400" b="0" dirty="0">
                <a:solidFill>
                  <a:schemeClr val="tx1"/>
                </a:solidFill>
                <a:latin typeface="Arial" panose="020B0604020202020204" pitchFamily="34" charset="0"/>
                <a:ea typeface="Athiti"/>
                <a:cs typeface="Arial" panose="020B0604020202020204" pitchFamily="34" charset="0"/>
                <a:sym typeface="Athiti"/>
              </a:rPr>
              <a:t>.</a:t>
            </a:r>
          </a:p>
        </p:txBody>
      </p:sp>
    </p:spTree>
    <p:extLst>
      <p:ext uri="{BB962C8B-B14F-4D97-AF65-F5344CB8AC3E}">
        <p14:creationId xmlns:p14="http://schemas.microsoft.com/office/powerpoint/2010/main" val="317406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387BB0C6-34CE-EA98-1E49-5174003D864A}"/>
              </a:ext>
            </a:extLst>
          </p:cNvPr>
          <p:cNvGraphicFramePr/>
          <p:nvPr>
            <p:extLst>
              <p:ext uri="{D42A27DB-BD31-4B8C-83A1-F6EECF244321}">
                <p14:modId xmlns:p14="http://schemas.microsoft.com/office/powerpoint/2010/main" val="3735401065"/>
              </p:ext>
            </p:extLst>
          </p:nvPr>
        </p:nvGraphicFramePr>
        <p:xfrm>
          <a:off x="961292" y="719666"/>
          <a:ext cx="1085557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23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E50E06-E63E-4F56-A2A4-9E76FE39B5A4}"/>
              </a:ext>
            </a:extLst>
          </p:cNvPr>
          <p:cNvSpPr>
            <a:spLocks noGrp="1"/>
          </p:cNvSpPr>
          <p:nvPr>
            <p:ph type="title"/>
          </p:nvPr>
        </p:nvSpPr>
        <p:spPr>
          <a:xfrm>
            <a:off x="0" y="434182"/>
            <a:ext cx="7561385" cy="1189037"/>
          </a:xfrm>
        </p:spPr>
        <p:txBody>
          <a:bodyPr/>
          <a:lstStyle/>
          <a:p>
            <a:r>
              <a:rPr lang="en-US" dirty="0" err="1"/>
              <a:t>Informasi</a:t>
            </a:r>
            <a:r>
              <a:rPr lang="en-US" dirty="0"/>
              <a:t> Yang di </a:t>
            </a:r>
            <a:r>
              <a:rPr lang="en-US" dirty="0" err="1"/>
              <a:t>perlukan</a:t>
            </a:r>
            <a:r>
              <a:rPr lang="en-US" dirty="0"/>
              <a:t>:</a:t>
            </a:r>
          </a:p>
        </p:txBody>
      </p:sp>
      <p:sp>
        <p:nvSpPr>
          <p:cNvPr id="3" name="Text Placeholder 2">
            <a:extLst>
              <a:ext uri="{FF2B5EF4-FFF2-40B4-BE49-F238E27FC236}">
                <a16:creationId xmlns:a16="http://schemas.microsoft.com/office/drawing/2014/main" id="{00F984E2-31A5-468B-BDD2-9BF3D346F298}"/>
              </a:ext>
            </a:extLst>
          </p:cNvPr>
          <p:cNvSpPr>
            <a:spLocks noGrp="1"/>
          </p:cNvSpPr>
          <p:nvPr>
            <p:ph type="body" sz="quarter" idx="11"/>
          </p:nvPr>
        </p:nvSpPr>
        <p:spPr>
          <a:xfrm>
            <a:off x="762000" y="1905000"/>
            <a:ext cx="5334000" cy="3276600"/>
          </a:xfrm>
        </p:spPr>
        <p:txBody>
          <a:bodyPr>
            <a:normAutofit lnSpcReduction="10000"/>
          </a:bodyPr>
          <a:lstStyle/>
          <a:p>
            <a:pPr lvl="1"/>
            <a:r>
              <a:rPr lang="en-US" sz="4400" dirty="0" err="1">
                <a:solidFill>
                  <a:schemeClr val="accent6">
                    <a:lumMod val="50000"/>
                  </a:schemeClr>
                </a:solidFill>
              </a:rPr>
              <a:t>Informasi</a:t>
            </a:r>
            <a:r>
              <a:rPr lang="en-US" sz="4400" dirty="0">
                <a:solidFill>
                  <a:schemeClr val="accent6">
                    <a:lumMod val="50000"/>
                  </a:schemeClr>
                </a:solidFill>
              </a:rPr>
              <a:t> </a:t>
            </a:r>
            <a:r>
              <a:rPr lang="en-US" sz="4400" dirty="0" err="1">
                <a:solidFill>
                  <a:schemeClr val="accent6">
                    <a:lumMod val="50000"/>
                  </a:schemeClr>
                </a:solidFill>
              </a:rPr>
              <a:t>Keuangan</a:t>
            </a:r>
            <a:endParaRPr lang="en-US" sz="4400" dirty="0">
              <a:solidFill>
                <a:schemeClr val="accent6">
                  <a:lumMod val="50000"/>
                </a:schemeClr>
              </a:solidFill>
            </a:endParaRPr>
          </a:p>
          <a:p>
            <a:pPr marL="0" lvl="1" indent="0">
              <a:buNone/>
            </a:pPr>
            <a:endParaRPr lang="en-US" sz="4400" dirty="0">
              <a:solidFill>
                <a:schemeClr val="accent6">
                  <a:lumMod val="50000"/>
                </a:schemeClr>
              </a:solidFill>
            </a:endParaRPr>
          </a:p>
          <a:p>
            <a:pPr lvl="1"/>
            <a:r>
              <a:rPr lang="en-US" sz="4400" dirty="0" err="1">
                <a:solidFill>
                  <a:schemeClr val="accent6">
                    <a:lumMod val="50000"/>
                  </a:schemeClr>
                </a:solidFill>
              </a:rPr>
              <a:t>Informasi</a:t>
            </a:r>
            <a:r>
              <a:rPr lang="en-US" sz="4400" dirty="0">
                <a:solidFill>
                  <a:schemeClr val="accent6">
                    <a:lumMod val="50000"/>
                  </a:schemeClr>
                </a:solidFill>
              </a:rPr>
              <a:t> non </a:t>
            </a:r>
            <a:r>
              <a:rPr lang="en-US" sz="4400" dirty="0" err="1">
                <a:solidFill>
                  <a:schemeClr val="accent6">
                    <a:lumMod val="50000"/>
                  </a:schemeClr>
                </a:solidFill>
              </a:rPr>
              <a:t>keuangan</a:t>
            </a:r>
            <a:endParaRPr lang="en-US" sz="4400" dirty="0">
              <a:solidFill>
                <a:schemeClr val="accent6">
                  <a:lumMod val="50000"/>
                </a:schemeClr>
              </a:solidFill>
            </a:endParaRPr>
          </a:p>
          <a:p>
            <a:endParaRPr lang="en-US" dirty="0"/>
          </a:p>
        </p:txBody>
      </p:sp>
      <p:sp>
        <p:nvSpPr>
          <p:cNvPr id="2" name="Arrow: Right 1">
            <a:extLst>
              <a:ext uri="{FF2B5EF4-FFF2-40B4-BE49-F238E27FC236}">
                <a16:creationId xmlns:a16="http://schemas.microsoft.com/office/drawing/2014/main" id="{F63D4A57-19E1-863E-ECF5-16B8D65C91D2}"/>
              </a:ext>
            </a:extLst>
          </p:cNvPr>
          <p:cNvSpPr/>
          <p:nvPr/>
        </p:nvSpPr>
        <p:spPr>
          <a:xfrm>
            <a:off x="4595446" y="2344615"/>
            <a:ext cx="1946031" cy="1172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3EBA7592-1B0E-914D-CEC1-99D0F3B2EDDC}"/>
              </a:ext>
            </a:extLst>
          </p:cNvPr>
          <p:cNvSpPr/>
          <p:nvPr/>
        </p:nvSpPr>
        <p:spPr>
          <a:xfrm>
            <a:off x="4595446" y="4267200"/>
            <a:ext cx="1946031" cy="1289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8A44576-FA5B-DE55-C48C-66B7093DDBFD}"/>
              </a:ext>
            </a:extLst>
          </p:cNvPr>
          <p:cNvSpPr txBox="1"/>
          <p:nvPr/>
        </p:nvSpPr>
        <p:spPr>
          <a:xfrm>
            <a:off x="7385537" y="1825580"/>
            <a:ext cx="3774831" cy="1754326"/>
          </a:xfrm>
          <a:prstGeom prst="rect">
            <a:avLst/>
          </a:prstGeom>
          <a:noFill/>
        </p:spPr>
        <p:txBody>
          <a:bodyPr wrap="square" rtlCol="0">
            <a:spAutoFit/>
          </a:bodyPr>
          <a:lstStyle/>
          <a:p>
            <a:r>
              <a:rPr lang="en-US" sz="3600" dirty="0" err="1">
                <a:solidFill>
                  <a:schemeClr val="accent6">
                    <a:lumMod val="50000"/>
                  </a:schemeClr>
                </a:solidFill>
              </a:rPr>
              <a:t>Penjualan</a:t>
            </a:r>
            <a:endParaRPr lang="en-US" sz="3600" dirty="0">
              <a:solidFill>
                <a:schemeClr val="accent6">
                  <a:lumMod val="50000"/>
                </a:schemeClr>
              </a:solidFill>
            </a:endParaRPr>
          </a:p>
          <a:p>
            <a:r>
              <a:rPr lang="en-US" sz="3600" dirty="0" err="1">
                <a:solidFill>
                  <a:schemeClr val="accent6">
                    <a:lumMod val="50000"/>
                  </a:schemeClr>
                </a:solidFill>
              </a:rPr>
              <a:t>Biaya</a:t>
            </a:r>
            <a:endParaRPr lang="en-US" sz="3600" dirty="0">
              <a:solidFill>
                <a:schemeClr val="accent6">
                  <a:lumMod val="50000"/>
                </a:schemeClr>
              </a:solidFill>
            </a:endParaRPr>
          </a:p>
          <a:p>
            <a:r>
              <a:rPr lang="en-US" sz="3600" dirty="0" err="1">
                <a:solidFill>
                  <a:schemeClr val="accent6">
                    <a:lumMod val="50000"/>
                  </a:schemeClr>
                </a:solidFill>
              </a:rPr>
              <a:t>Laba</a:t>
            </a:r>
            <a:endParaRPr lang="en-US" sz="3600" dirty="0">
              <a:solidFill>
                <a:schemeClr val="accent6">
                  <a:lumMod val="50000"/>
                </a:schemeClr>
              </a:solidFill>
            </a:endParaRPr>
          </a:p>
        </p:txBody>
      </p:sp>
      <p:sp>
        <p:nvSpPr>
          <p:cNvPr id="9" name="TextBox 8">
            <a:extLst>
              <a:ext uri="{FF2B5EF4-FFF2-40B4-BE49-F238E27FC236}">
                <a16:creationId xmlns:a16="http://schemas.microsoft.com/office/drawing/2014/main" id="{873C1009-C380-BA94-703B-B0F1F220EAEC}"/>
              </a:ext>
            </a:extLst>
          </p:cNvPr>
          <p:cNvSpPr txBox="1"/>
          <p:nvPr/>
        </p:nvSpPr>
        <p:spPr>
          <a:xfrm>
            <a:off x="7385537" y="3813149"/>
            <a:ext cx="4360986" cy="2308324"/>
          </a:xfrm>
          <a:prstGeom prst="rect">
            <a:avLst/>
          </a:prstGeom>
          <a:noFill/>
        </p:spPr>
        <p:txBody>
          <a:bodyPr wrap="square" rtlCol="0">
            <a:spAutoFit/>
          </a:bodyPr>
          <a:lstStyle/>
          <a:p>
            <a:r>
              <a:rPr lang="en-US" sz="3600" dirty="0" err="1">
                <a:solidFill>
                  <a:schemeClr val="accent6">
                    <a:lumMod val="50000"/>
                  </a:schemeClr>
                </a:solidFill>
              </a:rPr>
              <a:t>Produktivitas</a:t>
            </a:r>
            <a:endParaRPr lang="en-US" sz="3600" dirty="0">
              <a:solidFill>
                <a:schemeClr val="accent6">
                  <a:lumMod val="50000"/>
                </a:schemeClr>
              </a:solidFill>
            </a:endParaRPr>
          </a:p>
          <a:p>
            <a:r>
              <a:rPr lang="en-US" sz="3600" dirty="0" err="1">
                <a:solidFill>
                  <a:schemeClr val="accent6">
                    <a:lumMod val="50000"/>
                  </a:schemeClr>
                </a:solidFill>
              </a:rPr>
              <a:t>Kualitas</a:t>
            </a:r>
            <a:endParaRPr lang="en-US" sz="3600" dirty="0">
              <a:solidFill>
                <a:schemeClr val="accent6">
                  <a:lumMod val="50000"/>
                </a:schemeClr>
              </a:solidFill>
            </a:endParaRPr>
          </a:p>
          <a:p>
            <a:r>
              <a:rPr lang="en-US" sz="3600" dirty="0">
                <a:solidFill>
                  <a:schemeClr val="accent6">
                    <a:lumMod val="50000"/>
                  </a:schemeClr>
                </a:solidFill>
              </a:rPr>
              <a:t>Wilayah </a:t>
            </a:r>
            <a:r>
              <a:rPr lang="en-US" sz="3600" dirty="0" err="1">
                <a:solidFill>
                  <a:schemeClr val="accent6">
                    <a:lumMod val="50000"/>
                  </a:schemeClr>
                </a:solidFill>
              </a:rPr>
              <a:t>Pemasaran</a:t>
            </a:r>
            <a:endParaRPr lang="en-US" sz="3600" dirty="0">
              <a:solidFill>
                <a:schemeClr val="accent6">
                  <a:lumMod val="50000"/>
                </a:schemeClr>
              </a:solidFill>
            </a:endParaRPr>
          </a:p>
          <a:p>
            <a:endParaRPr lang="en-US" sz="3600" dirty="0">
              <a:solidFill>
                <a:schemeClr val="accent6">
                  <a:lumMod val="50000"/>
                </a:schemeClr>
              </a:solidFill>
            </a:endParaRPr>
          </a:p>
        </p:txBody>
      </p:sp>
    </p:spTree>
    <p:extLst>
      <p:ext uri="{BB962C8B-B14F-4D97-AF65-F5344CB8AC3E}">
        <p14:creationId xmlns:p14="http://schemas.microsoft.com/office/powerpoint/2010/main" val="1811410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a:xfrm>
            <a:off x="762000" y="330994"/>
            <a:ext cx="10668000" cy="1231106"/>
          </a:xfrm>
        </p:spPr>
        <p:txBody>
          <a:bodyPr/>
          <a:lstStyle/>
          <a:p>
            <a:r>
              <a:rPr lang="en-US" dirty="0" err="1"/>
              <a:t>Akibat</a:t>
            </a:r>
            <a:r>
              <a:rPr lang="en-US" dirty="0"/>
              <a:t> </a:t>
            </a:r>
            <a:r>
              <a:rPr lang="en-US" dirty="0" err="1"/>
              <a:t>Pengambilan</a:t>
            </a:r>
            <a:r>
              <a:rPr lang="en-US" dirty="0"/>
              <a:t> Keputusan </a:t>
            </a:r>
            <a:r>
              <a:rPr lang="en-US" dirty="0" err="1"/>
              <a:t>Tanpa</a:t>
            </a:r>
            <a:r>
              <a:rPr lang="en-US" dirty="0"/>
              <a:t> </a:t>
            </a:r>
            <a:r>
              <a:rPr lang="en-US" dirty="0" err="1"/>
              <a:t>Informasi</a:t>
            </a:r>
            <a:endParaRPr lang="en-US" dirty="0"/>
          </a:p>
        </p:txBody>
      </p:sp>
      <p:graphicFrame>
        <p:nvGraphicFramePr>
          <p:cNvPr id="7" name="Group 85">
            <a:extLst>
              <a:ext uri="{FF2B5EF4-FFF2-40B4-BE49-F238E27FC236}">
                <a16:creationId xmlns:a16="http://schemas.microsoft.com/office/drawing/2014/main" id="{AD3D3348-39B0-440D-88BE-1A8FA9891931}"/>
              </a:ext>
            </a:extLst>
          </p:cNvPr>
          <p:cNvGraphicFramePr>
            <a:graphicFrameLocks/>
          </p:cNvGraphicFramePr>
          <p:nvPr>
            <p:extLst>
              <p:ext uri="{D42A27DB-BD31-4B8C-83A1-F6EECF244321}">
                <p14:modId xmlns:p14="http://schemas.microsoft.com/office/powerpoint/2010/main" val="2507849033"/>
              </p:ext>
            </p:extLst>
          </p:nvPr>
        </p:nvGraphicFramePr>
        <p:xfrm>
          <a:off x="762000" y="1781908"/>
          <a:ext cx="10668000" cy="3704492"/>
        </p:xfrm>
        <a:graphic>
          <a:graphicData uri="http://schemas.openxmlformats.org/drawingml/2006/table">
            <a:tbl>
              <a:tblPr firstRow="1"/>
              <a:tblGrid>
                <a:gridCol w="1778000">
                  <a:extLst>
                    <a:ext uri="{9D8B030D-6E8A-4147-A177-3AD203B41FA5}">
                      <a16:colId xmlns:a16="http://schemas.microsoft.com/office/drawing/2014/main" val="20000"/>
                    </a:ext>
                  </a:extLst>
                </a:gridCol>
                <a:gridCol w="1778000">
                  <a:extLst>
                    <a:ext uri="{9D8B030D-6E8A-4147-A177-3AD203B41FA5}">
                      <a16:colId xmlns:a16="http://schemas.microsoft.com/office/drawing/2014/main" val="20001"/>
                    </a:ext>
                  </a:extLst>
                </a:gridCol>
                <a:gridCol w="1778000">
                  <a:extLst>
                    <a:ext uri="{9D8B030D-6E8A-4147-A177-3AD203B41FA5}">
                      <a16:colId xmlns:a16="http://schemas.microsoft.com/office/drawing/2014/main" val="20002"/>
                    </a:ext>
                  </a:extLst>
                </a:gridCol>
                <a:gridCol w="1778000">
                  <a:extLst>
                    <a:ext uri="{9D8B030D-6E8A-4147-A177-3AD203B41FA5}">
                      <a16:colId xmlns:a16="http://schemas.microsoft.com/office/drawing/2014/main" val="20003"/>
                    </a:ext>
                  </a:extLst>
                </a:gridCol>
                <a:gridCol w="1778000">
                  <a:extLst>
                    <a:ext uri="{9D8B030D-6E8A-4147-A177-3AD203B41FA5}">
                      <a16:colId xmlns:a16="http://schemas.microsoft.com/office/drawing/2014/main" val="20004"/>
                    </a:ext>
                  </a:extLst>
                </a:gridCol>
                <a:gridCol w="1778000">
                  <a:extLst>
                    <a:ext uri="{9D8B030D-6E8A-4147-A177-3AD203B41FA5}">
                      <a16:colId xmlns:a16="http://schemas.microsoft.com/office/drawing/2014/main" val="20005"/>
                    </a:ext>
                  </a:extLst>
                </a:gridCol>
              </a:tblGrid>
              <a:tr h="3704492">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err="1">
                          <a:ln>
                            <a:noFill/>
                          </a:ln>
                          <a:solidFill>
                            <a:schemeClr val="tx1"/>
                          </a:solidFill>
                          <a:effectLst/>
                          <a:latin typeface="+mn-lt"/>
                        </a:rPr>
                        <a:t>Pengambilan</a:t>
                      </a:r>
                      <a:r>
                        <a:rPr kumimoji="0" lang="en-US" sz="1400" b="1" i="0" u="none" strike="noStrike" cap="none" normalizeH="0" baseline="0" dirty="0">
                          <a:ln>
                            <a:noFill/>
                          </a:ln>
                          <a:solidFill>
                            <a:schemeClr val="tx1"/>
                          </a:solidFill>
                          <a:effectLst/>
                          <a:latin typeface="+mn-lt"/>
                        </a:rPr>
                        <a:t> Keputusan </a:t>
                      </a:r>
                      <a:r>
                        <a:rPr kumimoji="0" lang="en-US" sz="1400" b="1" i="0" u="none" strike="noStrike" cap="none" normalizeH="0" baseline="0" dirty="0" err="1">
                          <a:ln>
                            <a:noFill/>
                          </a:ln>
                          <a:solidFill>
                            <a:schemeClr val="tx1"/>
                          </a:solidFill>
                          <a:effectLst/>
                          <a:latin typeface="+mn-lt"/>
                        </a:rPr>
                        <a:t>hanya</a:t>
                      </a:r>
                      <a:r>
                        <a:rPr kumimoji="0" lang="en-US" sz="1400" b="1" i="0" u="none" strike="noStrike" cap="none" normalizeH="0" baseline="0" dirty="0">
                          <a:ln>
                            <a:noFill/>
                          </a:ln>
                          <a:solidFill>
                            <a:schemeClr val="tx1"/>
                          </a:solidFill>
                          <a:effectLst/>
                          <a:latin typeface="+mn-lt"/>
                        </a:rPr>
                        <a:t> </a:t>
                      </a:r>
                      <a:r>
                        <a:rPr kumimoji="0" lang="en-US" sz="1400" b="1" i="0" u="none" strike="noStrike" cap="none" normalizeH="0" baseline="0" dirty="0" err="1">
                          <a:ln>
                            <a:noFill/>
                          </a:ln>
                          <a:solidFill>
                            <a:schemeClr val="tx1"/>
                          </a:solidFill>
                          <a:effectLst/>
                          <a:latin typeface="+mn-lt"/>
                        </a:rPr>
                        <a:t>didasarkan</a:t>
                      </a:r>
                      <a:r>
                        <a:rPr kumimoji="0" lang="en-US" sz="1400" b="1" i="0" u="none" strike="noStrike" cap="none" normalizeH="0" baseline="0" dirty="0">
                          <a:ln>
                            <a:noFill/>
                          </a:ln>
                          <a:solidFill>
                            <a:schemeClr val="tx1"/>
                          </a:solidFill>
                          <a:effectLst/>
                          <a:latin typeface="+mn-lt"/>
                        </a:rPr>
                        <a:t> pada </a:t>
                      </a:r>
                      <a:r>
                        <a:rPr kumimoji="0" lang="en-US" sz="1400" b="1" i="0" u="none" strike="noStrike" cap="none" normalizeH="0" baseline="0" dirty="0" err="1">
                          <a:ln>
                            <a:noFill/>
                          </a:ln>
                          <a:solidFill>
                            <a:schemeClr val="tx1"/>
                          </a:solidFill>
                          <a:effectLst/>
                          <a:latin typeface="+mn-lt"/>
                        </a:rPr>
                        <a:t>dugaan</a:t>
                      </a:r>
                      <a:r>
                        <a:rPr kumimoji="0" lang="en-US" sz="1400" b="1" i="0" u="none" strike="noStrike" cap="none" normalizeH="0" baseline="0" dirty="0">
                          <a:ln>
                            <a:noFill/>
                          </a:ln>
                          <a:solidFill>
                            <a:schemeClr val="tx1"/>
                          </a:solidFill>
                          <a:effectLst/>
                          <a:latin typeface="+mn-lt"/>
                        </a:rPr>
                        <a:t> dan </a:t>
                      </a:r>
                      <a:r>
                        <a:rPr kumimoji="0" lang="en-US" sz="1400" b="1" i="0" u="none" strike="noStrike" cap="none" normalizeH="0" baseline="0" dirty="0" err="1">
                          <a:ln>
                            <a:noFill/>
                          </a:ln>
                          <a:solidFill>
                            <a:schemeClr val="tx1"/>
                          </a:solidFill>
                          <a:effectLst/>
                          <a:latin typeface="+mn-lt"/>
                        </a:rPr>
                        <a:t>intuisi</a:t>
                      </a:r>
                      <a:endParaRPr kumimoji="0" lang="en-US" sz="1400" b="1" i="0" u="none" strike="noStrike" cap="none" normalizeH="0" baseline="0" dirty="0">
                        <a:ln>
                          <a:noFill/>
                        </a:ln>
                        <a:solidFill>
                          <a:schemeClr val="tx1"/>
                        </a:solidFill>
                        <a:effectLst/>
                        <a:latin typeface="+mn-lt"/>
                      </a:endParaRPr>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a:ln>
                            <a:noFill/>
                          </a:ln>
                          <a:solidFill>
                            <a:schemeClr val="tx1"/>
                          </a:solidFill>
                          <a:effectLst/>
                          <a:latin typeface="+mn-lt"/>
                        </a:rPr>
                        <a:t>Kurang </a:t>
                      </a:r>
                      <a:r>
                        <a:rPr kumimoji="0" lang="en-US" sz="1400" b="1" i="0" u="none" strike="noStrike" cap="none" normalizeH="0" baseline="0" dirty="0" err="1">
                          <a:ln>
                            <a:noFill/>
                          </a:ln>
                          <a:solidFill>
                            <a:schemeClr val="tx1"/>
                          </a:solidFill>
                          <a:effectLst/>
                          <a:latin typeface="+mn-lt"/>
                        </a:rPr>
                        <a:t>jelasnya</a:t>
                      </a:r>
                      <a:r>
                        <a:rPr kumimoji="0" lang="en-US" sz="1400" b="1" i="0" u="none" strike="noStrike" cap="none" normalizeH="0" baseline="0" dirty="0">
                          <a:ln>
                            <a:noFill/>
                          </a:ln>
                          <a:solidFill>
                            <a:schemeClr val="tx1"/>
                          </a:solidFill>
                          <a:effectLst/>
                          <a:latin typeface="+mn-lt"/>
                        </a:rPr>
                        <a:t> </a:t>
                      </a:r>
                      <a:r>
                        <a:rPr kumimoji="0" lang="en-US" sz="1400" b="1" i="0" u="none" strike="noStrike" cap="none" normalizeH="0" baseline="0" dirty="0" err="1">
                          <a:ln>
                            <a:noFill/>
                          </a:ln>
                          <a:solidFill>
                            <a:schemeClr val="tx1"/>
                          </a:solidFill>
                          <a:effectLst/>
                          <a:latin typeface="+mn-lt"/>
                        </a:rPr>
                        <a:t>arah</a:t>
                      </a:r>
                      <a:r>
                        <a:rPr kumimoji="0" lang="en-US" sz="1400" b="1" i="0" u="none" strike="noStrike" cap="none" normalizeH="0" baseline="0" dirty="0">
                          <a:ln>
                            <a:noFill/>
                          </a:ln>
                          <a:solidFill>
                            <a:schemeClr val="tx1"/>
                          </a:solidFill>
                          <a:effectLst/>
                          <a:latin typeface="+mn-lt"/>
                        </a:rPr>
                        <a:t> dan </a:t>
                      </a:r>
                      <a:r>
                        <a:rPr kumimoji="0" lang="en-US" sz="1400" b="1" i="0" u="none" strike="noStrike" cap="none" normalizeH="0" baseline="0" dirty="0" err="1">
                          <a:ln>
                            <a:noFill/>
                          </a:ln>
                          <a:solidFill>
                            <a:schemeClr val="tx1"/>
                          </a:solidFill>
                          <a:effectLst/>
                          <a:latin typeface="+mn-lt"/>
                        </a:rPr>
                        <a:t>tujuan</a:t>
                      </a:r>
                      <a:endParaRPr kumimoji="0" lang="en-US" sz="1400" b="1" i="0" u="none" strike="noStrike" cap="none" normalizeH="0" baseline="0" dirty="0">
                        <a:ln>
                          <a:noFill/>
                        </a:ln>
                        <a:solidFill>
                          <a:schemeClr val="tx1"/>
                        </a:solidFill>
                        <a:effectLst/>
                        <a:latin typeface="+mn-lt"/>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err="1">
                          <a:ln>
                            <a:noFill/>
                          </a:ln>
                          <a:solidFill>
                            <a:schemeClr val="tx1"/>
                          </a:solidFill>
                          <a:effectLst/>
                          <a:latin typeface="+mn-lt"/>
                        </a:rPr>
                        <a:t>Kurangnya</a:t>
                      </a:r>
                      <a:r>
                        <a:rPr kumimoji="0" lang="en-US" sz="1400" b="1" i="0" u="none" strike="noStrike" cap="none" normalizeH="0" baseline="0" dirty="0">
                          <a:ln>
                            <a:noFill/>
                          </a:ln>
                          <a:solidFill>
                            <a:schemeClr val="tx1"/>
                          </a:solidFill>
                          <a:effectLst/>
                          <a:latin typeface="+mn-lt"/>
                        </a:rPr>
                        <a:t> </a:t>
                      </a:r>
                      <a:r>
                        <a:rPr kumimoji="0" lang="en-US" sz="1400" b="1" i="0" u="none" strike="noStrike" cap="none" normalizeH="0" baseline="0" dirty="0" err="1">
                          <a:ln>
                            <a:noFill/>
                          </a:ln>
                          <a:solidFill>
                            <a:schemeClr val="tx1"/>
                          </a:solidFill>
                          <a:effectLst/>
                          <a:latin typeface="+mn-lt"/>
                        </a:rPr>
                        <a:t>persepsi</a:t>
                      </a:r>
                      <a:r>
                        <a:rPr kumimoji="0" lang="en-US" sz="1400" b="1" i="0" u="none" strike="noStrike" cap="none" normalizeH="0" baseline="0" dirty="0">
                          <a:ln>
                            <a:noFill/>
                          </a:ln>
                          <a:solidFill>
                            <a:schemeClr val="tx1"/>
                          </a:solidFill>
                          <a:effectLst/>
                          <a:latin typeface="+mn-lt"/>
                        </a:rPr>
                        <a:t> yang </a:t>
                      </a:r>
                      <a:r>
                        <a:rPr kumimoji="0" lang="en-US" sz="1400" b="1" i="0" u="none" strike="noStrike" cap="none" normalizeH="0" baseline="0" dirty="0" err="1">
                          <a:ln>
                            <a:noFill/>
                          </a:ln>
                          <a:solidFill>
                            <a:schemeClr val="tx1"/>
                          </a:solidFill>
                          <a:effectLst/>
                          <a:latin typeface="+mn-lt"/>
                        </a:rPr>
                        <a:t>menguntungkan</a:t>
                      </a:r>
                      <a:r>
                        <a:rPr kumimoji="0" lang="en-US" sz="1400" b="1" i="0" u="none" strike="noStrike" cap="none" normalizeH="0" baseline="0" dirty="0">
                          <a:ln>
                            <a:noFill/>
                          </a:ln>
                          <a:solidFill>
                            <a:schemeClr val="tx1"/>
                          </a:solidFill>
                          <a:effectLst/>
                          <a:latin typeface="+mn-lt"/>
                        </a:rPr>
                        <a:t> </a:t>
                      </a:r>
                      <a:r>
                        <a:rPr kumimoji="0" lang="en-US" sz="1400" b="1" i="0" u="none" strike="noStrike" cap="none" normalizeH="0" baseline="0" dirty="0" err="1">
                          <a:ln>
                            <a:noFill/>
                          </a:ln>
                          <a:solidFill>
                            <a:schemeClr val="tx1"/>
                          </a:solidFill>
                          <a:effectLst/>
                          <a:latin typeface="+mn-lt"/>
                        </a:rPr>
                        <a:t>perusahaan</a:t>
                      </a:r>
                      <a:r>
                        <a:rPr kumimoji="0" lang="en-US" sz="1400" b="1" i="0" u="none" strike="noStrike" cap="none" normalizeH="0" baseline="0" dirty="0">
                          <a:ln>
                            <a:noFill/>
                          </a:ln>
                          <a:solidFill>
                            <a:schemeClr val="tx1"/>
                          </a:solidFill>
                          <a:effectLst/>
                          <a:latin typeface="+mn-lt"/>
                        </a:rPr>
                        <a:t> oleh </a:t>
                      </a:r>
                      <a:r>
                        <a:rPr kumimoji="0" lang="en-US" sz="1400" b="1" i="0" u="none" strike="noStrike" cap="none" normalizeH="0" baseline="0" dirty="0" err="1">
                          <a:ln>
                            <a:noFill/>
                          </a:ln>
                          <a:solidFill>
                            <a:schemeClr val="tx1"/>
                          </a:solidFill>
                          <a:effectLst/>
                          <a:latin typeface="+mn-lt"/>
                        </a:rPr>
                        <a:t>pelanggan</a:t>
                      </a:r>
                      <a:r>
                        <a:rPr kumimoji="0" lang="en-US" sz="1400" b="1" i="0" u="none" strike="noStrike" cap="none" normalizeH="0" baseline="0" dirty="0">
                          <a:ln>
                            <a:noFill/>
                          </a:ln>
                          <a:solidFill>
                            <a:schemeClr val="tx1"/>
                          </a:solidFill>
                          <a:effectLst/>
                          <a:latin typeface="+mn-lt"/>
                        </a:rPr>
                        <a:t> </a:t>
                      </a:r>
                      <a:r>
                        <a:rPr kumimoji="0" lang="en-US" sz="1400" b="1" i="0" u="none" strike="noStrike" cap="none" normalizeH="0" baseline="0" dirty="0" err="1">
                          <a:ln>
                            <a:noFill/>
                          </a:ln>
                          <a:solidFill>
                            <a:schemeClr val="tx1"/>
                          </a:solidFill>
                          <a:effectLst/>
                          <a:latin typeface="+mn-lt"/>
                        </a:rPr>
                        <a:t>maupun</a:t>
                      </a:r>
                      <a:r>
                        <a:rPr kumimoji="0" lang="en-US" sz="1400" b="1" i="0" u="none" strike="noStrike" cap="none" normalizeH="0" baseline="0" dirty="0">
                          <a:ln>
                            <a:noFill/>
                          </a:ln>
                          <a:solidFill>
                            <a:schemeClr val="tx1"/>
                          </a:solidFill>
                          <a:effectLst/>
                          <a:latin typeface="+mn-lt"/>
                        </a:rPr>
                        <a:t> </a:t>
                      </a:r>
                      <a:r>
                        <a:rPr kumimoji="0" lang="en-US" sz="1400" b="1" i="0" u="none" strike="noStrike" cap="none" normalizeH="0" baseline="0" dirty="0" err="1">
                          <a:ln>
                            <a:noFill/>
                          </a:ln>
                          <a:solidFill>
                            <a:schemeClr val="tx1"/>
                          </a:solidFill>
                          <a:effectLst/>
                          <a:latin typeface="+mn-lt"/>
                        </a:rPr>
                        <a:t>pemasok</a:t>
                      </a:r>
                      <a:endParaRPr kumimoji="0" lang="en-US" sz="1400" b="1" i="0" u="none" strike="noStrike" cap="none" normalizeH="0" baseline="0" dirty="0">
                        <a:ln>
                          <a:noFill/>
                        </a:ln>
                        <a:solidFill>
                          <a:schemeClr val="tx1"/>
                        </a:solidFill>
                        <a:effectLst/>
                        <a:latin typeface="+mn-lt"/>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err="1">
                          <a:ln>
                            <a:noFill/>
                          </a:ln>
                          <a:solidFill>
                            <a:schemeClr val="tx1"/>
                          </a:solidFill>
                          <a:effectLst/>
                          <a:latin typeface="+mn-lt"/>
                        </a:rPr>
                        <a:t>Kekeliruan</a:t>
                      </a:r>
                      <a:r>
                        <a:rPr kumimoji="0" lang="en-US" sz="1400" b="1" i="0" u="none" strike="noStrike" cap="none" normalizeH="0" baseline="0" dirty="0">
                          <a:ln>
                            <a:noFill/>
                          </a:ln>
                          <a:solidFill>
                            <a:schemeClr val="tx1"/>
                          </a:solidFill>
                          <a:effectLst/>
                          <a:latin typeface="+mn-lt"/>
                        </a:rPr>
                        <a:t> </a:t>
                      </a:r>
                      <a:r>
                        <a:rPr kumimoji="0" lang="en-US" sz="1400" b="1" i="0" u="none" strike="noStrike" cap="none" normalizeH="0" baseline="0" dirty="0" err="1">
                          <a:ln>
                            <a:noFill/>
                          </a:ln>
                          <a:solidFill>
                            <a:schemeClr val="tx1"/>
                          </a:solidFill>
                          <a:effectLst/>
                          <a:latin typeface="+mn-lt"/>
                        </a:rPr>
                        <a:t>dalam</a:t>
                      </a:r>
                      <a:r>
                        <a:rPr kumimoji="0" lang="en-US" sz="1400" b="1" i="0" u="none" strike="noStrike" cap="none" normalizeH="0" baseline="0" dirty="0">
                          <a:ln>
                            <a:noFill/>
                          </a:ln>
                          <a:solidFill>
                            <a:schemeClr val="tx1"/>
                          </a:solidFill>
                          <a:effectLst/>
                          <a:latin typeface="+mn-lt"/>
                        </a:rPr>
                        <a:t> Keputusan </a:t>
                      </a:r>
                      <a:r>
                        <a:rPr kumimoji="0" lang="en-US" sz="1400" b="1" i="0" u="none" strike="noStrike" cap="none" normalizeH="0" baseline="0" dirty="0" err="1">
                          <a:ln>
                            <a:noFill/>
                          </a:ln>
                          <a:solidFill>
                            <a:schemeClr val="tx1"/>
                          </a:solidFill>
                          <a:effectLst/>
                          <a:latin typeface="+mn-lt"/>
                        </a:rPr>
                        <a:t>investasi</a:t>
                      </a:r>
                      <a:endParaRPr kumimoji="0" lang="en-US" sz="1400" b="1" i="0" u="none" strike="noStrike" cap="none" normalizeH="0" baseline="0" dirty="0">
                        <a:ln>
                          <a:noFill/>
                        </a:ln>
                        <a:solidFill>
                          <a:schemeClr val="tx1"/>
                        </a:solidFill>
                        <a:effectLst/>
                        <a:latin typeface="+mn-lt"/>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err="1">
                          <a:ln>
                            <a:noFill/>
                          </a:ln>
                          <a:solidFill>
                            <a:schemeClr val="tx1"/>
                          </a:solidFill>
                          <a:effectLst/>
                          <a:latin typeface="+mn-lt"/>
                        </a:rPr>
                        <a:t>Kurangnya</a:t>
                      </a:r>
                      <a:r>
                        <a:rPr kumimoji="0" lang="en-US" sz="1400" b="1" i="0" u="none" strike="noStrike" cap="none" normalizeH="0" baseline="0" dirty="0">
                          <a:ln>
                            <a:noFill/>
                          </a:ln>
                          <a:solidFill>
                            <a:schemeClr val="tx1"/>
                          </a:solidFill>
                          <a:effectLst/>
                          <a:latin typeface="+mn-lt"/>
                        </a:rPr>
                        <a:t> </a:t>
                      </a:r>
                      <a:r>
                        <a:rPr kumimoji="0" lang="en-US" sz="1400" b="1" i="0" u="none" strike="noStrike" cap="none" normalizeH="0" baseline="0" dirty="0" err="1">
                          <a:ln>
                            <a:noFill/>
                          </a:ln>
                          <a:solidFill>
                            <a:schemeClr val="tx1"/>
                          </a:solidFill>
                          <a:effectLst/>
                          <a:latin typeface="+mn-lt"/>
                        </a:rPr>
                        <a:t>pengetahuan</a:t>
                      </a:r>
                      <a:r>
                        <a:rPr kumimoji="0" lang="en-US" sz="1400" b="1" i="0" u="none" strike="noStrike" cap="none" normalizeH="0" baseline="0" dirty="0">
                          <a:ln>
                            <a:noFill/>
                          </a:ln>
                          <a:solidFill>
                            <a:schemeClr val="tx1"/>
                          </a:solidFill>
                          <a:effectLst/>
                          <a:latin typeface="+mn-lt"/>
                        </a:rPr>
                        <a:t> </a:t>
                      </a:r>
                      <a:r>
                        <a:rPr kumimoji="0" lang="en-US" sz="1400" b="1" i="0" u="none" strike="noStrike" cap="none" normalizeH="0" baseline="0" dirty="0" err="1">
                          <a:ln>
                            <a:noFill/>
                          </a:ln>
                          <a:solidFill>
                            <a:schemeClr val="tx1"/>
                          </a:solidFill>
                          <a:effectLst/>
                          <a:latin typeface="+mn-lt"/>
                        </a:rPr>
                        <a:t>tentang</a:t>
                      </a:r>
                      <a:r>
                        <a:rPr kumimoji="0" lang="en-US" sz="1400" b="1" i="0" u="none" strike="noStrike" cap="none" normalizeH="0" baseline="0" dirty="0">
                          <a:ln>
                            <a:noFill/>
                          </a:ln>
                          <a:solidFill>
                            <a:schemeClr val="tx1"/>
                          </a:solidFill>
                          <a:effectLst/>
                          <a:latin typeface="+mn-lt"/>
                        </a:rPr>
                        <a:t> strategi </a:t>
                      </a:r>
                      <a:r>
                        <a:rPr kumimoji="0" lang="en-US" sz="1400" b="1" i="0" u="none" strike="noStrike" cap="none" normalizeH="0" baseline="0" dirty="0" err="1">
                          <a:ln>
                            <a:noFill/>
                          </a:ln>
                          <a:solidFill>
                            <a:schemeClr val="tx1"/>
                          </a:solidFill>
                          <a:effectLst/>
                          <a:latin typeface="+mn-lt"/>
                        </a:rPr>
                        <a:t>kompetitif</a:t>
                      </a:r>
                      <a:endParaRPr kumimoji="0" lang="en-US" sz="1400" b="1" i="0" u="none" strike="noStrike" cap="none" normalizeH="0" baseline="0" dirty="0">
                        <a:ln>
                          <a:noFill/>
                        </a:ln>
                        <a:solidFill>
                          <a:schemeClr val="tx1"/>
                        </a:solidFill>
                        <a:effectLst/>
                        <a:latin typeface="+mn-lt"/>
                      </a:endParaRP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1400" b="1" i="0" u="none" strike="noStrike" cap="none" normalizeH="0" baseline="0" dirty="0" err="1">
                          <a:ln>
                            <a:noFill/>
                          </a:ln>
                          <a:solidFill>
                            <a:schemeClr val="tx1"/>
                          </a:solidFill>
                          <a:effectLst/>
                          <a:latin typeface="+mn-lt"/>
                        </a:rPr>
                        <a:t>Kegagalan</a:t>
                      </a:r>
                      <a:r>
                        <a:rPr kumimoji="0" lang="en-US" sz="1400" b="1" i="0" u="none" strike="noStrike" cap="none" normalizeH="0" baseline="0" dirty="0">
                          <a:ln>
                            <a:noFill/>
                          </a:ln>
                          <a:solidFill>
                            <a:schemeClr val="tx1"/>
                          </a:solidFill>
                          <a:effectLst/>
                          <a:latin typeface="+mn-lt"/>
                        </a:rPr>
                        <a:t> </a:t>
                      </a:r>
                      <a:r>
                        <a:rPr kumimoji="0" lang="en-US" sz="1400" b="1" i="0" u="none" strike="noStrike" cap="none" normalizeH="0" baseline="0" dirty="0" err="1">
                          <a:ln>
                            <a:noFill/>
                          </a:ln>
                          <a:solidFill>
                            <a:schemeClr val="tx1"/>
                          </a:solidFill>
                          <a:effectLst/>
                          <a:latin typeface="+mn-lt"/>
                        </a:rPr>
                        <a:t>untuk</a:t>
                      </a:r>
                      <a:r>
                        <a:rPr kumimoji="0" lang="en-US" sz="1400" b="1" i="0" u="none" strike="noStrike" cap="none" normalizeH="0" baseline="0" dirty="0">
                          <a:ln>
                            <a:noFill/>
                          </a:ln>
                          <a:solidFill>
                            <a:schemeClr val="tx1"/>
                          </a:solidFill>
                          <a:effectLst/>
                          <a:latin typeface="+mn-lt"/>
                        </a:rPr>
                        <a:t> </a:t>
                      </a:r>
                      <a:r>
                        <a:rPr kumimoji="0" lang="en-US" sz="1400" b="1" i="0" u="none" strike="noStrike" cap="none" normalizeH="0" baseline="0" dirty="0" err="1">
                          <a:ln>
                            <a:noFill/>
                          </a:ln>
                          <a:solidFill>
                            <a:schemeClr val="tx1"/>
                          </a:solidFill>
                          <a:effectLst/>
                          <a:latin typeface="+mn-lt"/>
                        </a:rPr>
                        <a:t>mengidentifikasi</a:t>
                      </a:r>
                      <a:r>
                        <a:rPr kumimoji="0" lang="en-US" sz="1400" b="1" i="0" u="none" strike="noStrike" cap="none" normalizeH="0" baseline="0" dirty="0">
                          <a:ln>
                            <a:noFill/>
                          </a:ln>
                          <a:solidFill>
                            <a:schemeClr val="tx1"/>
                          </a:solidFill>
                          <a:effectLst/>
                          <a:latin typeface="+mn-lt"/>
                        </a:rPr>
                        <a:t> </a:t>
                      </a:r>
                      <a:r>
                        <a:rPr kumimoji="0" lang="en-US" sz="1400" b="1" i="0" u="none" strike="noStrike" cap="none" normalizeH="0" baseline="0" dirty="0" err="1">
                          <a:ln>
                            <a:noFill/>
                          </a:ln>
                          <a:solidFill>
                            <a:schemeClr val="tx1"/>
                          </a:solidFill>
                          <a:effectLst/>
                          <a:latin typeface="+mn-lt"/>
                        </a:rPr>
                        <a:t>produk</a:t>
                      </a:r>
                      <a:endParaRPr kumimoji="0" lang="en-US" sz="1400" b="1" i="0" u="none" strike="noStrike" cap="none" normalizeH="0" baseline="0" dirty="0">
                        <a:ln>
                          <a:noFill/>
                        </a:ln>
                        <a:solidFill>
                          <a:schemeClr val="tx1"/>
                        </a:solidFill>
                        <a:effectLst/>
                        <a:latin typeface="+mn-lt"/>
                      </a:endParaRPr>
                    </a:p>
                  </a:txBody>
                  <a:tcPr anchor="ctr"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5168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037412-7BC5-4AAA-8ED5-FC377A84CB0C}"/>
              </a:ext>
            </a:extLst>
          </p:cNvPr>
          <p:cNvSpPr>
            <a:spLocks noGrp="1"/>
          </p:cNvSpPr>
          <p:nvPr>
            <p:ph type="title"/>
          </p:nvPr>
        </p:nvSpPr>
        <p:spPr/>
        <p:txBody>
          <a:bodyPr>
            <a:normAutofit fontScale="90000"/>
          </a:bodyPr>
          <a:lstStyle/>
          <a:p>
            <a:r>
              <a:rPr lang="en-US" dirty="0" err="1"/>
              <a:t>Kebutuhan</a:t>
            </a:r>
            <a:r>
              <a:rPr lang="en-US" dirty="0"/>
              <a:t> </a:t>
            </a:r>
            <a:r>
              <a:rPr lang="en-US" dirty="0" err="1"/>
              <a:t>Informasi</a:t>
            </a:r>
            <a:r>
              <a:rPr lang="en-US" dirty="0"/>
              <a:t> </a:t>
            </a:r>
            <a:r>
              <a:rPr lang="en-US" dirty="0" err="1"/>
              <a:t>terbagi</a:t>
            </a:r>
            <a:r>
              <a:rPr lang="en-US" dirty="0"/>
              <a:t> </a:t>
            </a:r>
            <a:r>
              <a:rPr lang="en-US" dirty="0" err="1"/>
              <a:t>dalam</a:t>
            </a:r>
            <a:r>
              <a:rPr lang="en-US" dirty="0"/>
              <a:t> 4 </a:t>
            </a:r>
            <a:r>
              <a:rPr lang="en-US" dirty="0" err="1"/>
              <a:t>Fungsi</a:t>
            </a:r>
            <a:br>
              <a:rPr lang="en-US" dirty="0"/>
            </a:br>
            <a:endParaRPr lang="en-US" dirty="0"/>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3261945" y="2560639"/>
            <a:ext cx="7219043" cy="3276600"/>
          </a:xfrm>
        </p:spPr>
        <p:txBody>
          <a:bodyPr vert="horz" lIns="91440" tIns="45720" rIns="91440" bIns="45720" rtlCol="0" anchor="t">
            <a:normAutofit/>
          </a:bodyPr>
          <a:lstStyle/>
          <a:p>
            <a:r>
              <a:rPr lang="en-US" sz="2800" b="0" dirty="0"/>
              <a:t>FUNGSI:</a:t>
            </a:r>
          </a:p>
          <a:p>
            <a:pPr marL="285750" indent="-285750">
              <a:buFontTx/>
              <a:buChar char="-"/>
            </a:pPr>
            <a:r>
              <a:rPr lang="en-US" sz="2800" b="0" dirty="0" err="1"/>
              <a:t>Manajemen</a:t>
            </a:r>
            <a:r>
              <a:rPr lang="en-US" sz="2800" b="0" dirty="0"/>
              <a:t> strategi</a:t>
            </a:r>
          </a:p>
          <a:p>
            <a:pPr marL="285750" indent="-285750">
              <a:buFontTx/>
              <a:buChar char="-"/>
            </a:pPr>
            <a:r>
              <a:rPr lang="en-US" sz="2800" b="0" dirty="0" err="1"/>
              <a:t>Perencanaan</a:t>
            </a:r>
            <a:r>
              <a:rPr lang="en-US" sz="2800" b="0" dirty="0"/>
              <a:t> dan </a:t>
            </a:r>
            <a:r>
              <a:rPr lang="en-US" sz="2800" b="0" dirty="0" err="1"/>
              <a:t>pengambilan</a:t>
            </a:r>
            <a:r>
              <a:rPr lang="en-US" sz="2800" b="0" dirty="0"/>
              <a:t> Keputusan</a:t>
            </a:r>
          </a:p>
          <a:p>
            <a:pPr marL="285750" indent="-285750">
              <a:buFontTx/>
              <a:buChar char="-"/>
            </a:pPr>
            <a:r>
              <a:rPr lang="en-US" sz="2800" b="0" dirty="0" err="1"/>
              <a:t>Pengendalian</a:t>
            </a:r>
            <a:r>
              <a:rPr lang="en-US" sz="2800" b="0" dirty="0"/>
              <a:t> </a:t>
            </a:r>
            <a:r>
              <a:rPr lang="en-US" sz="2800" b="0" dirty="0" err="1"/>
              <a:t>manajemen</a:t>
            </a:r>
            <a:r>
              <a:rPr lang="en-US" sz="2800" b="0" dirty="0"/>
              <a:t> dan </a:t>
            </a:r>
            <a:r>
              <a:rPr lang="en-US" sz="2800" b="0" dirty="0" err="1"/>
              <a:t>operasional</a:t>
            </a:r>
            <a:endParaRPr lang="en-US" sz="2800" b="0" dirty="0"/>
          </a:p>
          <a:p>
            <a:pPr marL="285750" indent="-285750">
              <a:buFontTx/>
              <a:buChar char="-"/>
            </a:pPr>
            <a:r>
              <a:rPr lang="en-US" sz="2800" b="0" dirty="0" err="1"/>
              <a:t>Penyiapan</a:t>
            </a:r>
            <a:r>
              <a:rPr lang="en-US" sz="2800" b="0" dirty="0"/>
              <a:t> </a:t>
            </a:r>
            <a:r>
              <a:rPr lang="en-US" sz="2800" b="0" dirty="0" err="1"/>
              <a:t>Laporan</a:t>
            </a:r>
            <a:r>
              <a:rPr lang="en-US" sz="2800" b="0" dirty="0"/>
              <a:t> </a:t>
            </a:r>
            <a:r>
              <a:rPr lang="en-US" sz="2800" b="0" dirty="0" err="1"/>
              <a:t>Keuangan</a:t>
            </a:r>
            <a:endParaRPr lang="en-US" sz="2800" b="0" dirty="0"/>
          </a:p>
        </p:txBody>
      </p:sp>
    </p:spTree>
    <p:extLst>
      <p:ext uri="{BB962C8B-B14F-4D97-AF65-F5344CB8AC3E}">
        <p14:creationId xmlns:p14="http://schemas.microsoft.com/office/powerpoint/2010/main" val="270191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4E76D-8AFE-68CC-5257-44573279578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A7ECAEC-01E9-6AED-BB2E-ED1C504A097F}"/>
              </a:ext>
            </a:extLst>
          </p:cNvPr>
          <p:cNvSpPr>
            <a:spLocks noGrp="1"/>
          </p:cNvSpPr>
          <p:nvPr>
            <p:ph type="title"/>
          </p:nvPr>
        </p:nvSpPr>
        <p:spPr/>
        <p:txBody>
          <a:bodyPr>
            <a:normAutofit/>
          </a:bodyPr>
          <a:lstStyle/>
          <a:p>
            <a:r>
              <a:rPr lang="en-US" dirty="0" err="1"/>
              <a:t>Fungsi</a:t>
            </a:r>
            <a:r>
              <a:rPr lang="en-US" dirty="0"/>
              <a:t> </a:t>
            </a:r>
            <a:r>
              <a:rPr lang="en-US" dirty="0" err="1"/>
              <a:t>Manajemen</a:t>
            </a:r>
            <a:r>
              <a:rPr lang="en-US" dirty="0"/>
              <a:t> Strategi</a:t>
            </a:r>
          </a:p>
        </p:txBody>
      </p:sp>
      <p:sp>
        <p:nvSpPr>
          <p:cNvPr id="2" name="Teardrop 1">
            <a:extLst>
              <a:ext uri="{FF2B5EF4-FFF2-40B4-BE49-F238E27FC236}">
                <a16:creationId xmlns:a16="http://schemas.microsoft.com/office/drawing/2014/main" id="{23A986EF-4AC9-C753-9331-68DB567F1431}"/>
              </a:ext>
            </a:extLst>
          </p:cNvPr>
          <p:cNvSpPr/>
          <p:nvPr/>
        </p:nvSpPr>
        <p:spPr>
          <a:xfrm>
            <a:off x="4465452" y="1904997"/>
            <a:ext cx="6108763" cy="4478565"/>
          </a:xfrm>
          <a:prstGeom prst="teardrop">
            <a:avLst>
              <a:gd name="adj" fmla="val 649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1600" indent="0" eaLnBrk="1" fontAlgn="auto" hangingPunct="1">
              <a:buFont typeface="Athiti"/>
              <a:buNone/>
              <a:defRPr/>
            </a:pPr>
            <a:r>
              <a:rPr lang="en-US" sz="2400" dirty="0" err="1">
                <a:latin typeface="Times New Roman" pitchFamily="18" charset="0"/>
                <a:ea typeface="Athiti"/>
                <a:cs typeface="Times New Roman" pitchFamily="18" charset="0"/>
                <a:sym typeface="Athiti"/>
              </a:rPr>
              <a:t>Manajemen</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Strategis</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membutuhkan</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informasi</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keuangan</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untuk</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membuat</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keputusan</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strategis</a:t>
            </a:r>
            <a:r>
              <a:rPr lang="en-US" sz="2400" dirty="0">
                <a:latin typeface="Times New Roman" pitchFamily="18" charset="0"/>
                <a:ea typeface="Athiti"/>
                <a:cs typeface="Times New Roman" pitchFamily="18" charset="0"/>
                <a:sym typeface="Athiti"/>
              </a:rPr>
              <a:t> yang </a:t>
            </a:r>
            <a:r>
              <a:rPr lang="en-US" sz="2400" dirty="0" err="1">
                <a:latin typeface="Times New Roman" pitchFamily="18" charset="0"/>
                <a:ea typeface="Athiti"/>
                <a:cs typeface="Times New Roman" pitchFamily="18" charset="0"/>
                <a:sym typeface="Athiti"/>
              </a:rPr>
              <a:t>tepat</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berkaitan</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dengan</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pemilihan</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produk</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metode</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produksi</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saluran</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pemasaran</a:t>
            </a:r>
            <a:r>
              <a:rPr lang="en-US" sz="2400" dirty="0">
                <a:latin typeface="Times New Roman" pitchFamily="18" charset="0"/>
                <a:ea typeface="Athiti"/>
                <a:cs typeface="Times New Roman" pitchFamily="18" charset="0"/>
                <a:sym typeface="Athiti"/>
              </a:rPr>
              <a:t> dan </a:t>
            </a:r>
            <a:r>
              <a:rPr lang="en-US" sz="2400" dirty="0" err="1">
                <a:latin typeface="Times New Roman" pitchFamily="18" charset="0"/>
                <a:ea typeface="Athiti"/>
                <a:cs typeface="Times New Roman" pitchFamily="18" charset="0"/>
                <a:sym typeface="Athiti"/>
              </a:rPr>
              <a:t>hal</a:t>
            </a:r>
            <a:r>
              <a:rPr lang="en-US" sz="2400" dirty="0">
                <a:latin typeface="Times New Roman" pitchFamily="18" charset="0"/>
                <a:ea typeface="Athiti"/>
                <a:cs typeface="Times New Roman" pitchFamily="18" charset="0"/>
                <a:sym typeface="Athiti"/>
              </a:rPr>
              <a:t> lain yang </a:t>
            </a:r>
            <a:r>
              <a:rPr lang="en-US" sz="2400" dirty="0" err="1">
                <a:latin typeface="Times New Roman" pitchFamily="18" charset="0"/>
                <a:ea typeface="Athiti"/>
                <a:cs typeface="Times New Roman" pitchFamily="18" charset="0"/>
                <a:sym typeface="Athiti"/>
              </a:rPr>
              <a:t>bersifat</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jangka</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panjang</a:t>
            </a:r>
            <a:r>
              <a:rPr lang="en-US" sz="2400" dirty="0">
                <a:latin typeface="Times New Roman" pitchFamily="18" charset="0"/>
                <a:ea typeface="Athiti"/>
                <a:cs typeface="Times New Roman" pitchFamily="18" charset="0"/>
                <a:sym typeface="Athiti"/>
              </a:rPr>
              <a:t>.</a:t>
            </a:r>
          </a:p>
        </p:txBody>
      </p:sp>
    </p:spTree>
    <p:extLst>
      <p:ext uri="{BB962C8B-B14F-4D97-AF65-F5344CB8AC3E}">
        <p14:creationId xmlns:p14="http://schemas.microsoft.com/office/powerpoint/2010/main" val="1945412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CC41E-EC46-03B3-53A8-A08F8F5F30F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AF84A11-8180-5359-F57E-41DFFE63CFF2}"/>
              </a:ext>
            </a:extLst>
          </p:cNvPr>
          <p:cNvSpPr>
            <a:spLocks noGrp="1"/>
          </p:cNvSpPr>
          <p:nvPr>
            <p:ph type="title"/>
          </p:nvPr>
        </p:nvSpPr>
        <p:spPr/>
        <p:txBody>
          <a:bodyPr>
            <a:normAutofit/>
          </a:bodyPr>
          <a:lstStyle/>
          <a:p>
            <a:r>
              <a:rPr lang="en-US" dirty="0" err="1"/>
              <a:t>Fungsi</a:t>
            </a:r>
            <a:r>
              <a:rPr lang="en-US" dirty="0"/>
              <a:t> </a:t>
            </a:r>
            <a:r>
              <a:rPr lang="en-US" dirty="0" err="1"/>
              <a:t>Perencanaan</a:t>
            </a:r>
            <a:r>
              <a:rPr lang="en-US" dirty="0"/>
              <a:t> dan </a:t>
            </a:r>
            <a:r>
              <a:rPr lang="en-US" dirty="0" err="1"/>
              <a:t>Pengambilan</a:t>
            </a:r>
            <a:r>
              <a:rPr lang="en-US" dirty="0"/>
              <a:t> Keputusan</a:t>
            </a:r>
          </a:p>
        </p:txBody>
      </p:sp>
      <p:sp>
        <p:nvSpPr>
          <p:cNvPr id="2" name="Teardrop 1">
            <a:extLst>
              <a:ext uri="{FF2B5EF4-FFF2-40B4-BE49-F238E27FC236}">
                <a16:creationId xmlns:a16="http://schemas.microsoft.com/office/drawing/2014/main" id="{02495A07-E137-7E42-5ECD-671475A41D6F}"/>
              </a:ext>
            </a:extLst>
          </p:cNvPr>
          <p:cNvSpPr/>
          <p:nvPr/>
        </p:nvSpPr>
        <p:spPr>
          <a:xfrm>
            <a:off x="4465452" y="1904997"/>
            <a:ext cx="6108763" cy="4478565"/>
          </a:xfrm>
          <a:prstGeom prst="teardrop">
            <a:avLst>
              <a:gd name="adj" fmla="val 649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1600" fontAlgn="auto">
              <a:defRPr/>
            </a:pPr>
            <a:r>
              <a:rPr lang="en-US" sz="2000" dirty="0" err="1">
                <a:latin typeface="Times New Roman" pitchFamily="18" charset="0"/>
                <a:ea typeface="Athiti"/>
                <a:cs typeface="Times New Roman" pitchFamily="18" charset="0"/>
                <a:sym typeface="Athiti"/>
              </a:rPr>
              <a:t>Perencanaan</a:t>
            </a:r>
            <a:r>
              <a:rPr lang="en-US" sz="2000" dirty="0">
                <a:latin typeface="Times New Roman" pitchFamily="18" charset="0"/>
                <a:ea typeface="Athiti"/>
                <a:cs typeface="Times New Roman" pitchFamily="18" charset="0"/>
                <a:sym typeface="Athiti"/>
              </a:rPr>
              <a:t> dan </a:t>
            </a:r>
            <a:r>
              <a:rPr lang="en-US" sz="2000" dirty="0" err="1">
                <a:latin typeface="Times New Roman" pitchFamily="18" charset="0"/>
                <a:ea typeface="Athiti"/>
                <a:cs typeface="Times New Roman" pitchFamily="18" charset="0"/>
                <a:sym typeface="Athiti"/>
              </a:rPr>
              <a:t>pengambilan</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keputusan</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membutuhkan</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informasi</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keuangan</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untuk</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mendukung</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keputusan</a:t>
            </a:r>
            <a:r>
              <a:rPr lang="en-US" sz="2000" dirty="0">
                <a:latin typeface="Times New Roman" pitchFamily="18" charset="0"/>
                <a:ea typeface="Athiti"/>
                <a:cs typeface="Times New Roman" pitchFamily="18" charset="0"/>
                <a:sym typeface="Athiti"/>
              </a:rPr>
              <a:t> yang </a:t>
            </a:r>
            <a:r>
              <a:rPr lang="en-US" sz="2000" dirty="0" err="1">
                <a:latin typeface="Times New Roman" pitchFamily="18" charset="0"/>
                <a:ea typeface="Athiti"/>
                <a:cs typeface="Times New Roman" pitchFamily="18" charset="0"/>
                <a:sym typeface="Athiti"/>
              </a:rPr>
              <a:t>terus</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menerus</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dilakukan</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dalam</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kaitanya</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dengan</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pengelolaan</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aliran</a:t>
            </a:r>
            <a:r>
              <a:rPr lang="en-US" sz="2000" dirty="0">
                <a:latin typeface="Times New Roman" pitchFamily="18" charset="0"/>
                <a:ea typeface="Athiti"/>
                <a:cs typeface="Times New Roman" pitchFamily="18" charset="0"/>
                <a:sym typeface="Athiti"/>
              </a:rPr>
              <a:t> kas, </a:t>
            </a:r>
            <a:r>
              <a:rPr lang="en-US" sz="2000" dirty="0" err="1">
                <a:latin typeface="Times New Roman" pitchFamily="18" charset="0"/>
                <a:ea typeface="Athiti"/>
                <a:cs typeface="Times New Roman" pitchFamily="18" charset="0"/>
                <a:sym typeface="Athiti"/>
              </a:rPr>
              <a:t>pengangaran</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pembelian</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bahan</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penjadwalan</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produksi</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penentuan</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harga</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jual</a:t>
            </a:r>
            <a:r>
              <a:rPr lang="en-US" sz="2000" dirty="0">
                <a:latin typeface="Times New Roman" pitchFamily="18" charset="0"/>
                <a:ea typeface="Athiti"/>
                <a:cs typeface="Times New Roman" pitchFamily="18" charset="0"/>
                <a:sym typeface="Athiti"/>
              </a:rPr>
              <a:t>, dan </a:t>
            </a:r>
            <a:r>
              <a:rPr lang="en-US" sz="2000" dirty="0" err="1">
                <a:latin typeface="Times New Roman" pitchFamily="18" charset="0"/>
                <a:ea typeface="Athiti"/>
                <a:cs typeface="Times New Roman" pitchFamily="18" charset="0"/>
                <a:sym typeface="Athiti"/>
              </a:rPr>
              <a:t>pemindahan</a:t>
            </a:r>
            <a:r>
              <a:rPr lang="en-US" sz="2000" dirty="0">
                <a:latin typeface="Times New Roman" pitchFamily="18" charset="0"/>
                <a:ea typeface="Athiti"/>
                <a:cs typeface="Times New Roman" pitchFamily="18" charset="0"/>
                <a:sym typeface="Athiti"/>
              </a:rPr>
              <a:t> </a:t>
            </a:r>
            <a:r>
              <a:rPr lang="en-US" sz="2000" dirty="0" err="1">
                <a:latin typeface="Times New Roman" pitchFamily="18" charset="0"/>
                <a:ea typeface="Athiti"/>
                <a:cs typeface="Times New Roman" pitchFamily="18" charset="0"/>
                <a:sym typeface="Athiti"/>
              </a:rPr>
              <a:t>peralatan</a:t>
            </a:r>
            <a:r>
              <a:rPr lang="en-US" sz="2000" dirty="0">
                <a:latin typeface="Times New Roman" pitchFamily="18" charset="0"/>
                <a:ea typeface="Athiti"/>
                <a:cs typeface="Times New Roman" pitchFamily="18" charset="0"/>
                <a:sym typeface="Athiti"/>
              </a:rPr>
              <a:t>.</a:t>
            </a:r>
          </a:p>
          <a:p>
            <a:pPr marL="101600" indent="0" eaLnBrk="1" fontAlgn="auto" hangingPunct="1">
              <a:buFont typeface="Athiti"/>
              <a:buNone/>
              <a:defRPr/>
            </a:pPr>
            <a:r>
              <a:rPr lang="en-US" sz="2400" dirty="0">
                <a:latin typeface="Times New Roman" pitchFamily="18" charset="0"/>
                <a:ea typeface="Athiti"/>
                <a:cs typeface="Times New Roman" pitchFamily="18" charset="0"/>
                <a:sym typeface="Athiti"/>
              </a:rPr>
              <a:t>.</a:t>
            </a:r>
          </a:p>
        </p:txBody>
      </p:sp>
    </p:spTree>
    <p:extLst>
      <p:ext uri="{BB962C8B-B14F-4D97-AF65-F5344CB8AC3E}">
        <p14:creationId xmlns:p14="http://schemas.microsoft.com/office/powerpoint/2010/main" val="1196984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DCA15-3E4E-C5EF-F36B-F8A202CF5AC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A5195CB-EB23-BA59-8ACD-6F02A9BBB355}"/>
              </a:ext>
            </a:extLst>
          </p:cNvPr>
          <p:cNvSpPr>
            <a:spLocks noGrp="1"/>
          </p:cNvSpPr>
          <p:nvPr>
            <p:ph type="title"/>
          </p:nvPr>
        </p:nvSpPr>
        <p:spPr/>
        <p:txBody>
          <a:bodyPr>
            <a:normAutofit/>
          </a:bodyPr>
          <a:lstStyle/>
          <a:p>
            <a:r>
              <a:rPr lang="en-US" dirty="0" err="1"/>
              <a:t>Fungsi</a:t>
            </a:r>
            <a:r>
              <a:rPr lang="en-US" dirty="0"/>
              <a:t> </a:t>
            </a:r>
            <a:r>
              <a:rPr lang="en-US" dirty="0" err="1"/>
              <a:t>Pengendalian</a:t>
            </a:r>
            <a:r>
              <a:rPr lang="en-US" dirty="0"/>
              <a:t> </a:t>
            </a:r>
            <a:r>
              <a:rPr lang="en-US" dirty="0" err="1"/>
              <a:t>Manajemen</a:t>
            </a:r>
            <a:r>
              <a:rPr lang="en-US" dirty="0"/>
              <a:t> dan </a:t>
            </a:r>
            <a:r>
              <a:rPr lang="en-US" dirty="0" err="1"/>
              <a:t>Operasi</a:t>
            </a:r>
            <a:endParaRPr lang="en-US" dirty="0"/>
          </a:p>
        </p:txBody>
      </p:sp>
      <p:sp>
        <p:nvSpPr>
          <p:cNvPr id="2" name="Teardrop 1">
            <a:extLst>
              <a:ext uri="{FF2B5EF4-FFF2-40B4-BE49-F238E27FC236}">
                <a16:creationId xmlns:a16="http://schemas.microsoft.com/office/drawing/2014/main" id="{5D5ADE69-92D6-47A7-369A-5419708508C6}"/>
              </a:ext>
            </a:extLst>
          </p:cNvPr>
          <p:cNvSpPr/>
          <p:nvPr/>
        </p:nvSpPr>
        <p:spPr>
          <a:xfrm>
            <a:off x="4465452" y="1904997"/>
            <a:ext cx="6108763" cy="4478565"/>
          </a:xfrm>
          <a:prstGeom prst="teardrop">
            <a:avLst>
              <a:gd name="adj" fmla="val 649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1600" indent="0" eaLnBrk="1" fontAlgn="auto" hangingPunct="1">
              <a:buFont typeface="Athiti"/>
              <a:buNone/>
              <a:defRPr/>
            </a:pPr>
            <a:r>
              <a:rPr lang="en-US" sz="2400" dirty="0" err="1">
                <a:latin typeface="Times New Roman" pitchFamily="18" charset="0"/>
                <a:ea typeface="Athiti"/>
                <a:cs typeface="Times New Roman" pitchFamily="18" charset="0"/>
                <a:sym typeface="Athiti"/>
              </a:rPr>
              <a:t>Pengendalian</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manajemen</a:t>
            </a:r>
            <a:r>
              <a:rPr lang="en-US" sz="2400" dirty="0">
                <a:latin typeface="Times New Roman" pitchFamily="18" charset="0"/>
                <a:ea typeface="Athiti"/>
                <a:cs typeface="Times New Roman" pitchFamily="18" charset="0"/>
                <a:sym typeface="Athiti"/>
              </a:rPr>
              <a:t> dan </a:t>
            </a:r>
            <a:r>
              <a:rPr lang="en-US" sz="2400" dirty="0" err="1">
                <a:latin typeface="Times New Roman" pitchFamily="18" charset="0"/>
                <a:ea typeface="Athiti"/>
                <a:cs typeface="Times New Roman" pitchFamily="18" charset="0"/>
                <a:sym typeface="Athiti"/>
              </a:rPr>
              <a:t>operasi</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membutuhkan</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informasi</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keuangan</a:t>
            </a:r>
            <a:r>
              <a:rPr lang="en-US" sz="2400" dirty="0">
                <a:latin typeface="Times New Roman" pitchFamily="18" charset="0"/>
                <a:ea typeface="Athiti"/>
                <a:cs typeface="Times New Roman" pitchFamily="18" charset="0"/>
                <a:sym typeface="Athiti"/>
              </a:rPr>
              <a:t> demi </a:t>
            </a:r>
            <a:r>
              <a:rPr lang="en-US" sz="2400" dirty="0" err="1">
                <a:latin typeface="Times New Roman" pitchFamily="18" charset="0"/>
                <a:ea typeface="Athiti"/>
                <a:cs typeface="Times New Roman" pitchFamily="18" charset="0"/>
                <a:sym typeface="Athiti"/>
              </a:rPr>
              <a:t>memberikan</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dasar</a:t>
            </a:r>
            <a:r>
              <a:rPr lang="en-US" sz="2400" dirty="0">
                <a:latin typeface="Times New Roman" pitchFamily="18" charset="0"/>
                <a:ea typeface="Athiti"/>
                <a:cs typeface="Times New Roman" pitchFamily="18" charset="0"/>
                <a:sym typeface="Athiti"/>
              </a:rPr>
              <a:t> yang </a:t>
            </a:r>
            <a:r>
              <a:rPr lang="en-US" sz="2400" dirty="0" err="1">
                <a:latin typeface="Times New Roman" pitchFamily="18" charset="0"/>
                <a:ea typeface="Athiti"/>
                <a:cs typeface="Times New Roman" pitchFamily="18" charset="0"/>
                <a:sym typeface="Athiti"/>
              </a:rPr>
              <a:t>wajar</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serta</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efektif</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untuk</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mengidentifikasi</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operasi</a:t>
            </a:r>
            <a:r>
              <a:rPr lang="en-US" sz="2400" dirty="0">
                <a:latin typeface="Times New Roman" pitchFamily="18" charset="0"/>
                <a:ea typeface="Athiti"/>
                <a:cs typeface="Times New Roman" pitchFamily="18" charset="0"/>
                <a:sym typeface="Athiti"/>
              </a:rPr>
              <a:t> yang </a:t>
            </a:r>
            <a:r>
              <a:rPr lang="en-US" sz="2400" dirty="0" err="1">
                <a:latin typeface="Times New Roman" pitchFamily="18" charset="0"/>
                <a:ea typeface="Athiti"/>
                <a:cs typeface="Times New Roman" pitchFamily="18" charset="0"/>
                <a:sym typeface="Athiti"/>
              </a:rPr>
              <a:t>tidak</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efisien</a:t>
            </a:r>
            <a:r>
              <a:rPr lang="en-US" sz="2400" dirty="0">
                <a:latin typeface="Times New Roman" pitchFamily="18" charset="0"/>
                <a:ea typeface="Athiti"/>
                <a:cs typeface="Times New Roman" pitchFamily="18" charset="0"/>
                <a:sym typeface="Athiti"/>
              </a:rPr>
              <a:t> dan </a:t>
            </a:r>
            <a:r>
              <a:rPr lang="en-US" sz="2400" dirty="0" err="1">
                <a:latin typeface="Times New Roman" pitchFamily="18" charset="0"/>
                <a:ea typeface="Athiti"/>
                <a:cs typeface="Times New Roman" pitchFamily="18" charset="0"/>
                <a:sym typeface="Athiti"/>
              </a:rPr>
              <a:t>untuk</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memberi</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penghargaan</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serta</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dukungan</a:t>
            </a:r>
            <a:r>
              <a:rPr lang="en-US" sz="2400" dirty="0">
                <a:latin typeface="Times New Roman" pitchFamily="18" charset="0"/>
                <a:ea typeface="Athiti"/>
                <a:cs typeface="Times New Roman" pitchFamily="18" charset="0"/>
                <a:sym typeface="Athiti"/>
              </a:rPr>
              <a:t> </a:t>
            </a:r>
            <a:r>
              <a:rPr lang="en-US" sz="2400" dirty="0" err="1">
                <a:latin typeface="Times New Roman" pitchFamily="18" charset="0"/>
                <a:ea typeface="Athiti"/>
                <a:cs typeface="Times New Roman" pitchFamily="18" charset="0"/>
                <a:sym typeface="Athiti"/>
              </a:rPr>
              <a:t>kepada</a:t>
            </a:r>
            <a:r>
              <a:rPr lang="en-US" sz="2400" dirty="0">
                <a:latin typeface="Times New Roman" pitchFamily="18" charset="0"/>
                <a:ea typeface="Athiti"/>
                <a:cs typeface="Times New Roman" pitchFamily="18" charset="0"/>
                <a:sym typeface="Athiti"/>
              </a:rPr>
              <a:t> para </a:t>
            </a:r>
            <a:r>
              <a:rPr lang="en-US" sz="2400" dirty="0" err="1">
                <a:latin typeface="Times New Roman" pitchFamily="18" charset="0"/>
                <a:ea typeface="Athiti"/>
                <a:cs typeface="Times New Roman" pitchFamily="18" charset="0"/>
                <a:sym typeface="Athiti"/>
              </a:rPr>
              <a:t>manajer</a:t>
            </a:r>
            <a:r>
              <a:rPr lang="en-US" sz="2400" dirty="0">
                <a:latin typeface="Times New Roman" pitchFamily="18" charset="0"/>
                <a:ea typeface="Athiti"/>
                <a:cs typeface="Times New Roman" pitchFamily="18" charset="0"/>
                <a:sym typeface="Athiti"/>
              </a:rPr>
              <a:t> yang paling </a:t>
            </a:r>
            <a:r>
              <a:rPr lang="en-US" sz="2400" dirty="0" err="1">
                <a:latin typeface="Times New Roman" pitchFamily="18" charset="0"/>
                <a:ea typeface="Athiti"/>
                <a:cs typeface="Times New Roman" pitchFamily="18" charset="0"/>
                <a:sym typeface="Athiti"/>
              </a:rPr>
              <a:t>efektif</a:t>
            </a:r>
            <a:r>
              <a:rPr lang="en-US" sz="2400" dirty="0">
                <a:latin typeface="Times New Roman" pitchFamily="18" charset="0"/>
                <a:ea typeface="Athiti"/>
                <a:cs typeface="Times New Roman" pitchFamily="18" charset="0"/>
                <a:sym typeface="Athiti"/>
              </a:rPr>
              <a:t>.</a:t>
            </a:r>
          </a:p>
        </p:txBody>
      </p:sp>
    </p:spTree>
    <p:extLst>
      <p:ext uri="{BB962C8B-B14F-4D97-AF65-F5344CB8AC3E}">
        <p14:creationId xmlns:p14="http://schemas.microsoft.com/office/powerpoint/2010/main" val="1056977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1_Office Theme">
  <a:themeElements>
    <a:clrScheme name="Islander">
      <a:dk1>
        <a:srgbClr val="000000"/>
      </a:dk1>
      <a:lt1>
        <a:srgbClr val="FFFFFF"/>
      </a:lt1>
      <a:dk2>
        <a:srgbClr val="000000"/>
      </a:dk2>
      <a:lt2>
        <a:srgbClr val="E6E6E6"/>
      </a:lt2>
      <a:accent1>
        <a:srgbClr val="E56925"/>
      </a:accent1>
      <a:accent2>
        <a:srgbClr val="F19936"/>
      </a:accent2>
      <a:accent3>
        <a:srgbClr val="5DA3CC"/>
      </a:accent3>
      <a:accent4>
        <a:srgbClr val="B3DAD6"/>
      </a:accent4>
      <a:accent5>
        <a:srgbClr val="76B144"/>
      </a:accent5>
      <a:accent6>
        <a:srgbClr val="438F63"/>
      </a:accent6>
      <a:hlink>
        <a:srgbClr val="E2DD60"/>
      </a:hlink>
      <a:folHlink>
        <a:srgbClr val="E78576"/>
      </a:folHlink>
    </a:clrScheme>
    <a:fontScheme name="Custom 1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ian Pacific heritage_TM10131490_Win32_LH_v4" id="{B2A0ACF3-34FF-4C5A-A737-2558AC4C9FEA}" vid="{FBDB92CC-0A39-410B-A16B-8C101333048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0F9CE79C-5104-4273-B83B-D03AD839A8F7}">
  <ds:schemaRefs>
    <ds:schemaRef ds:uri="http://schemas.microsoft.com/sharepoint/v3/contenttype/forms"/>
  </ds:schemaRefs>
</ds:datastoreItem>
</file>

<file path=customXml/itemProps2.xml><?xml version="1.0" encoding="utf-8"?>
<ds:datastoreItem xmlns:ds="http://schemas.openxmlformats.org/officeDocument/2006/customXml" ds:itemID="{1D141EBB-3386-4164-A294-111C6309E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18D074-6F3D-488C-8220-03C2DEFDE85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Asian Pacific American Heritage Month presentation</Template>
  <TotalTime>71</TotalTime>
  <Words>876</Words>
  <Application>Microsoft Office PowerPoint</Application>
  <PresentationFormat>Widescreen</PresentationFormat>
  <Paragraphs>72</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Athiti</vt:lpstr>
      <vt:lpstr>Miriam Libre</vt:lpstr>
      <vt:lpstr>Segoe UI</vt:lpstr>
      <vt:lpstr>Times New Roman</vt:lpstr>
      <vt:lpstr>1_Office Theme</vt:lpstr>
      <vt:lpstr>PERAN AKUNTANSI DALAM MANAJEMEN STRATEGIS</vt:lpstr>
      <vt:lpstr>Pendahuluan</vt:lpstr>
      <vt:lpstr>PowerPoint Presentation</vt:lpstr>
      <vt:lpstr>Informasi Yang di perlukan:</vt:lpstr>
      <vt:lpstr>Akibat Pengambilan Keputusan Tanpa Informasi</vt:lpstr>
      <vt:lpstr>Kebutuhan Informasi terbagi dalam 4 Fungsi </vt:lpstr>
      <vt:lpstr>Fungsi Manajemen Strategi</vt:lpstr>
      <vt:lpstr>Fungsi Perencanaan dan Pengambilan Keputusan</vt:lpstr>
      <vt:lpstr>Fungsi Pengendalian Manajemen dan Operasi</vt:lpstr>
      <vt:lpstr>Fungsi Penyusunan Laporan Keuangan</vt:lpstr>
      <vt:lpstr>JENIS INFORMASI YANG DISEDIAKAN OLEH AKUNTANSI MANAJEMEN</vt:lpstr>
      <vt:lpstr>Jenis Informasi yang dibutuhkan </vt:lpstr>
      <vt:lpstr>Akan tetapi, walaupun detail kebutuhan informasi dari setiap posisi manajemen berbeda satu dengan yang lainnya, secara umum informasi yang dibutuhkan oleh berbagai tingkatan manajemen tersebut memiliki karakteristik yang sama. Informasi pengambilan keputusan internal digunakan untuk : 1. Perencanaan  2. Pengarahan 3. Motivasi 4. Pengendalian 5. Penilaian kinerja  Dengan demikian, tugas penting akuntansi manajemen adalah mengembangkan informasi keuangan bagi para manajer dan pengelola perusahaan untuk digunakan dalam pengambilan keputusan, sehingga perusahaan lebih kompetitif di tengah persaingan terbuka. Informasi keuangan disediakan untuk masing-masing fungsi utama manajemen, yaitu manajemen strategis, perencanaan dan pengambilan keputusan, pengendalian manajemen dan operasi, serta penyiapan laporan keuangan.   Oleh karena itu, akuntan manajemen memiliki tugas yang sangat penting demi mendukung manajemen dalam mengelola dan mencapai tujuan perusahaan. Tanpa dukungan informasi keuangan yang memadai, berbagai fungsi manajemen dalam sebuah perusahaan akan mengalami kesulitan untuk menjalankan tugasnya dengan baik. </vt:lpstr>
      <vt:lpstr>Conclusion</vt:lpstr>
      <vt:lpstr>Questions &amp; answers</vt:lpstr>
      <vt:lpstr>Resources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Windows User</dc:creator>
  <cp:keywords/>
  <dc:description/>
  <cp:lastModifiedBy>Windows User</cp:lastModifiedBy>
  <cp:revision>3</cp:revision>
  <dcterms:created xsi:type="dcterms:W3CDTF">2024-10-16T07:52:51Z</dcterms:created>
  <dcterms:modified xsi:type="dcterms:W3CDTF">2024-10-16T09:04:45Z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