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12" r:id="rId4"/>
    <p:sldId id="291" r:id="rId5"/>
    <p:sldId id="297" r:id="rId6"/>
    <p:sldId id="298" r:id="rId7"/>
    <p:sldId id="313" r:id="rId8"/>
    <p:sldId id="308" r:id="rId9"/>
    <p:sldId id="303" r:id="rId10"/>
    <p:sldId id="305" r:id="rId11"/>
    <p:sldId id="306" r:id="rId12"/>
    <p:sldId id="307" r:id="rId13"/>
    <p:sldId id="309" r:id="rId14"/>
    <p:sldId id="310" r:id="rId15"/>
    <p:sldId id="302" r:id="rId16"/>
  </p:sldIdLst>
  <p:sldSz cx="9144000" cy="6858000" type="screen4x3"/>
  <p:notesSz cx="6761163" cy="99425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70" d="100"/>
          <a:sy n="70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tio.id/t/apa-yang-dimaksud-dengan-efisiensi-atau-efficiency/116705" TargetMode="External"/><Relationship Id="rId2" Type="http://schemas.openxmlformats.org/officeDocument/2006/relationships/hyperlink" Target="https://www.dictio.id/t/apa-yang-dimaksud-dengan-produksi/5949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ctio.id/t/apa-yang-dimaksud-dengan-kewenangan/14542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ictio.id/t/apa-yang-dimaksud-dengan-motivasi-atau-motivation/129202" TargetMode="External"/><Relationship Id="rId13" Type="http://schemas.openxmlformats.org/officeDocument/2006/relationships/hyperlink" Target="https://www.dictio.id/t/apa-yang-dimaksud-dengan-pengambilan-keputusan-atau-decision-making/120908" TargetMode="External"/><Relationship Id="rId3" Type="http://schemas.openxmlformats.org/officeDocument/2006/relationships/hyperlink" Target="https://www.dictio.id/t/apa-yang-dimaksud-dengan-model-organisasi-mekanistik-atau-mechanistic-structure/121079" TargetMode="External"/><Relationship Id="rId7" Type="http://schemas.openxmlformats.org/officeDocument/2006/relationships/hyperlink" Target="https://www.dictio.id/t/apa-yang-dimaksud-dengan-kepercayaan-atau-trust/120083" TargetMode="External"/><Relationship Id="rId12" Type="http://schemas.openxmlformats.org/officeDocument/2006/relationships/hyperlink" Target="https://www.dictio.id/t/apa-yang-dimaksud-dengan-organisasi-atau-organization/116246" TargetMode="External"/><Relationship Id="rId2" Type="http://schemas.openxmlformats.org/officeDocument/2006/relationships/hyperlink" Target="https://www.dictio.id/t/apa-yang-dimaksud-dengan-model-penelitian/1235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ctio.id/t/apa-yang-dimaksud-dengan-persepsi/4669/" TargetMode="External"/><Relationship Id="rId11" Type="http://schemas.openxmlformats.org/officeDocument/2006/relationships/hyperlink" Target="https://www.dictio.id/t/apa-yang-dimaksud-dengan-informasi-atau-information/13090" TargetMode="External"/><Relationship Id="rId5" Type="http://schemas.openxmlformats.org/officeDocument/2006/relationships/hyperlink" Target="https://www.dictio.id/t/apa-yang-dimaksud-dengan-kepemimpinan-atau-leadership/69188" TargetMode="External"/><Relationship Id="rId15" Type="http://schemas.openxmlformats.org/officeDocument/2006/relationships/hyperlink" Target="https://www.dictio.id/t/apa-yang-dimaksud-dengan-pengendalian-diri-atau-self-control/8224" TargetMode="External"/><Relationship Id="rId10" Type="http://schemas.openxmlformats.org/officeDocument/2006/relationships/hyperlink" Target="https://www.dictio.id/t/apa-yang-dimaksud-dengan-komunikasi/75539" TargetMode="External"/><Relationship Id="rId4" Type="http://schemas.openxmlformats.org/officeDocument/2006/relationships/hyperlink" Target="https://www.dictio.id/t/apa-yang-dimaksud-dengan-model-organisasi-organik-atau-organic-structure/121078" TargetMode="External"/><Relationship Id="rId9" Type="http://schemas.openxmlformats.org/officeDocument/2006/relationships/hyperlink" Target="https://www.dictio.id/t/apakah-yang-dimaksud-dengan-takut/8383" TargetMode="External"/><Relationship Id="rId14" Type="http://schemas.openxmlformats.org/officeDocument/2006/relationships/hyperlink" Target="https://www.dictio.id/t/apa-yang-dimaksud-dengan-kelompok-sosial/11911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4C58B1E-CCAB-40A0-BEC6-04A87E828161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umber daya manusia menurut para ahli">
            <a:extLst>
              <a:ext uri="{FF2B5EF4-FFF2-40B4-BE49-F238E27FC236}">
                <a16:creationId xmlns:a16="http://schemas.microsoft.com/office/drawing/2014/main" id="{677071AA-68FE-4CA9-B513-C1BC0AC2D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143" y="3717032"/>
            <a:ext cx="4173714" cy="2434667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Pemecatan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PHK</a:t>
            </a: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Atrisi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Transfer</a:t>
            </a: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Pengurangan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Jam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Kerja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Pensiun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Dini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Berbagi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Tugas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Opsi</a:t>
            </a:r>
            <a:r>
              <a:rPr lang="en-US" dirty="0"/>
              <a:t> –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Dekrutmen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77A9E4F-597C-4B8E-BA27-6B2D71DEB018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60456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Formulir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Aplikasi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Tes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Tertulis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Tes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Simulasi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Kinerja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Wawancara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Investigasi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Latar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Belakang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Pemeriksaan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Fisik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Seleksi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B76602E2-8538-4958-BBC6-39EC701D98B3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97935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Pelatihan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Tradisional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Pelatihan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Berbasis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Teknologi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4E34DFC5-341E-48B4-925B-856711955A49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Ilustrasi sumber daya manusia ">
            <a:extLst>
              <a:ext uri="{FF2B5EF4-FFF2-40B4-BE49-F238E27FC236}">
                <a16:creationId xmlns:a16="http://schemas.microsoft.com/office/drawing/2014/main" id="{9B3277E2-8AB2-4442-B065-A3F466513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619979"/>
            <a:ext cx="3931915" cy="2621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77816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Berkomunikasi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terbuka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pesangon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konseling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Merombak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ulang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karyawan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Berfokus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semangat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>
                <a:latin typeface="Arial" pitchFamily="34" charset="0"/>
                <a:cs typeface="Arial" pitchFamily="34" charset="0"/>
              </a:rPr>
              <a:t>kerja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F63DF63-4F92-40E1-B1BD-B4C603B28DBD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6051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B6463D-408F-4CC0-BCE4-A7B1E46F0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892FD-3B09-4008-8CDF-E80126C9A577}"/>
              </a:ext>
            </a:extLst>
          </p:cNvPr>
          <p:cNvSpPr/>
          <p:nvPr/>
        </p:nvSpPr>
        <p:spPr>
          <a:xfrm>
            <a:off x="971600" y="1997839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D" sz="2400" dirty="0" err="1"/>
              <a:t>Berani</a:t>
            </a:r>
            <a:r>
              <a:rPr lang="en-ID" sz="2400" dirty="0"/>
              <a:t> </a:t>
            </a:r>
            <a:r>
              <a:rPr lang="en-ID" sz="2400" dirty="0" err="1"/>
              <a:t>mengemban</a:t>
            </a:r>
            <a:r>
              <a:rPr lang="en-ID" sz="2400" dirty="0"/>
              <a:t> </a:t>
            </a:r>
            <a:r>
              <a:rPr lang="en-ID" sz="2400" dirty="0" err="1"/>
              <a:t>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dipercaya</a:t>
            </a:r>
            <a:r>
              <a:rPr lang="en-ID" sz="2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memahami</a:t>
            </a:r>
            <a:r>
              <a:rPr lang="en-ID" sz="2400" dirty="0"/>
              <a:t> dan </a:t>
            </a:r>
            <a:r>
              <a:rPr lang="en-ID" sz="2400" dirty="0" err="1"/>
              <a:t>menginprestasikan</a:t>
            </a:r>
            <a:r>
              <a:rPr lang="en-ID" sz="2400" dirty="0"/>
              <a:t> </a:t>
            </a:r>
            <a:r>
              <a:rPr lang="en-ID" sz="2400" dirty="0" err="1"/>
              <a:t>keinginan</a:t>
            </a:r>
            <a:r>
              <a:rPr lang="en-ID" sz="2400" dirty="0"/>
              <a:t> </a:t>
            </a:r>
            <a:r>
              <a:rPr lang="en-ID" sz="2400" dirty="0" err="1"/>
              <a:t>atasan</a:t>
            </a:r>
            <a:r>
              <a:rPr lang="en-ID" sz="2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sekedar</a:t>
            </a:r>
            <a:r>
              <a:rPr lang="en-ID" sz="2400" dirty="0"/>
              <a:t> </a:t>
            </a:r>
            <a:r>
              <a:rPr lang="en-ID" sz="2400" dirty="0" err="1"/>
              <a:t>meniru</a:t>
            </a:r>
            <a:r>
              <a:rPr lang="en-ID" sz="2400" dirty="0"/>
              <a:t> </a:t>
            </a:r>
            <a:r>
              <a:rPr lang="en-ID" sz="2400" dirty="0" err="1"/>
              <a:t>atasan</a:t>
            </a:r>
            <a:r>
              <a:rPr lang="en-ID" sz="2400" dirty="0"/>
              <a:t>, </a:t>
            </a:r>
            <a:r>
              <a:rPr lang="en-ID" sz="2400" dirty="0" err="1"/>
              <a:t>tetapi</a:t>
            </a:r>
            <a:r>
              <a:rPr lang="en-ID" sz="2400" dirty="0"/>
              <a:t> </a:t>
            </a:r>
            <a:r>
              <a:rPr lang="en-ID" sz="2400" dirty="0" err="1"/>
              <a:t>memilik</a:t>
            </a:r>
            <a:r>
              <a:rPr lang="en-ID" sz="2400" dirty="0"/>
              <a:t> </a:t>
            </a:r>
            <a:r>
              <a:rPr lang="en-ID" sz="2400" dirty="0" err="1"/>
              <a:t>pemikiran</a:t>
            </a:r>
            <a:r>
              <a:rPr lang="en-ID" sz="2400" dirty="0"/>
              <a:t> yang </a:t>
            </a:r>
            <a:r>
              <a:rPr lang="en-ID" sz="2400" dirty="0" err="1"/>
              <a:t>kreatif</a:t>
            </a:r>
            <a:r>
              <a:rPr lang="en-ID" sz="2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400" dirty="0" err="1"/>
              <a:t>Berpenpandangan</a:t>
            </a:r>
            <a:r>
              <a:rPr lang="en-ID" sz="2400" dirty="0"/>
              <a:t> </a:t>
            </a:r>
            <a:r>
              <a:rPr lang="en-ID" sz="2400" dirty="0" err="1"/>
              <a:t>luas</a:t>
            </a:r>
            <a:r>
              <a:rPr lang="en-ID" sz="2400" dirty="0"/>
              <a:t>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depan</a:t>
            </a:r>
            <a:r>
              <a:rPr lang="en-ID" sz="2400" dirty="0"/>
              <a:t>, </a:t>
            </a:r>
            <a:r>
              <a:rPr lang="en-ID" sz="2400" dirty="0" err="1"/>
              <a:t>meilik</a:t>
            </a:r>
            <a:r>
              <a:rPr lang="en-ID" sz="2400" dirty="0"/>
              <a:t> </a:t>
            </a:r>
            <a:r>
              <a:rPr lang="en-ID" sz="2400" dirty="0" err="1"/>
              <a:t>ambisi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tanggap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situasi</a:t>
            </a:r>
            <a:r>
              <a:rPr lang="en-ID" sz="2400" dirty="0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94F31CB-7DB9-4E4D-9A46-E66A2263BA85}"/>
              </a:ext>
            </a:extLst>
          </p:cNvPr>
          <p:cNvSpPr txBox="1">
            <a:spLocks/>
          </p:cNvSpPr>
          <p:nvPr/>
        </p:nvSpPr>
        <p:spPr>
          <a:xfrm>
            <a:off x="683568" y="6206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ID" sz="2800" dirty="0"/>
              <a:t>TIPS MENGELOLA SUMBER DAYA MANUSIA YANG EFEKTIF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75C3085-85E5-4A12-9066-53B944A276F8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032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0374CBB1-0928-4820-A5B6-3DCAE4AC1ED5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98A130-4A81-4212-B6DD-78A03D0E9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26623C-FB00-485B-AEC4-271C5149A964}"/>
              </a:ext>
            </a:extLst>
          </p:cNvPr>
          <p:cNvSpPr/>
          <p:nvPr/>
        </p:nvSpPr>
        <p:spPr>
          <a:xfrm>
            <a:off x="683568" y="2413338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dirty="0" err="1"/>
              <a:t>Dilansir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buku</a:t>
            </a:r>
            <a:r>
              <a:rPr lang="en-ID" sz="2400" dirty="0"/>
              <a:t> </a:t>
            </a:r>
            <a:r>
              <a:rPr lang="en-ID" sz="2400" dirty="0" err="1"/>
              <a:t>Pengantar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(2012) </a:t>
            </a:r>
            <a:r>
              <a:rPr lang="en-ID" sz="2400" dirty="0" err="1"/>
              <a:t>karya</a:t>
            </a:r>
            <a:r>
              <a:rPr lang="en-ID" sz="2400" dirty="0"/>
              <a:t> Dian </a:t>
            </a:r>
            <a:r>
              <a:rPr lang="en-ID" sz="2400" dirty="0" err="1"/>
              <a:t>Wijayanto</a:t>
            </a:r>
            <a:r>
              <a:rPr lang="en-ID" sz="2400" dirty="0"/>
              <a:t> :</a:t>
            </a:r>
          </a:p>
          <a:p>
            <a:endParaRPr lang="en-ID" sz="2400" dirty="0"/>
          </a:p>
          <a:p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yang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pengelolaan</a:t>
            </a:r>
            <a:r>
              <a:rPr lang="en-ID" sz="2400" dirty="0"/>
              <a:t> </a:t>
            </a:r>
            <a:r>
              <a:rPr lang="en-ID" sz="2400" dirty="0" err="1"/>
              <a:t>rekrutmen</a:t>
            </a:r>
            <a:r>
              <a:rPr lang="en-ID" sz="2400" dirty="0"/>
              <a:t>, </a:t>
            </a:r>
            <a:r>
              <a:rPr lang="en-ID" sz="2400" dirty="0" err="1"/>
              <a:t>penempatan</a:t>
            </a:r>
            <a:r>
              <a:rPr lang="en-ID" sz="2400" dirty="0"/>
              <a:t>, </a:t>
            </a:r>
            <a:r>
              <a:rPr lang="en-ID" sz="2400" dirty="0" err="1"/>
              <a:t>pelatihan</a:t>
            </a:r>
            <a:r>
              <a:rPr lang="en-ID" sz="2400" dirty="0"/>
              <a:t>, dan </a:t>
            </a:r>
            <a:r>
              <a:rPr lang="en-ID" sz="2400" dirty="0" err="1"/>
              <a:t>pengembangan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33B37C-D7B1-4BD2-8B34-23D46553EABB}"/>
              </a:ext>
            </a:extLst>
          </p:cNvPr>
          <p:cNvSpPr txBox="1">
            <a:spLocks/>
          </p:cNvSpPr>
          <p:nvPr/>
        </p:nvSpPr>
        <p:spPr>
          <a:xfrm>
            <a:off x="427440" y="59668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id-ID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3AE1EBDD-546D-420E-A940-C380D1E01A96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55164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0643C-F1A4-4007-90B7-5136AA135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5A5024-9CDD-494A-99BC-0BE79E9E8FD2}"/>
              </a:ext>
            </a:extLst>
          </p:cNvPr>
          <p:cNvSpPr/>
          <p:nvPr/>
        </p:nvSpPr>
        <p:spPr>
          <a:xfrm>
            <a:off x="849660" y="2276872"/>
            <a:ext cx="74446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Keberadaan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manajemen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sumber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daya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manusia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dalam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sebuah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organisasi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memiliki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peranan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yang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cukup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penting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.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Sebab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seorang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pemimpin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2A2A2A"/>
                </a:solidFill>
                <a:latin typeface="Roboto" panose="02000000000000000000" pitchFamily="2" charset="0"/>
              </a:rPr>
              <a:t>tidak</a:t>
            </a:r>
            <a:r>
              <a:rPr lang="en-ID" sz="2400" b="1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2A2A2A"/>
                </a:solidFill>
                <a:latin typeface="Roboto" panose="02000000000000000000" pitchFamily="2" charset="0"/>
              </a:rPr>
              <a:t>bisa</a:t>
            </a:r>
            <a:r>
              <a:rPr lang="en-ID" sz="2400" b="1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menjalankan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kegiatan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organisasi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secara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mandiri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.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Pemimpin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memerlukan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bantuan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dari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orang lain, salah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satunya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dirty="0" err="1">
                <a:solidFill>
                  <a:srgbClr val="2A2A2A"/>
                </a:solidFill>
                <a:latin typeface="Roboto" panose="02000000000000000000" pitchFamily="2" charset="0"/>
              </a:rPr>
              <a:t>adalah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2A2A2A"/>
                </a:solidFill>
                <a:latin typeface="Roboto" panose="02000000000000000000" pitchFamily="2" charset="0"/>
              </a:rPr>
              <a:t>pegawai</a:t>
            </a:r>
            <a:r>
              <a:rPr lang="en-ID" sz="2400" dirty="0">
                <a:solidFill>
                  <a:srgbClr val="2A2A2A"/>
                </a:solidFill>
                <a:latin typeface="Roboto" panose="02000000000000000000" pitchFamily="2" charset="0"/>
              </a:rPr>
              <a:t>.</a:t>
            </a:r>
            <a:br>
              <a:rPr lang="en-ID" sz="2400" dirty="0"/>
            </a:br>
            <a:br>
              <a:rPr lang="en-ID" sz="2400" dirty="0"/>
            </a:br>
            <a:endParaRPr lang="en-ID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09DB9B-D665-473B-B430-17DF30398494}"/>
              </a:ext>
            </a:extLst>
          </p:cNvPr>
          <p:cNvSpPr txBox="1">
            <a:spLocks/>
          </p:cNvSpPr>
          <p:nvPr/>
        </p:nvSpPr>
        <p:spPr>
          <a:xfrm>
            <a:off x="427440" y="59668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?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A0548D1-253F-4BAA-AE87-9C0931C98B05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Pengertian Manajemen Sumber Daya Manusia: Tujuan Dan Fungsinya">
            <a:extLst>
              <a:ext uri="{FF2B5EF4-FFF2-40B4-BE49-F238E27FC236}">
                <a16:creationId xmlns:a16="http://schemas.microsoft.com/office/drawing/2014/main" id="{49B6A723-1797-4ED0-ABC5-7AE2ECB11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708736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0112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Berkinerja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Tim –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dikelola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desentralisasi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Program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keahlian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Penugasan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fleksibel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Kepegawaian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kecocokan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personal-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personal-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B3B224E0-1C4D-4139-B517-526E92E3B9DE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513) pengertian manajemen sumber daya manusia | MARKEY">
            <a:extLst>
              <a:ext uri="{FF2B5EF4-FFF2-40B4-BE49-F238E27FC236}">
                <a16:creationId xmlns:a16="http://schemas.microsoft.com/office/drawing/2014/main" id="{D4965319-F53A-4EE9-80B6-EE5796115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429000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/>
              <a:t>Proses MSDM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8864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SDM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Rekrutmen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Seleksi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menyeleksi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kompeten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Orientasi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terkini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karier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kompeten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berkinerja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0B8BD7E1-439F-4B64-9D19-5263E5985446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Mekanistik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Organik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Model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0416B8E-AB53-44B8-AD6C-32C7E999800F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93DDCE-9A01-42B4-827B-EC55DE442FC7}"/>
              </a:ext>
            </a:extLst>
          </p:cNvPr>
          <p:cNvSpPr/>
          <p:nvPr/>
        </p:nvSpPr>
        <p:spPr>
          <a:xfrm>
            <a:off x="4424732" y="19888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Model yang </a:t>
            </a:r>
            <a:r>
              <a:rPr lang="en-ID" dirty="0" err="1">
                <a:solidFill>
                  <a:srgbClr val="222222"/>
                </a:solidFill>
                <a:latin typeface="Arial" panose="020B0604020202020204" pitchFamily="34" charset="0"/>
              </a:rPr>
              <a:t>menekankan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Arial" panose="020B0604020202020204" pitchFamily="34" charset="0"/>
              </a:rPr>
              <a:t>pentingnya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Arial" panose="020B0604020202020204" pitchFamily="34" charset="0"/>
              </a:rPr>
              <a:t>mencapai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ID" dirty="0" err="1">
                <a:latin typeface="Arial" panose="020B0604020202020204" pitchFamily="34" charset="0"/>
                <a:hlinkClick r:id="rId2"/>
              </a:rPr>
              <a:t>produksi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 dan </a:t>
            </a:r>
            <a:r>
              <a:rPr lang="en-ID" dirty="0" err="1">
                <a:latin typeface="Arial" panose="020B0604020202020204" pitchFamily="34" charset="0"/>
                <a:hlinkClick r:id="rId3"/>
              </a:rPr>
              <a:t>efisiensi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ID" dirty="0" err="1">
                <a:solidFill>
                  <a:srgbClr val="222222"/>
                </a:solidFill>
                <a:latin typeface="Arial" panose="020B0604020202020204" pitchFamily="34" charset="0"/>
              </a:rPr>
              <a:t>tingkat</a:t>
            </a:r>
            <a:r>
              <a:rPr lang="en-ID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Arial" panose="020B0604020202020204" pitchFamily="34" charset="0"/>
              </a:rPr>
              <a:t>tinggi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0846BF-3E8F-42EE-8A41-734376E04B5D}"/>
              </a:ext>
            </a:extLst>
          </p:cNvPr>
          <p:cNvSpPr/>
          <p:nvPr/>
        </p:nvSpPr>
        <p:spPr>
          <a:xfrm>
            <a:off x="4431359" y="32264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n-NO" dirty="0">
                <a:solidFill>
                  <a:srgbClr val="222222"/>
                </a:solidFill>
                <a:latin typeface="Arial" panose="020B0604020202020204" pitchFamily="34" charset="0"/>
              </a:rPr>
              <a:t>Menekankan pada pentingnya mencapai keadaptasian dan perkembangan tingkat tinggi. Desain organisasi ini kurang mengandalkan peraturan dan prosedur, </a:t>
            </a:r>
            <a:r>
              <a:rPr lang="nn-NO" dirty="0">
                <a:latin typeface="Arial" panose="020B0604020202020204" pitchFamily="34" charset="0"/>
                <a:hlinkClick r:id="rId4"/>
              </a:rPr>
              <a:t>wewenang</a:t>
            </a:r>
            <a:r>
              <a:rPr lang="nn-NO" dirty="0">
                <a:solidFill>
                  <a:srgbClr val="222222"/>
                </a:solidFill>
                <a:latin typeface="Arial" panose="020B0604020202020204" pitchFamily="34" charset="0"/>
              </a:rPr>
              <a:t> yang disentralisasikan atau spesialisas yang tinggi.</a:t>
            </a:r>
            <a:endParaRPr lang="en-ID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577ABC0-E470-4582-9E50-16D0EA387716}"/>
              </a:ext>
            </a:extLst>
          </p:cNvPr>
          <p:cNvSpPr/>
          <p:nvPr/>
        </p:nvSpPr>
        <p:spPr>
          <a:xfrm>
            <a:off x="3223933" y="3157796"/>
            <a:ext cx="1054968" cy="271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8D2B393-9186-4FEE-B08B-3856A5B94C12}"/>
              </a:ext>
            </a:extLst>
          </p:cNvPr>
          <p:cNvSpPr/>
          <p:nvPr/>
        </p:nvSpPr>
        <p:spPr>
          <a:xfrm>
            <a:off x="3223933" y="2243396"/>
            <a:ext cx="1054968" cy="271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D2C588-4733-489E-92A0-9D28DD2E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680C011-E690-4427-9780-3D1BC4D84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032915"/>
              </p:ext>
            </p:extLst>
          </p:nvPr>
        </p:nvGraphicFramePr>
        <p:xfrm>
          <a:off x="369312" y="1268760"/>
          <a:ext cx="8405376" cy="490472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45121">
                  <a:extLst>
                    <a:ext uri="{9D8B030D-6E8A-4147-A177-3AD203B41FA5}">
                      <a16:colId xmlns:a16="http://schemas.microsoft.com/office/drawing/2014/main" val="944720129"/>
                    </a:ext>
                  </a:extLst>
                </a:gridCol>
                <a:gridCol w="3921232">
                  <a:extLst>
                    <a:ext uri="{9D8B030D-6E8A-4147-A177-3AD203B41FA5}">
                      <a16:colId xmlns:a16="http://schemas.microsoft.com/office/drawing/2014/main" val="2135021250"/>
                    </a:ext>
                  </a:extLst>
                </a:gridCol>
                <a:gridCol w="3939023">
                  <a:extLst>
                    <a:ext uri="{9D8B030D-6E8A-4147-A177-3AD203B41FA5}">
                      <a16:colId xmlns:a16="http://schemas.microsoft.com/office/drawing/2014/main" val="1224991755"/>
                    </a:ext>
                  </a:extLst>
                </a:gridCol>
              </a:tblGrid>
              <a:tr h="248696">
                <a:tc>
                  <a:txBody>
                    <a:bodyPr/>
                    <a:lstStyle/>
                    <a:p>
                      <a:pPr algn="l"/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No.</a:t>
                      </a:r>
                      <a:endParaRPr lang="en-ID" sz="14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37073" marR="37073" marT="18536" marB="772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Model</a:t>
                      </a:r>
                      <a:r>
                        <a:rPr lang="en-ID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800" b="1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Organisasi</a:t>
                      </a:r>
                      <a:r>
                        <a:rPr lang="en-ID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D" sz="1800" b="1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Mekanistik</a:t>
                      </a:r>
                      <a:endParaRPr lang="en-ID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37073" marR="37073" marT="18536" marB="772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Model</a:t>
                      </a:r>
                      <a:r>
                        <a:rPr lang="en-ID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800" b="1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Organisasi</a:t>
                      </a:r>
                      <a:r>
                        <a:rPr lang="en-ID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D" sz="1800" b="1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Organik</a:t>
                      </a:r>
                      <a:endParaRPr lang="en-ID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37073" marR="37073" marT="18536" marB="7723" anchor="ctr"/>
                </a:tc>
                <a:extLst>
                  <a:ext uri="{0D108BD9-81ED-4DB2-BD59-A6C34878D82A}">
                    <a16:rowId xmlns:a16="http://schemas.microsoft.com/office/drawing/2014/main" val="3109705753"/>
                  </a:ext>
                </a:extLst>
              </a:tr>
              <a:tr h="1024134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sv-SE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kepemimpinan</a:t>
                      </a:r>
                      <a:r>
                        <a:rPr lang="sv-S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tidak mencakup </a:t>
                      </a:r>
                      <a:r>
                        <a:rPr lang="sv-SE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persepsi</a:t>
                      </a:r>
                      <a:r>
                        <a:rPr lang="sv-S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tentang keyakinan dan </a:t>
                      </a:r>
                      <a:r>
                        <a:rPr lang="sv-SE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kepercayaan</a:t>
                      </a:r>
                      <a:r>
                        <a:rPr lang="sv-S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 Bawahan merasa tidak bebas mendiskusikan masalah dengan atasan.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sv-SE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kepemimpinan</a:t>
                      </a:r>
                      <a:r>
                        <a:rPr lang="sv-SE" sz="1400">
                          <a:solidFill>
                            <a:sysClr val="windowText" lastClr="000000"/>
                          </a:solidFill>
                          <a:effectLst/>
                        </a:rPr>
                        <a:t> mencakup </a:t>
                      </a:r>
                      <a:r>
                        <a:rPr lang="sv-SE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persepsi</a:t>
                      </a:r>
                      <a:r>
                        <a:rPr lang="sv-SE" sz="1400">
                          <a:solidFill>
                            <a:sysClr val="windowText" lastClr="000000"/>
                          </a:solidFill>
                          <a:effectLst/>
                        </a:rPr>
                        <a:t> tentang keyakina dan </a:t>
                      </a:r>
                      <a:r>
                        <a:rPr lang="sv-SE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kepercayaan</a:t>
                      </a:r>
                      <a:r>
                        <a:rPr lang="sv-SE" sz="1400">
                          <a:solidFill>
                            <a:sysClr val="windowText" lastClr="000000"/>
                          </a:solidFill>
                          <a:effectLst/>
                        </a:rPr>
                        <a:t> antara atasan dan bawahan dalam segala persoalan. Bawahan merasa bebas mendiskusikan masalah dengan atasan.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3433813304"/>
                  </a:ext>
                </a:extLst>
              </a:tr>
              <a:tr h="579261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motivasi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hanya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menyadap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motif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fisik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, rasa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aman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, dan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ekonomik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melalui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perasaan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takut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dan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sanksi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fi-FI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motivasi</a:t>
                      </a:r>
                      <a:r>
                        <a:rPr lang="fi-FI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berusaha menimbulkan motivasi melalui metode partisipasi.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2236100946"/>
                  </a:ext>
                </a:extLst>
              </a:tr>
              <a:tr h="801698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en-ID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komunikasi</a:t>
                      </a:r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 berlangsung sedemikian rupa sehingga </a:t>
                      </a:r>
                      <a:r>
                        <a:rPr lang="en-ID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informasi</a:t>
                      </a:r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 mengalir ke bawah cenderung terganggu, tidak akurat, dan dipandang dengan rasa curiga.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komunikasi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berlangsung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sedemikian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rupa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sehingga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informasi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mengalir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secara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bebas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seluruh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yaitu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atas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,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kebawah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dan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kesamping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3231506695"/>
                  </a:ext>
                </a:extLst>
              </a:tr>
              <a:tr h="245607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nb-NO" sz="1400">
                          <a:solidFill>
                            <a:sysClr val="windowText" lastClr="000000"/>
                          </a:solidFill>
                          <a:effectLst/>
                        </a:rPr>
                        <a:t>Proses interaksi bersifat tertutup dan terbatas.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interaksi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bersifat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terbuka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dan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ekstensif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1796867391"/>
                  </a:ext>
                </a:extLst>
              </a:tr>
              <a:tr h="468043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en-ID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pengambilan keputusan</a:t>
                      </a:r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 hanya terjadi di tingkat puncak.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pengambilan</a:t>
                      </a:r>
                      <a:r>
                        <a:rPr lang="en-ID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keputusan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dilaksanakan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di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semua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tingkatan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melalui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proses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kelompok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1212449890"/>
                  </a:ext>
                </a:extLst>
              </a:tr>
              <a:tr h="579261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6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Proses penyusunan tujuan dilakukan di tingkat puncak </a:t>
                      </a:r>
                      <a:r>
                        <a:rPr lang="en-ID" sz="1400" u="none" strike="noStrike">
                          <a:solidFill>
                            <a:sysClr val="windowText" lastClr="000000"/>
                          </a:solidFill>
                          <a:effectLst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organisasi</a:t>
                      </a:r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 tanpa mendorong adanya partisipasi.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penyusunan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tujuan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mendorong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timbulnya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partisipasi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kelompok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untuk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menetapkan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sasaran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yang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tinggi</a:t>
                      </a:r>
                      <a:endParaRPr lang="en-ID" sz="14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2597770074"/>
                  </a:ext>
                </a:extLst>
              </a:tr>
              <a:tr h="579261"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>
                          <a:solidFill>
                            <a:sysClr val="windowText" lastClr="000000"/>
                          </a:solidFill>
                          <a:effectLst/>
                        </a:rPr>
                        <a:t>Proses kendali dipusatkan dan menekankan upaya memperhalus kesalahan atas kekeliruan yang terjadi.</a:t>
                      </a:r>
                    </a:p>
                  </a:txBody>
                  <a:tcPr marL="37073" marR="11585" marT="11585" marB="11585" anchor="ctr"/>
                </a:tc>
                <a:tc>
                  <a:txBody>
                    <a:bodyPr/>
                    <a:lstStyle/>
                    <a:p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Proses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kendali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menyebar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ke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seluruh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organisasi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dan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menekankan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pemecahan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masalah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 dan 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pengendalian</a:t>
                      </a:r>
                      <a:r>
                        <a:rPr lang="en-ID" sz="1400" u="none" strike="noStrike" dirty="0">
                          <a:solidFill>
                            <a:sysClr val="windowText" lastClr="000000"/>
                          </a:solidFill>
                          <a:effectLst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ID" sz="1400" u="none" strike="noStrike" dirty="0" err="1">
                          <a:solidFill>
                            <a:sysClr val="windowText" lastClr="000000"/>
                          </a:solidFill>
                          <a:effectLst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diri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r>
                        <a:rPr lang="en-ID" sz="14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sendiri</a:t>
                      </a:r>
                      <a:r>
                        <a:rPr lang="en-ID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</a:p>
                  </a:txBody>
                  <a:tcPr marL="37073" marR="11585" marT="11585" marB="11585" anchor="ctr"/>
                </a:tc>
                <a:extLst>
                  <a:ext uri="{0D108BD9-81ED-4DB2-BD59-A6C34878D82A}">
                    <a16:rowId xmlns:a16="http://schemas.microsoft.com/office/drawing/2014/main" val="1128647542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B60EBD07-E4C6-40E2-A2AE-CDF111DE2621}"/>
              </a:ext>
            </a:extLst>
          </p:cNvPr>
          <p:cNvSpPr txBox="1">
            <a:spLocks/>
          </p:cNvSpPr>
          <p:nvPr/>
        </p:nvSpPr>
        <p:spPr>
          <a:xfrm>
            <a:off x="400770" y="136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Model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2D31B8F-666D-46AB-8461-3BE08CE409FD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1267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Serikat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Pekerja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Pemerintah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Tren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Demografis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Proses MSDM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7535C1D-5415-4C15-9BF1-DE2AB7C519E8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413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Internet</a:t>
            </a: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Rujukan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Karyawan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Web Site Perusahaan</a:t>
            </a: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Rekrutmen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Kampus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Rekrutmen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Profesional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Sumber</a:t>
            </a:r>
            <a:r>
              <a:rPr lang="en-US" dirty="0"/>
              <a:t> –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Rekrutmen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1F22351-409C-41F0-AAF3-9A7417A1431A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MSDM (Manajemen Sumber Daya Manusia)">
            <a:extLst>
              <a:ext uri="{FF2B5EF4-FFF2-40B4-BE49-F238E27FC236}">
                <a16:creationId xmlns:a16="http://schemas.microsoft.com/office/drawing/2014/main" id="{D86558E8-8360-40FC-A012-60122249D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000611"/>
            <a:ext cx="2437551" cy="244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ungsi Utama Manajemen Sumber Daya Manusia">
            <a:extLst>
              <a:ext uri="{FF2B5EF4-FFF2-40B4-BE49-F238E27FC236}">
                <a16:creationId xmlns:a16="http://schemas.microsoft.com/office/drawing/2014/main" id="{6C6B50B4-02B3-4BF2-94C3-6995439B0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633835"/>
            <a:ext cx="2997454" cy="201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624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3307</TotalTime>
  <Words>483</Words>
  <Application>Microsoft Office PowerPoint</Application>
  <PresentationFormat>On-screen Show (4:3)</PresentationFormat>
  <Paragraphs>140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Praktik Kerja Berkinerja Tinggi</vt:lpstr>
      <vt:lpstr>Proses MSDM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470</cp:revision>
  <cp:lastPrinted>2015-09-17T08:41:14Z</cp:lastPrinted>
  <dcterms:created xsi:type="dcterms:W3CDTF">2010-04-18T12:06:30Z</dcterms:created>
  <dcterms:modified xsi:type="dcterms:W3CDTF">2021-06-23T03:36:56Z</dcterms:modified>
  <cp:contentStatus/>
</cp:coreProperties>
</file>