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385" r:id="rId3"/>
    <p:sldId id="386" r:id="rId4"/>
    <p:sldId id="387" r:id="rId5"/>
    <p:sldId id="388" r:id="rId6"/>
    <p:sldId id="389" r:id="rId7"/>
    <p:sldId id="390" r:id="rId8"/>
    <p:sldId id="391" r:id="rId9"/>
    <p:sldId id="392" r:id="rId10"/>
    <p:sldId id="393" r:id="rId11"/>
    <p:sldId id="394" r:id="rId12"/>
    <p:sldId id="395" r:id="rId13"/>
    <p:sldId id="396" r:id="rId14"/>
    <p:sldId id="300" r:id="rId15"/>
  </p:sldIdLst>
  <p:sldSz cx="9144000" cy="6858000" type="screen4x3"/>
  <p:notesSz cx="7045325" cy="9345613"/>
  <p:custDataLst>
    <p:tags r:id="rId1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816" autoAdjust="0"/>
    <p:restoredTop sz="81339" autoAdjust="0"/>
  </p:normalViewPr>
  <p:slideViewPr>
    <p:cSldViewPr>
      <p:cViewPr varScale="1">
        <p:scale>
          <a:sx n="48" d="100"/>
          <a:sy n="48" d="100"/>
        </p:scale>
        <p:origin x="1644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Apa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pkpu</a:t>
            </a:r>
            <a:r>
              <a:rPr lang="en-US" dirty="0"/>
              <a:t> </a:t>
            </a:r>
          </a:p>
          <a:p>
            <a:r>
              <a:rPr lang="en-US" dirty="0"/>
              <a:t>- </a:t>
            </a:r>
            <a:r>
              <a:rPr lang="en-ID" dirty="0"/>
              <a:t>Fase </a:t>
            </a:r>
            <a:r>
              <a:rPr lang="en-ID" dirty="0" err="1"/>
              <a:t>bagi</a:t>
            </a:r>
            <a:r>
              <a:rPr lang="en-ID" dirty="0"/>
              <a:t> </a:t>
            </a:r>
            <a:r>
              <a:rPr lang="en-ID" b="1" dirty="0" err="1"/>
              <a:t>debitor</a:t>
            </a:r>
            <a:r>
              <a:rPr lang="en-ID" dirty="0"/>
              <a:t> (</a:t>
            </a:r>
            <a:r>
              <a:rPr lang="en-ID" dirty="0" err="1"/>
              <a:t>pihak</a:t>
            </a:r>
            <a:r>
              <a:rPr lang="en-ID" dirty="0"/>
              <a:t> </a:t>
            </a:r>
            <a:r>
              <a:rPr lang="en-ID" dirty="0" err="1"/>
              <a:t>berutang</a:t>
            </a:r>
            <a:r>
              <a:rPr lang="en-ID" dirty="0"/>
              <a:t>) yang </a:t>
            </a:r>
            <a:r>
              <a:rPr lang="en-ID" dirty="0" err="1"/>
              <a:t>kesulitan</a:t>
            </a:r>
            <a:r>
              <a:rPr lang="en-ID" dirty="0"/>
              <a:t> </a:t>
            </a:r>
            <a:r>
              <a:rPr lang="en-ID" dirty="0" err="1"/>
              <a:t>membayar</a:t>
            </a:r>
            <a:r>
              <a:rPr lang="en-ID" dirty="0"/>
              <a:t> utang.</a:t>
            </a:r>
          </a:p>
          <a:p>
            <a:r>
              <a:rPr lang="en-ID" dirty="0"/>
              <a:t>- </a:t>
            </a:r>
            <a:r>
              <a:rPr lang="en-ID" dirty="0" err="1"/>
              <a:t>Diberi</a:t>
            </a:r>
            <a:r>
              <a:rPr lang="en-ID" dirty="0"/>
              <a:t> </a:t>
            </a:r>
            <a:r>
              <a:rPr lang="en-ID" dirty="0" err="1"/>
              <a:t>kesempatan</a:t>
            </a:r>
            <a:r>
              <a:rPr lang="en-ID" dirty="0"/>
              <a:t> </a:t>
            </a:r>
            <a:r>
              <a:rPr lang="en-ID" dirty="0" err="1"/>
              <a:t>bernegosiasi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b="1" dirty="0" err="1"/>
              <a:t>kreditor</a:t>
            </a:r>
            <a:r>
              <a:rPr lang="en-ID" dirty="0"/>
              <a:t> (</a:t>
            </a:r>
            <a:r>
              <a:rPr lang="en-ID" dirty="0" err="1"/>
              <a:t>pihak</a:t>
            </a:r>
            <a:r>
              <a:rPr lang="en-ID" dirty="0"/>
              <a:t> </a:t>
            </a:r>
            <a:r>
              <a:rPr lang="en-ID" dirty="0" err="1"/>
              <a:t>pemberi</a:t>
            </a:r>
            <a:r>
              <a:rPr lang="en-ID" dirty="0"/>
              <a:t> </a:t>
            </a:r>
            <a:r>
              <a:rPr lang="en-ID" dirty="0" err="1"/>
              <a:t>piutang</a:t>
            </a:r>
            <a:r>
              <a:rPr lang="en-ID" dirty="0"/>
              <a:t>).</a:t>
            </a:r>
          </a:p>
          <a:p>
            <a:r>
              <a:rPr lang="en-ID" b="1" dirty="0"/>
              <a:t>- Tujuan </a:t>
            </a:r>
            <a:r>
              <a:rPr lang="en-ID" b="1" dirty="0" err="1"/>
              <a:t>utama</a:t>
            </a:r>
            <a:r>
              <a:rPr lang="en-ID" dirty="0"/>
              <a:t>: </a:t>
            </a:r>
            <a:r>
              <a:rPr lang="en-ID" dirty="0" err="1"/>
              <a:t>Menghindari</a:t>
            </a:r>
            <a:r>
              <a:rPr lang="en-ID" dirty="0"/>
              <a:t> </a:t>
            </a:r>
            <a:r>
              <a:rPr lang="en-ID" dirty="0" err="1"/>
              <a:t>kepailitan</a:t>
            </a:r>
            <a:r>
              <a:rPr lang="en-ID" dirty="0"/>
              <a:t> </a:t>
            </a:r>
            <a:r>
              <a:rPr lang="en-ID" dirty="0" err="1"/>
              <a:t>debitor</a:t>
            </a:r>
            <a:r>
              <a:rPr lang="en-ID" dirty="0"/>
              <a:t>.</a:t>
            </a:r>
          </a:p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5030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Kurator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membagikan</a:t>
            </a:r>
            <a:r>
              <a:rPr lang="en-US" dirty="0"/>
              <a:t> </a:t>
            </a:r>
            <a:r>
              <a:rPr lang="en-US" dirty="0" err="1"/>
              <a:t>menjual</a:t>
            </a:r>
            <a:r>
              <a:rPr lang="en-US" dirty="0"/>
              <a:t> </a:t>
            </a:r>
            <a:r>
              <a:rPr lang="en-US" dirty="0" err="1"/>
              <a:t>mendata</a:t>
            </a:r>
            <a:r>
              <a:rPr lang="en-US" dirty="0"/>
              <a:t> asset </a:t>
            </a:r>
            <a:r>
              <a:rPr lang="en-US" dirty="0" err="1"/>
              <a:t>debitur</a:t>
            </a:r>
            <a:endParaRPr lang="en-US" dirty="0"/>
          </a:p>
          <a:p>
            <a:r>
              <a:rPr lang="en-ID" dirty="0" err="1"/>
              <a:t>Tugas</a:t>
            </a:r>
            <a:r>
              <a:rPr lang="en-ID" dirty="0"/>
              <a:t> </a:t>
            </a:r>
            <a:r>
              <a:rPr lang="en-ID" dirty="0" err="1"/>
              <a:t>utamanya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</a:t>
            </a:r>
            <a:r>
              <a:rPr lang="en-ID" dirty="0" err="1"/>
              <a:t>memastikan</a:t>
            </a:r>
            <a:r>
              <a:rPr lang="en-ID" dirty="0"/>
              <a:t> </a:t>
            </a:r>
            <a:r>
              <a:rPr lang="en-ID" dirty="0" err="1"/>
              <a:t>bahwa</a:t>
            </a:r>
            <a:r>
              <a:rPr lang="en-ID" dirty="0"/>
              <a:t> </a:t>
            </a:r>
            <a:r>
              <a:rPr lang="en-ID" dirty="0" err="1"/>
              <a:t>semua</a:t>
            </a:r>
            <a:r>
              <a:rPr lang="en-ID" dirty="0"/>
              <a:t> </a:t>
            </a:r>
            <a:r>
              <a:rPr lang="en-ID" dirty="0" err="1"/>
              <a:t>kreditor</a:t>
            </a:r>
            <a:r>
              <a:rPr lang="en-ID" dirty="0"/>
              <a:t> </a:t>
            </a:r>
            <a:r>
              <a:rPr lang="en-ID" dirty="0" err="1"/>
              <a:t>mendapatkan</a:t>
            </a:r>
            <a:r>
              <a:rPr lang="en-ID" dirty="0"/>
              <a:t> </a:t>
            </a:r>
            <a:r>
              <a:rPr lang="en-ID" dirty="0" err="1"/>
              <a:t>haknya</a:t>
            </a:r>
            <a:r>
              <a:rPr lang="en-ID" dirty="0"/>
              <a:t> </a:t>
            </a:r>
            <a:r>
              <a:rPr lang="en-ID" dirty="0" err="1"/>
              <a:t>semaksimal</a:t>
            </a:r>
            <a:r>
              <a:rPr lang="en-ID" dirty="0"/>
              <a:t> </a:t>
            </a:r>
            <a:r>
              <a:rPr lang="en-ID" dirty="0" err="1"/>
              <a:t>mungkin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harta</a:t>
            </a:r>
            <a:r>
              <a:rPr lang="en-ID" dirty="0"/>
              <a:t> yang </a:t>
            </a:r>
            <a:r>
              <a:rPr lang="en-ID" dirty="0" err="1"/>
              <a:t>tersisa</a:t>
            </a:r>
            <a:r>
              <a:rPr lang="en-ID" dirty="0"/>
              <a:t>, dan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ada</a:t>
            </a:r>
            <a:r>
              <a:rPr lang="en-ID" dirty="0"/>
              <a:t> </a:t>
            </a:r>
            <a:r>
              <a:rPr lang="en-ID" dirty="0" err="1"/>
              <a:t>aset</a:t>
            </a:r>
            <a:r>
              <a:rPr lang="en-ID" dirty="0"/>
              <a:t> yang </a:t>
            </a:r>
            <a:r>
              <a:rPr lang="en-ID" dirty="0" err="1"/>
              <a:t>disalahgunakan</a:t>
            </a:r>
            <a:r>
              <a:rPr lang="en-ID" dirty="0"/>
              <a:t> </a:t>
            </a:r>
            <a:r>
              <a:rPr lang="en-ID" dirty="0" err="1"/>
              <a:t>atau</a:t>
            </a:r>
            <a:r>
              <a:rPr lang="en-ID" dirty="0"/>
              <a:t> </a:t>
            </a:r>
            <a:r>
              <a:rPr lang="en-ID" dirty="0" err="1"/>
              <a:t>dihilangkan</a:t>
            </a:r>
            <a:r>
              <a:rPr lang="en-ID" dirty="0"/>
              <a:t>.</a:t>
            </a:r>
          </a:p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80667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D" b="1" dirty="0" err="1"/>
              <a:t>Contoh</a:t>
            </a:r>
            <a:r>
              <a:rPr lang="en-ID" dirty="0"/>
              <a:t>: </a:t>
            </a:r>
            <a:r>
              <a:rPr lang="en-ID" dirty="0" err="1"/>
              <a:t>Sebuah</a:t>
            </a:r>
            <a:r>
              <a:rPr lang="en-ID" dirty="0"/>
              <a:t> </a:t>
            </a:r>
            <a:r>
              <a:rPr lang="en-ID" dirty="0" err="1"/>
              <a:t>perusahaan</a:t>
            </a:r>
            <a:r>
              <a:rPr lang="en-ID" dirty="0"/>
              <a:t>, PT Jaya Abadi, </a:t>
            </a:r>
            <a:r>
              <a:rPr lang="en-ID" dirty="0" err="1"/>
              <a:t>hampir</a:t>
            </a:r>
            <a:r>
              <a:rPr lang="en-ID" dirty="0"/>
              <a:t> </a:t>
            </a:r>
            <a:r>
              <a:rPr lang="en-ID" dirty="0" err="1"/>
              <a:t>dinyatakan</a:t>
            </a:r>
            <a:r>
              <a:rPr lang="en-ID" dirty="0"/>
              <a:t> </a:t>
            </a:r>
            <a:r>
              <a:rPr lang="en-ID" dirty="0" err="1"/>
              <a:t>pailit</a:t>
            </a:r>
            <a:r>
              <a:rPr lang="en-ID" dirty="0"/>
              <a:t>. </a:t>
            </a:r>
            <a:r>
              <a:rPr lang="en-ID" dirty="0" err="1"/>
              <a:t>Mengetahui</a:t>
            </a:r>
            <a:r>
              <a:rPr lang="en-ID" dirty="0"/>
              <a:t> </a:t>
            </a:r>
            <a:r>
              <a:rPr lang="en-ID" dirty="0" err="1"/>
              <a:t>hal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, </a:t>
            </a:r>
            <a:r>
              <a:rPr lang="en-ID" dirty="0" err="1"/>
              <a:t>direktur</a:t>
            </a:r>
            <a:r>
              <a:rPr lang="en-ID" dirty="0"/>
              <a:t> PT Jaya Abadi </a:t>
            </a:r>
            <a:r>
              <a:rPr lang="en-ID" dirty="0" err="1"/>
              <a:t>menjual</a:t>
            </a:r>
            <a:r>
              <a:rPr lang="en-ID" dirty="0"/>
              <a:t> </a:t>
            </a:r>
            <a:r>
              <a:rPr lang="en-ID" dirty="0" err="1"/>
              <a:t>sebuah</a:t>
            </a:r>
            <a:r>
              <a:rPr lang="en-ID" dirty="0"/>
              <a:t> </a:t>
            </a:r>
            <a:r>
              <a:rPr lang="en-ID" dirty="0" err="1"/>
              <a:t>aset</a:t>
            </a:r>
            <a:r>
              <a:rPr lang="en-ID" dirty="0"/>
              <a:t> </a:t>
            </a:r>
            <a:r>
              <a:rPr lang="en-ID" dirty="0" err="1"/>
              <a:t>tanah</a:t>
            </a:r>
            <a:r>
              <a:rPr lang="en-ID" dirty="0"/>
              <a:t> </a:t>
            </a:r>
            <a:r>
              <a:rPr lang="en-ID" dirty="0" err="1"/>
              <a:t>senilai</a:t>
            </a:r>
            <a:r>
              <a:rPr lang="en-ID" dirty="0"/>
              <a:t> Rp 10 </a:t>
            </a:r>
            <a:r>
              <a:rPr lang="en-ID" dirty="0" err="1"/>
              <a:t>miliar</a:t>
            </a:r>
            <a:r>
              <a:rPr lang="en-ID" dirty="0"/>
              <a:t> </a:t>
            </a:r>
            <a:r>
              <a:rPr lang="en-ID" dirty="0" err="1"/>
              <a:t>kepada</a:t>
            </a:r>
            <a:r>
              <a:rPr lang="en-ID" dirty="0"/>
              <a:t> </a:t>
            </a:r>
            <a:r>
              <a:rPr lang="en-ID" dirty="0" err="1"/>
              <a:t>adiknya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harga</a:t>
            </a:r>
            <a:r>
              <a:rPr lang="en-ID" dirty="0"/>
              <a:t> </a:t>
            </a:r>
            <a:r>
              <a:rPr lang="en-ID" dirty="0" err="1"/>
              <a:t>hanya</a:t>
            </a:r>
            <a:r>
              <a:rPr lang="en-ID" dirty="0"/>
              <a:t> Rp 1 </a:t>
            </a:r>
            <a:r>
              <a:rPr lang="en-ID" dirty="0" err="1"/>
              <a:t>miliar</a:t>
            </a:r>
            <a:r>
              <a:rPr lang="en-ID" dirty="0"/>
              <a:t>, </a:t>
            </a:r>
            <a:r>
              <a:rPr lang="en-ID" dirty="0" err="1"/>
              <a:t>padahal</a:t>
            </a:r>
            <a:r>
              <a:rPr lang="en-ID" dirty="0"/>
              <a:t> </a:t>
            </a:r>
            <a:r>
              <a:rPr lang="en-ID" dirty="0" err="1"/>
              <a:t>harga</a:t>
            </a:r>
            <a:r>
              <a:rPr lang="en-ID" dirty="0"/>
              <a:t> pasar </a:t>
            </a:r>
            <a:r>
              <a:rPr lang="en-ID" dirty="0" err="1"/>
              <a:t>wajar</a:t>
            </a:r>
            <a:r>
              <a:rPr lang="en-ID" dirty="0"/>
              <a:t> </a:t>
            </a:r>
            <a:r>
              <a:rPr lang="en-ID" dirty="0" err="1"/>
              <a:t>adalah</a:t>
            </a:r>
            <a:r>
              <a:rPr lang="en-ID" dirty="0"/>
              <a:t> Rp 10 </a:t>
            </a:r>
            <a:r>
              <a:rPr lang="en-ID" dirty="0" err="1"/>
              <a:t>miliar</a:t>
            </a:r>
            <a:r>
              <a:rPr lang="en-ID" dirty="0"/>
              <a:t>. </a:t>
            </a:r>
            <a:r>
              <a:rPr lang="en-ID" dirty="0" err="1"/>
              <a:t>Setelah</a:t>
            </a:r>
            <a:r>
              <a:rPr lang="en-ID" dirty="0"/>
              <a:t> PT Jaya Abadi </a:t>
            </a:r>
            <a:r>
              <a:rPr lang="en-ID" dirty="0" err="1"/>
              <a:t>dinyatakan</a:t>
            </a:r>
            <a:r>
              <a:rPr lang="en-ID" dirty="0"/>
              <a:t> </a:t>
            </a:r>
            <a:r>
              <a:rPr lang="en-ID" dirty="0" err="1"/>
              <a:t>pailit</a:t>
            </a:r>
            <a:r>
              <a:rPr lang="en-ID" dirty="0"/>
              <a:t>, </a:t>
            </a:r>
            <a:r>
              <a:rPr lang="en-ID" dirty="0" err="1"/>
              <a:t>Kurator</a:t>
            </a:r>
            <a:r>
              <a:rPr lang="en-ID" dirty="0"/>
              <a:t> yang </a:t>
            </a:r>
            <a:r>
              <a:rPr lang="en-ID" dirty="0" err="1"/>
              <a:t>ditunjuk</a:t>
            </a:r>
            <a:r>
              <a:rPr lang="en-ID" dirty="0"/>
              <a:t> </a:t>
            </a:r>
            <a:r>
              <a:rPr lang="en-ID" dirty="0" err="1"/>
              <a:t>menemukan</a:t>
            </a:r>
            <a:r>
              <a:rPr lang="en-ID" dirty="0"/>
              <a:t> </a:t>
            </a:r>
            <a:r>
              <a:rPr lang="en-ID" dirty="0" err="1"/>
              <a:t>transaksi</a:t>
            </a:r>
            <a:r>
              <a:rPr lang="en-ID" dirty="0"/>
              <a:t> </a:t>
            </a:r>
            <a:r>
              <a:rPr lang="en-ID" dirty="0" err="1"/>
              <a:t>ini</a:t>
            </a:r>
            <a:r>
              <a:rPr lang="en-ID" dirty="0"/>
              <a:t>.</a:t>
            </a:r>
          </a:p>
          <a:p>
            <a:r>
              <a:rPr lang="en-ID" dirty="0" err="1"/>
              <a:t>Melalui</a:t>
            </a:r>
            <a:r>
              <a:rPr lang="en-ID" dirty="0"/>
              <a:t> </a:t>
            </a:r>
            <a:r>
              <a:rPr lang="en-ID" b="1" dirty="0" err="1"/>
              <a:t>Actio</a:t>
            </a:r>
            <a:r>
              <a:rPr lang="en-ID" b="1" dirty="0"/>
              <a:t> </a:t>
            </a:r>
            <a:r>
              <a:rPr lang="en-ID" b="1" dirty="0" err="1"/>
              <a:t>Pauliana</a:t>
            </a:r>
            <a:r>
              <a:rPr lang="en-ID" dirty="0"/>
              <a:t>, </a:t>
            </a:r>
            <a:r>
              <a:rPr lang="en-ID" dirty="0" err="1"/>
              <a:t>Kurator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mengajukan</a:t>
            </a:r>
            <a:r>
              <a:rPr lang="en-ID" dirty="0"/>
              <a:t> </a:t>
            </a:r>
            <a:r>
              <a:rPr lang="en-ID" dirty="0" err="1"/>
              <a:t>gugatan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b="1" dirty="0" err="1"/>
              <a:t>membatalkan</a:t>
            </a:r>
            <a:r>
              <a:rPr lang="en-ID" dirty="0"/>
              <a:t> </a:t>
            </a:r>
            <a:r>
              <a:rPr lang="en-ID" dirty="0" err="1"/>
              <a:t>transaksi</a:t>
            </a:r>
            <a:r>
              <a:rPr lang="en-ID" dirty="0"/>
              <a:t> </a:t>
            </a:r>
            <a:r>
              <a:rPr lang="en-ID" dirty="0" err="1"/>
              <a:t>penjualan</a:t>
            </a:r>
            <a:r>
              <a:rPr lang="en-ID" dirty="0"/>
              <a:t> </a:t>
            </a:r>
            <a:r>
              <a:rPr lang="en-ID" dirty="0" err="1"/>
              <a:t>tanah</a:t>
            </a:r>
            <a:r>
              <a:rPr lang="en-ID" dirty="0"/>
              <a:t> </a:t>
            </a:r>
            <a:r>
              <a:rPr lang="en-ID" dirty="0" err="1"/>
              <a:t>tersebut</a:t>
            </a:r>
            <a:r>
              <a:rPr lang="en-ID" dirty="0"/>
              <a:t>. Jika </a:t>
            </a:r>
            <a:r>
              <a:rPr lang="en-ID" dirty="0" err="1"/>
              <a:t>gugatan</a:t>
            </a:r>
            <a:r>
              <a:rPr lang="en-ID" dirty="0"/>
              <a:t> </a:t>
            </a:r>
            <a:r>
              <a:rPr lang="en-ID" dirty="0" err="1"/>
              <a:t>dikabulkan</a:t>
            </a:r>
            <a:r>
              <a:rPr lang="en-ID" dirty="0"/>
              <a:t>, </a:t>
            </a:r>
            <a:r>
              <a:rPr lang="en-ID" dirty="0" err="1"/>
              <a:t>tanah</a:t>
            </a:r>
            <a:r>
              <a:rPr lang="en-ID" dirty="0"/>
              <a:t> </a:t>
            </a:r>
            <a:r>
              <a:rPr lang="en-ID" dirty="0" err="1"/>
              <a:t>senilai</a:t>
            </a:r>
            <a:r>
              <a:rPr lang="en-ID" dirty="0"/>
              <a:t> Rp 10 </a:t>
            </a:r>
            <a:r>
              <a:rPr lang="en-ID" dirty="0" err="1"/>
              <a:t>miliar</a:t>
            </a:r>
            <a:r>
              <a:rPr lang="en-ID" dirty="0"/>
              <a:t> </a:t>
            </a:r>
            <a:r>
              <a:rPr lang="en-ID" dirty="0" err="1"/>
              <a:t>itu</a:t>
            </a:r>
            <a:r>
              <a:rPr lang="en-ID" dirty="0"/>
              <a:t> </a:t>
            </a:r>
            <a:r>
              <a:rPr lang="en-ID" dirty="0" err="1"/>
              <a:t>akan</a:t>
            </a:r>
            <a:r>
              <a:rPr lang="en-ID" dirty="0"/>
              <a:t> </a:t>
            </a:r>
            <a:r>
              <a:rPr lang="en-ID" dirty="0" err="1"/>
              <a:t>dikembalikan</a:t>
            </a:r>
            <a:r>
              <a:rPr lang="en-ID" dirty="0"/>
              <a:t> </a:t>
            </a:r>
            <a:r>
              <a:rPr lang="en-ID" dirty="0" err="1"/>
              <a:t>ke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harta</a:t>
            </a:r>
            <a:r>
              <a:rPr lang="en-ID" dirty="0"/>
              <a:t> </a:t>
            </a:r>
            <a:r>
              <a:rPr lang="en-ID" dirty="0" err="1"/>
              <a:t>pailit</a:t>
            </a:r>
            <a:r>
              <a:rPr lang="en-ID" dirty="0"/>
              <a:t> PT Jaya Abadi.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demikian</a:t>
            </a:r>
            <a:r>
              <a:rPr lang="en-ID" dirty="0"/>
              <a:t>, </a:t>
            </a:r>
            <a:r>
              <a:rPr lang="en-ID" dirty="0" err="1"/>
              <a:t>aset</a:t>
            </a:r>
            <a:r>
              <a:rPr lang="en-ID" dirty="0"/>
              <a:t> yang </a:t>
            </a:r>
            <a:r>
              <a:rPr lang="en-ID" dirty="0" err="1"/>
              <a:t>seharusnya</a:t>
            </a:r>
            <a:r>
              <a:rPr lang="en-ID" dirty="0"/>
              <a:t> </a:t>
            </a:r>
            <a:r>
              <a:rPr lang="en-ID" dirty="0" err="1"/>
              <a:t>ada</a:t>
            </a:r>
            <a:r>
              <a:rPr lang="en-ID" dirty="0"/>
              <a:t> </a:t>
            </a:r>
            <a:r>
              <a:rPr lang="en-ID" dirty="0" err="1"/>
              <a:t>dalam</a:t>
            </a:r>
            <a:r>
              <a:rPr lang="en-ID" dirty="0"/>
              <a:t> </a:t>
            </a:r>
            <a:r>
              <a:rPr lang="en-ID" dirty="0" err="1"/>
              <a:t>harta</a:t>
            </a:r>
            <a:r>
              <a:rPr lang="en-ID" dirty="0"/>
              <a:t> </a:t>
            </a:r>
            <a:r>
              <a:rPr lang="en-ID" dirty="0" err="1"/>
              <a:t>pailit</a:t>
            </a:r>
            <a:r>
              <a:rPr lang="en-ID" dirty="0"/>
              <a:t> </a:t>
            </a:r>
            <a:r>
              <a:rPr lang="en-ID" dirty="0" err="1"/>
              <a:t>tersebut</a:t>
            </a:r>
            <a:r>
              <a:rPr lang="en-ID" dirty="0"/>
              <a:t>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digunakan</a:t>
            </a:r>
            <a:r>
              <a:rPr lang="en-ID" dirty="0"/>
              <a:t> </a:t>
            </a:r>
            <a:r>
              <a:rPr lang="en-ID" dirty="0" err="1"/>
              <a:t>untuk</a:t>
            </a:r>
            <a:r>
              <a:rPr lang="en-ID" dirty="0"/>
              <a:t> </a:t>
            </a:r>
            <a:r>
              <a:rPr lang="en-ID" dirty="0" err="1"/>
              <a:t>membayar</a:t>
            </a:r>
            <a:r>
              <a:rPr lang="en-ID" dirty="0"/>
              <a:t> utang </a:t>
            </a:r>
            <a:r>
              <a:rPr lang="en-ID" dirty="0" err="1"/>
              <a:t>kepada</a:t>
            </a:r>
            <a:r>
              <a:rPr lang="en-ID" dirty="0"/>
              <a:t> </a:t>
            </a:r>
            <a:r>
              <a:rPr lang="en-ID" dirty="0" err="1"/>
              <a:t>seluruh</a:t>
            </a:r>
            <a:r>
              <a:rPr lang="en-ID" dirty="0"/>
              <a:t> </a:t>
            </a:r>
            <a:r>
              <a:rPr lang="en-ID" dirty="0" err="1"/>
              <a:t>kreditor</a:t>
            </a:r>
            <a:r>
              <a:rPr lang="en-ID" dirty="0"/>
              <a:t> </a:t>
            </a:r>
            <a:r>
              <a:rPr lang="en-ID" dirty="0" err="1"/>
              <a:t>secara</a:t>
            </a:r>
            <a:r>
              <a:rPr lang="en-ID" dirty="0"/>
              <a:t> </a:t>
            </a:r>
            <a:r>
              <a:rPr lang="en-ID" dirty="0" err="1"/>
              <a:t>proporsional</a:t>
            </a:r>
            <a:r>
              <a:rPr lang="en-ID" dirty="0"/>
              <a:t>, dan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hanya</a:t>
            </a:r>
            <a:r>
              <a:rPr lang="en-ID" dirty="0"/>
              <a:t> </a:t>
            </a:r>
            <a:r>
              <a:rPr lang="en-ID" dirty="0" err="1"/>
              <a:t>dinikmati</a:t>
            </a:r>
            <a:r>
              <a:rPr lang="en-ID" dirty="0"/>
              <a:t> oleh </a:t>
            </a:r>
            <a:r>
              <a:rPr lang="en-ID" dirty="0" err="1"/>
              <a:t>satu</a:t>
            </a:r>
            <a:r>
              <a:rPr lang="en-ID" dirty="0"/>
              <a:t> </a:t>
            </a:r>
            <a:r>
              <a:rPr lang="en-ID" dirty="0" err="1"/>
              <a:t>pihak</a:t>
            </a:r>
            <a:r>
              <a:rPr lang="en-ID" dirty="0"/>
              <a:t> yang </a:t>
            </a:r>
            <a:r>
              <a:rPr lang="en-ID" dirty="0" err="1"/>
              <a:t>bersekongkol</a:t>
            </a:r>
            <a:r>
              <a:rPr lang="en-ID" dirty="0"/>
              <a:t> </a:t>
            </a:r>
            <a:r>
              <a:rPr lang="en-ID" dirty="0" err="1"/>
              <a:t>dengan</a:t>
            </a:r>
            <a:r>
              <a:rPr lang="en-ID" dirty="0"/>
              <a:t> </a:t>
            </a:r>
            <a:r>
              <a:rPr lang="en-ID" dirty="0" err="1"/>
              <a:t>debitor</a:t>
            </a:r>
            <a:r>
              <a:rPr lang="en-ID" dirty="0"/>
              <a:t>. </a:t>
            </a:r>
            <a:r>
              <a:rPr lang="en-ID" dirty="0" err="1"/>
              <a:t>Tanpa</a:t>
            </a:r>
            <a:r>
              <a:rPr lang="en-ID" dirty="0"/>
              <a:t> </a:t>
            </a:r>
            <a:r>
              <a:rPr lang="en-ID" dirty="0" err="1"/>
              <a:t>Actio</a:t>
            </a:r>
            <a:r>
              <a:rPr lang="en-ID" dirty="0"/>
              <a:t> </a:t>
            </a:r>
            <a:r>
              <a:rPr lang="en-ID" dirty="0" err="1"/>
              <a:t>Pauliana</a:t>
            </a:r>
            <a:r>
              <a:rPr lang="en-ID" dirty="0"/>
              <a:t>, </a:t>
            </a:r>
            <a:r>
              <a:rPr lang="en-ID" dirty="0" err="1"/>
              <a:t>kreditor</a:t>
            </a:r>
            <a:r>
              <a:rPr lang="en-ID" dirty="0"/>
              <a:t> </a:t>
            </a:r>
            <a:r>
              <a:rPr lang="en-ID" dirty="0" err="1"/>
              <a:t>akan</a:t>
            </a:r>
            <a:r>
              <a:rPr lang="en-ID" dirty="0"/>
              <a:t> </a:t>
            </a:r>
            <a:r>
              <a:rPr lang="en-ID" dirty="0" err="1"/>
              <a:t>rugi</a:t>
            </a:r>
            <a:r>
              <a:rPr lang="en-ID" dirty="0"/>
              <a:t> </a:t>
            </a:r>
            <a:r>
              <a:rPr lang="en-ID" dirty="0" err="1"/>
              <a:t>karena</a:t>
            </a:r>
            <a:r>
              <a:rPr lang="en-ID" dirty="0"/>
              <a:t> </a:t>
            </a:r>
            <a:r>
              <a:rPr lang="en-ID" dirty="0" err="1"/>
              <a:t>sebagian</a:t>
            </a:r>
            <a:r>
              <a:rPr lang="en-ID" dirty="0"/>
              <a:t> </a:t>
            </a:r>
            <a:r>
              <a:rPr lang="en-ID" dirty="0" err="1"/>
              <a:t>besar</a:t>
            </a:r>
            <a:r>
              <a:rPr lang="en-ID" dirty="0"/>
              <a:t> </a:t>
            </a:r>
            <a:r>
              <a:rPr lang="en-ID" dirty="0" err="1"/>
              <a:t>aset</a:t>
            </a:r>
            <a:r>
              <a:rPr lang="en-ID" dirty="0"/>
              <a:t> </a:t>
            </a:r>
            <a:r>
              <a:rPr lang="en-ID" dirty="0" err="1"/>
              <a:t>sudah</a:t>
            </a:r>
            <a:r>
              <a:rPr lang="en-ID" dirty="0"/>
              <a:t> "</a:t>
            </a:r>
            <a:r>
              <a:rPr lang="en-ID" dirty="0" err="1"/>
              <a:t>diselundupkan</a:t>
            </a:r>
            <a:r>
              <a:rPr lang="en-ID" dirty="0"/>
              <a:t>" </a:t>
            </a:r>
            <a:r>
              <a:rPr lang="en-ID" dirty="0" err="1"/>
              <a:t>keluar</a:t>
            </a:r>
            <a:r>
              <a:rPr lang="en-ID" dirty="0"/>
              <a:t>.</a:t>
            </a:r>
          </a:p>
          <a:p>
            <a:endParaRPr lang="en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6028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  <a:defRPr/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HKB24221: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KEPAILITAN-PERDAMAIAN DALAM PKPU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  <a:defRPr/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HKB24221: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KEPAILITAN-PERDAMAIAN DALAM PKPU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  <a:defRPr/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HKB24221: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KEPAILITAN-PERDAMAIAN DALAM PKPU</a:t>
            </a: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276872"/>
            <a:ext cx="91440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alt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PERDAMAIAN DALAM PKPU </a:t>
            </a:r>
          </a:p>
          <a:p>
            <a:pPr algn="ctr"/>
            <a:r>
              <a:rPr lang="en-US" alt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DAN ACTIO PAULIANA </a:t>
            </a:r>
            <a:r>
              <a:rPr lang="en-US" alt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14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87092F66-DD52-1296-B831-226B179762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27584" y="908720"/>
            <a:ext cx="7416824" cy="5040560"/>
          </a:xfrm>
        </p:spPr>
        <p:txBody>
          <a:bodyPr/>
          <a:lstStyle/>
          <a:p>
            <a:r>
              <a:rPr lang="en-ID" sz="3800" dirty="0">
                <a:solidFill>
                  <a:schemeClr val="tx1"/>
                </a:solidFill>
              </a:rPr>
              <a:t>Tujuan </a:t>
            </a:r>
            <a:r>
              <a:rPr lang="en-ID" sz="3800" dirty="0" err="1">
                <a:solidFill>
                  <a:schemeClr val="tx1"/>
                </a:solidFill>
              </a:rPr>
              <a:t>Actio</a:t>
            </a:r>
            <a:r>
              <a:rPr lang="en-ID" sz="3800" dirty="0">
                <a:solidFill>
                  <a:schemeClr val="tx1"/>
                </a:solidFill>
              </a:rPr>
              <a:t> </a:t>
            </a:r>
            <a:r>
              <a:rPr lang="en-ID" sz="3800" dirty="0" err="1">
                <a:solidFill>
                  <a:schemeClr val="tx1"/>
                </a:solidFill>
              </a:rPr>
              <a:t>Pauliana</a:t>
            </a:r>
            <a:endParaRPr lang="en-ID" sz="3800" dirty="0">
              <a:solidFill>
                <a:schemeClr val="tx1"/>
              </a:solidFill>
            </a:endParaRPr>
          </a:p>
          <a:p>
            <a:endParaRPr lang="en-ID" dirty="0"/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nl-NL" b="1" dirty="0">
                <a:solidFill>
                  <a:schemeClr val="tx1"/>
                </a:solidFill>
              </a:rPr>
              <a:t>Melindungi kepentingan dan hak-hak kreditor</a:t>
            </a:r>
            <a:r>
              <a:rPr lang="nl-NL" dirty="0"/>
              <a:t>.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en-ID" dirty="0" err="1">
                <a:solidFill>
                  <a:schemeClr val="tx1"/>
                </a:solidFill>
              </a:rPr>
              <a:t>Mencegah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debitor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memindahkan</a:t>
            </a:r>
            <a:r>
              <a:rPr lang="en-ID" dirty="0">
                <a:solidFill>
                  <a:schemeClr val="tx1"/>
                </a:solidFill>
              </a:rPr>
              <a:t>/ </a:t>
            </a:r>
            <a:r>
              <a:rPr lang="en-ID" dirty="0" err="1">
                <a:solidFill>
                  <a:schemeClr val="tx1"/>
                </a:solidFill>
              </a:rPr>
              <a:t>menghilangkan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aset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secara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curang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sebelum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pailit</a:t>
            </a:r>
            <a:r>
              <a:rPr lang="en-ID" dirty="0">
                <a:solidFill>
                  <a:schemeClr val="tx1"/>
                </a:solidFill>
              </a:rPr>
              <a:t> (</a:t>
            </a:r>
            <a:r>
              <a:rPr lang="en-ID" dirty="0" err="1">
                <a:solidFill>
                  <a:schemeClr val="tx1"/>
                </a:solidFill>
              </a:rPr>
              <a:t>misal</a:t>
            </a:r>
            <a:r>
              <a:rPr lang="en-ID" dirty="0">
                <a:solidFill>
                  <a:schemeClr val="tx1"/>
                </a:solidFill>
              </a:rPr>
              <a:t>: </a:t>
            </a:r>
            <a:r>
              <a:rPr lang="en-ID" dirty="0" err="1">
                <a:solidFill>
                  <a:schemeClr val="tx1"/>
                </a:solidFill>
              </a:rPr>
              <a:t>menjual</a:t>
            </a:r>
            <a:r>
              <a:rPr lang="en-ID" dirty="0">
                <a:solidFill>
                  <a:schemeClr val="tx1"/>
                </a:solidFill>
              </a:rPr>
              <a:t> di </a:t>
            </a:r>
            <a:r>
              <a:rPr lang="en-ID" dirty="0" err="1">
                <a:solidFill>
                  <a:schemeClr val="tx1"/>
                </a:solidFill>
              </a:rPr>
              <a:t>bawah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harga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hibah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jaminan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fiktif</a:t>
            </a:r>
            <a:r>
              <a:rPr lang="en-ID" dirty="0">
                <a:solidFill>
                  <a:schemeClr val="tx1"/>
                </a:solidFill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1042281812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234ACDFA-4ADB-3124-D688-2932292E93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27584" y="1052736"/>
            <a:ext cx="7488832" cy="4896544"/>
          </a:xfrm>
        </p:spPr>
        <p:txBody>
          <a:bodyPr>
            <a:normAutofit fontScale="85000" lnSpcReduction="10000"/>
          </a:bodyPr>
          <a:lstStyle/>
          <a:p>
            <a:r>
              <a:rPr lang="en-ID" dirty="0" err="1">
                <a:solidFill>
                  <a:schemeClr val="tx1"/>
                </a:solidFill>
              </a:rPr>
              <a:t>Syarat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Pengajuan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Actio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Pauliana</a:t>
            </a:r>
            <a:endParaRPr lang="en-ID" dirty="0">
              <a:solidFill>
                <a:schemeClr val="tx1"/>
              </a:solidFill>
            </a:endParaRPr>
          </a:p>
          <a:p>
            <a:pPr algn="just"/>
            <a:endParaRPr lang="en-ID" dirty="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en-ID" b="1" dirty="0" err="1">
                <a:solidFill>
                  <a:schemeClr val="tx1"/>
                </a:solidFill>
              </a:rPr>
              <a:t>Perbuatan</a:t>
            </a:r>
            <a:r>
              <a:rPr lang="en-ID" b="1" dirty="0">
                <a:solidFill>
                  <a:schemeClr val="tx1"/>
                </a:solidFill>
              </a:rPr>
              <a:t> Hukum </a:t>
            </a:r>
            <a:r>
              <a:rPr lang="en-ID" b="1" dirty="0" err="1">
                <a:solidFill>
                  <a:schemeClr val="tx1"/>
                </a:solidFill>
              </a:rPr>
              <a:t>Debitor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Merugikan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Kreditor</a:t>
            </a:r>
            <a:r>
              <a:rPr lang="en-ID" dirty="0">
                <a:solidFill>
                  <a:schemeClr val="tx1"/>
                </a:solidFill>
              </a:rPr>
              <a:t>: </a:t>
            </a:r>
            <a:r>
              <a:rPr lang="en-ID" dirty="0" err="1">
                <a:solidFill>
                  <a:schemeClr val="tx1"/>
                </a:solidFill>
              </a:rPr>
              <a:t>Perbuatan</a:t>
            </a:r>
            <a:r>
              <a:rPr lang="en-ID" dirty="0">
                <a:solidFill>
                  <a:schemeClr val="tx1"/>
                </a:solidFill>
              </a:rPr>
              <a:t> (</a:t>
            </a:r>
            <a:r>
              <a:rPr lang="en-ID" dirty="0" err="1">
                <a:solidFill>
                  <a:schemeClr val="tx1"/>
                </a:solidFill>
              </a:rPr>
              <a:t>penjualan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hibah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jaminan</a:t>
            </a:r>
            <a:r>
              <a:rPr lang="en-ID" dirty="0">
                <a:solidFill>
                  <a:schemeClr val="tx1"/>
                </a:solidFill>
              </a:rPr>
              <a:t>) </a:t>
            </a:r>
            <a:r>
              <a:rPr lang="en-ID" dirty="0" err="1">
                <a:solidFill>
                  <a:schemeClr val="tx1"/>
                </a:solidFill>
              </a:rPr>
              <a:t>harus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terbukti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mengurangi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kemampuan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bayar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debitor</a:t>
            </a:r>
            <a:r>
              <a:rPr lang="en-ID" dirty="0">
                <a:solidFill>
                  <a:schemeClr val="tx1"/>
                </a:solidFill>
              </a:rPr>
              <a:t>.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en-ID" b="1" dirty="0" err="1">
                <a:solidFill>
                  <a:schemeClr val="tx1"/>
                </a:solidFill>
              </a:rPr>
              <a:t>Debitor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Mengetahui</a:t>
            </a:r>
            <a:r>
              <a:rPr lang="en-ID" b="1" dirty="0">
                <a:solidFill>
                  <a:schemeClr val="tx1"/>
                </a:solidFill>
              </a:rPr>
              <a:t>/</a:t>
            </a:r>
            <a:r>
              <a:rPr lang="en-ID" b="1" dirty="0" err="1">
                <a:solidFill>
                  <a:schemeClr val="tx1"/>
                </a:solidFill>
              </a:rPr>
              <a:t>Seharusnya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Mengetahui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Kerugian</a:t>
            </a:r>
            <a:r>
              <a:rPr lang="en-ID" dirty="0">
                <a:solidFill>
                  <a:schemeClr val="tx1"/>
                </a:solidFill>
              </a:rPr>
              <a:t>: Saat </a:t>
            </a:r>
            <a:r>
              <a:rPr lang="en-ID" dirty="0" err="1">
                <a:solidFill>
                  <a:schemeClr val="tx1"/>
                </a:solidFill>
              </a:rPr>
              <a:t>perbuatan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dilakukan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debitor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tahu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atau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patut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tahu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merugikan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kreditor</a:t>
            </a:r>
            <a:r>
              <a:rPr lang="en-ID" dirty="0">
                <a:solidFill>
                  <a:schemeClr val="tx1"/>
                </a:solidFill>
              </a:rPr>
              <a:t>.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en-ID" b="1" dirty="0" err="1">
                <a:solidFill>
                  <a:schemeClr val="tx1"/>
                </a:solidFill>
              </a:rPr>
              <a:t>Pihak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Ketiga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Mengetahui</a:t>
            </a:r>
            <a:r>
              <a:rPr lang="en-ID" b="1" dirty="0">
                <a:solidFill>
                  <a:schemeClr val="tx1"/>
                </a:solidFill>
              </a:rPr>
              <a:t>/</a:t>
            </a:r>
            <a:r>
              <a:rPr lang="en-ID" b="1" dirty="0" err="1">
                <a:solidFill>
                  <a:schemeClr val="tx1"/>
                </a:solidFill>
              </a:rPr>
              <a:t>Seharusnya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Mengetahui</a:t>
            </a:r>
            <a:r>
              <a:rPr lang="en-ID" dirty="0">
                <a:solidFill>
                  <a:schemeClr val="tx1"/>
                </a:solidFill>
              </a:rPr>
              <a:t>: </a:t>
            </a:r>
            <a:r>
              <a:rPr lang="en-ID" dirty="0" err="1">
                <a:solidFill>
                  <a:schemeClr val="tx1"/>
                </a:solidFill>
              </a:rPr>
              <a:t>Pihak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menerima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aset</a:t>
            </a:r>
            <a:r>
              <a:rPr lang="en-ID" dirty="0">
                <a:solidFill>
                  <a:schemeClr val="tx1"/>
                </a:solidFill>
              </a:rPr>
              <a:t> juga </a:t>
            </a:r>
            <a:r>
              <a:rPr lang="en-ID" dirty="0" err="1">
                <a:solidFill>
                  <a:schemeClr val="tx1"/>
                </a:solidFill>
              </a:rPr>
              <a:t>tahu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atau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patut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tahu</a:t>
            </a:r>
            <a:r>
              <a:rPr lang="en-ID" dirty="0">
                <a:solidFill>
                  <a:schemeClr val="tx1"/>
                </a:solidFill>
              </a:rPr>
              <a:t> (</a:t>
            </a:r>
            <a:r>
              <a:rPr lang="en-ID" dirty="0" err="1">
                <a:solidFill>
                  <a:schemeClr val="tx1"/>
                </a:solidFill>
              </a:rPr>
              <a:t>kecuali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untuk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perbuatan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tanpa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imbalan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seperti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hibah</a:t>
            </a:r>
            <a:r>
              <a:rPr lang="en-ID" dirty="0">
                <a:solidFill>
                  <a:schemeClr val="tx1"/>
                </a:solidFill>
              </a:rPr>
              <a:t>).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en-ID" b="1" dirty="0" err="1">
                <a:solidFill>
                  <a:schemeClr val="tx1"/>
                </a:solidFill>
              </a:rPr>
              <a:t>Terdapat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Kerugian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Riil</a:t>
            </a:r>
            <a:r>
              <a:rPr lang="en-ID" dirty="0">
                <a:solidFill>
                  <a:schemeClr val="tx1"/>
                </a:solidFill>
              </a:rPr>
              <a:t>: Harus </a:t>
            </a:r>
            <a:r>
              <a:rPr lang="en-ID" dirty="0" err="1">
                <a:solidFill>
                  <a:schemeClr val="tx1"/>
                </a:solidFill>
              </a:rPr>
              <a:t>ada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kerugian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nyata</a:t>
            </a:r>
            <a:r>
              <a:rPr lang="en-ID" dirty="0">
                <a:solidFill>
                  <a:schemeClr val="tx1"/>
                </a:solidFill>
              </a:rPr>
              <a:t> pada </a:t>
            </a:r>
            <a:r>
              <a:rPr lang="en-ID" dirty="0" err="1">
                <a:solidFill>
                  <a:schemeClr val="tx1"/>
                </a:solidFill>
              </a:rPr>
              <a:t>kreditor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akibat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perbuatan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debitor</a:t>
            </a:r>
            <a:r>
              <a:rPr lang="en-ID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11924963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076BEB0A-9C7B-1F1A-7A8D-CC5218BD03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27584" y="980728"/>
            <a:ext cx="7344816" cy="5040560"/>
          </a:xfrm>
        </p:spPr>
        <p:txBody>
          <a:bodyPr/>
          <a:lstStyle/>
          <a:p>
            <a:r>
              <a:rPr lang="en-ID" dirty="0" err="1">
                <a:solidFill>
                  <a:schemeClr val="tx1"/>
                </a:solidFill>
              </a:rPr>
              <a:t>Pihak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Mengajukan</a:t>
            </a:r>
            <a:endParaRPr lang="en-ID" dirty="0">
              <a:solidFill>
                <a:schemeClr val="tx1"/>
              </a:solidFill>
            </a:endParaRPr>
          </a:p>
          <a:p>
            <a:endParaRPr lang="en-ID" dirty="0">
              <a:solidFill>
                <a:schemeClr val="tx1"/>
              </a:solidFill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ID" dirty="0">
                <a:solidFill>
                  <a:schemeClr val="tx1"/>
                </a:solidFill>
              </a:rPr>
              <a:t>Hanya </a:t>
            </a:r>
            <a:r>
              <a:rPr lang="en-ID" b="1" dirty="0" err="1">
                <a:solidFill>
                  <a:schemeClr val="tx1"/>
                </a:solidFill>
              </a:rPr>
              <a:t>Kurator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berhak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mengajukan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gugatan</a:t>
            </a:r>
            <a:r>
              <a:rPr lang="en-ID" dirty="0">
                <a:solidFill>
                  <a:schemeClr val="tx1"/>
                </a:solidFill>
              </a:rPr>
              <a:t> di </a:t>
            </a:r>
            <a:r>
              <a:rPr lang="en-ID" dirty="0" err="1">
                <a:solidFill>
                  <a:schemeClr val="tx1"/>
                </a:solidFill>
              </a:rPr>
              <a:t>Pengadilan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Niaga</a:t>
            </a:r>
            <a:r>
              <a:rPr lang="en-ID" dirty="0">
                <a:solidFill>
                  <a:schemeClr val="tx1"/>
                </a:solidFill>
              </a:rPr>
              <a:t>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pt-BR" dirty="0">
                <a:solidFill>
                  <a:schemeClr val="tx1"/>
                </a:solidFill>
              </a:rPr>
              <a:t>Kreditor secara individual tidak bisa mengajukan.</a:t>
            </a:r>
          </a:p>
          <a:p>
            <a:pPr algn="just"/>
            <a:endParaRPr lang="en-ID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8801397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59D6B373-9962-8A1F-1B94-676BB961E2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27584" y="1052736"/>
            <a:ext cx="7416824" cy="4752528"/>
          </a:xfrm>
        </p:spPr>
        <p:txBody>
          <a:bodyPr/>
          <a:lstStyle/>
          <a:p>
            <a:r>
              <a:rPr lang="en-ID" dirty="0">
                <a:solidFill>
                  <a:schemeClr val="tx1"/>
                </a:solidFill>
              </a:rPr>
              <a:t>PENTINGNYA ACTIO PAULIANA</a:t>
            </a:r>
          </a:p>
          <a:p>
            <a:pPr algn="just"/>
            <a:endParaRPr lang="en-ID" dirty="0">
              <a:solidFill>
                <a:schemeClr val="tx1"/>
              </a:solidFill>
            </a:endParaRP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fi-FI" dirty="0">
                <a:solidFill>
                  <a:schemeClr val="tx1"/>
                </a:solidFill>
              </a:rPr>
              <a:t>Alat hukum untuk </a:t>
            </a:r>
            <a:r>
              <a:rPr lang="fi-FI" b="1" dirty="0">
                <a:solidFill>
                  <a:schemeClr val="tx1"/>
                </a:solidFill>
              </a:rPr>
              <a:t>memastikan keadilan</a:t>
            </a:r>
            <a:r>
              <a:rPr lang="fi-FI" dirty="0">
                <a:solidFill>
                  <a:schemeClr val="tx1"/>
                </a:solidFill>
              </a:rPr>
              <a:t> dalam kepailitan.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</a:rPr>
              <a:t>Mencegah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debitor</a:t>
            </a:r>
            <a:r>
              <a:rPr lang="en-ID" dirty="0">
                <a:solidFill>
                  <a:schemeClr val="tx1"/>
                </a:solidFill>
              </a:rPr>
              <a:t> "</a:t>
            </a:r>
            <a:r>
              <a:rPr lang="en-ID" dirty="0" err="1">
                <a:solidFill>
                  <a:schemeClr val="tx1"/>
                </a:solidFill>
              </a:rPr>
              <a:t>menghilangkan</a:t>
            </a:r>
            <a:r>
              <a:rPr lang="en-ID" dirty="0">
                <a:solidFill>
                  <a:schemeClr val="tx1"/>
                </a:solidFill>
              </a:rPr>
              <a:t>" </a:t>
            </a:r>
            <a:r>
              <a:rPr lang="en-ID" dirty="0" err="1">
                <a:solidFill>
                  <a:schemeClr val="tx1"/>
                </a:solidFill>
              </a:rPr>
              <a:t>aset</a:t>
            </a:r>
            <a:r>
              <a:rPr lang="en-ID" dirty="0">
                <a:solidFill>
                  <a:schemeClr val="tx1"/>
                </a:solidFill>
              </a:rPr>
              <a:t>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</a:rPr>
              <a:t>Memastikan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kreditor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terbayar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proporsional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dari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aset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seharusnya</a:t>
            </a:r>
            <a:r>
              <a:rPr lang="en-ID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25667658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31D8F1B6-BA3B-7B7C-A6FE-A0E55F962A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39552" y="2324472"/>
            <a:ext cx="6400800" cy="1752600"/>
          </a:xfrm>
        </p:spPr>
        <p:txBody>
          <a:bodyPr>
            <a:normAutofit/>
          </a:bodyPr>
          <a:lstStyle/>
          <a:p>
            <a:r>
              <a:rPr lang="pt-BR" sz="3800" dirty="0">
                <a:solidFill>
                  <a:schemeClr val="tx1"/>
                </a:solidFill>
              </a:rPr>
              <a:t>PERDAMAIAN DALAM PKPU</a:t>
            </a:r>
          </a:p>
        </p:txBody>
      </p:sp>
    </p:spTree>
    <p:extLst>
      <p:ext uri="{BB962C8B-B14F-4D97-AF65-F5344CB8AC3E}">
        <p14:creationId xmlns:p14="http://schemas.microsoft.com/office/powerpoint/2010/main" val="3318643015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D5F3727A-CCF8-D469-77F9-6A838DBE49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27584" y="1124744"/>
            <a:ext cx="7560840" cy="4514056"/>
          </a:xfrm>
        </p:spPr>
        <p:txBody>
          <a:bodyPr>
            <a:normAutofit lnSpcReduction="10000"/>
          </a:bodyPr>
          <a:lstStyle/>
          <a:p>
            <a:r>
              <a:rPr lang="pt-BR" sz="3800" dirty="0">
                <a:solidFill>
                  <a:schemeClr val="tx1"/>
                </a:solidFill>
              </a:rPr>
              <a:t>Apa itu Perdamaian dalam PKPU?</a:t>
            </a:r>
          </a:p>
          <a:p>
            <a:endParaRPr lang="pt-BR" dirty="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en-ID" b="1" dirty="0" err="1">
                <a:solidFill>
                  <a:schemeClr val="tx1"/>
                </a:solidFill>
              </a:rPr>
              <a:t>Rencana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penyelesaian</a:t>
            </a:r>
            <a:r>
              <a:rPr lang="en-ID" b="1" dirty="0">
                <a:solidFill>
                  <a:schemeClr val="tx1"/>
                </a:solidFill>
              </a:rPr>
              <a:t> utang-</a:t>
            </a:r>
            <a:r>
              <a:rPr lang="en-ID" b="1" dirty="0" err="1">
                <a:solidFill>
                  <a:schemeClr val="tx1"/>
                </a:solidFill>
              </a:rPr>
              <a:t>piutang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diusulkan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debitor</a:t>
            </a:r>
            <a:r>
              <a:rPr lang="en-ID" dirty="0">
                <a:solidFill>
                  <a:schemeClr val="tx1"/>
                </a:solidFill>
              </a:rPr>
              <a:t>.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endParaRPr lang="en-ID" dirty="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en-ID" dirty="0" err="1">
                <a:solidFill>
                  <a:schemeClr val="tx1"/>
                </a:solidFill>
              </a:rPr>
              <a:t>Merupakan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kontrak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antara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debitor</a:t>
            </a:r>
            <a:r>
              <a:rPr lang="en-ID" dirty="0">
                <a:solidFill>
                  <a:schemeClr val="tx1"/>
                </a:solidFill>
              </a:rPr>
              <a:t> dan </a:t>
            </a:r>
            <a:r>
              <a:rPr lang="en-ID" dirty="0" err="1">
                <a:solidFill>
                  <a:schemeClr val="tx1"/>
                </a:solidFill>
              </a:rPr>
              <a:t>kreditor</a:t>
            </a:r>
            <a:r>
              <a:rPr lang="en-ID" dirty="0">
                <a:solidFill>
                  <a:schemeClr val="tx1"/>
                </a:solidFill>
              </a:rPr>
              <a:t>.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endParaRPr lang="en-ID" dirty="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sv-SE" dirty="0">
                <a:solidFill>
                  <a:schemeClr val="tx1"/>
                </a:solidFill>
              </a:rPr>
              <a:t>Mengatur cara &amp; waktu pelunasan utang di luar skema kepailitan</a:t>
            </a:r>
            <a:endParaRPr lang="en-ID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4087675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C68CD276-018B-53CF-94B0-ED605D84EF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27584" y="1052736"/>
            <a:ext cx="7488832" cy="4586064"/>
          </a:xfrm>
        </p:spPr>
        <p:txBody>
          <a:bodyPr>
            <a:normAutofit/>
          </a:bodyPr>
          <a:lstStyle/>
          <a:p>
            <a:r>
              <a:rPr lang="en-ID" sz="3500" dirty="0" err="1">
                <a:solidFill>
                  <a:schemeClr val="tx1"/>
                </a:solidFill>
              </a:rPr>
              <a:t>Bentuk</a:t>
            </a:r>
            <a:r>
              <a:rPr lang="en-ID" sz="3500" dirty="0">
                <a:solidFill>
                  <a:schemeClr val="tx1"/>
                </a:solidFill>
              </a:rPr>
              <a:t> </a:t>
            </a:r>
            <a:r>
              <a:rPr lang="en-ID" sz="3500" dirty="0" err="1">
                <a:solidFill>
                  <a:schemeClr val="tx1"/>
                </a:solidFill>
              </a:rPr>
              <a:t>Rencana</a:t>
            </a:r>
            <a:r>
              <a:rPr lang="en-ID" sz="3500" dirty="0">
                <a:solidFill>
                  <a:schemeClr val="tx1"/>
                </a:solidFill>
              </a:rPr>
              <a:t> </a:t>
            </a:r>
            <a:r>
              <a:rPr lang="en-ID" sz="3500" dirty="0" err="1">
                <a:solidFill>
                  <a:schemeClr val="tx1"/>
                </a:solidFill>
              </a:rPr>
              <a:t>Perdamaian</a:t>
            </a:r>
            <a:endParaRPr lang="en-ID" sz="3500" dirty="0">
              <a:solidFill>
                <a:schemeClr val="tx1"/>
              </a:solidFill>
            </a:endParaRPr>
          </a:p>
          <a:p>
            <a:pPr algn="just"/>
            <a:endParaRPr lang="en-ID" dirty="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en-ID" b="1" dirty="0" err="1">
                <a:solidFill>
                  <a:schemeClr val="tx1"/>
                </a:solidFill>
              </a:rPr>
              <a:t>Penjadwalan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ulang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pembayaran</a:t>
            </a:r>
            <a:r>
              <a:rPr lang="en-ID" dirty="0">
                <a:solidFill>
                  <a:schemeClr val="tx1"/>
                </a:solidFill>
              </a:rPr>
              <a:t> utang (</a:t>
            </a:r>
            <a:r>
              <a:rPr lang="en-ID" dirty="0" err="1">
                <a:solidFill>
                  <a:schemeClr val="tx1"/>
                </a:solidFill>
              </a:rPr>
              <a:t>perpanjangan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waktu</a:t>
            </a:r>
            <a:r>
              <a:rPr lang="en-ID" dirty="0">
                <a:solidFill>
                  <a:schemeClr val="tx1"/>
                </a:solidFill>
              </a:rPr>
              <a:t>).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sv-SE" b="1" dirty="0">
                <a:solidFill>
                  <a:schemeClr val="tx1"/>
                </a:solidFill>
              </a:rPr>
              <a:t>Pengurangan jumlah utang</a:t>
            </a:r>
            <a:r>
              <a:rPr lang="sv-SE" dirty="0">
                <a:solidFill>
                  <a:schemeClr val="tx1"/>
                </a:solidFill>
              </a:rPr>
              <a:t> (diskon/haircut).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en-ID" b="1" dirty="0" err="1">
                <a:solidFill>
                  <a:schemeClr val="tx1"/>
                </a:solidFill>
              </a:rPr>
              <a:t>Konversi</a:t>
            </a:r>
            <a:r>
              <a:rPr lang="en-ID" b="1" dirty="0">
                <a:solidFill>
                  <a:schemeClr val="tx1"/>
                </a:solidFill>
              </a:rPr>
              <a:t> utang </a:t>
            </a:r>
            <a:r>
              <a:rPr lang="en-ID" b="1" dirty="0" err="1">
                <a:solidFill>
                  <a:schemeClr val="tx1"/>
                </a:solidFill>
              </a:rPr>
              <a:t>menjadi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saham</a:t>
            </a:r>
            <a:r>
              <a:rPr lang="en-ID" dirty="0">
                <a:solidFill>
                  <a:schemeClr val="tx1"/>
                </a:solidFill>
              </a:rPr>
              <a:t> (</a:t>
            </a:r>
            <a:r>
              <a:rPr lang="en-ID" dirty="0" err="1">
                <a:solidFill>
                  <a:schemeClr val="tx1"/>
                </a:solidFill>
              </a:rPr>
              <a:t>untuk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perusahaan</a:t>
            </a:r>
            <a:r>
              <a:rPr lang="en-ID" dirty="0">
                <a:solidFill>
                  <a:schemeClr val="tx1"/>
                </a:solidFill>
              </a:rPr>
              <a:t>).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en-ID" dirty="0" err="1">
                <a:solidFill>
                  <a:schemeClr val="tx1"/>
                </a:solidFill>
              </a:rPr>
              <a:t>Bentuk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penyelesaian</a:t>
            </a:r>
            <a:r>
              <a:rPr lang="en-ID" dirty="0">
                <a:solidFill>
                  <a:schemeClr val="tx1"/>
                </a:solidFill>
              </a:rPr>
              <a:t> lain yang </a:t>
            </a:r>
            <a:r>
              <a:rPr lang="en-ID" dirty="0" err="1">
                <a:solidFill>
                  <a:schemeClr val="tx1"/>
                </a:solidFill>
              </a:rPr>
              <a:t>disepakati</a:t>
            </a:r>
            <a:r>
              <a:rPr lang="en-ID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90761945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4A7491A0-5D55-EB95-1E76-911F233C56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55576" y="980728"/>
            <a:ext cx="7776864" cy="5184576"/>
          </a:xfrm>
        </p:spPr>
        <p:txBody>
          <a:bodyPr>
            <a:normAutofit fontScale="92500" lnSpcReduction="20000"/>
          </a:bodyPr>
          <a:lstStyle/>
          <a:p>
            <a:r>
              <a:rPr lang="en-ID" sz="3500" dirty="0">
                <a:solidFill>
                  <a:schemeClr val="tx1"/>
                </a:solidFill>
              </a:rPr>
              <a:t>Proses </a:t>
            </a:r>
            <a:r>
              <a:rPr lang="en-ID" sz="3500" dirty="0" err="1">
                <a:solidFill>
                  <a:schemeClr val="tx1"/>
                </a:solidFill>
              </a:rPr>
              <a:t>Perdamaian</a:t>
            </a:r>
            <a:r>
              <a:rPr lang="en-ID" sz="3500" dirty="0">
                <a:solidFill>
                  <a:schemeClr val="tx1"/>
                </a:solidFill>
              </a:rPr>
              <a:t> </a:t>
            </a:r>
            <a:r>
              <a:rPr lang="en-ID" sz="3500" dirty="0" err="1">
                <a:solidFill>
                  <a:schemeClr val="tx1"/>
                </a:solidFill>
              </a:rPr>
              <a:t>dalam</a:t>
            </a:r>
            <a:r>
              <a:rPr lang="en-ID" sz="3500" dirty="0">
                <a:solidFill>
                  <a:schemeClr val="tx1"/>
                </a:solidFill>
              </a:rPr>
              <a:t> PKPU</a:t>
            </a:r>
          </a:p>
          <a:p>
            <a:endParaRPr lang="en-ID" dirty="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en-ID" b="1" dirty="0" err="1">
                <a:solidFill>
                  <a:schemeClr val="tx1"/>
                </a:solidFill>
              </a:rPr>
              <a:t>Pengajuan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Rencana</a:t>
            </a:r>
            <a:r>
              <a:rPr lang="en-ID" dirty="0">
                <a:solidFill>
                  <a:schemeClr val="tx1"/>
                </a:solidFill>
              </a:rPr>
              <a:t>: </a:t>
            </a:r>
            <a:r>
              <a:rPr lang="en-ID" dirty="0" err="1">
                <a:solidFill>
                  <a:schemeClr val="tx1"/>
                </a:solidFill>
              </a:rPr>
              <a:t>Debitor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mengajukan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rencana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kreditor</a:t>
            </a:r>
            <a:r>
              <a:rPr lang="en-ID" dirty="0">
                <a:solidFill>
                  <a:schemeClr val="tx1"/>
                </a:solidFill>
              </a:rPr>
              <a:t> (</a:t>
            </a:r>
            <a:r>
              <a:rPr lang="en-ID" dirty="0" err="1">
                <a:solidFill>
                  <a:schemeClr val="tx1"/>
                </a:solidFill>
              </a:rPr>
              <a:t>diawasi</a:t>
            </a:r>
            <a:r>
              <a:rPr lang="en-ID" dirty="0">
                <a:solidFill>
                  <a:schemeClr val="tx1"/>
                </a:solidFill>
              </a:rPr>
              <a:t> Hakim </a:t>
            </a:r>
            <a:r>
              <a:rPr lang="en-ID" dirty="0" err="1">
                <a:solidFill>
                  <a:schemeClr val="tx1"/>
                </a:solidFill>
              </a:rPr>
              <a:t>Pengawas</a:t>
            </a:r>
            <a:r>
              <a:rPr lang="en-ID" dirty="0">
                <a:solidFill>
                  <a:schemeClr val="tx1"/>
                </a:solidFill>
              </a:rPr>
              <a:t> &amp; </a:t>
            </a:r>
            <a:r>
              <a:rPr lang="en-ID" dirty="0" err="1">
                <a:solidFill>
                  <a:schemeClr val="tx1"/>
                </a:solidFill>
              </a:rPr>
              <a:t>Pengurus</a:t>
            </a:r>
            <a:r>
              <a:rPr lang="en-ID" dirty="0">
                <a:solidFill>
                  <a:schemeClr val="tx1"/>
                </a:solidFill>
              </a:rPr>
              <a:t>).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en-ID" b="1" dirty="0" err="1">
                <a:solidFill>
                  <a:schemeClr val="tx1"/>
                </a:solidFill>
              </a:rPr>
              <a:t>Verifikasi</a:t>
            </a:r>
            <a:r>
              <a:rPr lang="en-ID" b="1" dirty="0">
                <a:solidFill>
                  <a:schemeClr val="tx1"/>
                </a:solidFill>
              </a:rPr>
              <a:t> Utang</a:t>
            </a:r>
            <a:r>
              <a:rPr lang="en-ID" dirty="0">
                <a:solidFill>
                  <a:schemeClr val="tx1"/>
                </a:solidFill>
              </a:rPr>
              <a:t>: </a:t>
            </a:r>
            <a:r>
              <a:rPr lang="en-ID" dirty="0" err="1">
                <a:solidFill>
                  <a:schemeClr val="tx1"/>
                </a:solidFill>
              </a:rPr>
              <a:t>Pengurus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memverifikasi</a:t>
            </a:r>
            <a:r>
              <a:rPr lang="en-ID" dirty="0">
                <a:solidFill>
                  <a:schemeClr val="tx1"/>
                </a:solidFill>
              </a:rPr>
              <a:t> daftar utang </a:t>
            </a:r>
            <a:r>
              <a:rPr lang="en-ID" dirty="0" err="1">
                <a:solidFill>
                  <a:schemeClr val="tx1"/>
                </a:solidFill>
              </a:rPr>
              <a:t>debitor</a:t>
            </a:r>
            <a:r>
              <a:rPr lang="en-ID" dirty="0">
                <a:solidFill>
                  <a:schemeClr val="tx1"/>
                </a:solidFill>
              </a:rPr>
              <a:t> dan </a:t>
            </a:r>
            <a:r>
              <a:rPr lang="en-ID" dirty="0" err="1">
                <a:solidFill>
                  <a:schemeClr val="tx1"/>
                </a:solidFill>
              </a:rPr>
              <a:t>piutang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kreditor</a:t>
            </a:r>
            <a:r>
              <a:rPr lang="en-ID" dirty="0">
                <a:solidFill>
                  <a:schemeClr val="tx1"/>
                </a:solidFill>
              </a:rPr>
              <a:t>.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pt-BR" b="1" dirty="0">
                <a:solidFill>
                  <a:schemeClr val="tx1"/>
                </a:solidFill>
              </a:rPr>
              <a:t>Rapat Kreditor</a:t>
            </a:r>
            <a:r>
              <a:rPr lang="pt-BR" dirty="0">
                <a:solidFill>
                  <a:schemeClr val="tx1"/>
                </a:solidFill>
              </a:rPr>
              <a:t>: Kreditor membahas, meninjau, dan memberi suara atas rencana.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en-ID" b="1" dirty="0" err="1">
                <a:solidFill>
                  <a:schemeClr val="tx1"/>
                </a:solidFill>
              </a:rPr>
              <a:t>Persyaratan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Persetujuan</a:t>
            </a:r>
            <a:r>
              <a:rPr lang="en-ID" dirty="0">
                <a:solidFill>
                  <a:schemeClr val="tx1"/>
                </a:solidFill>
              </a:rPr>
              <a:t>:</a:t>
            </a:r>
          </a:p>
          <a:p>
            <a:pPr marL="901700" indent="-450850" algn="just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</a:rPr>
              <a:t>Disetujui</a:t>
            </a:r>
            <a:r>
              <a:rPr lang="en-ID" dirty="0">
                <a:solidFill>
                  <a:schemeClr val="tx1"/>
                </a:solidFill>
              </a:rPr>
              <a:t> &gt; 1/2 </a:t>
            </a:r>
            <a:r>
              <a:rPr lang="en-ID" dirty="0" err="1">
                <a:solidFill>
                  <a:schemeClr val="tx1"/>
                </a:solidFill>
              </a:rPr>
              <a:t>jumlah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kreditor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konkuren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haknya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diakui</a:t>
            </a:r>
            <a:r>
              <a:rPr lang="en-ID" dirty="0">
                <a:solidFill>
                  <a:schemeClr val="tx1"/>
                </a:solidFill>
              </a:rPr>
              <a:t>.</a:t>
            </a:r>
          </a:p>
          <a:p>
            <a:pPr marL="901700" indent="-450850" algn="just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</a:rPr>
              <a:t>Mewakili</a:t>
            </a:r>
            <a:r>
              <a:rPr lang="en-ID" dirty="0">
                <a:solidFill>
                  <a:schemeClr val="tx1"/>
                </a:solidFill>
              </a:rPr>
              <a:t> minimal 2/3 </a:t>
            </a:r>
            <a:r>
              <a:rPr lang="en-ID" dirty="0" err="1">
                <a:solidFill>
                  <a:schemeClr val="tx1"/>
                </a:solidFill>
              </a:rPr>
              <a:t>dari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seluruh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piutang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kreditor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konkuren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hadir</a:t>
            </a:r>
            <a:r>
              <a:rPr lang="en-ID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75230622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90FCE271-66F1-A830-B2DF-56D80FF5B0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71600" y="1268760"/>
            <a:ext cx="7272808" cy="4680520"/>
          </a:xfrm>
        </p:spPr>
        <p:txBody>
          <a:bodyPr/>
          <a:lstStyle/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en-ID" b="1" dirty="0" err="1">
                <a:solidFill>
                  <a:schemeClr val="tx1"/>
                </a:solidFill>
              </a:rPr>
              <a:t>Pengesahan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Pengadilan</a:t>
            </a:r>
            <a:r>
              <a:rPr lang="en-ID" b="1" dirty="0">
                <a:solidFill>
                  <a:schemeClr val="tx1"/>
                </a:solidFill>
              </a:rPr>
              <a:t> (</a:t>
            </a:r>
            <a:r>
              <a:rPr lang="en-ID" b="1" dirty="0" err="1">
                <a:solidFill>
                  <a:schemeClr val="tx1"/>
                </a:solidFill>
              </a:rPr>
              <a:t>Homologasi</a:t>
            </a:r>
            <a:r>
              <a:rPr lang="en-ID" b="1" dirty="0">
                <a:solidFill>
                  <a:schemeClr val="tx1"/>
                </a:solidFill>
              </a:rPr>
              <a:t>)</a:t>
            </a:r>
            <a:r>
              <a:rPr lang="en-ID" dirty="0">
                <a:solidFill>
                  <a:schemeClr val="tx1"/>
                </a:solidFill>
              </a:rPr>
              <a:t>: Jika </a:t>
            </a:r>
            <a:r>
              <a:rPr lang="en-ID" dirty="0" err="1">
                <a:solidFill>
                  <a:schemeClr val="tx1"/>
                </a:solidFill>
              </a:rPr>
              <a:t>disetujui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wajib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disahkan</a:t>
            </a:r>
            <a:r>
              <a:rPr lang="en-ID" dirty="0">
                <a:solidFill>
                  <a:schemeClr val="tx1"/>
                </a:solidFill>
              </a:rPr>
              <a:t> oleh </a:t>
            </a:r>
            <a:r>
              <a:rPr lang="en-ID" dirty="0" err="1">
                <a:solidFill>
                  <a:schemeClr val="tx1"/>
                </a:solidFill>
              </a:rPr>
              <a:t>Pengadilan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Niaga</a:t>
            </a:r>
            <a:r>
              <a:rPr lang="en-ID" dirty="0">
                <a:solidFill>
                  <a:schemeClr val="tx1"/>
                </a:solidFill>
              </a:rPr>
              <a:t>.</a:t>
            </a:r>
          </a:p>
          <a:p>
            <a:pPr marL="981075" indent="-530225" algn="just">
              <a:buFont typeface="Arial" panose="020B0604020202020204" pitchFamily="34" charset="0"/>
              <a:buChar char="•"/>
              <a:tabLst>
                <a:tab pos="901700" algn="l"/>
                <a:tab pos="1073150" algn="l"/>
              </a:tabLst>
            </a:pPr>
            <a:r>
              <a:rPr lang="en-ID" dirty="0" err="1">
                <a:solidFill>
                  <a:schemeClr val="tx1"/>
                </a:solidFill>
              </a:rPr>
              <a:t>Setelah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disahkan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perdamaian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mengikat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semua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kreditor</a:t>
            </a:r>
            <a:r>
              <a:rPr lang="en-ID" dirty="0">
                <a:solidFill>
                  <a:schemeClr val="tx1"/>
                </a:solidFill>
              </a:rPr>
              <a:t>.</a:t>
            </a:r>
          </a:p>
          <a:p>
            <a:pPr marL="530225" indent="-530225" algn="just">
              <a:buFont typeface="Wingdings" panose="05000000000000000000" pitchFamily="2" charset="2"/>
              <a:buChar char="§"/>
              <a:tabLst>
                <a:tab pos="450850" algn="l"/>
                <a:tab pos="1073150" algn="l"/>
              </a:tabLst>
            </a:pPr>
            <a:r>
              <a:rPr lang="en-ID" b="1" dirty="0" err="1">
                <a:solidFill>
                  <a:schemeClr val="tx1"/>
                </a:solidFill>
              </a:rPr>
              <a:t>Pelaksanaan</a:t>
            </a:r>
            <a:r>
              <a:rPr lang="en-ID" b="1" dirty="0">
                <a:solidFill>
                  <a:schemeClr val="tx1"/>
                </a:solidFill>
              </a:rPr>
              <a:t> </a:t>
            </a:r>
            <a:r>
              <a:rPr lang="en-ID" b="1" dirty="0" err="1">
                <a:solidFill>
                  <a:schemeClr val="tx1"/>
                </a:solidFill>
              </a:rPr>
              <a:t>Perdamaian</a:t>
            </a:r>
            <a:r>
              <a:rPr lang="en-ID" dirty="0">
                <a:solidFill>
                  <a:schemeClr val="tx1"/>
                </a:solidFill>
              </a:rPr>
              <a:t>: </a:t>
            </a:r>
            <a:r>
              <a:rPr lang="en-ID" dirty="0" err="1">
                <a:solidFill>
                  <a:schemeClr val="tx1"/>
                </a:solidFill>
              </a:rPr>
              <a:t>Debitor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wajib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melaksanakan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isi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perdamaian</a:t>
            </a:r>
            <a:r>
              <a:rPr lang="en-ID" dirty="0">
                <a:solidFill>
                  <a:schemeClr val="tx1"/>
                </a:solidFill>
              </a:rPr>
              <a:t>. Jika </a:t>
            </a:r>
            <a:r>
              <a:rPr lang="en-ID" dirty="0" err="1">
                <a:solidFill>
                  <a:schemeClr val="tx1"/>
                </a:solidFill>
              </a:rPr>
              <a:t>tidak</a:t>
            </a:r>
            <a:r>
              <a:rPr lang="en-ID" dirty="0">
                <a:solidFill>
                  <a:schemeClr val="tx1"/>
                </a:solidFill>
              </a:rPr>
              <a:t>, </a:t>
            </a:r>
            <a:r>
              <a:rPr lang="en-ID" dirty="0" err="1">
                <a:solidFill>
                  <a:schemeClr val="tx1"/>
                </a:solidFill>
              </a:rPr>
              <a:t>bisa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dinyatakan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pailit</a:t>
            </a:r>
            <a:r>
              <a:rPr lang="en-ID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08531393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63DDC35D-E9E4-6E68-9CBF-84073CF437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99592" y="1052736"/>
            <a:ext cx="7200800" cy="4896544"/>
          </a:xfrm>
        </p:spPr>
        <p:txBody>
          <a:bodyPr/>
          <a:lstStyle/>
          <a:p>
            <a:r>
              <a:rPr lang="en-ID" sz="3400" dirty="0" err="1">
                <a:solidFill>
                  <a:schemeClr val="tx1"/>
                </a:solidFill>
              </a:rPr>
              <a:t>Mengapa</a:t>
            </a:r>
            <a:r>
              <a:rPr lang="en-ID" sz="3400" dirty="0">
                <a:solidFill>
                  <a:schemeClr val="tx1"/>
                </a:solidFill>
              </a:rPr>
              <a:t> </a:t>
            </a:r>
            <a:r>
              <a:rPr lang="en-ID" sz="3400" dirty="0" err="1">
                <a:solidFill>
                  <a:schemeClr val="tx1"/>
                </a:solidFill>
              </a:rPr>
              <a:t>Perdamaian</a:t>
            </a:r>
            <a:r>
              <a:rPr lang="en-ID" sz="3400" dirty="0">
                <a:solidFill>
                  <a:schemeClr val="tx1"/>
                </a:solidFill>
              </a:rPr>
              <a:t> </a:t>
            </a:r>
            <a:r>
              <a:rPr lang="en-ID" sz="3400" dirty="0" err="1">
                <a:solidFill>
                  <a:schemeClr val="tx1"/>
                </a:solidFill>
              </a:rPr>
              <a:t>Penting</a:t>
            </a:r>
            <a:r>
              <a:rPr lang="en-ID" sz="3400" dirty="0">
                <a:solidFill>
                  <a:schemeClr val="tx1"/>
                </a:solidFill>
              </a:rPr>
              <a:t>?</a:t>
            </a:r>
          </a:p>
          <a:p>
            <a:pPr algn="just"/>
            <a:endParaRPr lang="en-ID" dirty="0">
              <a:solidFill>
                <a:schemeClr val="tx1"/>
              </a:solidFill>
            </a:endParaRPr>
          </a:p>
          <a:p>
            <a:pPr marL="514350" indent="-514350" algn="just">
              <a:buFont typeface="+mj-lt"/>
              <a:buAutoNum type="arabicPeriod"/>
            </a:pPr>
            <a:r>
              <a:rPr lang="en-ID" dirty="0" err="1">
                <a:solidFill>
                  <a:schemeClr val="tx1"/>
                </a:solidFill>
              </a:rPr>
              <a:t>Menguntungkan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kedua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pihak</a:t>
            </a:r>
            <a:r>
              <a:rPr lang="en-ID" dirty="0">
                <a:solidFill>
                  <a:schemeClr val="tx1"/>
                </a:solidFill>
              </a:rPr>
              <a:t>:</a:t>
            </a:r>
          </a:p>
          <a:p>
            <a:pPr marL="1073150" indent="-457200" algn="just">
              <a:buFont typeface="Wingdings" panose="05000000000000000000" pitchFamily="2" charset="2"/>
              <a:buChar char="§"/>
            </a:pPr>
            <a:r>
              <a:rPr lang="it-IT" dirty="0">
                <a:solidFill>
                  <a:schemeClr val="tx1"/>
                </a:solidFill>
              </a:rPr>
              <a:t>Debitor: Terhindar dari pailit, reputasi terjaga.</a:t>
            </a:r>
          </a:p>
          <a:p>
            <a:pPr marL="1073150" indent="-457200" algn="just">
              <a:buFont typeface="Wingdings" panose="05000000000000000000" pitchFamily="2" charset="2"/>
              <a:buChar char="§"/>
              <a:tabLst>
                <a:tab pos="1166813" algn="l"/>
              </a:tabLst>
            </a:pPr>
            <a:r>
              <a:rPr lang="en-ID" dirty="0" err="1">
                <a:solidFill>
                  <a:schemeClr val="tx1"/>
                </a:solidFill>
              </a:rPr>
              <a:t>Kreditor</a:t>
            </a:r>
            <a:r>
              <a:rPr lang="en-ID" dirty="0">
                <a:solidFill>
                  <a:schemeClr val="tx1"/>
                </a:solidFill>
              </a:rPr>
              <a:t>: Harapan </a:t>
            </a:r>
            <a:r>
              <a:rPr lang="en-ID" dirty="0" err="1">
                <a:solidFill>
                  <a:schemeClr val="tx1"/>
                </a:solidFill>
              </a:rPr>
              <a:t>lebih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pasti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mendapatkan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kembali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piutang</a:t>
            </a:r>
            <a:r>
              <a:rPr lang="en-ID" dirty="0">
                <a:solidFill>
                  <a:schemeClr val="tx1"/>
                </a:solidFill>
              </a:rPr>
              <a:t>.</a:t>
            </a:r>
          </a:p>
          <a:p>
            <a:pPr marL="514350" indent="-514350" algn="just">
              <a:buFont typeface="+mj-lt"/>
              <a:buAutoNum type="arabicPeriod" startAt="2"/>
            </a:pPr>
            <a:r>
              <a:rPr lang="en-ID" dirty="0" err="1">
                <a:solidFill>
                  <a:schemeClr val="tx1"/>
                </a:solidFill>
              </a:rPr>
              <a:t>Menghindari</a:t>
            </a:r>
            <a:r>
              <a:rPr lang="en-ID" dirty="0">
                <a:solidFill>
                  <a:schemeClr val="tx1"/>
                </a:solidFill>
              </a:rPr>
              <a:t> proses </a:t>
            </a:r>
            <a:r>
              <a:rPr lang="en-ID" dirty="0" err="1">
                <a:solidFill>
                  <a:schemeClr val="tx1"/>
                </a:solidFill>
              </a:rPr>
              <a:t>kepailitan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panjang</a:t>
            </a:r>
            <a:r>
              <a:rPr lang="en-ID" dirty="0">
                <a:solidFill>
                  <a:schemeClr val="tx1"/>
                </a:solidFill>
              </a:rPr>
              <a:t> dan </a:t>
            </a:r>
            <a:r>
              <a:rPr lang="en-ID" dirty="0" err="1">
                <a:solidFill>
                  <a:schemeClr val="tx1"/>
                </a:solidFill>
              </a:rPr>
              <a:t>sering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tidak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efisien</a:t>
            </a:r>
            <a:r>
              <a:rPr lang="en-ID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01181640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8172D6F6-D41C-D6B1-70B2-3D9E965012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2468488"/>
            <a:ext cx="6400800" cy="1752600"/>
          </a:xfrm>
        </p:spPr>
        <p:txBody>
          <a:bodyPr>
            <a:normAutofit/>
          </a:bodyPr>
          <a:lstStyle/>
          <a:p>
            <a:r>
              <a:rPr lang="en-ID" sz="4400" dirty="0">
                <a:solidFill>
                  <a:schemeClr val="tx1"/>
                </a:solidFill>
              </a:rPr>
              <a:t>ACTIO PAULIANA</a:t>
            </a:r>
          </a:p>
        </p:txBody>
      </p:sp>
    </p:spTree>
    <p:extLst>
      <p:ext uri="{BB962C8B-B14F-4D97-AF65-F5344CB8AC3E}">
        <p14:creationId xmlns:p14="http://schemas.microsoft.com/office/powerpoint/2010/main" val="1072164225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50C8D284-AF71-CEBB-A1E3-54E624EC0B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55576" y="1340768"/>
            <a:ext cx="7632848" cy="4608512"/>
          </a:xfrm>
        </p:spPr>
        <p:txBody>
          <a:bodyPr/>
          <a:lstStyle/>
          <a:p>
            <a:r>
              <a:rPr lang="en-ID" sz="3800" dirty="0">
                <a:solidFill>
                  <a:schemeClr val="tx1"/>
                </a:solidFill>
              </a:rPr>
              <a:t>Apa </a:t>
            </a:r>
            <a:r>
              <a:rPr lang="en-ID" sz="3800" dirty="0" err="1">
                <a:solidFill>
                  <a:schemeClr val="tx1"/>
                </a:solidFill>
              </a:rPr>
              <a:t>itu</a:t>
            </a:r>
            <a:r>
              <a:rPr lang="en-ID" sz="3800" dirty="0">
                <a:solidFill>
                  <a:schemeClr val="tx1"/>
                </a:solidFill>
              </a:rPr>
              <a:t> </a:t>
            </a:r>
            <a:r>
              <a:rPr lang="en-ID" sz="3800" dirty="0" err="1">
                <a:solidFill>
                  <a:schemeClr val="tx1"/>
                </a:solidFill>
              </a:rPr>
              <a:t>Actio</a:t>
            </a:r>
            <a:r>
              <a:rPr lang="en-ID" sz="3800" dirty="0">
                <a:solidFill>
                  <a:schemeClr val="tx1"/>
                </a:solidFill>
              </a:rPr>
              <a:t> </a:t>
            </a:r>
            <a:r>
              <a:rPr lang="en-ID" sz="3800" dirty="0" err="1">
                <a:solidFill>
                  <a:schemeClr val="tx1"/>
                </a:solidFill>
              </a:rPr>
              <a:t>Pauliana</a:t>
            </a:r>
            <a:r>
              <a:rPr lang="en-ID" sz="3800" dirty="0">
                <a:solidFill>
                  <a:schemeClr val="tx1"/>
                </a:solidFill>
              </a:rPr>
              <a:t>?</a:t>
            </a:r>
          </a:p>
          <a:p>
            <a:endParaRPr lang="en-ID" dirty="0">
              <a:solidFill>
                <a:schemeClr val="tx1"/>
              </a:solidFill>
            </a:endParaRPr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sv-SE" b="1" dirty="0">
                <a:solidFill>
                  <a:schemeClr val="tx1"/>
                </a:solidFill>
              </a:rPr>
              <a:t>Gugatan hukum</a:t>
            </a:r>
            <a:r>
              <a:rPr lang="sv-SE" dirty="0">
                <a:solidFill>
                  <a:schemeClr val="tx1"/>
                </a:solidFill>
              </a:rPr>
              <a:t> yang diajukan oleh </a:t>
            </a:r>
            <a:r>
              <a:rPr lang="sv-SE" b="1" dirty="0">
                <a:solidFill>
                  <a:schemeClr val="tx1"/>
                </a:solidFill>
              </a:rPr>
              <a:t>Kurator</a:t>
            </a:r>
            <a:r>
              <a:rPr lang="sv-SE" dirty="0">
                <a:solidFill>
                  <a:schemeClr val="tx1"/>
                </a:solidFill>
              </a:rPr>
              <a:t>.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en-ID" dirty="0" err="1">
                <a:solidFill>
                  <a:schemeClr val="tx1"/>
                </a:solidFill>
              </a:rPr>
              <a:t>Diajukan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ketika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debitor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sudah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dinyatakan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pailit</a:t>
            </a:r>
            <a:r>
              <a:rPr lang="en-ID" dirty="0">
                <a:solidFill>
                  <a:schemeClr val="tx1"/>
                </a:solidFill>
              </a:rPr>
              <a:t>.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sv-SE" b="1" dirty="0">
                <a:solidFill>
                  <a:schemeClr val="tx1"/>
                </a:solidFill>
              </a:rPr>
              <a:t>Tujuan</a:t>
            </a:r>
            <a:r>
              <a:rPr lang="sv-SE" dirty="0">
                <a:solidFill>
                  <a:schemeClr val="tx1"/>
                </a:solidFill>
              </a:rPr>
              <a:t>: </a:t>
            </a:r>
            <a:r>
              <a:rPr lang="sv-SE" b="1" dirty="0">
                <a:solidFill>
                  <a:schemeClr val="tx1"/>
                </a:solidFill>
              </a:rPr>
              <a:t>Membatalkan</a:t>
            </a:r>
            <a:r>
              <a:rPr lang="sv-SE" dirty="0">
                <a:solidFill>
                  <a:schemeClr val="tx1"/>
                </a:solidFill>
              </a:rPr>
              <a:t> perbuatan hukum debitor sebelum pailit, jika merugikan kreditor.</a:t>
            </a:r>
          </a:p>
          <a:p>
            <a:pPr marL="457200" indent="-457200" algn="just">
              <a:buFont typeface="Wingdings" panose="05000000000000000000" pitchFamily="2" charset="2"/>
              <a:buChar char="§"/>
            </a:pPr>
            <a:r>
              <a:rPr lang="en-ID" dirty="0" err="1">
                <a:solidFill>
                  <a:schemeClr val="tx1"/>
                </a:solidFill>
              </a:rPr>
              <a:t>Memungkinkan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Kurator</a:t>
            </a:r>
            <a:r>
              <a:rPr lang="en-ID" dirty="0">
                <a:solidFill>
                  <a:schemeClr val="tx1"/>
                </a:solidFill>
              </a:rPr>
              <a:t> "</a:t>
            </a:r>
            <a:r>
              <a:rPr lang="en-ID" dirty="0" err="1">
                <a:solidFill>
                  <a:schemeClr val="tx1"/>
                </a:solidFill>
              </a:rPr>
              <a:t>menarik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kembali</a:t>
            </a:r>
            <a:r>
              <a:rPr lang="en-ID" dirty="0">
                <a:solidFill>
                  <a:schemeClr val="tx1"/>
                </a:solidFill>
              </a:rPr>
              <a:t>" </a:t>
            </a:r>
            <a:r>
              <a:rPr lang="en-ID" dirty="0" err="1">
                <a:solidFill>
                  <a:schemeClr val="tx1"/>
                </a:solidFill>
              </a:rPr>
              <a:t>aset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dipindahkan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secara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tidak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sah</a:t>
            </a:r>
            <a:r>
              <a:rPr lang="en-ID" dirty="0">
                <a:solidFill>
                  <a:schemeClr val="tx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69958255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11198</TotalTime>
  <Words>644</Words>
  <Application>Microsoft Office PowerPoint</Application>
  <PresentationFormat>On-screen Show (4:3)</PresentationFormat>
  <Paragraphs>71</Paragraphs>
  <Slides>14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Cambria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Intan Meitasari</cp:lastModifiedBy>
  <cp:revision>517</cp:revision>
  <cp:lastPrinted>2017-08-29T02:54:51Z</cp:lastPrinted>
  <dcterms:created xsi:type="dcterms:W3CDTF">2010-04-18T12:06:30Z</dcterms:created>
  <dcterms:modified xsi:type="dcterms:W3CDTF">2025-06-10T07:29:50Z</dcterms:modified>
</cp:coreProperties>
</file>