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85" r:id="rId3"/>
    <p:sldId id="386" r:id="rId4"/>
    <p:sldId id="387" r:id="rId5"/>
    <p:sldId id="38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81339" autoAdjust="0"/>
  </p:normalViewPr>
  <p:slideViewPr>
    <p:cSldViewPr>
      <p:cViewPr varScale="1">
        <p:scale>
          <a:sx n="48" d="100"/>
          <a:sy n="48" d="100"/>
        </p:scale>
        <p:origin x="164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Apa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pkpu</a:t>
            </a:r>
            <a:r>
              <a:rPr lang="en-US" dirty="0"/>
              <a:t> </a:t>
            </a:r>
          </a:p>
          <a:p>
            <a:r>
              <a:rPr lang="en-US" dirty="0"/>
              <a:t>- </a:t>
            </a:r>
            <a:r>
              <a:rPr lang="en-ID" dirty="0"/>
              <a:t>Fase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b="1" dirty="0" err="1"/>
              <a:t>debitor</a:t>
            </a:r>
            <a:r>
              <a:rPr lang="en-ID" dirty="0"/>
              <a:t> (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berutang</a:t>
            </a:r>
            <a:r>
              <a:rPr lang="en-ID" dirty="0"/>
              <a:t>) yang </a:t>
            </a:r>
            <a:r>
              <a:rPr lang="en-ID" dirty="0" err="1"/>
              <a:t>kesulitan</a:t>
            </a:r>
            <a:r>
              <a:rPr lang="en-ID" dirty="0"/>
              <a:t> </a:t>
            </a:r>
            <a:r>
              <a:rPr lang="en-ID" dirty="0" err="1"/>
              <a:t>membayar</a:t>
            </a:r>
            <a:r>
              <a:rPr lang="en-ID" dirty="0"/>
              <a:t> utang.</a:t>
            </a:r>
          </a:p>
          <a:p>
            <a:r>
              <a:rPr lang="en-ID" dirty="0"/>
              <a:t>- </a:t>
            </a:r>
            <a:r>
              <a:rPr lang="en-ID" dirty="0" err="1"/>
              <a:t>Diberi</a:t>
            </a:r>
            <a:r>
              <a:rPr lang="en-ID" dirty="0"/>
              <a:t> </a:t>
            </a:r>
            <a:r>
              <a:rPr lang="en-ID" dirty="0" err="1"/>
              <a:t>kesempatan</a:t>
            </a:r>
            <a:r>
              <a:rPr lang="en-ID" dirty="0"/>
              <a:t> </a:t>
            </a:r>
            <a:r>
              <a:rPr lang="en-ID" dirty="0" err="1"/>
              <a:t>bernegosiasi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 err="1"/>
              <a:t>kreditor</a:t>
            </a:r>
            <a:r>
              <a:rPr lang="en-ID" dirty="0"/>
              <a:t> (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pemberi</a:t>
            </a:r>
            <a:r>
              <a:rPr lang="en-ID" dirty="0"/>
              <a:t> </a:t>
            </a:r>
            <a:r>
              <a:rPr lang="en-ID" dirty="0" err="1"/>
              <a:t>piutang</a:t>
            </a:r>
            <a:r>
              <a:rPr lang="en-ID" dirty="0"/>
              <a:t>).</a:t>
            </a:r>
          </a:p>
          <a:p>
            <a:r>
              <a:rPr lang="en-ID" b="1" dirty="0"/>
              <a:t>- Tujuan </a:t>
            </a:r>
            <a:r>
              <a:rPr lang="en-ID" b="1" dirty="0" err="1"/>
              <a:t>utama</a:t>
            </a:r>
            <a:r>
              <a:rPr lang="en-ID" dirty="0"/>
              <a:t>: </a:t>
            </a:r>
            <a:r>
              <a:rPr lang="en-ID" dirty="0" err="1"/>
              <a:t>Menghindari</a:t>
            </a:r>
            <a:r>
              <a:rPr lang="en-ID" dirty="0"/>
              <a:t> </a:t>
            </a:r>
            <a:r>
              <a:rPr lang="en-ID" dirty="0" err="1"/>
              <a:t>kepailitan</a:t>
            </a:r>
            <a:r>
              <a:rPr lang="en-ID" dirty="0"/>
              <a:t> </a:t>
            </a:r>
            <a:r>
              <a:rPr lang="en-ID" dirty="0" err="1"/>
              <a:t>debitor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03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Kurator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membagikan</a:t>
            </a:r>
            <a:r>
              <a:rPr lang="en-US" dirty="0"/>
              <a:t> </a:t>
            </a:r>
            <a:r>
              <a:rPr lang="en-US" dirty="0" err="1"/>
              <a:t>menjual</a:t>
            </a:r>
            <a:r>
              <a:rPr lang="en-US" dirty="0"/>
              <a:t> </a:t>
            </a:r>
            <a:r>
              <a:rPr lang="en-US" dirty="0" err="1"/>
              <a:t>mendata</a:t>
            </a:r>
            <a:r>
              <a:rPr lang="en-US" dirty="0"/>
              <a:t> asset </a:t>
            </a:r>
            <a:r>
              <a:rPr lang="en-US" dirty="0" err="1"/>
              <a:t>debitur</a:t>
            </a:r>
            <a:endParaRPr lang="en-US" dirty="0"/>
          </a:p>
          <a:p>
            <a:r>
              <a:rPr lang="en-ID" dirty="0" err="1"/>
              <a:t>Tugas</a:t>
            </a:r>
            <a:r>
              <a:rPr lang="en-ID" dirty="0"/>
              <a:t> </a:t>
            </a:r>
            <a:r>
              <a:rPr lang="en-ID" dirty="0" err="1"/>
              <a:t>utamanya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kreditor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haknya</a:t>
            </a:r>
            <a:r>
              <a:rPr lang="en-ID" dirty="0"/>
              <a:t> </a:t>
            </a:r>
            <a:r>
              <a:rPr lang="en-ID" dirty="0" err="1"/>
              <a:t>semaksimal</a:t>
            </a:r>
            <a:r>
              <a:rPr lang="en-ID" dirty="0"/>
              <a:t> </a:t>
            </a:r>
            <a:r>
              <a:rPr lang="en-ID" dirty="0" err="1"/>
              <a:t>mungkin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harta</a:t>
            </a:r>
            <a:r>
              <a:rPr lang="en-ID" dirty="0"/>
              <a:t> yang </a:t>
            </a:r>
            <a:r>
              <a:rPr lang="en-ID" dirty="0" err="1"/>
              <a:t>tersisa</a:t>
            </a:r>
            <a:r>
              <a:rPr lang="en-ID" dirty="0"/>
              <a:t>,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aset</a:t>
            </a:r>
            <a:r>
              <a:rPr lang="en-ID" dirty="0"/>
              <a:t> yang </a:t>
            </a:r>
            <a:r>
              <a:rPr lang="en-ID" dirty="0" err="1"/>
              <a:t>disalahgunakan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dihilangkan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066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1" dirty="0" err="1"/>
              <a:t>Contoh</a:t>
            </a:r>
            <a:r>
              <a:rPr lang="en-ID" dirty="0"/>
              <a:t>: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, PT Jaya Abadi, </a:t>
            </a:r>
            <a:r>
              <a:rPr lang="en-ID" dirty="0" err="1"/>
              <a:t>hampir</a:t>
            </a:r>
            <a:r>
              <a:rPr lang="en-ID" dirty="0"/>
              <a:t>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.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</a:t>
            </a:r>
            <a:r>
              <a:rPr lang="en-ID" dirty="0" err="1"/>
              <a:t>direktur</a:t>
            </a:r>
            <a:r>
              <a:rPr lang="en-ID" dirty="0"/>
              <a:t> PT Jaya Abadi </a:t>
            </a:r>
            <a:r>
              <a:rPr lang="en-ID" dirty="0" err="1"/>
              <a:t>menjual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aset</a:t>
            </a:r>
            <a:r>
              <a:rPr lang="en-ID" dirty="0"/>
              <a:t> </a:t>
            </a:r>
            <a:r>
              <a:rPr lang="en-ID" dirty="0" err="1"/>
              <a:t>tanah</a:t>
            </a:r>
            <a:r>
              <a:rPr lang="en-ID" dirty="0"/>
              <a:t> </a:t>
            </a:r>
            <a:r>
              <a:rPr lang="en-ID" dirty="0" err="1"/>
              <a:t>senilai</a:t>
            </a:r>
            <a:r>
              <a:rPr lang="en-ID" dirty="0"/>
              <a:t> Rp 10 </a:t>
            </a:r>
            <a:r>
              <a:rPr lang="en-ID" dirty="0" err="1"/>
              <a:t>miliar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adiknya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harga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Rp 1 </a:t>
            </a:r>
            <a:r>
              <a:rPr lang="en-ID" dirty="0" err="1"/>
              <a:t>miliar</a:t>
            </a:r>
            <a:r>
              <a:rPr lang="en-ID" dirty="0"/>
              <a:t>, </a:t>
            </a:r>
            <a:r>
              <a:rPr lang="en-ID" dirty="0" err="1"/>
              <a:t>padahal</a:t>
            </a:r>
            <a:r>
              <a:rPr lang="en-ID" dirty="0"/>
              <a:t> </a:t>
            </a:r>
            <a:r>
              <a:rPr lang="en-ID" dirty="0" err="1"/>
              <a:t>harga</a:t>
            </a:r>
            <a:r>
              <a:rPr lang="en-ID" dirty="0"/>
              <a:t> pasar </a:t>
            </a:r>
            <a:r>
              <a:rPr lang="en-ID" dirty="0" err="1"/>
              <a:t>wajar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Rp 10 </a:t>
            </a:r>
            <a:r>
              <a:rPr lang="en-ID" dirty="0" err="1"/>
              <a:t>miliar</a:t>
            </a:r>
            <a:r>
              <a:rPr lang="en-ID" dirty="0"/>
              <a:t>. </a:t>
            </a:r>
            <a:r>
              <a:rPr lang="en-ID" dirty="0" err="1"/>
              <a:t>Setelah</a:t>
            </a:r>
            <a:r>
              <a:rPr lang="en-ID" dirty="0"/>
              <a:t> PT Jaya Abadi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, </a:t>
            </a:r>
            <a:r>
              <a:rPr lang="en-ID" dirty="0" err="1"/>
              <a:t>Kurator</a:t>
            </a:r>
            <a:r>
              <a:rPr lang="en-ID" dirty="0"/>
              <a:t> yang </a:t>
            </a:r>
            <a:r>
              <a:rPr lang="en-ID" dirty="0" err="1"/>
              <a:t>ditunjuk</a:t>
            </a:r>
            <a:r>
              <a:rPr lang="en-ID" dirty="0"/>
              <a:t> </a:t>
            </a:r>
            <a:r>
              <a:rPr lang="en-ID" dirty="0" err="1"/>
              <a:t>menemukan</a:t>
            </a:r>
            <a:r>
              <a:rPr lang="en-ID" dirty="0"/>
              <a:t> </a:t>
            </a:r>
            <a:r>
              <a:rPr lang="en-ID" dirty="0" err="1"/>
              <a:t>transaksi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.</a:t>
            </a:r>
          </a:p>
          <a:p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b="1" dirty="0" err="1"/>
              <a:t>Actio</a:t>
            </a:r>
            <a:r>
              <a:rPr lang="en-ID" b="1" dirty="0"/>
              <a:t> </a:t>
            </a:r>
            <a:r>
              <a:rPr lang="en-ID" b="1" dirty="0" err="1"/>
              <a:t>Pauliana</a:t>
            </a:r>
            <a:r>
              <a:rPr lang="en-ID" dirty="0"/>
              <a:t>, </a:t>
            </a:r>
            <a:r>
              <a:rPr lang="en-ID" dirty="0" err="1"/>
              <a:t>Kurator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mengajukan</a:t>
            </a:r>
            <a:r>
              <a:rPr lang="en-ID" dirty="0"/>
              <a:t> </a:t>
            </a:r>
            <a:r>
              <a:rPr lang="en-ID" dirty="0" err="1"/>
              <a:t>gugatan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b="1" dirty="0" err="1"/>
              <a:t>membatalkan</a:t>
            </a:r>
            <a:r>
              <a:rPr lang="en-ID" dirty="0"/>
              <a:t> </a:t>
            </a:r>
            <a:r>
              <a:rPr lang="en-ID" dirty="0" err="1"/>
              <a:t>transaksi</a:t>
            </a:r>
            <a:r>
              <a:rPr lang="en-ID" dirty="0"/>
              <a:t>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tanah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. Jika </a:t>
            </a:r>
            <a:r>
              <a:rPr lang="en-ID" dirty="0" err="1"/>
              <a:t>gugatan</a:t>
            </a:r>
            <a:r>
              <a:rPr lang="en-ID" dirty="0"/>
              <a:t> </a:t>
            </a:r>
            <a:r>
              <a:rPr lang="en-ID" dirty="0" err="1"/>
              <a:t>dikabulkan</a:t>
            </a:r>
            <a:r>
              <a:rPr lang="en-ID" dirty="0"/>
              <a:t>, </a:t>
            </a:r>
            <a:r>
              <a:rPr lang="en-ID" dirty="0" err="1"/>
              <a:t>tanah</a:t>
            </a:r>
            <a:r>
              <a:rPr lang="en-ID" dirty="0"/>
              <a:t> </a:t>
            </a:r>
            <a:r>
              <a:rPr lang="en-ID" dirty="0" err="1"/>
              <a:t>senilai</a:t>
            </a:r>
            <a:r>
              <a:rPr lang="en-ID" dirty="0"/>
              <a:t> Rp 10 </a:t>
            </a:r>
            <a:r>
              <a:rPr lang="en-ID" dirty="0" err="1"/>
              <a:t>miliar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dikembalikan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harta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 PT Jaya Abadi.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demikian</a:t>
            </a:r>
            <a:r>
              <a:rPr lang="en-ID" dirty="0"/>
              <a:t>, </a:t>
            </a:r>
            <a:r>
              <a:rPr lang="en-ID" dirty="0" err="1"/>
              <a:t>aset</a:t>
            </a:r>
            <a:r>
              <a:rPr lang="en-ID" dirty="0"/>
              <a:t> yang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harta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membayar</a:t>
            </a:r>
            <a:r>
              <a:rPr lang="en-ID" dirty="0"/>
              <a:t> utang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kreditor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proporsional</a:t>
            </a:r>
            <a:r>
              <a:rPr lang="en-ID" dirty="0"/>
              <a:t>,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dinikmati</a:t>
            </a:r>
            <a:r>
              <a:rPr lang="en-ID" dirty="0"/>
              <a:t> oleh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yang </a:t>
            </a:r>
            <a:r>
              <a:rPr lang="en-ID" dirty="0" err="1"/>
              <a:t>bersekongkol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debitor</a:t>
            </a:r>
            <a:r>
              <a:rPr lang="en-ID" dirty="0"/>
              <a:t>.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Actio</a:t>
            </a:r>
            <a:r>
              <a:rPr lang="en-ID" dirty="0"/>
              <a:t> </a:t>
            </a:r>
            <a:r>
              <a:rPr lang="en-ID" dirty="0" err="1"/>
              <a:t>Pauliana</a:t>
            </a:r>
            <a:r>
              <a:rPr lang="en-ID" dirty="0"/>
              <a:t>, </a:t>
            </a:r>
            <a:r>
              <a:rPr lang="en-ID" dirty="0" err="1"/>
              <a:t>kreditor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rugi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aset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"</a:t>
            </a:r>
            <a:r>
              <a:rPr lang="en-ID" dirty="0" err="1"/>
              <a:t>diselundupkan</a:t>
            </a:r>
            <a:r>
              <a:rPr lang="en-ID" dirty="0"/>
              <a:t>" </a:t>
            </a:r>
            <a:r>
              <a:rPr lang="en-ID" dirty="0" err="1"/>
              <a:t>keluar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02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KEPAILITAN-PERDAMAIAN DALAM PKPU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KEPAILITAN-PERDAMAIAN DALAM PKPU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KEPAILITAN-PERDAMAIAN DALAM PKPU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76872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PERDAMAIAN DALAM PKPU </a:t>
            </a:r>
          </a:p>
          <a:p>
            <a:pPr algn="ctr"/>
            <a:r>
              <a:rPr lang="en-US" alt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 ACTIO PAULIANA </a:t>
            </a:r>
            <a:r>
              <a:rPr lang="en-US" alt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7092F66-DD52-1296-B831-226B17976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908720"/>
            <a:ext cx="7416824" cy="5040560"/>
          </a:xfrm>
        </p:spPr>
        <p:txBody>
          <a:bodyPr/>
          <a:lstStyle/>
          <a:p>
            <a:r>
              <a:rPr lang="en-ID" sz="3800" dirty="0">
                <a:solidFill>
                  <a:schemeClr val="tx1"/>
                </a:solidFill>
              </a:rPr>
              <a:t>Tujuan </a:t>
            </a:r>
            <a:r>
              <a:rPr lang="en-ID" sz="3800" dirty="0" err="1">
                <a:solidFill>
                  <a:schemeClr val="tx1"/>
                </a:solidFill>
              </a:rPr>
              <a:t>Actio</a:t>
            </a:r>
            <a:r>
              <a:rPr lang="en-ID" sz="3800" dirty="0">
                <a:solidFill>
                  <a:schemeClr val="tx1"/>
                </a:solidFill>
              </a:rPr>
              <a:t> </a:t>
            </a:r>
            <a:r>
              <a:rPr lang="en-ID" sz="3800" dirty="0" err="1">
                <a:solidFill>
                  <a:schemeClr val="tx1"/>
                </a:solidFill>
              </a:rPr>
              <a:t>Pauliana</a:t>
            </a:r>
            <a:endParaRPr lang="en-ID" sz="3800" dirty="0">
              <a:solidFill>
                <a:schemeClr val="tx1"/>
              </a:solidFill>
            </a:endParaRPr>
          </a:p>
          <a:p>
            <a:endParaRPr lang="en-ID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l-NL" b="1" dirty="0">
                <a:solidFill>
                  <a:schemeClr val="tx1"/>
                </a:solidFill>
              </a:rPr>
              <a:t>Melindungi kepentingan dan hak-hak kreditor</a:t>
            </a:r>
            <a:r>
              <a:rPr lang="nl-NL" dirty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Mencegah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memindahkan</a:t>
            </a:r>
            <a:r>
              <a:rPr lang="en-ID" dirty="0">
                <a:solidFill>
                  <a:schemeClr val="tx1"/>
                </a:solidFill>
              </a:rPr>
              <a:t>/ </a:t>
            </a:r>
            <a:r>
              <a:rPr lang="en-ID" dirty="0" err="1">
                <a:solidFill>
                  <a:schemeClr val="tx1"/>
                </a:solidFill>
              </a:rPr>
              <a:t>menghilangkan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aset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curang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sebelum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misal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menjual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bawah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harga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hibah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jaminan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fiktif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4228181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34ACDFA-4ADB-3124-D688-2932292E9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488832" cy="4896544"/>
          </a:xfrm>
        </p:spPr>
        <p:txBody>
          <a:bodyPr>
            <a:normAutofit fontScale="85000" lnSpcReduction="10000"/>
          </a:bodyPr>
          <a:lstStyle/>
          <a:p>
            <a:r>
              <a:rPr lang="en-ID" dirty="0" err="1">
                <a:solidFill>
                  <a:schemeClr val="tx1"/>
                </a:solidFill>
              </a:rPr>
              <a:t>Syarat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Actio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Pauliana</a:t>
            </a:r>
            <a:endParaRPr lang="en-ID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Perbuatan</a:t>
            </a:r>
            <a:r>
              <a:rPr lang="en-ID" b="1" dirty="0">
                <a:solidFill>
                  <a:schemeClr val="tx1"/>
                </a:solidFill>
              </a:rPr>
              <a:t> Hukum </a:t>
            </a:r>
            <a:r>
              <a:rPr lang="en-ID" b="1" dirty="0" err="1">
                <a:solidFill>
                  <a:schemeClr val="tx1"/>
                </a:solidFill>
              </a:rPr>
              <a:t>Debitor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Merugikan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Perbuatan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penjualan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hibah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jaminan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terbukti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mengurangi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kemampuan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bayar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Debitor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Mengetahui</a:t>
            </a:r>
            <a:r>
              <a:rPr lang="en-ID" b="1" dirty="0">
                <a:solidFill>
                  <a:schemeClr val="tx1"/>
                </a:solidFill>
              </a:rPr>
              <a:t>/</a:t>
            </a:r>
            <a:r>
              <a:rPr lang="en-ID" b="1" dirty="0" err="1">
                <a:solidFill>
                  <a:schemeClr val="tx1"/>
                </a:solidFill>
              </a:rPr>
              <a:t>Seharusnya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Mengetahui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Kerugian</a:t>
            </a:r>
            <a:r>
              <a:rPr lang="en-ID" dirty="0">
                <a:solidFill>
                  <a:schemeClr val="tx1"/>
                </a:solidFill>
              </a:rPr>
              <a:t>: Saat </a:t>
            </a:r>
            <a:r>
              <a:rPr lang="en-ID" dirty="0" err="1">
                <a:solidFill>
                  <a:schemeClr val="tx1"/>
                </a:solidFill>
              </a:rPr>
              <a:t>perbuatan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dilakukan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tahu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patut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tahu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merugikan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Pihak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Ketiga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Mengetahui</a:t>
            </a:r>
            <a:r>
              <a:rPr lang="en-ID" b="1" dirty="0">
                <a:solidFill>
                  <a:schemeClr val="tx1"/>
                </a:solidFill>
              </a:rPr>
              <a:t>/</a:t>
            </a:r>
            <a:r>
              <a:rPr lang="en-ID" b="1" dirty="0" err="1">
                <a:solidFill>
                  <a:schemeClr val="tx1"/>
                </a:solidFill>
              </a:rPr>
              <a:t>Seharusnya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Mengetahui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menerima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aset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tahu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patut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tahu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kecuali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imbalan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hibah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Terdapat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Kerugian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Riil</a:t>
            </a:r>
            <a:r>
              <a:rPr lang="en-ID" dirty="0">
                <a:solidFill>
                  <a:schemeClr val="tx1"/>
                </a:solidFill>
              </a:rPr>
              <a:t>: Harus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kerugian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nyata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akibat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92496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76BEB0A-9C7B-1F1A-7A8D-CC5218BD0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980728"/>
            <a:ext cx="7344816" cy="5040560"/>
          </a:xfrm>
        </p:spPr>
        <p:txBody>
          <a:bodyPr/>
          <a:lstStyle/>
          <a:p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Mengajukan</a:t>
            </a:r>
            <a:endParaRPr lang="en-ID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</a:rPr>
              <a:t>Hanya </a:t>
            </a:r>
            <a:r>
              <a:rPr lang="en-ID" b="1" dirty="0" err="1">
                <a:solidFill>
                  <a:schemeClr val="tx1"/>
                </a:solidFill>
              </a:rPr>
              <a:t>Kurator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gugatan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Niaga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Kreditor secara individual tidak bisa mengajukan.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80139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9D6B373-9962-8A1F-1B94-676BB961E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416824" cy="4752528"/>
          </a:xfrm>
        </p:spPr>
        <p:txBody>
          <a:bodyPr/>
          <a:lstStyle/>
          <a:p>
            <a:r>
              <a:rPr lang="en-ID" dirty="0">
                <a:solidFill>
                  <a:schemeClr val="tx1"/>
                </a:solidFill>
              </a:rPr>
              <a:t>PENTINGNYA ACTIO PAULIANA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/>
                </a:solidFill>
              </a:rPr>
              <a:t>Alat hukum untuk </a:t>
            </a:r>
            <a:r>
              <a:rPr lang="fi-FI" b="1" dirty="0">
                <a:solidFill>
                  <a:schemeClr val="tx1"/>
                </a:solidFill>
              </a:rPr>
              <a:t>memastikan keadilan</a:t>
            </a:r>
            <a:r>
              <a:rPr lang="fi-FI" dirty="0">
                <a:solidFill>
                  <a:schemeClr val="tx1"/>
                </a:solidFill>
              </a:rPr>
              <a:t> dalam kepailitan.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Mencegah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"</a:t>
            </a:r>
            <a:r>
              <a:rPr lang="en-ID" dirty="0" err="1">
                <a:solidFill>
                  <a:schemeClr val="tx1"/>
                </a:solidFill>
              </a:rPr>
              <a:t>menghilangkan</a:t>
            </a:r>
            <a:r>
              <a:rPr lang="en-ID" dirty="0">
                <a:solidFill>
                  <a:schemeClr val="tx1"/>
                </a:solidFill>
              </a:rPr>
              <a:t>" </a:t>
            </a:r>
            <a:r>
              <a:rPr lang="en-ID" dirty="0" err="1">
                <a:solidFill>
                  <a:schemeClr val="tx1"/>
                </a:solidFill>
              </a:rPr>
              <a:t>aset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Memastikan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terbayar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proporsional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aset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seharusnya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566765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1D8F1B6-BA3B-7B7C-A6FE-A0E55F962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9552" y="2324472"/>
            <a:ext cx="6400800" cy="1752600"/>
          </a:xfrm>
        </p:spPr>
        <p:txBody>
          <a:bodyPr>
            <a:normAutofit/>
          </a:bodyPr>
          <a:lstStyle/>
          <a:p>
            <a:r>
              <a:rPr lang="pt-BR" sz="3800" dirty="0">
                <a:solidFill>
                  <a:schemeClr val="tx1"/>
                </a:solidFill>
              </a:rPr>
              <a:t>PERDAMAIAN DALAM PKPU</a:t>
            </a:r>
          </a:p>
        </p:txBody>
      </p:sp>
    </p:spTree>
    <p:extLst>
      <p:ext uri="{BB962C8B-B14F-4D97-AF65-F5344CB8AC3E}">
        <p14:creationId xmlns:p14="http://schemas.microsoft.com/office/powerpoint/2010/main" val="331864301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5F3727A-CCF8-D469-77F9-6A838DBE4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124744"/>
            <a:ext cx="7560840" cy="4514056"/>
          </a:xfrm>
        </p:spPr>
        <p:txBody>
          <a:bodyPr>
            <a:normAutofit lnSpcReduction="10000"/>
          </a:bodyPr>
          <a:lstStyle/>
          <a:p>
            <a:r>
              <a:rPr lang="pt-BR" sz="3800" dirty="0">
                <a:solidFill>
                  <a:schemeClr val="tx1"/>
                </a:solidFill>
              </a:rPr>
              <a:t>Apa itu Perdamaian dalam PKPU?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Rencana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penyelesaian</a:t>
            </a:r>
            <a:r>
              <a:rPr lang="en-ID" b="1" dirty="0">
                <a:solidFill>
                  <a:schemeClr val="tx1"/>
                </a:solidFill>
              </a:rPr>
              <a:t> utang-</a:t>
            </a:r>
            <a:r>
              <a:rPr lang="en-ID" b="1" dirty="0" err="1">
                <a:solidFill>
                  <a:schemeClr val="tx1"/>
                </a:solidFill>
              </a:rPr>
              <a:t>piutang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diusulkan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Merupakan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antara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tx1"/>
                </a:solidFill>
              </a:rPr>
              <a:t>Mengatur cara &amp; waktu pelunasan utang di luar skema kepailitan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08767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68CD276-018B-53CF-94B0-ED605D84E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488832" cy="4586064"/>
          </a:xfrm>
        </p:spPr>
        <p:txBody>
          <a:bodyPr>
            <a:normAutofit/>
          </a:bodyPr>
          <a:lstStyle/>
          <a:p>
            <a:r>
              <a:rPr lang="en-ID" sz="3500" dirty="0" err="1">
                <a:solidFill>
                  <a:schemeClr val="tx1"/>
                </a:solidFill>
              </a:rPr>
              <a:t>Bentuk</a:t>
            </a:r>
            <a:r>
              <a:rPr lang="en-ID" sz="3500" dirty="0">
                <a:solidFill>
                  <a:schemeClr val="tx1"/>
                </a:solidFill>
              </a:rPr>
              <a:t> </a:t>
            </a:r>
            <a:r>
              <a:rPr lang="en-ID" sz="3500" dirty="0" err="1">
                <a:solidFill>
                  <a:schemeClr val="tx1"/>
                </a:solidFill>
              </a:rPr>
              <a:t>Rencana</a:t>
            </a:r>
            <a:r>
              <a:rPr lang="en-ID" sz="3500" dirty="0">
                <a:solidFill>
                  <a:schemeClr val="tx1"/>
                </a:solidFill>
              </a:rPr>
              <a:t> </a:t>
            </a:r>
            <a:r>
              <a:rPr lang="en-ID" sz="3500" dirty="0" err="1">
                <a:solidFill>
                  <a:schemeClr val="tx1"/>
                </a:solidFill>
              </a:rPr>
              <a:t>Perdamaian</a:t>
            </a:r>
            <a:endParaRPr lang="en-ID" sz="3500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Penjadwalan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ulang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pembayaran</a:t>
            </a:r>
            <a:r>
              <a:rPr lang="en-ID" dirty="0">
                <a:solidFill>
                  <a:schemeClr val="tx1"/>
                </a:solidFill>
              </a:rPr>
              <a:t> utang (</a:t>
            </a:r>
            <a:r>
              <a:rPr lang="en-ID" dirty="0" err="1">
                <a:solidFill>
                  <a:schemeClr val="tx1"/>
                </a:solidFill>
              </a:rPr>
              <a:t>perpanjangan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waktu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v-SE" b="1" dirty="0">
                <a:solidFill>
                  <a:schemeClr val="tx1"/>
                </a:solidFill>
              </a:rPr>
              <a:t>Pengurangan jumlah utang</a:t>
            </a:r>
            <a:r>
              <a:rPr lang="sv-SE" dirty="0">
                <a:solidFill>
                  <a:schemeClr val="tx1"/>
                </a:solidFill>
              </a:rPr>
              <a:t> (diskon/haircut).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Konversi</a:t>
            </a:r>
            <a:r>
              <a:rPr lang="en-ID" b="1" dirty="0">
                <a:solidFill>
                  <a:schemeClr val="tx1"/>
                </a:solidFill>
              </a:rPr>
              <a:t> utang </a:t>
            </a:r>
            <a:r>
              <a:rPr lang="en-ID" b="1" dirty="0" err="1">
                <a:solidFill>
                  <a:schemeClr val="tx1"/>
                </a:solidFill>
              </a:rPr>
              <a:t>menjadi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saham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perusahaan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Bentuk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lain yang </a:t>
            </a:r>
            <a:r>
              <a:rPr lang="en-ID" dirty="0" err="1">
                <a:solidFill>
                  <a:schemeClr val="tx1"/>
                </a:solidFill>
              </a:rPr>
              <a:t>disepakati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076194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A7491A0-5D55-EB95-1E76-911F233C5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576" y="980728"/>
            <a:ext cx="7776864" cy="5184576"/>
          </a:xfrm>
        </p:spPr>
        <p:txBody>
          <a:bodyPr>
            <a:normAutofit fontScale="92500" lnSpcReduction="20000"/>
          </a:bodyPr>
          <a:lstStyle/>
          <a:p>
            <a:r>
              <a:rPr lang="en-ID" sz="3500" dirty="0">
                <a:solidFill>
                  <a:schemeClr val="tx1"/>
                </a:solidFill>
              </a:rPr>
              <a:t>Proses </a:t>
            </a:r>
            <a:r>
              <a:rPr lang="en-ID" sz="3500" dirty="0" err="1">
                <a:solidFill>
                  <a:schemeClr val="tx1"/>
                </a:solidFill>
              </a:rPr>
              <a:t>Perdamaian</a:t>
            </a:r>
            <a:r>
              <a:rPr lang="en-ID" sz="3500" dirty="0">
                <a:solidFill>
                  <a:schemeClr val="tx1"/>
                </a:solidFill>
              </a:rPr>
              <a:t> </a:t>
            </a:r>
            <a:r>
              <a:rPr lang="en-ID" sz="3500" dirty="0" err="1">
                <a:solidFill>
                  <a:schemeClr val="tx1"/>
                </a:solidFill>
              </a:rPr>
              <a:t>dalam</a:t>
            </a:r>
            <a:r>
              <a:rPr lang="en-ID" sz="3500" dirty="0">
                <a:solidFill>
                  <a:schemeClr val="tx1"/>
                </a:solidFill>
              </a:rPr>
              <a:t> PKPU</a:t>
            </a:r>
          </a:p>
          <a:p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Pengajuan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diawasi</a:t>
            </a:r>
            <a:r>
              <a:rPr lang="en-ID" dirty="0">
                <a:solidFill>
                  <a:schemeClr val="tx1"/>
                </a:solidFill>
              </a:rPr>
              <a:t> Hakim </a:t>
            </a: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 &amp;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Verifikasi</a:t>
            </a:r>
            <a:r>
              <a:rPr lang="en-ID" b="1" dirty="0">
                <a:solidFill>
                  <a:schemeClr val="tx1"/>
                </a:solidFill>
              </a:rPr>
              <a:t> Utang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memverifikasi</a:t>
            </a:r>
            <a:r>
              <a:rPr lang="en-ID" dirty="0">
                <a:solidFill>
                  <a:schemeClr val="tx1"/>
                </a:solidFill>
              </a:rPr>
              <a:t> daftar utang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piutang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tx1"/>
                </a:solidFill>
              </a:rPr>
              <a:t>Rapat Kreditor</a:t>
            </a:r>
            <a:r>
              <a:rPr lang="pt-BR" dirty="0">
                <a:solidFill>
                  <a:schemeClr val="tx1"/>
                </a:solidFill>
              </a:rPr>
              <a:t>: Kreditor membahas, meninjau, dan memberi suara atas rencana.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Persyaratan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Persetujuan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901700" indent="-4508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Disetujui</a:t>
            </a:r>
            <a:r>
              <a:rPr lang="en-ID" dirty="0">
                <a:solidFill>
                  <a:schemeClr val="tx1"/>
                </a:solidFill>
              </a:rPr>
              <a:t> &gt; 1/2 </a:t>
            </a:r>
            <a:r>
              <a:rPr lang="en-ID" dirty="0" err="1">
                <a:solidFill>
                  <a:schemeClr val="tx1"/>
                </a:solidFill>
              </a:rPr>
              <a:t>jumlah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konkuren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haknya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diakui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01700" indent="-4508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Mewakili</a:t>
            </a:r>
            <a:r>
              <a:rPr lang="en-ID" dirty="0">
                <a:solidFill>
                  <a:schemeClr val="tx1"/>
                </a:solidFill>
              </a:rPr>
              <a:t> minimal 2/3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seluruh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piutang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konkuren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hadir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523062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0FCE271-66F1-A830-B2DF-56D80FF5B0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600" y="1268760"/>
            <a:ext cx="7272808" cy="4680520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Pengesahan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Pengadilan</a:t>
            </a:r>
            <a:r>
              <a:rPr lang="en-ID" b="1" dirty="0">
                <a:solidFill>
                  <a:schemeClr val="tx1"/>
                </a:solidFill>
              </a:rPr>
              <a:t> (</a:t>
            </a:r>
            <a:r>
              <a:rPr lang="en-ID" b="1" dirty="0" err="1">
                <a:solidFill>
                  <a:schemeClr val="tx1"/>
                </a:solidFill>
              </a:rPr>
              <a:t>Homologasi</a:t>
            </a:r>
            <a:r>
              <a:rPr lang="en-ID" b="1" dirty="0">
                <a:solidFill>
                  <a:schemeClr val="tx1"/>
                </a:solidFill>
              </a:rPr>
              <a:t>)</a:t>
            </a:r>
            <a:r>
              <a:rPr lang="en-ID" dirty="0">
                <a:solidFill>
                  <a:schemeClr val="tx1"/>
                </a:solidFill>
              </a:rPr>
              <a:t>: Jika </a:t>
            </a:r>
            <a:r>
              <a:rPr lang="en-ID" dirty="0" err="1">
                <a:solidFill>
                  <a:schemeClr val="tx1"/>
                </a:solidFill>
              </a:rPr>
              <a:t>disetujui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wajib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disahkan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Niaga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81075" indent="-530225" algn="just">
              <a:buFont typeface="Arial" panose="020B0604020202020204" pitchFamily="34" charset="0"/>
              <a:buChar char="•"/>
              <a:tabLst>
                <a:tab pos="901700" algn="l"/>
                <a:tab pos="1073150" algn="l"/>
              </a:tabLst>
            </a:pPr>
            <a:r>
              <a:rPr lang="en-ID" dirty="0" err="1">
                <a:solidFill>
                  <a:schemeClr val="tx1"/>
                </a:solidFill>
              </a:rPr>
              <a:t>Setelah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disahkan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mengikat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semua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530225" indent="-530225" algn="just">
              <a:buFont typeface="Wingdings" panose="05000000000000000000" pitchFamily="2" charset="2"/>
              <a:buChar char="§"/>
              <a:tabLst>
                <a:tab pos="450850" algn="l"/>
                <a:tab pos="1073150" algn="l"/>
              </a:tabLst>
            </a:pPr>
            <a:r>
              <a:rPr lang="en-ID" b="1" dirty="0" err="1">
                <a:solidFill>
                  <a:schemeClr val="tx1"/>
                </a:solidFill>
              </a:rPr>
              <a:t>Pelaksanaan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wajib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melaksanakan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. Jika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dinyatakan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853139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3DDC35D-E9E4-6E68-9CBF-84073CF43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1052736"/>
            <a:ext cx="7200800" cy="4896544"/>
          </a:xfrm>
        </p:spPr>
        <p:txBody>
          <a:bodyPr/>
          <a:lstStyle/>
          <a:p>
            <a:r>
              <a:rPr lang="en-ID" sz="3400" dirty="0" err="1">
                <a:solidFill>
                  <a:schemeClr val="tx1"/>
                </a:solidFill>
              </a:rPr>
              <a:t>Mengapa</a:t>
            </a:r>
            <a:r>
              <a:rPr lang="en-ID" sz="3400" dirty="0">
                <a:solidFill>
                  <a:schemeClr val="tx1"/>
                </a:solidFill>
              </a:rPr>
              <a:t> </a:t>
            </a:r>
            <a:r>
              <a:rPr lang="en-ID" sz="3400" dirty="0" err="1">
                <a:solidFill>
                  <a:schemeClr val="tx1"/>
                </a:solidFill>
              </a:rPr>
              <a:t>Perdamaian</a:t>
            </a:r>
            <a:r>
              <a:rPr lang="en-ID" sz="3400" dirty="0">
                <a:solidFill>
                  <a:schemeClr val="tx1"/>
                </a:solidFill>
              </a:rPr>
              <a:t> </a:t>
            </a:r>
            <a:r>
              <a:rPr lang="en-ID" sz="3400" dirty="0" err="1">
                <a:solidFill>
                  <a:schemeClr val="tx1"/>
                </a:solidFill>
              </a:rPr>
              <a:t>Penting</a:t>
            </a:r>
            <a:r>
              <a:rPr lang="en-ID" sz="3400" dirty="0">
                <a:solidFill>
                  <a:schemeClr val="tx1"/>
                </a:solidFill>
              </a:rPr>
              <a:t>?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Menguntungkan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kedua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1073150" indent="-457200" algn="just"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Debitor: Terhindar dari pailit, reputasi terjaga.</a:t>
            </a:r>
          </a:p>
          <a:p>
            <a:pPr marL="1073150" indent="-457200" algn="just">
              <a:buFont typeface="Wingdings" panose="05000000000000000000" pitchFamily="2" charset="2"/>
              <a:buChar char="§"/>
              <a:tabLst>
                <a:tab pos="1166813" algn="l"/>
              </a:tabLst>
            </a:pP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: Harapan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pasti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mendapatkan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kembali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piutang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Font typeface="+mj-lt"/>
              <a:buAutoNum type="arabicPeriod" startAt="2"/>
            </a:pPr>
            <a:r>
              <a:rPr lang="en-ID" dirty="0" err="1">
                <a:solidFill>
                  <a:schemeClr val="tx1"/>
                </a:solidFill>
              </a:rPr>
              <a:t>Menghindari</a:t>
            </a:r>
            <a:r>
              <a:rPr lang="en-ID" dirty="0">
                <a:solidFill>
                  <a:schemeClr val="tx1"/>
                </a:solidFill>
              </a:rPr>
              <a:t> proses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panjang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efisien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118164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172D6F6-D41C-D6B1-70B2-3D9E96501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468488"/>
            <a:ext cx="6400800" cy="1752600"/>
          </a:xfrm>
        </p:spPr>
        <p:txBody>
          <a:bodyPr>
            <a:normAutofit/>
          </a:bodyPr>
          <a:lstStyle/>
          <a:p>
            <a:r>
              <a:rPr lang="en-ID" sz="4400" dirty="0">
                <a:solidFill>
                  <a:schemeClr val="tx1"/>
                </a:solidFill>
              </a:rPr>
              <a:t>ACTIO PAULIANA</a:t>
            </a:r>
          </a:p>
        </p:txBody>
      </p:sp>
    </p:spTree>
    <p:extLst>
      <p:ext uri="{BB962C8B-B14F-4D97-AF65-F5344CB8AC3E}">
        <p14:creationId xmlns:p14="http://schemas.microsoft.com/office/powerpoint/2010/main" val="107216422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0C8D284-AF71-CEBB-A1E3-54E624EC0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576" y="1340768"/>
            <a:ext cx="7632848" cy="4608512"/>
          </a:xfrm>
        </p:spPr>
        <p:txBody>
          <a:bodyPr/>
          <a:lstStyle/>
          <a:p>
            <a:r>
              <a:rPr lang="en-ID" sz="3800" dirty="0">
                <a:solidFill>
                  <a:schemeClr val="tx1"/>
                </a:solidFill>
              </a:rPr>
              <a:t>Apa </a:t>
            </a:r>
            <a:r>
              <a:rPr lang="en-ID" sz="3800" dirty="0" err="1">
                <a:solidFill>
                  <a:schemeClr val="tx1"/>
                </a:solidFill>
              </a:rPr>
              <a:t>itu</a:t>
            </a:r>
            <a:r>
              <a:rPr lang="en-ID" sz="3800" dirty="0">
                <a:solidFill>
                  <a:schemeClr val="tx1"/>
                </a:solidFill>
              </a:rPr>
              <a:t> </a:t>
            </a:r>
            <a:r>
              <a:rPr lang="en-ID" sz="3800" dirty="0" err="1">
                <a:solidFill>
                  <a:schemeClr val="tx1"/>
                </a:solidFill>
              </a:rPr>
              <a:t>Actio</a:t>
            </a:r>
            <a:r>
              <a:rPr lang="en-ID" sz="3800" dirty="0">
                <a:solidFill>
                  <a:schemeClr val="tx1"/>
                </a:solidFill>
              </a:rPr>
              <a:t> </a:t>
            </a:r>
            <a:r>
              <a:rPr lang="en-ID" sz="3800" dirty="0" err="1">
                <a:solidFill>
                  <a:schemeClr val="tx1"/>
                </a:solidFill>
              </a:rPr>
              <a:t>Pauliana</a:t>
            </a:r>
            <a:r>
              <a:rPr lang="en-ID" sz="3800" dirty="0">
                <a:solidFill>
                  <a:schemeClr val="tx1"/>
                </a:solidFill>
              </a:rPr>
              <a:t>?</a:t>
            </a:r>
          </a:p>
          <a:p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v-SE" b="1" dirty="0">
                <a:solidFill>
                  <a:schemeClr val="tx1"/>
                </a:solidFill>
              </a:rPr>
              <a:t>Gugatan hukum</a:t>
            </a:r>
            <a:r>
              <a:rPr lang="sv-SE" dirty="0">
                <a:solidFill>
                  <a:schemeClr val="tx1"/>
                </a:solidFill>
              </a:rPr>
              <a:t> yang diajukan oleh </a:t>
            </a:r>
            <a:r>
              <a:rPr lang="sv-SE" b="1" dirty="0">
                <a:solidFill>
                  <a:schemeClr val="tx1"/>
                </a:solidFill>
              </a:rPr>
              <a:t>Kurator</a:t>
            </a:r>
            <a:r>
              <a:rPr lang="sv-SE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Diajukan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ketika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dinyatakan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v-SE" b="1" dirty="0">
                <a:solidFill>
                  <a:schemeClr val="tx1"/>
                </a:solidFill>
              </a:rPr>
              <a:t>Tujuan</a:t>
            </a:r>
            <a:r>
              <a:rPr lang="sv-SE" dirty="0">
                <a:solidFill>
                  <a:schemeClr val="tx1"/>
                </a:solidFill>
              </a:rPr>
              <a:t>: </a:t>
            </a:r>
            <a:r>
              <a:rPr lang="sv-SE" b="1" dirty="0">
                <a:solidFill>
                  <a:schemeClr val="tx1"/>
                </a:solidFill>
              </a:rPr>
              <a:t>Membatalkan</a:t>
            </a:r>
            <a:r>
              <a:rPr lang="sv-SE" dirty="0">
                <a:solidFill>
                  <a:schemeClr val="tx1"/>
                </a:solidFill>
              </a:rPr>
              <a:t> perbuatan hukum debitor sebelum pailit, jika merugikan kreditor.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Memungkinkan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Kurator</a:t>
            </a:r>
            <a:r>
              <a:rPr lang="en-ID" dirty="0">
                <a:solidFill>
                  <a:schemeClr val="tx1"/>
                </a:solidFill>
              </a:rPr>
              <a:t> "</a:t>
            </a:r>
            <a:r>
              <a:rPr lang="en-ID" dirty="0" err="1">
                <a:solidFill>
                  <a:schemeClr val="tx1"/>
                </a:solidFill>
              </a:rPr>
              <a:t>menarik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kembali</a:t>
            </a:r>
            <a:r>
              <a:rPr lang="en-ID" dirty="0">
                <a:solidFill>
                  <a:schemeClr val="tx1"/>
                </a:solidFill>
              </a:rPr>
              <a:t>" </a:t>
            </a:r>
            <a:r>
              <a:rPr lang="en-ID" dirty="0" err="1">
                <a:solidFill>
                  <a:schemeClr val="tx1"/>
                </a:solidFill>
              </a:rPr>
              <a:t>aset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dipindahkan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sah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995825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644</Words>
  <Application>Microsoft Office PowerPoint</Application>
  <PresentationFormat>On-screen Show (4:3)</PresentationFormat>
  <Paragraphs>71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Intan Meitasari</cp:lastModifiedBy>
  <cp:revision>517</cp:revision>
  <cp:lastPrinted>2017-08-29T02:54:51Z</cp:lastPrinted>
  <dcterms:created xsi:type="dcterms:W3CDTF">2010-04-18T12:06:30Z</dcterms:created>
  <dcterms:modified xsi:type="dcterms:W3CDTF">2025-06-10T07:29:50Z</dcterms:modified>
</cp:coreProperties>
</file>