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2" r:id="rId4"/>
    <p:sldId id="306" r:id="rId5"/>
    <p:sldId id="307" r:id="rId6"/>
    <p:sldId id="303" r:id="rId7"/>
    <p:sldId id="304" r:id="rId8"/>
    <p:sldId id="305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PENDEKATAN ANTROPOLOGI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8CEC65D-4151-8F6C-7DF2-D5063D393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92696"/>
            <a:ext cx="7704856" cy="5433467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🔹 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 ekologi berkembang di daerah dengan keanekaragaman hayati tinggi sebagai strategi ekonomi masyarakat setempat.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Komunitas lokal mengembangkan pariwisata berbasis budaya untuk meningkatkan penghasilan mereka.</a:t>
            </a:r>
          </a:p>
          <a:p>
            <a:r>
              <a:rPr lang="id-ID" dirty="0"/>
              <a:t>📌 </a:t>
            </a:r>
            <a:r>
              <a:rPr lang="id-ID" b="1" dirty="0"/>
              <a:t>Kelebihan:</a:t>
            </a:r>
            <a:r>
              <a:rPr lang="id-ID" dirty="0"/>
              <a:t> Memahami hubungan antara pariwisata, lingkungan, dan ekonomi secara lebih realistis.</a:t>
            </a:r>
            <a:br>
              <a:rPr lang="id-ID" dirty="0"/>
            </a:br>
            <a:r>
              <a:rPr lang="id-ID" dirty="0"/>
              <a:t>📌 </a:t>
            </a:r>
            <a:r>
              <a:rPr lang="id-ID" b="1" dirty="0"/>
              <a:t>Kelemahan:</a:t>
            </a:r>
            <a:r>
              <a:rPr lang="id-ID" dirty="0"/>
              <a:t> Kurang mempertimbangkan aspek simbolik dan makna budaya dalam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556999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811DB6-9588-85A1-A1BE-A4A53612E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344816" cy="5400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d-ID" sz="3800" b="1" dirty="0"/>
              <a:t>5. Pendekatan </a:t>
            </a:r>
            <a:r>
              <a:rPr lang="id-ID" sz="3800" b="1" dirty="0" err="1"/>
              <a:t>Postmodernisme</a:t>
            </a:r>
            <a:r>
              <a:rPr lang="id-ID" sz="3800" b="1" dirty="0"/>
              <a:t> dalam Pariwisata</a:t>
            </a:r>
          </a:p>
          <a:p>
            <a:r>
              <a:rPr lang="id-ID" dirty="0"/>
              <a:t>Pendekatan ini menyoroti bahwa </a:t>
            </a:r>
            <a:r>
              <a:rPr lang="id-ID" b="1" dirty="0"/>
              <a:t>pariwisata adalah konstruksi sosial yang dipengaruhi oleh media, politik, dan narasi industri pariwisata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🔹 Konsep utama:</a:t>
            </a:r>
            <a:endParaRPr lang="en-US" b="1" dirty="0"/>
          </a:p>
          <a:p>
            <a:r>
              <a:rPr lang="en-US" dirty="0"/>
              <a:t>🔹 </a:t>
            </a:r>
            <a:r>
              <a:rPr lang="en-US" b="1" dirty="0" err="1"/>
              <a:t>Tokoh</a:t>
            </a:r>
            <a:r>
              <a:rPr lang="en-US" dirty="0"/>
              <a:t>: James Clifford, George Marcus</a:t>
            </a:r>
            <a:endParaRPr lang="id-ID" b="1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Pariwisata tidak selalu menunjukkan "budaya otentik," tetapi </a:t>
            </a:r>
            <a:r>
              <a:rPr lang="id-ID" b="1" dirty="0"/>
              <a:t>budaya yang dikemas sesuai ekspektasi wisatawan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Industri pariwisata sering kali menciptakan </a:t>
            </a:r>
            <a:r>
              <a:rPr lang="id-ID" b="1" dirty="0"/>
              <a:t>narasi tertentu</a:t>
            </a:r>
            <a:r>
              <a:rPr lang="id-ID" dirty="0"/>
              <a:t> tentang suatu budaya, yang bisa jadi tidak sesuai dengan kenyataan.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Pariwisata modern juga dipengaruhi oleh teknologi, media sosial, dan globalisasi.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9691467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9FB9F97-E312-83FC-E97F-68D81D136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92696"/>
            <a:ext cx="7704856" cy="5433467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🔹 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Wisatawan sering mencari pengalaman </a:t>
            </a:r>
            <a:r>
              <a:rPr lang="id-ID" b="1" dirty="0"/>
              <a:t>"otentik"</a:t>
            </a:r>
            <a:r>
              <a:rPr lang="id-ID" dirty="0"/>
              <a:t>, tetapi yang mereka temui adalah budaya yang sudah </a:t>
            </a:r>
            <a:r>
              <a:rPr lang="id-ID" dirty="0" err="1"/>
              <a:t>dikomodifikasi</a:t>
            </a:r>
            <a:r>
              <a:rPr lang="id-ID" dirty="0"/>
              <a:t> untuk kepentingan wisata.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 </a:t>
            </a:r>
            <a:r>
              <a:rPr lang="id-ID" dirty="0" err="1"/>
              <a:t>Instagrammable</a:t>
            </a:r>
            <a:r>
              <a:rPr lang="id-ID" dirty="0"/>
              <a:t> lebih menonjolkan aspek visual daripada pengalaman mendalam tentang budaya setempat.</a:t>
            </a:r>
          </a:p>
          <a:p>
            <a:r>
              <a:rPr lang="id-ID" dirty="0"/>
              <a:t>📌 </a:t>
            </a:r>
            <a:r>
              <a:rPr lang="id-ID" b="1" dirty="0"/>
              <a:t>Kelebihan:</a:t>
            </a:r>
            <a:r>
              <a:rPr lang="id-ID" dirty="0"/>
              <a:t> Mengkritisi bagaimana pariwisata membentuk dan mendistorsi realitas budaya lokal.</a:t>
            </a:r>
            <a:br>
              <a:rPr lang="id-ID" dirty="0"/>
            </a:br>
            <a:r>
              <a:rPr lang="id-ID" dirty="0"/>
              <a:t>📌 </a:t>
            </a:r>
            <a:r>
              <a:rPr lang="id-ID" b="1" dirty="0"/>
              <a:t>Kelemahan:</a:t>
            </a:r>
            <a:r>
              <a:rPr lang="id-ID" dirty="0"/>
              <a:t> Sulit diukur secara empiris dan kurang fokus pada dampak ekonomi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970014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0C546DE-C028-C32E-5473-6A181DE33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632848" cy="5289451"/>
          </a:xfrm>
        </p:spPr>
        <p:txBody>
          <a:bodyPr>
            <a:normAutofit fontScale="85000" lnSpcReduction="20000"/>
          </a:bodyPr>
          <a:lstStyle/>
          <a:p>
            <a:r>
              <a:rPr lang="id-ID" sz="3300" b="1" dirty="0"/>
              <a:t>Kesimpulan</a:t>
            </a:r>
          </a:p>
          <a:p>
            <a:r>
              <a:rPr lang="id-ID" dirty="0"/>
              <a:t>Setiap pendekatan dalam </a:t>
            </a:r>
            <a:r>
              <a:rPr lang="id-ID" b="1" dirty="0"/>
              <a:t>antropologi pariwisata</a:t>
            </a:r>
            <a:r>
              <a:rPr lang="id-ID" dirty="0"/>
              <a:t> memiliki cara yang berbeda dalam memahami </a:t>
            </a:r>
            <a:r>
              <a:rPr lang="id-ID" b="1" dirty="0"/>
              <a:t>dampak pariwisata terhadap budaya dan masyarakat</a:t>
            </a:r>
            <a:r>
              <a:rPr lang="id-ID" dirty="0"/>
              <a:t>.</a:t>
            </a:r>
          </a:p>
          <a:p>
            <a:r>
              <a:rPr lang="id-ID" dirty="0"/>
              <a:t>✅ </a:t>
            </a:r>
            <a:r>
              <a:rPr lang="id-ID" b="1" dirty="0"/>
              <a:t>Pendekatan Struktural-Fungsional</a:t>
            </a:r>
            <a:r>
              <a:rPr lang="id-ID" dirty="0"/>
              <a:t>: Melihat bagaimana pariwisata berfungsi dalam masyarakat.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Pendekatan Evolusi dan Difusi Budaya</a:t>
            </a:r>
            <a:r>
              <a:rPr lang="id-ID" dirty="0"/>
              <a:t>: Menjelaskan bagaimana budaya berubah akibat interaksi dengan wisatawan.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Pendekatan Interpretatif dan Simbolik</a:t>
            </a:r>
            <a:r>
              <a:rPr lang="id-ID" dirty="0"/>
              <a:t>: Fokus pada makna dan simbol dalam pariwisata.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Pendekatan Materialisme Budaya</a:t>
            </a:r>
            <a:r>
              <a:rPr lang="id-ID" dirty="0"/>
              <a:t>: Menjelaskan pariwisata sebagai respons terhadap faktor ekonomi dan lingkungan.</a:t>
            </a:r>
            <a:br>
              <a:rPr lang="id-ID" dirty="0"/>
            </a:br>
            <a:r>
              <a:rPr lang="id-ID" dirty="0"/>
              <a:t>✅ </a:t>
            </a:r>
            <a:r>
              <a:rPr lang="id-ID" b="1" dirty="0"/>
              <a:t>Pendekatan </a:t>
            </a:r>
            <a:r>
              <a:rPr lang="id-ID" b="1" dirty="0" err="1"/>
              <a:t>Postmodernisme</a:t>
            </a:r>
            <a:r>
              <a:rPr lang="id-ID" dirty="0"/>
              <a:t>: Mengkritisi bagaimana pariwisata dikonstruksi dan dipromosikan oleh industri 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241797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94BD39E-0E94-F887-FF01-E80BA86B1C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2600" dirty="0"/>
              <a:t>Setiap pendekatan dalam </a:t>
            </a:r>
            <a:r>
              <a:rPr lang="id-ID" sz="2600" b="1" dirty="0"/>
              <a:t>antropologi pariwisata</a:t>
            </a:r>
            <a:r>
              <a:rPr lang="id-ID" sz="2600" dirty="0"/>
              <a:t> memiliki keunggulan dan keterbatasannya masing-masing. Studi pariwisata dapat menggunakan lebih dari satu pendekatan untuk memahami bagaimana </a:t>
            </a:r>
            <a:r>
              <a:rPr lang="id-ID" sz="2600" b="1" dirty="0"/>
              <a:t>budaya, masyarakat, dan industri pariwisata saling berinteraksi</a:t>
            </a:r>
            <a:r>
              <a:rPr lang="id-ID" sz="2600" dirty="0"/>
              <a:t>.</a:t>
            </a:r>
          </a:p>
        </p:txBody>
      </p:sp>
      <p:pic>
        <p:nvPicPr>
          <p:cNvPr id="2050" name="Picture 2" descr="Contoh Penerapan Pendekatan Holistik dalam Antropologi">
            <a:extLst>
              <a:ext uri="{FF2B5EF4-FFF2-40B4-BE49-F238E27FC236}">
                <a16:creationId xmlns:a16="http://schemas.microsoft.com/office/drawing/2014/main" id="{CC1D9F1A-0BE5-4B9F-0358-C06280E1E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7" r="31353" b="-1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22027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7309913-BEE9-EB13-5CF8-F0ED02904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361459"/>
          </a:xfrm>
        </p:spPr>
        <p:txBody>
          <a:bodyPr/>
          <a:lstStyle/>
          <a:p>
            <a:r>
              <a:rPr lang="sv-SE" dirty="0"/>
              <a:t>Dalam penelitian </a:t>
            </a:r>
            <a:r>
              <a:rPr lang="sv-SE" b="1" dirty="0"/>
              <a:t>antropologi pariwisata</a:t>
            </a:r>
            <a:r>
              <a:rPr lang="sv-SE" dirty="0"/>
              <a:t>, sering kali digunakan lebih dari satu pendekatan agar mendapatkan pemahaman yang lebih </a:t>
            </a:r>
            <a:r>
              <a:rPr lang="sv-SE" b="1" dirty="0"/>
              <a:t>komprehensif</a:t>
            </a:r>
            <a:r>
              <a:rPr lang="sv-SE" dirty="0"/>
              <a:t>.</a:t>
            </a:r>
            <a:endParaRPr lang="id-ID" dirty="0"/>
          </a:p>
        </p:txBody>
      </p:sp>
      <p:pic>
        <p:nvPicPr>
          <p:cNvPr id="1026" name="Picture 2" descr="EKOWISATA: Catatan Penting untuk Pengembang Destinasi Berbasis Budaya Lokal">
            <a:extLst>
              <a:ext uri="{FF2B5EF4-FFF2-40B4-BE49-F238E27FC236}">
                <a16:creationId xmlns:a16="http://schemas.microsoft.com/office/drawing/2014/main" id="{122EFF0C-F891-3989-7754-3D6B978BB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38" y="2759144"/>
            <a:ext cx="7704856" cy="333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704810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865312"/>
            <a:ext cx="8229600" cy="1719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PENDEKATAN DAN PENJELASAN ANTROPOLOGI 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71600" y="2564904"/>
            <a:ext cx="6984776" cy="3561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90A11BA0-EF48-1D60-6BBB-CC77D5584F7A}"/>
              </a:ext>
            </a:extLst>
          </p:cNvPr>
          <p:cNvSpPr txBox="1"/>
          <p:nvPr/>
        </p:nvSpPr>
        <p:spPr>
          <a:xfrm>
            <a:off x="1979712" y="2584376"/>
            <a:ext cx="56166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400" dirty="0"/>
              <a:t>Antropologi pariwisata menggunakan berbagai pendekatan untuk memahami </a:t>
            </a:r>
            <a:r>
              <a:rPr lang="id-ID" sz="2400" b="1" dirty="0"/>
              <a:t>hubungan antara pariwisata, budaya, dan masyarakat lokal</a:t>
            </a:r>
            <a:r>
              <a:rPr lang="id-ID" sz="2400" dirty="0"/>
              <a:t>. Berikut adalah beberapa pendekatan utama: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79AD6B0-E47C-BF25-1E6A-33E873620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920880" cy="568863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id-ID" sz="6700" b="1" dirty="0"/>
              <a:t>1. Pendekatan Struktural-Fungsional</a:t>
            </a:r>
          </a:p>
          <a:p>
            <a:r>
              <a:rPr lang="id-ID" sz="5100" dirty="0"/>
              <a:t>Pendekatan ini melihat bagaimana </a:t>
            </a:r>
            <a:r>
              <a:rPr lang="id-ID" sz="5100" b="1" dirty="0"/>
              <a:t>pariwisata berperan dalam menjaga keseimbangan sosial dan budaya</a:t>
            </a:r>
            <a:r>
              <a:rPr lang="id-ID" sz="5100" dirty="0"/>
              <a:t> di dalam masyarakat.</a:t>
            </a:r>
            <a:endParaRPr lang="en-US" sz="5100" dirty="0"/>
          </a:p>
          <a:p>
            <a:pPr marL="0" indent="0">
              <a:buNone/>
            </a:pPr>
            <a:endParaRPr lang="id-ID" sz="5100" dirty="0"/>
          </a:p>
          <a:p>
            <a:r>
              <a:rPr lang="id-ID" sz="5100" b="1" dirty="0"/>
              <a:t>🔹 Konsep utama:</a:t>
            </a:r>
            <a:endParaRPr lang="en-US" sz="5100" b="1" dirty="0"/>
          </a:p>
          <a:p>
            <a:r>
              <a:rPr lang="id-ID" sz="5100" b="1" dirty="0"/>
              <a:t>Tokoh</a:t>
            </a:r>
            <a:r>
              <a:rPr lang="id-ID" sz="5100" dirty="0"/>
              <a:t>: </a:t>
            </a:r>
            <a:r>
              <a:rPr lang="id-ID" sz="5100" dirty="0" err="1"/>
              <a:t>Bronisław</a:t>
            </a:r>
            <a:r>
              <a:rPr lang="id-ID" sz="5100" dirty="0"/>
              <a:t> </a:t>
            </a:r>
            <a:r>
              <a:rPr lang="id-ID" sz="5100" dirty="0" err="1"/>
              <a:t>Malinowski</a:t>
            </a:r>
            <a:r>
              <a:rPr lang="id-ID" sz="5100" dirty="0"/>
              <a:t>, Alfred </a:t>
            </a:r>
            <a:r>
              <a:rPr lang="id-ID" sz="5100" dirty="0" err="1"/>
              <a:t>Radcliffe-Brown</a:t>
            </a:r>
            <a:endParaRPr lang="id-ID" sz="51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id-ID" sz="5100" dirty="0"/>
              <a:t>Masyarakat dipandang sebagai suatu sistem yang terdiri dari berbagai elemen yang saling berfungsi.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5100" dirty="0"/>
              <a:t>Pariwisata dianggap memiliki fungsi tertentu dalam sistem sosial, seperti meningkatkan ekonomi, memperkuat identitas budaya, atau menjaga hubungan sosial.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5100" dirty="0"/>
              <a:t>Fokusnya adalah pada </a:t>
            </a:r>
            <a:r>
              <a:rPr lang="id-ID" sz="5100" b="1" dirty="0"/>
              <a:t>bagaimana pariwisata mempengaruhi struktur sosial masyarakat</a:t>
            </a:r>
            <a:r>
              <a:rPr lang="id-ID" sz="5100" dirty="0"/>
              <a:t> dan bagaimana masyarakat beradaptasi terhadap perubahan akibat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5094532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181B0D9-0602-F898-8069-C57D83EB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361459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🔹 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Pariwisata budaya dapat membantu melestarikan tradisi lokal karena masyarakat melihatnya sebagai aset ekonomi.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Ritual adat yang sebelumnya sepi menjadi lebih sering dilakukan karena menarik wisatawan.</a:t>
            </a:r>
          </a:p>
          <a:p>
            <a:r>
              <a:rPr lang="id-ID" dirty="0"/>
              <a:t>📌 </a:t>
            </a:r>
            <a:r>
              <a:rPr lang="id-ID" b="1" dirty="0"/>
              <a:t>Kelebihan:</a:t>
            </a:r>
            <a:r>
              <a:rPr lang="id-ID" dirty="0"/>
              <a:t> Membantu memahami bagaimana pariwisata berkontribusi pada stabilitas sosial dan ekonomi masyarakat.</a:t>
            </a:r>
            <a:br>
              <a:rPr lang="id-ID" dirty="0"/>
            </a:br>
            <a:r>
              <a:rPr lang="id-ID" dirty="0"/>
              <a:t>📌 </a:t>
            </a:r>
            <a:r>
              <a:rPr lang="id-ID" b="1" dirty="0"/>
              <a:t>Kelemahan:</a:t>
            </a:r>
            <a:r>
              <a:rPr lang="id-ID" dirty="0"/>
              <a:t> Cenderung mengabaikan konflik sosial atau dampak negatif pariwisata, seperti ketimpangan ekonomi atau </a:t>
            </a:r>
            <a:r>
              <a:rPr lang="id-ID" dirty="0" err="1"/>
              <a:t>komodifikasi</a:t>
            </a:r>
            <a:r>
              <a:rPr lang="id-ID" dirty="0"/>
              <a:t> budaya.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3857322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9D8656D-A9F3-87CE-CED4-2D6FC68CB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84274"/>
            <a:ext cx="7787208" cy="528945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d-ID" sz="3800" b="1" dirty="0"/>
              <a:t>2. Pendekatan Evolusi dan Difusi Budaya</a:t>
            </a:r>
          </a:p>
          <a:p>
            <a:r>
              <a:rPr lang="id-ID" dirty="0"/>
              <a:t>Pendekatan ini menekankan bahwa </a:t>
            </a:r>
            <a:r>
              <a:rPr lang="id-ID" b="1" dirty="0"/>
              <a:t>budaya berkembang secara bertahap dan dapat dipengaruhi oleh faktor eksternal seperti pariwisata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🔹 Konsep utama:</a:t>
            </a:r>
            <a:endParaRPr lang="en-US" b="1" dirty="0"/>
          </a:p>
          <a:p>
            <a:r>
              <a:rPr lang="id-ID" dirty="0"/>
              <a:t>🔹 </a:t>
            </a:r>
            <a:r>
              <a:rPr lang="id-ID" b="1" dirty="0"/>
              <a:t>Tokoh</a:t>
            </a:r>
            <a:r>
              <a:rPr lang="id-ID" dirty="0"/>
              <a:t>: Edward B. </a:t>
            </a:r>
            <a:r>
              <a:rPr lang="id-ID" dirty="0" err="1"/>
              <a:t>Tylor</a:t>
            </a:r>
            <a:r>
              <a:rPr lang="id-ID" dirty="0"/>
              <a:t>, </a:t>
            </a:r>
            <a:r>
              <a:rPr lang="id-ID" dirty="0" err="1"/>
              <a:t>Franz</a:t>
            </a:r>
            <a:r>
              <a:rPr lang="id-ID" dirty="0"/>
              <a:t> Boas</a:t>
            </a:r>
            <a:endParaRPr lang="id-ID" b="1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Budaya tidak berkembang dalam isolasi, tetapi mengalami perubahan melalui interaksi dengan budaya 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Pariwisata mempercepat proses difusi budaya, yaitu penyebaran unsur budaya dari satu kelompok ke kelompok 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Wisatawan membawa pengaruh budaya asing yang dapat diserap oleh masyarakat lokal, baik secara sadar maupun tidak.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051120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37E7656-65BA-C761-C6BA-B88F415AF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908720"/>
            <a:ext cx="7776864" cy="5217443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/>
              <a:t>🔹 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Masyarakat lokal mulai menggunakan pakaian, makanan, atau gaya hidup yang dipopulerkan oleh wisatawan asing.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Masuknya bahasa asing ke dalam kehidupan sehari-hari masyarakat lokal akibat interaksi dengan wisatawan.</a:t>
            </a:r>
          </a:p>
          <a:p>
            <a:r>
              <a:rPr lang="id-ID" dirty="0"/>
              <a:t>📌 </a:t>
            </a:r>
            <a:r>
              <a:rPr lang="id-ID" b="1" dirty="0"/>
              <a:t>Kelebihan:</a:t>
            </a:r>
            <a:r>
              <a:rPr lang="id-ID" dirty="0"/>
              <a:t> Membantu memahami bagaimana budaya berkembang dan berubah akibat pengaruh pariwisata.</a:t>
            </a:r>
            <a:br>
              <a:rPr lang="id-ID" dirty="0"/>
            </a:br>
            <a:r>
              <a:rPr lang="id-ID" dirty="0"/>
              <a:t>📌 </a:t>
            </a:r>
            <a:r>
              <a:rPr lang="id-ID" b="1" dirty="0"/>
              <a:t>Kelemahan:</a:t>
            </a:r>
            <a:r>
              <a:rPr lang="id-ID" dirty="0"/>
              <a:t> Cenderung mengabaikan bagaimana masyarakat lokal juga bisa mempertahankan atau memodifikasi budaya mereka sendiri.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056837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B4287DC-E698-FE6B-566E-4A853FC8D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48680"/>
            <a:ext cx="8280920" cy="557748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d-ID" sz="3500" b="1" dirty="0"/>
              <a:t>3. Pendekatan Interpretatif dan Simbolik</a:t>
            </a:r>
          </a:p>
          <a:p>
            <a:r>
              <a:rPr lang="id-ID" dirty="0"/>
              <a:t>Pendekatan ini menekankan bahwa </a:t>
            </a:r>
            <a:r>
              <a:rPr lang="id-ID" b="1" dirty="0"/>
              <a:t>pariwisata bukan sekadar aktivitas ekonomi, tetapi juga fenomena sosial dan simbolik yang penuh makna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🔹 Konsep utama:</a:t>
            </a:r>
            <a:endParaRPr lang="en-US" b="1" dirty="0"/>
          </a:p>
          <a:p>
            <a:r>
              <a:rPr lang="id-ID" dirty="0"/>
              <a:t>🔹 </a:t>
            </a:r>
            <a:r>
              <a:rPr lang="id-ID" b="1" dirty="0"/>
              <a:t>Tokoh</a:t>
            </a:r>
            <a:r>
              <a:rPr lang="id-ID" dirty="0"/>
              <a:t>: </a:t>
            </a:r>
            <a:r>
              <a:rPr lang="id-ID" dirty="0" err="1"/>
              <a:t>Clifford</a:t>
            </a:r>
            <a:r>
              <a:rPr lang="id-ID" dirty="0"/>
              <a:t> </a:t>
            </a:r>
            <a:r>
              <a:rPr lang="id-ID" dirty="0" err="1"/>
              <a:t>Geertz</a:t>
            </a:r>
            <a:r>
              <a:rPr lang="id-ID" dirty="0"/>
              <a:t>, Victor Turner</a:t>
            </a:r>
            <a:endParaRPr lang="id-ID" b="1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Budaya dilihat sebagai </a:t>
            </a:r>
            <a:r>
              <a:rPr lang="id-ID" b="1" dirty="0"/>
              <a:t>sistem simbol</a:t>
            </a:r>
            <a:r>
              <a:rPr lang="id-ID" dirty="0"/>
              <a:t> yang memiliki makna bagi masyarakat dan wisatawan.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Wisatawan tidak hanya tertarik pada keindahan fisik suatu tempat, tetapi juga pada </a:t>
            </a:r>
            <a:r>
              <a:rPr lang="id-ID" b="1" dirty="0"/>
              <a:t>makna budaya, tradisi, dan sejarah</a:t>
            </a:r>
            <a:r>
              <a:rPr lang="id-ID" dirty="0"/>
              <a:t> di baliknya.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Studi dilakukan melalui </a:t>
            </a:r>
            <a:r>
              <a:rPr lang="id-ID" b="1" dirty="0"/>
              <a:t>deskripsi mendalam (</a:t>
            </a:r>
            <a:r>
              <a:rPr lang="id-ID" b="1" dirty="0" err="1"/>
              <a:t>thick</a:t>
            </a:r>
            <a:r>
              <a:rPr lang="id-ID" b="1" dirty="0"/>
              <a:t> </a:t>
            </a:r>
            <a:r>
              <a:rPr lang="id-ID" b="1" dirty="0" err="1"/>
              <a:t>description</a:t>
            </a:r>
            <a:r>
              <a:rPr lang="id-ID" b="1" dirty="0"/>
              <a:t>)</a:t>
            </a:r>
            <a:r>
              <a:rPr lang="id-ID" dirty="0"/>
              <a:t> untuk memahami bagaimana makna budaya diproduksi dan dipahami dalam konteks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156523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88DBD6-FCC3-F988-1486-873F8F4D2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48680"/>
            <a:ext cx="7416824" cy="5577483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🔹 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Festival budaya bukan hanya hiburan bagi wisatawan, tetapi juga </a:t>
            </a:r>
            <a:r>
              <a:rPr lang="id-ID" b="1" dirty="0"/>
              <a:t>memiliki makna spiritual dan sosial bagi masyarakat lokal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Upacara adat yang menjadi objek wisata sering kali mengalami modifikasi agar lebih menarik bagi wisatawan.</a:t>
            </a:r>
          </a:p>
          <a:p>
            <a:r>
              <a:rPr lang="id-ID" dirty="0"/>
              <a:t>📌 </a:t>
            </a:r>
            <a:r>
              <a:rPr lang="id-ID" b="1" dirty="0"/>
              <a:t>Kelebihan:</a:t>
            </a:r>
            <a:r>
              <a:rPr lang="id-ID" dirty="0"/>
              <a:t> Mampu menggali makna budaya dalam konteks pariwisata dan melihat bagaimana budaya dikonstruksi dalam industri wisata.</a:t>
            </a:r>
            <a:br>
              <a:rPr lang="id-ID" dirty="0"/>
            </a:br>
            <a:r>
              <a:rPr lang="id-ID" dirty="0"/>
              <a:t>📌 </a:t>
            </a:r>
            <a:r>
              <a:rPr lang="id-ID" b="1" dirty="0"/>
              <a:t>Kelemahan:</a:t>
            </a:r>
            <a:r>
              <a:rPr lang="id-ID" dirty="0"/>
              <a:t> Kurang memperhatikan aspek ekonomi dan politik dalam industri pariwisata.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468512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7FD30F8-1730-1029-878A-85AF971E4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848872" cy="536145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d-ID" sz="3500" b="1" dirty="0"/>
              <a:t>4. Pendekatan Materialisme Budaya</a:t>
            </a:r>
          </a:p>
          <a:p>
            <a:r>
              <a:rPr lang="id-ID" dirty="0"/>
              <a:t>Pendekatan ini menekankan bahwa </a:t>
            </a:r>
            <a:r>
              <a:rPr lang="id-ID" b="1" dirty="0"/>
              <a:t>pariwisata berkembang karena faktor material, seperti lingkungan, sumber daya alam, dan ekonomi</a:t>
            </a:r>
            <a:r>
              <a:rPr lang="id-ID" dirty="0"/>
              <a:t>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🔹 Konsep utama:</a:t>
            </a:r>
            <a:endParaRPr lang="en-US" b="1" dirty="0"/>
          </a:p>
          <a:p>
            <a:r>
              <a:rPr lang="id-ID" dirty="0"/>
              <a:t>🔹 </a:t>
            </a:r>
            <a:r>
              <a:rPr lang="id-ID" b="1" dirty="0"/>
              <a:t>Tokoh</a:t>
            </a:r>
            <a:r>
              <a:rPr lang="id-ID" dirty="0"/>
              <a:t>: Marvin Harris</a:t>
            </a:r>
            <a:endParaRPr lang="id-ID" b="1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Budaya berkembang sebagai respons terhadap kondisi lingkungan dan kebutuhan ekonomi masyarakat.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Pariwisata dianggap sebagai </a:t>
            </a:r>
            <a:r>
              <a:rPr lang="id-ID" b="1" dirty="0"/>
              <a:t>alat untuk meningkatkan kesejahteraan ekonomi masyarakat lokal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Fokusnya adalah pada bagaimana masyarakat memanfaatkan sumber daya alam dan budaya untuk menarik wisatawan.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151481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934</Words>
  <Application>Microsoft Office PowerPoint</Application>
  <PresentationFormat>Tampilan Layar (4:3)</PresentationFormat>
  <Paragraphs>73</Paragraphs>
  <Slides>16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2025-03-08T05:24:29Z</dcterms:modified>
</cp:coreProperties>
</file>