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59" r:id="rId5"/>
    <p:sldId id="457" r:id="rId6"/>
    <p:sldId id="464" r:id="rId7"/>
    <p:sldId id="458" r:id="rId8"/>
    <p:sldId id="465" r:id="rId9"/>
    <p:sldId id="466" r:id="rId10"/>
    <p:sldId id="467" r:id="rId11"/>
    <p:sldId id="459" r:id="rId12"/>
    <p:sldId id="468" r:id="rId13"/>
    <p:sldId id="460" r:id="rId14"/>
    <p:sldId id="469" r:id="rId15"/>
    <p:sldId id="470" r:id="rId16"/>
    <p:sldId id="471" r:id="rId17"/>
    <p:sldId id="461" r:id="rId18"/>
    <p:sldId id="472" r:id="rId19"/>
    <p:sldId id="473" r:id="rId20"/>
    <p:sldId id="474" r:id="rId21"/>
    <p:sldId id="462" r:id="rId22"/>
    <p:sldId id="476" r:id="rId23"/>
    <p:sldId id="478" r:id="rId24"/>
    <p:sldId id="479" r:id="rId25"/>
    <p:sldId id="463" r:id="rId26"/>
    <p:sldId id="480" r:id="rId27"/>
    <p:sldId id="481" r:id="rId28"/>
    <p:sldId id="482" r:id="rId29"/>
  </p:sldIdLst>
  <p:sldSz cx="9144000" cy="5715000" type="screen16x10"/>
  <p:notesSz cx="6858000" cy="9144000"/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eu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70" autoAdjust="0"/>
  </p:normalViewPr>
  <p:slideViewPr>
    <p:cSldViewPr snapToGrid="0" showGuides="1">
      <p:cViewPr>
        <p:scale>
          <a:sx n="91" d="100"/>
          <a:sy n="91" d="100"/>
        </p:scale>
        <p:origin x="-2220" y="-99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18.02.2018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086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18.02.2018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18.02.2018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18.02.2018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18.02.2018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axpixel.freegreatpicture.com/Fit-Play-Complete-Match-Task-Puzzle-Missing-69386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n.wikipedia.org/wiki/Grain_size#/media/File:Cobbles_Nash_Poin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undamentals-of-bpm.org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the Automation </a:t>
            </a:r>
            <a:r>
              <a:rPr lang="en-US" sz="1400" dirty="0" smtClean="0"/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Review Manual Tasks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the Process </a:t>
            </a:r>
            <a:r>
              <a:rPr lang="en-US" sz="1400" dirty="0" smtClean="0"/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Bring the Process Model to an Adequate Granularity Level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Specify Execution Properties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Last </a:t>
            </a:r>
            <a:r>
              <a:rPr lang="en-US" sz="1400" dirty="0" smtClean="0"/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Identify the Automation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Manual Tasks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Complete the Process </a:t>
            </a:r>
            <a:r>
              <a:rPr lang="en-US" sz="1400" dirty="0" smtClean="0"/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Bring the Process Model to an Adequate Granularity Level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Specify Execution Properties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Last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 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9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Process 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goal: Establish that the </a:t>
            </a:r>
            <a:r>
              <a:rPr lang="en-US" dirty="0" err="1" smtClean="0"/>
              <a:t>the</a:t>
            </a:r>
            <a:r>
              <a:rPr lang="en-US" dirty="0" smtClean="0"/>
              <a:t> process </a:t>
            </a:r>
            <a:r>
              <a:rPr lang="en-US" dirty="0"/>
              <a:t>model is </a:t>
            </a:r>
            <a:r>
              <a:rPr lang="en-US" dirty="0" smtClean="0"/>
              <a:t>complete	</a:t>
            </a:r>
          </a:p>
          <a:p>
            <a:r>
              <a:rPr lang="en-US" dirty="0" smtClean="0"/>
              <a:t>Two principles underlie this </a:t>
            </a:r>
            <a:r>
              <a:rPr lang="en-US" dirty="0"/>
              <a:t>step: </a:t>
            </a:r>
            <a:endParaRPr lang="en-US" dirty="0" smtClean="0"/>
          </a:p>
          <a:p>
            <a:pPr lvl="1"/>
            <a:r>
              <a:rPr lang="en-US" dirty="0" err="1" smtClean="0"/>
              <a:t>i</a:t>
            </a:r>
            <a:r>
              <a:rPr lang="en-US" dirty="0"/>
              <a:t>) exceptions are the </a:t>
            </a:r>
            <a:r>
              <a:rPr lang="en-US" dirty="0" smtClean="0"/>
              <a:t>rule,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ii</a:t>
            </a:r>
            <a:r>
              <a:rPr lang="en-US" dirty="0"/>
              <a:t>) no data implies no </a:t>
            </a:r>
            <a:r>
              <a:rPr lang="en-US" dirty="0" smtClean="0"/>
              <a:t>decisions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/>
              <a:t>no </a:t>
            </a:r>
            <a:r>
              <a:rPr lang="nl-NL" dirty="0" err="1"/>
              <a:t>task</a:t>
            </a:r>
            <a:r>
              <a:rPr lang="nl-NL" dirty="0"/>
              <a:t> </a:t>
            </a:r>
            <a:r>
              <a:rPr lang="nl-NL" dirty="0" err="1" smtClean="0"/>
              <a:t>handoff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so</a:t>
            </a:r>
            <a:r>
              <a:rPr lang="nl-NL" dirty="0" smtClean="0"/>
              <a:t>,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data is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produced</a:t>
            </a:r>
            <a:r>
              <a:rPr lang="nl-NL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5124" name="Picture 4" descr="Puzzle, Match, Fit, Missing, Complete, Play, Tas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88" y="3237187"/>
            <a:ext cx="2841295" cy="21309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Often</a:t>
            </a:r>
            <a:r>
              <a:rPr lang="nl-NL" dirty="0"/>
              <a:t>, </a:t>
            </a:r>
            <a:r>
              <a:rPr lang="nl-NL" dirty="0" err="1"/>
              <a:t>conceptual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neglect</a:t>
            </a:r>
            <a:r>
              <a:rPr lang="nl-NL" dirty="0"/>
              <a:t> </a:t>
            </a:r>
            <a:r>
              <a:rPr lang="nl-NL" dirty="0" err="1"/>
              <a:t>certain</a:t>
            </a:r>
            <a:r>
              <a:rPr lang="nl-NL" dirty="0"/>
              <a:t> information </a:t>
            </a:r>
            <a:r>
              <a:rPr lang="en-US" dirty="0"/>
              <a:t>because modelers deem it as irrelevant for the specific modeling purpose, they assume it is common knowledge, or they are simply not aware of it. 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on the application scenario, it may be fine to neglect this information in a conceptual </a:t>
            </a:r>
            <a:r>
              <a:rPr lang="en-US" dirty="0" smtClean="0"/>
              <a:t>model; however</a:t>
            </a:r>
            <a:r>
              <a:rPr lang="en-US" dirty="0"/>
              <a:t>, information that is not relevant in a conceptual model may be highly relevant for a process model to be </a:t>
            </a:r>
            <a:r>
              <a:rPr lang="en-US" dirty="0" smtClean="0"/>
              <a:t>executed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majority of cases, </a:t>
            </a:r>
            <a:r>
              <a:rPr lang="en-US" dirty="0" smtClean="0"/>
              <a:t>a </a:t>
            </a:r>
            <a:r>
              <a:rPr lang="en-US" dirty="0"/>
              <a:t>model </a:t>
            </a:r>
            <a:r>
              <a:rPr lang="en-US" dirty="0" smtClean="0"/>
              <a:t>must completed </a:t>
            </a:r>
            <a:r>
              <a:rPr lang="en-US" dirty="0"/>
              <a:t>with </a:t>
            </a:r>
            <a:r>
              <a:rPr lang="en-US" dirty="0" smtClean="0"/>
              <a:t>the aspects concerning exceptions to make it executable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42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objects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All electronic data </a:t>
            </a:r>
            <a:r>
              <a:rPr lang="en-US" dirty="0"/>
              <a:t>objects that are required as input and output by the tasks of our </a:t>
            </a:r>
            <a:r>
              <a:rPr lang="en-US" dirty="0" smtClean="0"/>
              <a:t>process need to be specified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Rationale: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objects </a:t>
            </a:r>
            <a:r>
              <a:rPr lang="en-US" dirty="0" smtClean="0"/>
              <a:t>are often assumed to exist in a conceptual model. </a:t>
            </a:r>
          </a:p>
          <a:p>
            <a:r>
              <a:rPr lang="en-US" dirty="0" smtClean="0"/>
              <a:t>In </a:t>
            </a:r>
            <a:r>
              <a:rPr lang="en-US" dirty="0"/>
              <a:t>an executable model, where a software engine has to run the </a:t>
            </a:r>
            <a:r>
              <a:rPr lang="en-US" dirty="0" smtClean="0"/>
              <a:t>model, they need to made explicit.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Each data </a:t>
            </a:r>
            <a:r>
              <a:rPr lang="en-US" dirty="0"/>
              <a:t>object needed by the BPMS engine to pass control between </a:t>
            </a:r>
            <a:r>
              <a:rPr lang="en-US" dirty="0" smtClean="0"/>
              <a:t>tasks and </a:t>
            </a:r>
            <a:r>
              <a:rPr lang="en-US" dirty="0"/>
              <a:t>to take decisions must be modeled.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Identify the Automation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Manual Tasks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Complete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Bring the Process Model to an Adequate Granularity Level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Specify Execution Properties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Last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 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9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Tasks in a conceptual model may not be at the right level of granularity for </a:t>
            </a:r>
            <a:r>
              <a:rPr lang="en-US" dirty="0" smtClean="0"/>
              <a:t>implementation</a:t>
            </a:r>
          </a:p>
          <a:p>
            <a:r>
              <a:rPr lang="en-US" dirty="0" smtClean="0"/>
              <a:t>They </a:t>
            </a:r>
            <a:r>
              <a:rPr lang="en-US" dirty="0"/>
              <a:t>may be </a:t>
            </a:r>
            <a:r>
              <a:rPr lang="en-US" dirty="0" smtClean="0"/>
              <a:t>either: </a:t>
            </a:r>
          </a:p>
          <a:p>
            <a:pPr lvl="1"/>
            <a:r>
              <a:rPr lang="en-US" i="1" dirty="0" smtClean="0"/>
              <a:t>too </a:t>
            </a:r>
            <a:r>
              <a:rPr lang="en-US" i="1" dirty="0"/>
              <a:t>abstract</a:t>
            </a:r>
            <a:r>
              <a:rPr lang="en-US" dirty="0"/>
              <a:t>, in which case we need to </a:t>
            </a:r>
            <a:r>
              <a:rPr lang="en-US" dirty="0" smtClean="0"/>
              <a:t>decompose them</a:t>
            </a:r>
            <a:r>
              <a:rPr lang="en-US" dirty="0"/>
              <a:t>, or </a:t>
            </a:r>
            <a:endParaRPr lang="en-US" dirty="0" smtClean="0"/>
          </a:p>
          <a:p>
            <a:pPr lvl="1"/>
            <a:r>
              <a:rPr lang="en-US" i="1" dirty="0" smtClean="0"/>
              <a:t>too </a:t>
            </a:r>
            <a:r>
              <a:rPr lang="en-US" i="1" dirty="0"/>
              <a:t>detailed</a:t>
            </a:r>
            <a:r>
              <a:rPr lang="en-US" dirty="0"/>
              <a:t>, in which case they should be </a:t>
            </a:r>
            <a:r>
              <a:rPr lang="en-US" dirty="0" smtClean="0"/>
              <a:t>aggregated</a:t>
            </a:r>
          </a:p>
          <a:p>
            <a:pPr lvl="1"/>
            <a:endParaRPr lang="en-US" dirty="0"/>
          </a:p>
          <a:p>
            <a:r>
              <a:rPr lang="en-US" dirty="0" smtClean="0"/>
              <a:t>Guiding principle: A BPMS </a:t>
            </a:r>
            <a:r>
              <a:rPr lang="en-US" dirty="0"/>
              <a:t>adds value if it coordinates handoffs of work between </a:t>
            </a:r>
            <a:r>
              <a:rPr lang="en-US" dirty="0" smtClean="0"/>
              <a:t>resources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</a:t>
            </a:r>
            <a:endParaRPr lang="nl-NL" dirty="0"/>
          </a:p>
        </p:txBody>
      </p:sp>
      <p:pic>
        <p:nvPicPr>
          <p:cNvPr id="4098" name="Picture 2" descr="https://upload.wikimedia.org/wikipedia/commons/thumb/8/80/Cobbles_Nash_Point.jpg/1920px-Cobbles_Nash_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2" y="1621551"/>
            <a:ext cx="4078663" cy="27297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62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tasks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rule of thumb, a (sub-)process whose tasks are performed in </a:t>
            </a:r>
            <a:r>
              <a:rPr lang="en-US" dirty="0" smtClean="0"/>
              <a:t>an ad </a:t>
            </a:r>
            <a:r>
              <a:rPr lang="en-US" dirty="0"/>
              <a:t>hoc manner, without any predictable order, </a:t>
            </a:r>
            <a:r>
              <a:rPr lang="en-US" dirty="0" smtClean="0"/>
              <a:t>is </a:t>
            </a:r>
            <a:r>
              <a:rPr lang="en-US" dirty="0"/>
              <a:t>not suitable for automation via </a:t>
            </a:r>
            <a:r>
              <a:rPr lang="en-US" dirty="0" smtClean="0"/>
              <a:t>a BPMN-based </a:t>
            </a:r>
            <a:r>
              <a:rPr lang="en-US" dirty="0"/>
              <a:t>BPMS. In this case, a case management system or an ad hoc </a:t>
            </a:r>
            <a:r>
              <a:rPr lang="en-US" dirty="0" smtClean="0"/>
              <a:t>workflow </a:t>
            </a:r>
            <a:r>
              <a:rPr lang="nl-NL" dirty="0" smtClean="0"/>
              <a:t>system </a:t>
            </a:r>
            <a:r>
              <a:rPr lang="nl-NL" dirty="0"/>
              <a:t>is more </a:t>
            </a:r>
            <a:r>
              <a:rPr lang="nl-NL" dirty="0" err="1"/>
              <a:t>appropriate</a:t>
            </a:r>
            <a:r>
              <a:rPr lang="nl-NL" dirty="0" smtClean="0"/>
              <a:t>.</a:t>
            </a:r>
          </a:p>
          <a:p>
            <a:r>
              <a:rPr lang="en-US" dirty="0" smtClean="0"/>
              <a:t>If the BPMS supports </a:t>
            </a:r>
            <a:r>
              <a:rPr lang="en-US" dirty="0"/>
              <a:t>the Case Management Model and Notation (CMMN) </a:t>
            </a:r>
            <a:r>
              <a:rPr lang="en-US" dirty="0" smtClean="0"/>
              <a:t>language, this is not an issue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5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Defines </a:t>
            </a:r>
            <a:r>
              <a:rPr lang="en-US" dirty="0"/>
              <a:t>which tasks have to be executed, although potentially restricted </a:t>
            </a:r>
            <a:r>
              <a:rPr lang="en-US" dirty="0" smtClean="0"/>
              <a:t>by certain conditions</a:t>
            </a:r>
          </a:p>
          <a:p>
            <a:r>
              <a:rPr lang="en-US" dirty="0" smtClean="0"/>
              <a:t>Describes </a:t>
            </a:r>
            <a:r>
              <a:rPr lang="en-US" dirty="0"/>
              <a:t>what has to be achieved in a </a:t>
            </a:r>
            <a:r>
              <a:rPr lang="en-US" dirty="0" smtClean="0"/>
              <a:t>process instead </a:t>
            </a:r>
            <a:r>
              <a:rPr lang="en-US" dirty="0"/>
              <a:t>of how to achieve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Can be </a:t>
            </a:r>
            <a:r>
              <a:rPr lang="en-US" dirty="0"/>
              <a:t>used as a type of </a:t>
            </a:r>
            <a:r>
              <a:rPr lang="en-US" dirty="0" smtClean="0"/>
              <a:t>sub-process in </a:t>
            </a:r>
            <a:r>
              <a:rPr lang="en-US" dirty="0"/>
              <a:t>a BPMN model, but also vice versa: tasks in a CMMN model can have </a:t>
            </a:r>
            <a:r>
              <a:rPr lang="en-US" dirty="0" smtClean="0"/>
              <a:t>BPMN </a:t>
            </a:r>
            <a:r>
              <a:rPr lang="nl-NL" dirty="0" smtClean="0"/>
              <a:t>sub-</a:t>
            </a:r>
            <a:r>
              <a:rPr lang="nl-NL" dirty="0" err="1" smtClean="0"/>
              <a:t>processes</a:t>
            </a:r>
            <a:r>
              <a:rPr lang="nl-NL" dirty="0"/>
              <a:t>.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28945"/>
            <a:ext cx="46386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Identify the Automation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Manual Tasks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Complete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Bring the Process Model to an Adequate Granularity Level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Specify Execution Properties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Last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 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9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make the model </a:t>
            </a:r>
            <a:r>
              <a:rPr lang="en-US" i="1" dirty="0" smtClean="0"/>
              <a:t>fully executable</a:t>
            </a:r>
            <a:r>
              <a:rPr lang="en-US" dirty="0"/>
              <a:t>, we need to specify in the last step how </a:t>
            </a:r>
            <a:r>
              <a:rPr lang="en-US" dirty="0" smtClean="0"/>
              <a:t>each model </a:t>
            </a:r>
            <a:r>
              <a:rPr lang="en-US" dirty="0"/>
              <a:t>element is effectively implemented by </a:t>
            </a:r>
            <a:r>
              <a:rPr lang="en-US" dirty="0" smtClean="0"/>
              <a:t>the BPMS </a:t>
            </a:r>
            <a:r>
              <a:rPr lang="en-US" dirty="0"/>
              <a:t>of </a:t>
            </a:r>
            <a:r>
              <a:rPr lang="en-US" dirty="0" smtClean="0"/>
              <a:t>choice </a:t>
            </a:r>
          </a:p>
          <a:p>
            <a:endParaRPr lang="en-US" dirty="0"/>
          </a:p>
          <a:p>
            <a:r>
              <a:rPr lang="en-US" dirty="0" smtClean="0"/>
              <a:t>The relevant </a:t>
            </a:r>
            <a:r>
              <a:rPr lang="en-US" i="1" dirty="0" smtClean="0"/>
              <a:t>Execution Properties </a:t>
            </a:r>
            <a:r>
              <a:rPr lang="en-US" dirty="0" smtClean="0"/>
              <a:t>are:</a:t>
            </a:r>
          </a:p>
          <a:p>
            <a:pPr lvl="1"/>
            <a:r>
              <a:rPr lang="en-US" dirty="0"/>
              <a:t>Variables, messages, signals, errors, and their data types</a:t>
            </a:r>
            <a:r>
              <a:rPr lang="en-US" dirty="0" smtClean="0"/>
              <a:t>,</a:t>
            </a:r>
          </a:p>
          <a:p>
            <a:pPr lvl="1"/>
            <a:r>
              <a:rPr lang="nl-NL" dirty="0" smtClean="0"/>
              <a:t>Data </a:t>
            </a:r>
            <a:r>
              <a:rPr lang="nl-NL" dirty="0" err="1" smtClean="0"/>
              <a:t>mappings</a:t>
            </a:r>
            <a:r>
              <a:rPr lang="nl-NL" dirty="0" smtClean="0"/>
              <a:t>,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details for service, send and receive tasks, and for message and </a:t>
            </a:r>
            <a:r>
              <a:rPr lang="en-US" dirty="0" smtClean="0"/>
              <a:t>signal </a:t>
            </a:r>
            <a:r>
              <a:rPr lang="nl-NL" dirty="0" smtClean="0"/>
              <a:t>events,</a:t>
            </a:r>
          </a:p>
          <a:p>
            <a:pPr lvl="1"/>
            <a:r>
              <a:rPr lang="en-US" dirty="0" smtClean="0"/>
              <a:t>Code </a:t>
            </a:r>
            <a:r>
              <a:rPr lang="en-US" dirty="0"/>
              <a:t>snippets for script </a:t>
            </a:r>
            <a:r>
              <a:rPr lang="en-US" dirty="0" smtClean="0"/>
              <a:t>tasks,</a:t>
            </a:r>
          </a:p>
          <a:p>
            <a:pPr lvl="1"/>
            <a:r>
              <a:rPr lang="en-US" dirty="0" smtClean="0"/>
              <a:t>Participant </a:t>
            </a:r>
            <a:r>
              <a:rPr lang="en-US" dirty="0"/>
              <a:t>assignment rules and user interface structure for user tasks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Task</a:t>
            </a:r>
            <a:r>
              <a:rPr lang="en-US" dirty="0"/>
              <a:t>, event, and sequence flow expressions, </a:t>
            </a:r>
            <a:r>
              <a:rPr lang="en-US" dirty="0" smtClean="0"/>
              <a:t>and</a:t>
            </a:r>
          </a:p>
          <a:p>
            <a:pPr lvl="1"/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/>
              <a:t>BPMS-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/>
              <a:t>.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Properties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8032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2731" y="33069"/>
            <a:ext cx="6842980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 Implementation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4" y="4356406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7053" y="2506672"/>
            <a:ext cx="1329378" cy="1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88" y="3741119"/>
            <a:ext cx="1384214" cy="9782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2747726" y="4595061"/>
            <a:ext cx="1083315" cy="563274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4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2047461" y="4015409"/>
            <a:ext cx="854765" cy="5796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84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the conditions that </a:t>
            </a:r>
            <a:r>
              <a:rPr lang="en-US" dirty="0" smtClean="0"/>
              <a:t>allow </a:t>
            </a:r>
            <a:r>
              <a:rPr lang="en-US" dirty="0"/>
              <a:t>a process instance to be routed towards </a:t>
            </a:r>
            <a:r>
              <a:rPr lang="en-US" dirty="0" smtClean="0"/>
              <a:t>one or </a:t>
            </a:r>
            <a:r>
              <a:rPr lang="en-US" dirty="0"/>
              <a:t>another path in the model can be quite complex. </a:t>
            </a:r>
            <a:endParaRPr lang="en-US" dirty="0" smtClean="0"/>
          </a:p>
          <a:p>
            <a:r>
              <a:rPr lang="en-US" dirty="0" smtClean="0"/>
              <a:t>OMG </a:t>
            </a:r>
            <a:r>
              <a:rPr lang="en-US" dirty="0"/>
              <a:t>has developed the </a:t>
            </a:r>
            <a:r>
              <a:rPr lang="en-US" dirty="0" smtClean="0"/>
              <a:t>Decision Model </a:t>
            </a:r>
            <a:r>
              <a:rPr lang="en-US" dirty="0"/>
              <a:t>and Notation (DMN) standard, which </a:t>
            </a:r>
            <a:r>
              <a:rPr lang="en-US" dirty="0" smtClean="0"/>
              <a:t>can be used for specifying </a:t>
            </a:r>
            <a:r>
              <a:rPr lang="en-US" i="1" dirty="0" smtClean="0"/>
              <a:t>business rules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DMN provides three parts for the specification of business rules: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Decision Requirements Graph (DRG</a:t>
            </a:r>
            <a:r>
              <a:rPr lang="en-US" dirty="0" smtClean="0"/>
              <a:t>), which describes </a:t>
            </a:r>
            <a:r>
              <a:rPr lang="en-US" dirty="0"/>
              <a:t>how data is </a:t>
            </a:r>
            <a:r>
              <a:rPr lang="en-US" dirty="0" smtClean="0"/>
              <a:t>propagated between </a:t>
            </a:r>
            <a:r>
              <a:rPr lang="en-US" dirty="0"/>
              <a:t>different decisions,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Simple Expression Language (S-FEEL) to </a:t>
            </a:r>
            <a:r>
              <a:rPr lang="en-US" dirty="0" smtClean="0"/>
              <a:t>define how </a:t>
            </a:r>
            <a:r>
              <a:rPr lang="en-US" dirty="0"/>
              <a:t>values are extracted from variables, and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Decision </a:t>
            </a:r>
            <a:r>
              <a:rPr lang="en-US" dirty="0"/>
              <a:t>Tables (DMN tables</a:t>
            </a:r>
            <a:r>
              <a:rPr lang="en-US" dirty="0" smtClean="0"/>
              <a:t>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23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DMN Tables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81125"/>
            <a:ext cx="7515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2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Identify the Automation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Manual Tasks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Complete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Bring the Process Model to an Adequate Granularity Level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Specify Execution Properties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Last </a:t>
            </a:r>
            <a:r>
              <a:rPr lang="en-US" sz="1400" dirty="0" smtClean="0"/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r>
              <a:rPr lang="en-US" sz="1400" dirty="0" smtClean="0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9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BPMSs and BPMN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categories of BPMSs with respect to their </a:t>
            </a:r>
            <a:r>
              <a:rPr lang="en-US" dirty="0" smtClean="0"/>
              <a:t>support </a:t>
            </a:r>
            <a:r>
              <a:rPr lang="nl-NL" dirty="0" err="1" smtClean="0"/>
              <a:t>for</a:t>
            </a:r>
            <a:r>
              <a:rPr lang="nl-NL" dirty="0" smtClean="0"/>
              <a:t> BPMN:</a:t>
            </a:r>
          </a:p>
          <a:p>
            <a:pPr marL="0" indent="0">
              <a:buNone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Pure </a:t>
            </a:r>
            <a:r>
              <a:rPr lang="en-US" dirty="0"/>
              <a:t>BPMN: These systems have been designed from the ground up to </a:t>
            </a:r>
            <a:r>
              <a:rPr lang="en-US" dirty="0" smtClean="0"/>
              <a:t>support BPMN </a:t>
            </a:r>
            <a:r>
              <a:rPr lang="en-US" dirty="0"/>
              <a:t>natively. </a:t>
            </a:r>
            <a:r>
              <a:rPr lang="en-US" dirty="0" smtClean="0"/>
              <a:t>Examples </a:t>
            </a:r>
            <a:r>
              <a:rPr lang="en-US" dirty="0"/>
              <a:t>are Activiti and </a:t>
            </a:r>
            <a:r>
              <a:rPr lang="en-US" dirty="0" err="1" smtClean="0"/>
              <a:t>Camunda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Adapted </a:t>
            </a:r>
            <a:r>
              <a:rPr lang="en-US" dirty="0"/>
              <a:t>BPMN: These tools use a BPMN skin but rely on an internal </a:t>
            </a:r>
            <a:r>
              <a:rPr lang="en-US" dirty="0" smtClean="0"/>
              <a:t>representation to </a:t>
            </a:r>
            <a:r>
              <a:rPr lang="en-US" dirty="0"/>
              <a:t>execute the process model. </a:t>
            </a:r>
            <a:r>
              <a:rPr lang="en-US" dirty="0" smtClean="0"/>
              <a:t>Examples </a:t>
            </a:r>
            <a:r>
              <a:rPr lang="en-US" dirty="0"/>
              <a:t>are </a:t>
            </a:r>
            <a:r>
              <a:rPr lang="en-US" dirty="0" err="1"/>
              <a:t>Bizagi</a:t>
            </a:r>
            <a:r>
              <a:rPr lang="en-US" dirty="0"/>
              <a:t> and </a:t>
            </a:r>
            <a:r>
              <a:rPr lang="en-US" dirty="0" smtClean="0"/>
              <a:t>Bonita.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Non </a:t>
            </a:r>
            <a:r>
              <a:rPr lang="en-US" dirty="0"/>
              <a:t>BPMN: There is, lastly, a general category of BPMSs that use their </a:t>
            </a:r>
            <a:r>
              <a:rPr lang="en-US" dirty="0" smtClean="0"/>
              <a:t>own proprietary </a:t>
            </a:r>
            <a:r>
              <a:rPr lang="en-US" dirty="0"/>
              <a:t>language and semantics. These systems do not support BPMN. </a:t>
            </a:r>
            <a:r>
              <a:rPr lang="en-US" dirty="0" smtClean="0"/>
              <a:t>An example </a:t>
            </a:r>
            <a:r>
              <a:rPr lang="en-US" dirty="0"/>
              <a:t>of such a system is YAWL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book’s </a:t>
            </a:r>
            <a:r>
              <a:rPr lang="en-US" dirty="0" smtClean="0"/>
              <a:t>website </a:t>
            </a:r>
            <a:r>
              <a:rPr lang="en-US" dirty="0"/>
              <a:t>provides tutorial notes showing how </a:t>
            </a:r>
            <a:r>
              <a:rPr lang="en-US" dirty="0" smtClean="0"/>
              <a:t>to perform </a:t>
            </a:r>
            <a:r>
              <a:rPr lang="en-US" dirty="0"/>
              <a:t>the last step of our method (the specification of execution properties) </a:t>
            </a:r>
            <a:r>
              <a:rPr lang="en-US" dirty="0" smtClean="0"/>
              <a:t>for </a:t>
            </a:r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/>
              <a:t>concrete </a:t>
            </a:r>
            <a:r>
              <a:rPr lang="nl-NL" dirty="0" err="1" smtClean="0"/>
              <a:t>BPMSs</a:t>
            </a:r>
            <a:r>
              <a:rPr lang="nl-NL" dirty="0" smtClean="0"/>
              <a:t>: </a:t>
            </a: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fundamentals-of-bpm.org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13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Identify the Automation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Manual Tasks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Complete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Bring the Process Model to an Adequate Granularity Level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Specify Execution Properties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Last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8346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five-step method was presented for transforming conceptual process models into executable ones:</a:t>
            </a:r>
          </a:p>
          <a:p>
            <a:pPr marL="615950" lvl="1" indent="-342900">
              <a:buFont typeface="+mj-lt"/>
              <a:buAutoNum type="arabicPeriod"/>
            </a:pPr>
            <a:r>
              <a:rPr lang="nl-NL" dirty="0" err="1"/>
              <a:t>Identify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automation</a:t>
            </a:r>
            <a:r>
              <a:rPr lang="nl-NL" dirty="0"/>
              <a:t> </a:t>
            </a:r>
            <a:r>
              <a:rPr lang="nl-NL" dirty="0" err="1"/>
              <a:t>boundaries</a:t>
            </a:r>
            <a:r>
              <a:rPr lang="nl-NL" dirty="0"/>
              <a:t>,</a:t>
            </a:r>
          </a:p>
          <a:p>
            <a:pPr marL="615950" lvl="1" indent="-342900">
              <a:buFont typeface="+mj-lt"/>
              <a:buAutoNum type="arabicPeriod"/>
            </a:pPr>
            <a:r>
              <a:rPr lang="nl-NL" dirty="0"/>
              <a:t>Review manual </a:t>
            </a:r>
            <a:r>
              <a:rPr lang="nl-NL" dirty="0" err="1"/>
              <a:t>tasks</a:t>
            </a:r>
            <a:r>
              <a:rPr lang="nl-NL" dirty="0"/>
              <a:t>,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dirty="0"/>
              <a:t>Complete the process model,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dirty="0"/>
              <a:t>Bring the process model to an adequate level of granularity, and</a:t>
            </a:r>
          </a:p>
          <a:p>
            <a:pPr marL="615950" lvl="1" indent="-342900">
              <a:buFont typeface="+mj-lt"/>
              <a:buAutoNum type="arabicPeriod"/>
            </a:pPr>
            <a:r>
              <a:rPr lang="nl-NL" dirty="0" err="1"/>
              <a:t>Specify</a:t>
            </a:r>
            <a:r>
              <a:rPr lang="nl-NL" dirty="0"/>
              <a:t> </a:t>
            </a:r>
            <a:r>
              <a:rPr lang="nl-NL" dirty="0" err="1"/>
              <a:t>execution</a:t>
            </a:r>
            <a:r>
              <a:rPr lang="nl-NL" dirty="0"/>
              <a:t> </a:t>
            </a:r>
            <a:r>
              <a:rPr lang="nl-NL" dirty="0" err="1"/>
              <a:t>properties</a:t>
            </a:r>
            <a:endParaRPr lang="en-US" dirty="0" smtClean="0"/>
          </a:p>
          <a:p>
            <a:r>
              <a:rPr lang="en-US" dirty="0" smtClean="0"/>
              <a:t>CMMN was discussed as a technique to deal with unordered tasks</a:t>
            </a:r>
          </a:p>
          <a:p>
            <a:r>
              <a:rPr lang="en-US" dirty="0" smtClean="0"/>
              <a:t>DMN was presented as a technique to specify business rules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750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chapter deals with </a:t>
            </a:r>
            <a:r>
              <a:rPr lang="en-US" dirty="0" smtClean="0"/>
              <a:t>turning conceptual models into executable models</a:t>
            </a:r>
          </a:p>
          <a:p>
            <a:r>
              <a:rPr lang="en-US" dirty="0" smtClean="0"/>
              <a:t>Executable models can be used by a process-aware information system to coordinate a business process</a:t>
            </a:r>
            <a:endParaRPr lang="en-US" dirty="0" smtClean="0"/>
          </a:p>
          <a:p>
            <a:r>
              <a:rPr lang="en-US" dirty="0" smtClean="0"/>
              <a:t>We propose a systematic method for carrying out this transformation, which consists of five steps:</a:t>
            </a:r>
          </a:p>
          <a:p>
            <a:pPr marL="615950" lvl="1" indent="-342900">
              <a:buFont typeface="+mj-lt"/>
              <a:buAutoNum type="arabicPeriod"/>
            </a:pPr>
            <a:r>
              <a:rPr lang="nl-NL" dirty="0" err="1"/>
              <a:t>Identify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automation</a:t>
            </a:r>
            <a:r>
              <a:rPr lang="nl-NL" dirty="0"/>
              <a:t> </a:t>
            </a:r>
            <a:r>
              <a:rPr lang="nl-NL" dirty="0" err="1" smtClean="0"/>
              <a:t>boundaries</a:t>
            </a:r>
            <a:r>
              <a:rPr lang="nl-NL" dirty="0" smtClean="0"/>
              <a:t>,</a:t>
            </a:r>
          </a:p>
          <a:p>
            <a:pPr marL="615950" lvl="1" indent="-342900">
              <a:buFont typeface="+mj-lt"/>
              <a:buAutoNum type="arabicPeriod"/>
            </a:pPr>
            <a:r>
              <a:rPr lang="nl-NL" dirty="0" smtClean="0"/>
              <a:t>Review </a:t>
            </a:r>
            <a:r>
              <a:rPr lang="nl-NL" dirty="0"/>
              <a:t>manual </a:t>
            </a:r>
            <a:r>
              <a:rPr lang="nl-NL" dirty="0" err="1" smtClean="0"/>
              <a:t>tasks</a:t>
            </a:r>
            <a:r>
              <a:rPr lang="nl-NL" dirty="0" smtClean="0"/>
              <a:t>,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dirty="0" smtClean="0"/>
              <a:t>Complete </a:t>
            </a:r>
            <a:r>
              <a:rPr lang="en-US" dirty="0"/>
              <a:t>the process </a:t>
            </a:r>
            <a:r>
              <a:rPr lang="en-US" dirty="0" smtClean="0"/>
              <a:t>model,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dirty="0" smtClean="0"/>
              <a:t>Bring </a:t>
            </a:r>
            <a:r>
              <a:rPr lang="en-US" dirty="0"/>
              <a:t>the process model to an adequate level of granularity, </a:t>
            </a:r>
            <a:r>
              <a:rPr lang="en-US" dirty="0" smtClean="0"/>
              <a:t>and</a:t>
            </a:r>
          </a:p>
          <a:p>
            <a:pPr marL="615950" lvl="1" indent="-342900">
              <a:buFont typeface="+mj-lt"/>
              <a:buAutoNum type="arabicPeriod"/>
            </a:pPr>
            <a:r>
              <a:rPr lang="nl-NL" dirty="0" err="1" smtClean="0"/>
              <a:t>Specify</a:t>
            </a:r>
            <a:r>
              <a:rPr lang="nl-NL" dirty="0" smtClean="0"/>
              <a:t> </a:t>
            </a:r>
            <a:r>
              <a:rPr lang="nl-NL" dirty="0" err="1"/>
              <a:t>execution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 smtClean="0"/>
              <a:t>.</a:t>
            </a:r>
          </a:p>
          <a:p>
            <a:r>
              <a:rPr lang="en-US" dirty="0" smtClean="0"/>
              <a:t>By following this method a conceptual </a:t>
            </a:r>
            <a:r>
              <a:rPr lang="en-US" dirty="0"/>
              <a:t>model </a:t>
            </a:r>
            <a:r>
              <a:rPr lang="en-US" dirty="0" smtClean="0"/>
              <a:t>incrementally becomes </a:t>
            </a:r>
            <a:r>
              <a:rPr lang="en-US" dirty="0"/>
              <a:t>less </a:t>
            </a:r>
            <a:r>
              <a:rPr lang="en-US" dirty="0" smtClean="0"/>
              <a:t>abstract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/>
              <a:t>more </a:t>
            </a:r>
            <a:r>
              <a:rPr lang="nl-NL" dirty="0" smtClean="0"/>
              <a:t>IT-</a:t>
            </a:r>
            <a:r>
              <a:rPr lang="nl-NL" dirty="0" err="1" smtClean="0"/>
              <a:t>oriented</a:t>
            </a:r>
            <a:endParaRPr lang="en-US" dirty="0" smtClean="0"/>
          </a:p>
          <a:p>
            <a:r>
              <a:rPr lang="nl-NL" dirty="0" smtClean="0"/>
              <a:t>As part of </a:t>
            </a:r>
            <a:r>
              <a:rPr lang="en-US" dirty="0" smtClean="0"/>
              <a:t>this </a:t>
            </a:r>
            <a:r>
              <a:rPr lang="en-US" dirty="0"/>
              <a:t>method, </a:t>
            </a:r>
            <a:r>
              <a:rPr lang="en-US" dirty="0" smtClean="0"/>
              <a:t>two standards complementary to BPMN are used: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Case Management </a:t>
            </a:r>
            <a:r>
              <a:rPr lang="en-US" dirty="0" smtClean="0"/>
              <a:t>Model </a:t>
            </a:r>
            <a:r>
              <a:rPr lang="en-US" dirty="0"/>
              <a:t>and Notation (CMMN</a:t>
            </a:r>
            <a:r>
              <a:rPr lang="en-US" dirty="0" smtClean="0"/>
              <a:t>), and</a:t>
            </a:r>
          </a:p>
          <a:p>
            <a:pPr lvl="1"/>
            <a:r>
              <a:rPr lang="en-US" dirty="0" smtClean="0"/>
              <a:t>the Decision </a:t>
            </a:r>
            <a:r>
              <a:rPr lang="nl-NL" dirty="0" smtClean="0"/>
              <a:t>Model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Notation</a:t>
            </a:r>
            <a:r>
              <a:rPr lang="nl-NL" dirty="0"/>
              <a:t> (DMN</a:t>
            </a:r>
            <a:r>
              <a:rPr lang="nl-NL" dirty="0" smtClean="0"/>
              <a:t>)</a:t>
            </a:r>
            <a:endParaRPr lang="en-US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Chapter </a:t>
            </a:r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229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Identify the Automation </a:t>
            </a:r>
            <a:r>
              <a:rPr lang="en-US" sz="1400" dirty="0" smtClean="0"/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Manual Tasks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Complete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Bring the Process Model to an Adequate Granularity Level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Specify Execution Properties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Last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 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9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boundaries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principle: not </a:t>
            </a:r>
            <a:r>
              <a:rPr lang="en-US" dirty="0"/>
              <a:t>all processes can be automated.</a:t>
            </a:r>
          </a:p>
          <a:p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this principle, </a:t>
            </a:r>
            <a:r>
              <a:rPr lang="en-US" dirty="0" smtClean="0"/>
              <a:t>establish which </a:t>
            </a:r>
            <a:r>
              <a:rPr lang="en-US" dirty="0"/>
              <a:t>parts of </a:t>
            </a:r>
            <a:r>
              <a:rPr lang="en-US" dirty="0" smtClean="0"/>
              <a:t>a process can </a:t>
            </a:r>
            <a:r>
              <a:rPr lang="en-US" dirty="0"/>
              <a:t>be coordinated by the BPMS and which parts </a:t>
            </a:r>
            <a:r>
              <a:rPr lang="en-US" dirty="0" smtClean="0"/>
              <a:t>cannot</a:t>
            </a:r>
          </a:p>
          <a:p>
            <a:endParaRPr lang="en-US" dirty="0" smtClean="0"/>
          </a:p>
          <a:p>
            <a:r>
              <a:rPr lang="en-US" dirty="0" smtClean="0"/>
              <a:t>Input: the conceptual model of the business process 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types of </a:t>
            </a:r>
            <a:r>
              <a:rPr lang="en-US" dirty="0" smtClean="0"/>
              <a:t>tasks are to be distinguished: 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smtClean="0"/>
              <a:t>Automated: </a:t>
            </a:r>
            <a:r>
              <a:rPr lang="en-US" dirty="0"/>
              <a:t>are performed by the BPMS itself or by an external service</a:t>
            </a:r>
            <a:r>
              <a:rPr lang="en-US" dirty="0" smtClean="0"/>
              <a:t>, 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smtClean="0"/>
              <a:t>Manual: </a:t>
            </a:r>
            <a:r>
              <a:rPr lang="en-US" dirty="0"/>
              <a:t>are performed by process participants without the aid of any </a:t>
            </a:r>
            <a:r>
              <a:rPr lang="en-US" dirty="0" smtClean="0"/>
              <a:t>software,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smtClean="0"/>
              <a:t>User: are </a:t>
            </a:r>
            <a:r>
              <a:rPr lang="nl-NL" dirty="0" err="1" smtClean="0"/>
              <a:t>performed</a:t>
            </a:r>
            <a:r>
              <a:rPr lang="nl-NL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a participant with the assistance of the worklist handler of the BPMS </a:t>
            </a:r>
            <a:r>
              <a:rPr lang="en-US" dirty="0" smtClean="0"/>
              <a:t>or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 list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distinction between automated, manual, and user tasks is captured in </a:t>
            </a:r>
            <a:r>
              <a:rPr lang="en-US" dirty="0" smtClean="0"/>
              <a:t>BPMN via </a:t>
            </a:r>
            <a:r>
              <a:rPr lang="en-US" dirty="0"/>
              <a:t>specific markers on the top-left corner of the task </a:t>
            </a:r>
            <a:r>
              <a:rPr lang="en-US" dirty="0" smtClean="0"/>
              <a:t>box</a:t>
            </a:r>
          </a:p>
          <a:p>
            <a:r>
              <a:rPr lang="en-US" dirty="0" smtClean="0"/>
              <a:t>Manual </a:t>
            </a:r>
            <a:r>
              <a:rPr lang="en-US" dirty="0"/>
              <a:t>tasks are </a:t>
            </a:r>
            <a:r>
              <a:rPr lang="en-US" dirty="0" smtClean="0"/>
              <a:t>marked with </a:t>
            </a:r>
            <a:r>
              <a:rPr lang="en-US" dirty="0"/>
              <a:t>a hand, </a:t>
            </a:r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/>
              <a:t>tasks are marked with a user icon. </a:t>
            </a:r>
            <a:endParaRPr lang="en-US" dirty="0" smtClean="0"/>
          </a:p>
          <a:p>
            <a:r>
              <a:rPr lang="en-US" dirty="0" smtClean="0"/>
              <a:t>Automated </a:t>
            </a:r>
            <a:r>
              <a:rPr lang="en-US" dirty="0"/>
              <a:t>tasks </a:t>
            </a:r>
            <a:r>
              <a:rPr lang="en-US" dirty="0" smtClean="0"/>
              <a:t>are further </a:t>
            </a:r>
            <a:r>
              <a:rPr lang="en-US" dirty="0"/>
              <a:t>classified into the following subtypes in BPMN:</a:t>
            </a:r>
          </a:p>
          <a:p>
            <a:pPr lvl="1"/>
            <a:r>
              <a:rPr lang="en-US" dirty="0" smtClean="0"/>
              <a:t>Script </a:t>
            </a:r>
            <a:r>
              <a:rPr lang="en-US" dirty="0"/>
              <a:t>(script marker), if the task executes some code (the script) internally </a:t>
            </a:r>
            <a:r>
              <a:rPr lang="en-US" dirty="0" smtClean="0"/>
              <a:t>to the BPMS</a:t>
            </a:r>
            <a:endParaRPr lang="en-US" dirty="0"/>
          </a:p>
          <a:p>
            <a:pPr lvl="1"/>
            <a:r>
              <a:rPr lang="en-US" dirty="0" smtClean="0"/>
              <a:t>Service </a:t>
            </a:r>
            <a:r>
              <a:rPr lang="en-US" dirty="0"/>
              <a:t>(gears marker), if the task is executed by an external application, </a:t>
            </a:r>
            <a:r>
              <a:rPr lang="en-US" dirty="0" smtClean="0"/>
              <a:t>which exposes </a:t>
            </a:r>
            <a:r>
              <a:rPr lang="en-US" dirty="0"/>
              <a:t>its functionality via a service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rule (table marker), if the task triggers a business rule to be </a:t>
            </a:r>
            <a:r>
              <a:rPr lang="en-US" dirty="0" smtClean="0"/>
              <a:t>executed by </a:t>
            </a:r>
            <a:r>
              <a:rPr lang="en-US" dirty="0"/>
              <a:t>a rules engine external to the </a:t>
            </a:r>
            <a:r>
              <a:rPr lang="en-US" dirty="0" smtClean="0"/>
              <a:t>BPMS</a:t>
            </a:r>
          </a:p>
          <a:p>
            <a:pPr lvl="1"/>
            <a:r>
              <a:rPr lang="en-US" dirty="0" smtClean="0"/>
              <a:t>Send </a:t>
            </a:r>
            <a:r>
              <a:rPr lang="en-US" dirty="0"/>
              <a:t>(filled envelope marker), if the task sends a message to an external service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(empty envelope marker), if the task waits for a message from an </a:t>
            </a:r>
            <a:r>
              <a:rPr lang="en-US" dirty="0" smtClean="0"/>
              <a:t>external service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87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10.1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you have to automate the loan assessment process model </a:t>
            </a:r>
            <a:r>
              <a:rPr lang="en-US" dirty="0" smtClean="0"/>
              <a:t>of Solution </a:t>
            </a:r>
            <a:r>
              <a:rPr lang="en-US" dirty="0"/>
              <a:t>3.8 (page 110) for the loan provider. Start by classifying the tasks of </a:t>
            </a:r>
            <a:r>
              <a:rPr lang="en-US" dirty="0" smtClean="0"/>
              <a:t>this process </a:t>
            </a:r>
            <a:r>
              <a:rPr lang="en-US" dirty="0"/>
              <a:t>into manual, automated, and user tasks. Then, represent them with </a:t>
            </a:r>
            <a:r>
              <a:rPr lang="en-US" dirty="0" smtClean="0"/>
              <a:t>appropriate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/>
              <a:t>markers.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8795" y="1039387"/>
            <a:ext cx="3322320" cy="586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Identify the Automation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Boundaries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Review Manual Tasks 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Complete the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Bring the Process Model to an Adequate Granularity Level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Specify Execution Properties </a:t>
            </a:r>
            <a:endParaRPr lang="en-US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Last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 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10: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de-AT" dirty="0" err="1" smtClean="0"/>
              <a:t>s</a:t>
            </a:r>
            <a:r>
              <a:rPr lang="de-AT" dirty="0" smtClean="0"/>
              <a:t> Implementation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Executable</a:t>
            </a:r>
            <a:r>
              <a:rPr lang="de-AT" dirty="0" smtClean="0"/>
              <a:t>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9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</a:t>
            </a:r>
            <a:r>
              <a:rPr lang="en-US" dirty="0"/>
              <a:t>check whether </a:t>
            </a:r>
            <a:r>
              <a:rPr lang="en-US" dirty="0" smtClean="0"/>
              <a:t>the </a:t>
            </a:r>
            <a:r>
              <a:rPr lang="en-US" dirty="0"/>
              <a:t>manual tasks </a:t>
            </a:r>
            <a:r>
              <a:rPr lang="en-US" dirty="0" smtClean="0"/>
              <a:t>can be linked with </a:t>
            </a:r>
            <a:r>
              <a:rPr lang="en-US" dirty="0"/>
              <a:t>the </a:t>
            </a:r>
            <a:r>
              <a:rPr lang="en-US" dirty="0" smtClean="0"/>
              <a:t>BPMS</a:t>
            </a:r>
          </a:p>
          <a:p>
            <a:r>
              <a:rPr lang="en-US" dirty="0" smtClean="0"/>
              <a:t>Guiding principle: </a:t>
            </a:r>
            <a:r>
              <a:rPr lang="en-US" i="1" dirty="0" smtClean="0"/>
              <a:t>if </a:t>
            </a:r>
            <a:r>
              <a:rPr lang="en-US" i="1" dirty="0"/>
              <a:t>the task cannot be seen by the BPMS, it does not </a:t>
            </a:r>
            <a:r>
              <a:rPr lang="en-US" i="1" dirty="0" smtClean="0"/>
              <a:t>exist</a:t>
            </a:r>
          </a:p>
          <a:p>
            <a:endParaRPr lang="nl-NL" dirty="0"/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smtClean="0"/>
              <a:t>of </a:t>
            </a:r>
            <a:r>
              <a:rPr lang="en-US" dirty="0" smtClean="0"/>
              <a:t>linking </a:t>
            </a:r>
            <a:r>
              <a:rPr lang="en-US" dirty="0"/>
              <a:t>a manual task to a </a:t>
            </a:r>
            <a:r>
              <a:rPr lang="en-US" dirty="0" smtClean="0"/>
              <a:t>BPMS: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b="1" dirty="0"/>
              <a:t>Implement as User </a:t>
            </a:r>
            <a:r>
              <a:rPr lang="en-US" b="1" dirty="0" smtClean="0"/>
              <a:t>Task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b="1" dirty="0" smtClean="0"/>
              <a:t>Implement </a:t>
            </a:r>
            <a:r>
              <a:rPr lang="en-US" b="1" dirty="0"/>
              <a:t>as Automated </a:t>
            </a:r>
            <a:r>
              <a:rPr lang="en-US" b="1" dirty="0" smtClean="0"/>
              <a:t>Task</a:t>
            </a:r>
          </a:p>
          <a:p>
            <a:pPr marL="609600" lvl="1" indent="-342900">
              <a:buFont typeface="+mj-lt"/>
              <a:buAutoNum type="arabicPeriod"/>
            </a:pPr>
            <a:endParaRPr lang="en-US" b="1" i="1" dirty="0"/>
          </a:p>
          <a:p>
            <a:pPr marL="336550" indent="-342900"/>
            <a:r>
              <a:rPr lang="en-US" dirty="0" smtClean="0"/>
              <a:t>Note: There </a:t>
            </a:r>
            <a:r>
              <a:rPr lang="en-US" dirty="0"/>
              <a:t>are cases in which it is not convenient to link manual tasks to a BPMS.</a:t>
            </a:r>
            <a:endParaRPr lang="nl-NL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manual tasks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799480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1587</Words>
  <Application>Microsoft Office PowerPoint</Application>
  <PresentationFormat>Diavoorstelling (16:10)</PresentationFormat>
  <Paragraphs>196</Paragraphs>
  <Slides>25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WU 16:10</vt:lpstr>
      <vt:lpstr>Chapter 10: Process Implementation with Executable Models</vt:lpstr>
      <vt:lpstr>Process Implementation in the BPM Lifecycle</vt:lpstr>
      <vt:lpstr>Chapter Overview</vt:lpstr>
      <vt:lpstr>Chapter 10: Process Implementation with Executable Models</vt:lpstr>
      <vt:lpstr>Setting the boundaries</vt:lpstr>
      <vt:lpstr>Notation</vt:lpstr>
      <vt:lpstr>Exercise 10.1</vt:lpstr>
      <vt:lpstr>Chapter 10: Process Implementation with Executable Models</vt:lpstr>
      <vt:lpstr>Review manual tasks</vt:lpstr>
      <vt:lpstr>Chapter 10: Process Implementation with Executable Models</vt:lpstr>
      <vt:lpstr>Complete the Process Model</vt:lpstr>
      <vt:lpstr>Exceptions</vt:lpstr>
      <vt:lpstr>Data objects</vt:lpstr>
      <vt:lpstr>Chapter 10: Process Implementation with Executable Models</vt:lpstr>
      <vt:lpstr>Granularity</vt:lpstr>
      <vt:lpstr>Unordered tasks</vt:lpstr>
      <vt:lpstr>CMMN</vt:lpstr>
      <vt:lpstr>Chapter 10: Process Implementation with Executable Models</vt:lpstr>
      <vt:lpstr>Execution Properties</vt:lpstr>
      <vt:lpstr>DMN</vt:lpstr>
      <vt:lpstr>DMN Tables</vt:lpstr>
      <vt:lpstr>Chapter 10: Process Implementation with Executable Models</vt:lpstr>
      <vt:lpstr>BPMSs and BPMN</vt:lpstr>
      <vt:lpstr>Chapter 10: Process Implementation with Executable Models</vt:lpstr>
      <vt:lpstr>Recap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2018-01-12T14:33:51Z</dcterms:created>
  <dcterms:modified xsi:type="dcterms:W3CDTF">2018-02-18T21:16:10Z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