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60" r:id="rId4"/>
  </p:sldMasterIdLst>
  <p:notesMasterIdLst>
    <p:notesMasterId r:id="rId30"/>
  </p:notesMasterIdLst>
  <p:handoutMasterIdLst>
    <p:handoutMasterId r:id="rId31"/>
  </p:handoutMasterIdLst>
  <p:sldIdLst>
    <p:sldId id="359" r:id="rId5"/>
    <p:sldId id="457" r:id="rId6"/>
    <p:sldId id="464" r:id="rId7"/>
    <p:sldId id="458" r:id="rId8"/>
    <p:sldId id="465" r:id="rId9"/>
    <p:sldId id="466" r:id="rId10"/>
    <p:sldId id="467" r:id="rId11"/>
    <p:sldId id="459" r:id="rId12"/>
    <p:sldId id="468" r:id="rId13"/>
    <p:sldId id="460" r:id="rId14"/>
    <p:sldId id="469" r:id="rId15"/>
    <p:sldId id="470" r:id="rId16"/>
    <p:sldId id="471" r:id="rId17"/>
    <p:sldId id="461" r:id="rId18"/>
    <p:sldId id="472" r:id="rId19"/>
    <p:sldId id="473" r:id="rId20"/>
    <p:sldId id="474" r:id="rId21"/>
    <p:sldId id="462" r:id="rId22"/>
    <p:sldId id="476" r:id="rId23"/>
    <p:sldId id="478" r:id="rId24"/>
    <p:sldId id="479" r:id="rId25"/>
    <p:sldId id="463" r:id="rId26"/>
    <p:sldId id="480" r:id="rId27"/>
    <p:sldId id="481" r:id="rId28"/>
    <p:sldId id="482" r:id="rId29"/>
  </p:sldIdLst>
  <p:sldSz cx="9144000" cy="5715000" type="screen16x10"/>
  <p:notesSz cx="6858000" cy="9144000"/>
  <p:custDataLst>
    <p:tags r:id="rId32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800">
          <p15:clr>
            <a:srgbClr val="A4A3A4"/>
          </p15:clr>
        </p15:guide>
        <p15:guide id="2" pos="5465">
          <p15:clr>
            <a:srgbClr val="A4A3A4"/>
          </p15:clr>
        </p15:guide>
        <p15:guide id="3" pos="4241">
          <p15:clr>
            <a:srgbClr val="A4A3A4"/>
          </p15:clr>
        </p15:guide>
        <p15:guide id="4" pos="469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0" name="Auteur" initials="A" lastIdx="0" clrIdx="1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4C8AC8"/>
    <a:srgbClr val="CBDDEF"/>
    <a:srgbClr val="E7EFF7"/>
    <a:srgbClr val="0096D3"/>
    <a:srgbClr val="0C94B7"/>
    <a:srgbClr val="41B4CE"/>
    <a:srgbClr val="73BAD1"/>
    <a:srgbClr val="65B4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D27102A9-8310-4765-A935-A1911B00CA55}" styleName="Helle Formatvorlage 1 - Akz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1570" autoAdjust="0"/>
  </p:normalViewPr>
  <p:slideViewPr>
    <p:cSldViewPr snapToGrid="0" showGuides="1">
      <p:cViewPr>
        <p:scale>
          <a:sx n="91" d="100"/>
          <a:sy n="91" d="100"/>
        </p:scale>
        <p:origin x="-2220" y="-990"/>
      </p:cViewPr>
      <p:guideLst>
        <p:guide orient="horz" pos="1800"/>
        <p:guide pos="5465"/>
        <p:guide pos="4241"/>
        <p:guide pos="46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4" d="100"/>
          <a:sy n="94" d="100"/>
        </p:scale>
        <p:origin x="2748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gs" Target="tags/tag1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65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817FD-8155-4502-AF78-DBC2EA4B168F}" type="datetimeFigureOut">
              <a:rPr lang="de-AT" sz="1000" smtClean="0">
                <a:latin typeface="Verdana" pitchFamily="34" charset="0"/>
                <a:ea typeface="Verdana" pitchFamily="34" charset="0"/>
                <a:cs typeface="Verdana" pitchFamily="34" charset="0"/>
              </a:rPr>
              <a:t>18.02.2018</a:t>
            </a:fld>
            <a:endParaRPr lang="de-AT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7F6F62-1C91-45E7-BAED-FBFBF67C82BC}" type="slidenum">
              <a:rPr lang="de-AT" sz="100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‹nr.›</a:t>
            </a:fld>
            <a:endParaRPr lang="de-AT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3456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de-AT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C0A972FC-F5E0-4F80-B169-F0B5EFC71333}" type="datetimeFigureOut">
              <a:rPr lang="de-AT" smtClean="0"/>
              <a:pPr/>
              <a:t>18.02.2018</a:t>
            </a:fld>
            <a:endParaRPr lang="de-AT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  <a:p>
            <a:pPr lvl="3"/>
            <a:r>
              <a:rPr lang="de-AT" dirty="0"/>
              <a:t>Vierte Ebene</a:t>
            </a:r>
          </a:p>
          <a:p>
            <a:pPr lvl="4"/>
            <a:r>
              <a:rPr lang="de-AT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de-AT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219CC2FD-B32F-4992-A15B-F95E2E35C81B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915136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Verdana" pitchFamily="34" charset="0"/>
        <a:ea typeface="Verdana" pitchFamily="34" charset="0"/>
        <a:cs typeface="Verdana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1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4770811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6352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883" indent="-285725" defTabSz="76352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2898" indent="-228580" defTabSz="76352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057" indent="-228580" defTabSz="76352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217" indent="-228580" defTabSz="76352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376" indent="-228580" defTabSz="76352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536" indent="-228580" defTabSz="76352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8694" indent="-228580" defTabSz="76352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5854" indent="-228580" defTabSz="76352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fld id="{82B77F43-60BE-4E2C-9ECA-774DC50CDAB7}" type="slidenum">
              <a:rPr lang="en-US" sz="1000"/>
              <a:pPr/>
              <a:t>2</a:t>
            </a:fld>
            <a:endParaRPr lang="en-US" sz="1000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79425" y="768350"/>
            <a:ext cx="6138863" cy="38385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9614" y="4862513"/>
            <a:ext cx="5680075" cy="46037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608669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4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4770811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8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4770811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10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4770811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14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4770811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18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4770811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22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4770811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24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477081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62019" y="1344613"/>
            <a:ext cx="7759644" cy="3853905"/>
          </a:xfrm>
        </p:spPr>
        <p:txBody>
          <a:bodyPr lIns="0" rIns="0"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AT" dirty="0"/>
              <a:t>Textmasterformat durch Klicken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  <a:p>
            <a:pPr lvl="3"/>
            <a:r>
              <a:rPr lang="de-AT" dirty="0"/>
              <a:t>Vierte Ebene</a:t>
            </a:r>
          </a:p>
          <a:p>
            <a:pPr lvl="4"/>
            <a:r>
              <a:rPr lang="de-AT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F06B7-302C-4F5F-8C6D-425307958B79}" type="datetime1">
              <a:rPr lang="de-AT" smtClean="0"/>
              <a:t>18.02.2018</a:t>
            </a:fld>
            <a:endParaRPr lang="de-AT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1354561" y="5412059"/>
            <a:ext cx="3217443" cy="258085"/>
          </a:xfrm>
          <a:prstGeom prst="rect">
            <a:avLst/>
          </a:prstGeom>
        </p:spPr>
        <p:txBody>
          <a:bodyPr/>
          <a:lstStyle/>
          <a:p>
            <a:r>
              <a:rPr lang="de-AT" smtClean="0"/>
              <a:t>Fusszeile</a:t>
            </a:r>
            <a:endParaRPr lang="de-AT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dirty="0" smtClean="0"/>
              <a:t>Slide </a:t>
            </a:r>
            <a:fld id="{BE3DC40E-DBBE-4E2D-9EEC-FBF0DA0E9179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AT" dirty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62405" y="1344613"/>
            <a:ext cx="3960000" cy="3859212"/>
          </a:xfrm>
        </p:spPr>
        <p:txBody>
          <a:bodyPr>
            <a:normAutofit/>
          </a:bodyPr>
          <a:lstStyle>
            <a:lvl1pPr>
              <a:buClr>
                <a:schemeClr val="accent2">
                  <a:lumMod val="90000"/>
                  <a:lumOff val="10000"/>
                </a:schemeClr>
              </a:buClr>
              <a:defRPr sz="1600"/>
            </a:lvl1pPr>
            <a:lvl2pPr marL="541312" indent="-285750">
              <a:buClr>
                <a:schemeClr val="accent2">
                  <a:lumMod val="90000"/>
                  <a:lumOff val="10000"/>
                </a:schemeClr>
              </a:buClr>
              <a:buFont typeface="Wingdings" charset="2"/>
              <a:buChar char="§"/>
              <a:defRPr sz="1500"/>
            </a:lvl2pPr>
            <a:lvl3pPr>
              <a:buClr>
                <a:schemeClr val="accent2">
                  <a:lumMod val="90000"/>
                  <a:lumOff val="10000"/>
                </a:schemeClr>
              </a:buClr>
              <a:defRPr sz="1400"/>
            </a:lvl3pPr>
            <a:lvl4pPr>
              <a:buClr>
                <a:schemeClr val="accent1"/>
              </a:buCl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715688" y="1344613"/>
            <a:ext cx="3960000" cy="3859212"/>
          </a:xfrm>
        </p:spPr>
        <p:txBody>
          <a:bodyPr>
            <a:normAutofit/>
          </a:bodyPr>
          <a:lstStyle>
            <a:lvl1pPr>
              <a:buClr>
                <a:schemeClr val="accent2">
                  <a:lumMod val="90000"/>
                  <a:lumOff val="10000"/>
                </a:schemeClr>
              </a:buClr>
              <a:defRPr sz="1600"/>
            </a:lvl1pPr>
            <a:lvl2pPr marL="541312" indent="-285750">
              <a:buClr>
                <a:schemeClr val="accent2">
                  <a:lumMod val="90000"/>
                  <a:lumOff val="10000"/>
                </a:schemeClr>
              </a:buClr>
              <a:buFont typeface="Wingdings" charset="2"/>
              <a:buChar char="§"/>
              <a:defRPr sz="1500"/>
            </a:lvl2pPr>
            <a:lvl3pPr>
              <a:buClr>
                <a:schemeClr val="accent2">
                  <a:lumMod val="90000"/>
                  <a:lumOff val="10000"/>
                </a:schemeClr>
              </a:buClr>
              <a:defRPr sz="1400"/>
            </a:lvl3pPr>
            <a:lvl4pPr>
              <a:buClr>
                <a:schemeClr val="accent1"/>
              </a:buClr>
              <a:defRPr sz="1200"/>
            </a:lvl4pPr>
            <a:lvl5pPr>
              <a:buClr>
                <a:schemeClr val="accent1"/>
              </a:buCl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86494-9322-42D4-89C0-371FCD90BCBB}" type="datetime1">
              <a:rPr lang="de-AT" smtClean="0"/>
              <a:t>18.02.2018</a:t>
            </a:fld>
            <a:endParaRPr lang="de-AT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>
          <a:xfrm>
            <a:off x="1354561" y="5412059"/>
            <a:ext cx="3217443" cy="258085"/>
          </a:xfrm>
          <a:prstGeom prst="rect">
            <a:avLst/>
          </a:prstGeom>
        </p:spPr>
        <p:txBody>
          <a:bodyPr/>
          <a:lstStyle/>
          <a:p>
            <a:r>
              <a:rPr lang="de-AT" smtClean="0"/>
              <a:t>Fusszeile</a:t>
            </a:r>
            <a:endParaRPr lang="de-AT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dirty="0" smtClean="0"/>
              <a:t>Slide </a:t>
            </a:r>
            <a:fld id="{BE3DC40E-DBBE-4E2D-9EEC-FBF0DA0E9179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AT" dirty="0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62405" y="1935991"/>
            <a:ext cx="3960000" cy="3267834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5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715688" y="1935991"/>
            <a:ext cx="3960000" cy="3267834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5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</p:txBody>
      </p:sp>
      <p:sp>
        <p:nvSpPr>
          <p:cNvPr id="8" name="Textplatzhalter 2"/>
          <p:cNvSpPr>
            <a:spLocks noGrp="1"/>
          </p:cNvSpPr>
          <p:nvPr>
            <p:ph type="body" idx="13" hasCustomPrompt="1"/>
          </p:nvPr>
        </p:nvSpPr>
        <p:spPr bwMode="gray">
          <a:xfrm>
            <a:off x="468314" y="1344613"/>
            <a:ext cx="3960811" cy="533136"/>
          </a:xfrm>
          <a:solidFill>
            <a:srgbClr val="CBDDEF"/>
          </a:solidFill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 anchor="ctr" anchorCtr="0">
            <a:noAutofit/>
          </a:bodyPr>
          <a:lstStyle>
            <a:lvl1pPr marL="92066" indent="0">
              <a:buNone/>
              <a:tabLst/>
              <a:defRPr sz="1800" b="1" baseline="0">
                <a:solidFill>
                  <a:schemeClr val="tx1"/>
                </a:solidFill>
                <a:latin typeface="+mj-lt"/>
              </a:defRPr>
            </a:lvl1pPr>
            <a:lvl2pPr marL="457153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60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7" indent="0">
              <a:buNone/>
              <a:defRPr sz="1600" b="1"/>
            </a:lvl6pPr>
            <a:lvl7pPr marL="2742920" indent="0">
              <a:buNone/>
              <a:defRPr sz="1600" b="1"/>
            </a:lvl7pPr>
            <a:lvl8pPr marL="3200073" indent="0">
              <a:buNone/>
              <a:defRPr sz="1600" b="1"/>
            </a:lvl8pPr>
            <a:lvl9pPr marL="3657227" indent="0">
              <a:buNone/>
              <a:defRPr sz="1600" b="1"/>
            </a:lvl9pPr>
          </a:lstStyle>
          <a:p>
            <a:pPr lvl="0"/>
            <a:r>
              <a:rPr lang="de-AT" dirty="0"/>
              <a:t>Text hier einfügen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D5E96A0-43D8-45AE-ACDA-B0069831F056}" type="datetime1">
              <a:rPr lang="de-AT" smtClean="0"/>
              <a:t>18.02.2018</a:t>
            </a:fld>
            <a:endParaRPr lang="de-AT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5"/>
          </p:nvPr>
        </p:nvSpPr>
        <p:spPr>
          <a:xfrm>
            <a:off x="1354561" y="5412059"/>
            <a:ext cx="3217443" cy="258085"/>
          </a:xfrm>
          <a:prstGeom prst="rect">
            <a:avLst/>
          </a:prstGeom>
        </p:spPr>
        <p:txBody>
          <a:bodyPr/>
          <a:lstStyle/>
          <a:p>
            <a:r>
              <a:rPr lang="de-AT" smtClean="0"/>
              <a:t>Fusszeile</a:t>
            </a:r>
            <a:endParaRPr lang="de-AT" dirty="0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de-AT" dirty="0" smtClean="0"/>
              <a:t>Slide </a:t>
            </a:r>
            <a:fld id="{BE3DC40E-DBBE-4E2D-9EEC-FBF0DA0E9179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AT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idx="17" hasCustomPrompt="1"/>
          </p:nvPr>
        </p:nvSpPr>
        <p:spPr bwMode="gray">
          <a:xfrm>
            <a:off x="4727894" y="1344613"/>
            <a:ext cx="3960811" cy="533136"/>
          </a:xfrm>
          <a:solidFill>
            <a:srgbClr val="CBDDEF"/>
          </a:solidFill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 anchor="ctr" anchorCtr="0">
            <a:noAutofit/>
          </a:bodyPr>
          <a:lstStyle>
            <a:lvl1pPr marL="92066" indent="0">
              <a:buNone/>
              <a:tabLst/>
              <a:defRPr sz="1800" b="1" baseline="0">
                <a:solidFill>
                  <a:schemeClr val="tx1"/>
                </a:solidFill>
                <a:latin typeface="+mj-lt"/>
              </a:defRPr>
            </a:lvl1pPr>
            <a:lvl2pPr marL="457153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60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7" indent="0">
              <a:buNone/>
              <a:defRPr sz="1600" b="1"/>
            </a:lvl6pPr>
            <a:lvl7pPr marL="2742920" indent="0">
              <a:buNone/>
              <a:defRPr sz="1600" b="1"/>
            </a:lvl7pPr>
            <a:lvl8pPr marL="3200073" indent="0">
              <a:buNone/>
              <a:defRPr sz="1600" b="1"/>
            </a:lvl8pPr>
            <a:lvl9pPr marL="3657227" indent="0">
              <a:buNone/>
              <a:defRPr sz="1600" b="1"/>
            </a:lvl9pPr>
          </a:lstStyle>
          <a:p>
            <a:pPr lvl="0"/>
            <a:r>
              <a:rPr lang="de-AT" dirty="0"/>
              <a:t>Text hier einfügen</a:t>
            </a:r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45EA6F-A024-4C66-9C8B-8520E7132562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845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eck 20"/>
          <p:cNvSpPr/>
          <p:nvPr userDrawn="1"/>
        </p:nvSpPr>
        <p:spPr>
          <a:xfrm>
            <a:off x="294340" y="978955"/>
            <a:ext cx="9137619" cy="2396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xmlns="" id="{E3A7D816-8143-4089-A674-7FBE2F1D70E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711621" y="288569"/>
            <a:ext cx="1170000" cy="617280"/>
          </a:xfrm>
          <a:prstGeom prst="rect">
            <a:avLst/>
          </a:prstGeom>
        </p:spPr>
      </p:pic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344613"/>
            <a:ext cx="7764463" cy="3859212"/>
          </a:xfrm>
          <a:prstGeom prst="rect">
            <a:avLst/>
          </a:prstGeom>
        </p:spPr>
        <p:txBody>
          <a:bodyPr vert="horz" lIns="0" tIns="45715" rIns="0" bIns="45715" rtlCol="0">
            <a:normAutofit/>
          </a:bodyPr>
          <a:lstStyle/>
          <a:p>
            <a:pPr lvl="0"/>
            <a:r>
              <a:rPr lang="de-AT" dirty="0"/>
              <a:t>Textmasterformate durch Klicken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  <a:p>
            <a:pPr lvl="3"/>
            <a:r>
              <a:rPr lang="de-AT" dirty="0"/>
              <a:t>Vierte Ebene</a:t>
            </a:r>
          </a:p>
          <a:p>
            <a:pPr lvl="4"/>
            <a:r>
              <a:rPr lang="de-AT" dirty="0"/>
              <a:t>Fünfte Ebene</a:t>
            </a:r>
          </a:p>
        </p:txBody>
      </p:sp>
      <p:sp>
        <p:nvSpPr>
          <p:cNvPr id="6" name="Foliennummernplatzhalter 5"/>
          <p:cNvSpPr>
            <a:spLocks noGrp="1"/>
          </p:cNvSpPr>
          <p:nvPr userDrawn="1">
            <p:ph type="sldNum" sz="quarter" idx="4"/>
          </p:nvPr>
        </p:nvSpPr>
        <p:spPr>
          <a:xfrm>
            <a:off x="462407" y="5412059"/>
            <a:ext cx="892150" cy="258085"/>
          </a:xfrm>
          <a:prstGeom prst="rect">
            <a:avLst/>
          </a:prstGeom>
        </p:spPr>
        <p:txBody>
          <a:bodyPr vert="horz" lIns="0" tIns="45715" rIns="0" bIns="45715" rtlCol="0" anchor="ctr"/>
          <a:lstStyle>
            <a:lvl1pPr algn="l">
              <a:defRPr sz="8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AT" dirty="0" err="1" smtClean="0"/>
              <a:t>Slides</a:t>
            </a:r>
            <a:r>
              <a:rPr lang="de-AT" dirty="0" smtClean="0"/>
              <a:t> </a:t>
            </a:r>
            <a:fld id="{BE3DC40E-DBBE-4E2D-9EEC-FBF0DA0E9179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7" name="Datumsplatzhalter 6"/>
          <p:cNvSpPr>
            <a:spLocks noGrp="1"/>
          </p:cNvSpPr>
          <p:nvPr userDrawn="1">
            <p:ph type="dt" sz="half" idx="2"/>
          </p:nvPr>
        </p:nvSpPr>
        <p:spPr>
          <a:xfrm>
            <a:off x="5745181" y="5412059"/>
            <a:ext cx="987407" cy="258085"/>
          </a:xfrm>
          <a:prstGeom prst="rect">
            <a:avLst/>
          </a:prstGeom>
        </p:spPr>
        <p:txBody>
          <a:bodyPr vert="horz" lIns="0" tIns="45715" rIns="0" bIns="45715" rtlCol="0" anchor="ctr"/>
          <a:lstStyle>
            <a:lvl1pPr algn="r">
              <a:defRPr lang="de-DE" sz="800" kern="1200" cap="all" baseline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CC9DEAF-4E2F-4BE8-ACB6-85FF8C703643}" type="datetime1">
              <a:rPr lang="de-AT" smtClean="0"/>
              <a:t>18.02.2018</a:t>
            </a:fld>
            <a:endParaRPr lang="de-AT" dirty="0"/>
          </a:p>
        </p:txBody>
      </p:sp>
      <p:sp>
        <p:nvSpPr>
          <p:cNvPr id="15" name="Titelplatzhalter 14"/>
          <p:cNvSpPr>
            <a:spLocks noGrp="1"/>
          </p:cNvSpPr>
          <p:nvPr userDrawn="1">
            <p:ph type="title"/>
          </p:nvPr>
        </p:nvSpPr>
        <p:spPr bwMode="auto">
          <a:xfrm>
            <a:off x="462408" y="139700"/>
            <a:ext cx="6840000" cy="90382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de-AT" dirty="0"/>
              <a:t>Titelmasterformat durch </a:t>
            </a:r>
            <a:br>
              <a:rPr lang="de-AT" dirty="0"/>
            </a:br>
            <a:r>
              <a:rPr lang="de-AT" dirty="0"/>
              <a:t>Klicken bearbeiten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229F41FE-2827-48CB-9F30-E0C59775241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613" y="5351511"/>
            <a:ext cx="1318058" cy="228552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0"/>
            <a:ext cx="390525" cy="5715000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513764" y="31277"/>
            <a:ext cx="1589820" cy="1054889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457200" y="1030828"/>
            <a:ext cx="3954137" cy="55338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3483847" y="1030828"/>
            <a:ext cx="3954137" cy="55338"/>
          </a:xfrm>
          <a:prstGeom prst="rect">
            <a:avLst/>
          </a:prstGeom>
        </p:spPr>
      </p:pic>
      <p:sp>
        <p:nvSpPr>
          <p:cNvPr id="22" name="Rechteck 21"/>
          <p:cNvSpPr/>
          <p:nvPr userDrawn="1"/>
        </p:nvSpPr>
        <p:spPr>
          <a:xfrm>
            <a:off x="7355615" y="5087297"/>
            <a:ext cx="1849008" cy="6971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7" r:id="rId2"/>
    <p:sldLayoutId id="2147483668" r:id="rId3"/>
    <p:sldLayoutId id="2147483669" r:id="rId4"/>
  </p:sldLayoutIdLst>
  <p:transition>
    <p:fade/>
  </p:transition>
  <p:hf hdr="0" ftr="0" dt="0"/>
  <p:txStyles>
    <p:titleStyle>
      <a:lvl1pPr algn="l" defTabSz="914306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</p:titleStyle>
    <p:bodyStyle>
      <a:lvl1pPr marL="266700" indent="-266700" algn="l" defTabSz="914306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2">
            <a:lumMod val="90000"/>
            <a:lumOff val="10000"/>
          </a:schemeClr>
        </a:buClr>
        <a:buFont typeface="Wingdings" charset="2"/>
        <a:buChar char="§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39750" indent="-273050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2">
            <a:lumMod val="90000"/>
            <a:lumOff val="10000"/>
          </a:schemeClr>
        </a:buClr>
        <a:buSzPct val="100000"/>
        <a:buFont typeface="Wingdings" charset="2"/>
        <a:buChar char="§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14388" indent="-273050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2">
            <a:lumMod val="90000"/>
            <a:lumOff val="10000"/>
          </a:schemeClr>
        </a:buClr>
        <a:buFont typeface="Wingdings" charset="2"/>
        <a:buChar char="§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074738" indent="-266700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2">
            <a:lumMod val="90000"/>
            <a:lumOff val="10000"/>
          </a:schemeClr>
        </a:buClr>
        <a:buFont typeface="Wingdings" charset="2"/>
        <a:buChar char="§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341438" indent="-263525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2">
            <a:lumMod val="90000"/>
            <a:lumOff val="10000"/>
          </a:schemeClr>
        </a:buClr>
        <a:buFont typeface="Wingdings" charset="2"/>
        <a:buChar char="§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343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96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0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03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3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6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3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7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73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7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2" pos="2880" userDrawn="1">
          <p15:clr>
            <a:srgbClr val="F26B43"/>
          </p15:clr>
        </p15:guide>
        <p15:guide id="3" pos="288" userDrawn="1">
          <p15:clr>
            <a:srgbClr val="F26B43"/>
          </p15:clr>
        </p15:guide>
        <p15:guide id="4" pos="5179" userDrawn="1">
          <p15:clr>
            <a:srgbClr val="F26B43"/>
          </p15:clr>
        </p15:guide>
        <p15:guide id="5" pos="5467" userDrawn="1">
          <p15:clr>
            <a:srgbClr val="F26B43"/>
          </p15:clr>
        </p15:guide>
        <p15:guide id="7" orient="horz" pos="3278" userDrawn="1">
          <p15:clr>
            <a:srgbClr val="F26B43"/>
          </p15:clr>
        </p15:guide>
        <p15:guide id="9" orient="horz" pos="182" userDrawn="1">
          <p15:clr>
            <a:srgbClr val="F26B43"/>
          </p15:clr>
        </p15:guide>
        <p15:guide id="10" orient="horz" pos="847" userDrawn="1">
          <p15:clr>
            <a:srgbClr val="F26B43"/>
          </p15:clr>
        </p15:guide>
        <p15:guide id="11" orient="horz" pos="351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maxpixel.freegreatpicture.com/Fit-Play-Complete-Match-Task-Puzzle-Missing-693868" TargetMode="Externa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s://en.wikipedia.org/wiki/Grain_size#/media/File:Cobbles_Nash_Point.jpg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7.emf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fundamentals-of-bpm.org/" TargetMode="Externa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/>
          <p:cNvSpPr>
            <a:spLocks noGrp="1"/>
          </p:cNvSpPr>
          <p:nvPr>
            <p:ph sz="half" idx="2"/>
          </p:nvPr>
        </p:nvSpPr>
        <p:spPr>
          <a:xfrm>
            <a:off x="4572000" y="1344613"/>
            <a:ext cx="4103688" cy="38592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1400" dirty="0" smtClean="0"/>
              <a:t>Contents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Identify the Automation </a:t>
            </a:r>
            <a:r>
              <a:rPr lang="en-US" sz="1400" dirty="0" smtClean="0"/>
              <a:t>Boundaries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Review Manual Tasks </a:t>
            </a:r>
            <a:endParaRPr lang="en-US" sz="14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Complete the Process </a:t>
            </a:r>
            <a:r>
              <a:rPr lang="en-US" sz="1400" dirty="0" smtClean="0"/>
              <a:t>Model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Bring the Process Model to an Adequate Granularity Level </a:t>
            </a:r>
            <a:endParaRPr lang="en-US" sz="14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Specify Execution Properties </a:t>
            </a:r>
            <a:endParaRPr lang="en-US" sz="14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The Last </a:t>
            </a:r>
            <a:r>
              <a:rPr lang="en-US" sz="1400" dirty="0" smtClean="0"/>
              <a:t>Mile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/>
              <a:t>Recap </a:t>
            </a:r>
            <a:endParaRPr lang="de-DE" sz="14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A25E3810-7CC4-4F93-B619-F6F022800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>
                <a:latin typeface="Arial" panose="020B0604020202020204" pitchFamily="34" charset="0"/>
                <a:cs typeface="Arial" panose="020B0604020202020204" pitchFamily="34" charset="0"/>
              </a:rPr>
              <a:t>Chapter 10: </a:t>
            </a:r>
            <a:r>
              <a:rPr lang="de-AT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Proces</a:t>
            </a:r>
            <a:r>
              <a:rPr lang="de-AT" dirty="0" err="1" smtClean="0"/>
              <a:t>s</a:t>
            </a:r>
            <a:r>
              <a:rPr lang="de-AT" dirty="0" smtClean="0"/>
              <a:t> Implementation </a:t>
            </a:r>
            <a:r>
              <a:rPr lang="de-AT" dirty="0" err="1" smtClean="0"/>
              <a:t>with</a:t>
            </a:r>
            <a:r>
              <a:rPr lang="de-AT" dirty="0" smtClean="0"/>
              <a:t> </a:t>
            </a:r>
            <a:r>
              <a:rPr lang="de-AT" dirty="0" err="1" smtClean="0"/>
              <a:t>Executable</a:t>
            </a:r>
            <a:r>
              <a:rPr lang="de-AT" dirty="0" smtClean="0"/>
              <a:t> Models</a:t>
            </a:r>
            <a:endParaRPr lang="de-A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7496730" y="0"/>
            <a:ext cx="1726292" cy="12022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3798" y="1402645"/>
            <a:ext cx="2054876" cy="338384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592155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/>
          <p:cNvSpPr>
            <a:spLocks noGrp="1"/>
          </p:cNvSpPr>
          <p:nvPr>
            <p:ph sz="half" idx="2"/>
          </p:nvPr>
        </p:nvSpPr>
        <p:spPr>
          <a:xfrm>
            <a:off x="4572000" y="1344613"/>
            <a:ext cx="4103688" cy="38592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1400" dirty="0" smtClean="0"/>
              <a:t>Contents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Identify the Automation </a:t>
            </a: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Boundaries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Review Manual Tasks </a:t>
            </a:r>
            <a:endParaRPr lang="en-US" sz="1400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Complete the Process </a:t>
            </a:r>
            <a:r>
              <a:rPr lang="en-US" sz="1400" dirty="0" smtClean="0"/>
              <a:t>Model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Bring the Process Model to an Adequate Granularity Level </a:t>
            </a:r>
            <a:endParaRPr lang="en-US" sz="1400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Specify Execution Properties </a:t>
            </a:r>
            <a:endParaRPr lang="en-US" sz="1400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The Last </a:t>
            </a: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Mile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Recap </a:t>
            </a:r>
            <a:endParaRPr lang="de-DE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A25E3810-7CC4-4F93-B619-F6F022800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>
                <a:latin typeface="Arial" panose="020B0604020202020204" pitchFamily="34" charset="0"/>
                <a:cs typeface="Arial" panose="020B0604020202020204" pitchFamily="34" charset="0"/>
              </a:rPr>
              <a:t>Chapter 10: </a:t>
            </a:r>
            <a:r>
              <a:rPr lang="de-AT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Proces</a:t>
            </a:r>
            <a:r>
              <a:rPr lang="de-AT" dirty="0" err="1" smtClean="0"/>
              <a:t>s</a:t>
            </a:r>
            <a:r>
              <a:rPr lang="de-AT" dirty="0" smtClean="0"/>
              <a:t> Implementation </a:t>
            </a:r>
            <a:r>
              <a:rPr lang="de-AT" dirty="0" err="1" smtClean="0"/>
              <a:t>with</a:t>
            </a:r>
            <a:r>
              <a:rPr lang="de-AT" dirty="0" smtClean="0"/>
              <a:t> </a:t>
            </a:r>
            <a:r>
              <a:rPr lang="de-AT" dirty="0" err="1" smtClean="0"/>
              <a:t>Executable</a:t>
            </a:r>
            <a:r>
              <a:rPr lang="de-AT" dirty="0" smtClean="0"/>
              <a:t> Models</a:t>
            </a:r>
            <a:endParaRPr lang="de-A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7496730" y="0"/>
            <a:ext cx="1726292" cy="12022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3798" y="1402645"/>
            <a:ext cx="2054876" cy="338384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184996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Complete the Process Model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Main goal: Establish that the </a:t>
            </a:r>
            <a:r>
              <a:rPr lang="en-US" dirty="0" err="1" smtClean="0"/>
              <a:t>the</a:t>
            </a:r>
            <a:r>
              <a:rPr lang="en-US" dirty="0" smtClean="0"/>
              <a:t> process </a:t>
            </a:r>
            <a:r>
              <a:rPr lang="en-US" dirty="0"/>
              <a:t>model is </a:t>
            </a:r>
            <a:r>
              <a:rPr lang="en-US" dirty="0" smtClean="0"/>
              <a:t>complete	</a:t>
            </a:r>
          </a:p>
          <a:p>
            <a:r>
              <a:rPr lang="en-US" dirty="0" smtClean="0"/>
              <a:t>Two principles underlie this </a:t>
            </a:r>
            <a:r>
              <a:rPr lang="en-US" dirty="0"/>
              <a:t>step: </a:t>
            </a:r>
            <a:endParaRPr lang="en-US" dirty="0" smtClean="0"/>
          </a:p>
          <a:p>
            <a:pPr lvl="1"/>
            <a:r>
              <a:rPr lang="en-US" dirty="0" err="1" smtClean="0"/>
              <a:t>i</a:t>
            </a:r>
            <a:r>
              <a:rPr lang="en-US" dirty="0"/>
              <a:t>) exceptions are the </a:t>
            </a:r>
            <a:r>
              <a:rPr lang="en-US" dirty="0" smtClean="0"/>
              <a:t>rule, </a:t>
            </a:r>
            <a:r>
              <a:rPr lang="en-US" dirty="0"/>
              <a:t>and </a:t>
            </a:r>
            <a:endParaRPr lang="en-US" dirty="0" smtClean="0"/>
          </a:p>
          <a:p>
            <a:pPr lvl="1"/>
            <a:r>
              <a:rPr lang="en-US" dirty="0" smtClean="0"/>
              <a:t>ii</a:t>
            </a:r>
            <a:r>
              <a:rPr lang="en-US" dirty="0"/>
              <a:t>) no data implies no </a:t>
            </a:r>
            <a:r>
              <a:rPr lang="en-US" dirty="0" smtClean="0"/>
              <a:t>decisions </a:t>
            </a:r>
            <a:r>
              <a:rPr lang="nl-NL" dirty="0" err="1" smtClean="0"/>
              <a:t>and</a:t>
            </a:r>
            <a:r>
              <a:rPr lang="nl-NL" dirty="0" smtClean="0"/>
              <a:t> </a:t>
            </a:r>
            <a:r>
              <a:rPr lang="nl-NL" dirty="0"/>
              <a:t>no </a:t>
            </a:r>
            <a:r>
              <a:rPr lang="nl-NL" dirty="0" err="1"/>
              <a:t>task</a:t>
            </a:r>
            <a:r>
              <a:rPr lang="nl-NL" dirty="0"/>
              <a:t> </a:t>
            </a:r>
            <a:r>
              <a:rPr lang="nl-NL" dirty="0" err="1" smtClean="0"/>
              <a:t>handoff</a:t>
            </a:r>
            <a:r>
              <a:rPr lang="nl-NL" dirty="0" smtClean="0"/>
              <a:t> </a:t>
            </a:r>
            <a:br>
              <a:rPr lang="nl-NL" dirty="0" smtClean="0"/>
            </a:br>
            <a:r>
              <a:rPr lang="nl-NL" dirty="0" smtClean="0"/>
              <a:t>(</a:t>
            </a:r>
            <a:r>
              <a:rPr lang="nl-NL" dirty="0" err="1" smtClean="0"/>
              <a:t>so</a:t>
            </a:r>
            <a:r>
              <a:rPr lang="nl-NL" dirty="0" smtClean="0"/>
              <a:t>, </a:t>
            </a:r>
            <a:r>
              <a:rPr lang="nl-NL" dirty="0" err="1" smtClean="0"/>
              <a:t>better</a:t>
            </a:r>
            <a:r>
              <a:rPr lang="nl-NL" dirty="0" smtClean="0"/>
              <a:t> </a:t>
            </a:r>
            <a:r>
              <a:rPr lang="nl-NL" dirty="0" err="1" smtClean="0"/>
              <a:t>include</a:t>
            </a:r>
            <a:r>
              <a:rPr lang="nl-NL" dirty="0" smtClean="0"/>
              <a:t> </a:t>
            </a:r>
            <a:r>
              <a:rPr lang="nl-NL" dirty="0" err="1" smtClean="0"/>
              <a:t>how</a:t>
            </a:r>
            <a:r>
              <a:rPr lang="nl-NL" dirty="0" smtClean="0"/>
              <a:t> data is </a:t>
            </a:r>
            <a:r>
              <a:rPr lang="nl-NL" dirty="0" err="1" smtClean="0"/>
              <a:t>used</a:t>
            </a:r>
            <a:r>
              <a:rPr lang="nl-NL" dirty="0" smtClean="0"/>
              <a:t> </a:t>
            </a:r>
            <a:r>
              <a:rPr lang="nl-NL" dirty="0" err="1" smtClean="0"/>
              <a:t>and</a:t>
            </a:r>
            <a:r>
              <a:rPr lang="nl-NL" dirty="0" smtClean="0"/>
              <a:t> </a:t>
            </a:r>
            <a:r>
              <a:rPr lang="nl-NL" dirty="0" err="1" smtClean="0"/>
              <a:t>produced</a:t>
            </a:r>
            <a:r>
              <a:rPr lang="nl-NL" dirty="0" smtClean="0"/>
              <a:t>)</a:t>
            </a:r>
          </a:p>
          <a:p>
            <a:pPr lvl="1"/>
            <a:endParaRPr lang="en-US" dirty="0"/>
          </a:p>
        </p:txBody>
      </p:sp>
      <p:pic>
        <p:nvPicPr>
          <p:cNvPr id="5124" name="Picture 4" descr="Puzzle, Match, Fit, Missing, Complete, Play, Task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188" y="3237187"/>
            <a:ext cx="2841295" cy="213097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3777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Exceptions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err="1" smtClean="0"/>
              <a:t>Often</a:t>
            </a:r>
            <a:r>
              <a:rPr lang="nl-NL" dirty="0"/>
              <a:t>, </a:t>
            </a:r>
            <a:r>
              <a:rPr lang="nl-NL" dirty="0" err="1"/>
              <a:t>conceptual</a:t>
            </a:r>
            <a:r>
              <a:rPr lang="nl-NL" dirty="0"/>
              <a:t> </a:t>
            </a:r>
            <a:r>
              <a:rPr lang="nl-NL" dirty="0" err="1"/>
              <a:t>process</a:t>
            </a:r>
            <a:r>
              <a:rPr lang="nl-NL" dirty="0"/>
              <a:t> </a:t>
            </a:r>
            <a:r>
              <a:rPr lang="nl-NL" dirty="0" err="1"/>
              <a:t>models</a:t>
            </a:r>
            <a:r>
              <a:rPr lang="nl-NL" dirty="0"/>
              <a:t> </a:t>
            </a:r>
            <a:r>
              <a:rPr lang="nl-NL" dirty="0" err="1"/>
              <a:t>neglect</a:t>
            </a:r>
            <a:r>
              <a:rPr lang="nl-NL" dirty="0"/>
              <a:t> </a:t>
            </a:r>
            <a:r>
              <a:rPr lang="nl-NL" dirty="0" err="1"/>
              <a:t>certain</a:t>
            </a:r>
            <a:r>
              <a:rPr lang="nl-NL" dirty="0"/>
              <a:t> information </a:t>
            </a:r>
            <a:r>
              <a:rPr lang="en-US" dirty="0"/>
              <a:t>because modelers deem it as irrelevant for the specific modeling purpose, they assume it is common knowledge, or they are simply not aware of it. </a:t>
            </a:r>
            <a:endParaRPr lang="en-US" dirty="0" smtClean="0"/>
          </a:p>
          <a:p>
            <a:r>
              <a:rPr lang="en-US" dirty="0" smtClean="0"/>
              <a:t>Depending </a:t>
            </a:r>
            <a:r>
              <a:rPr lang="en-US" dirty="0"/>
              <a:t>on the application scenario, it may be fine to neglect this information in a conceptual </a:t>
            </a:r>
            <a:r>
              <a:rPr lang="en-US" dirty="0" smtClean="0"/>
              <a:t>model; however</a:t>
            </a:r>
            <a:r>
              <a:rPr lang="en-US" dirty="0"/>
              <a:t>, information that is not relevant in a conceptual model may be highly relevant for a process model to be </a:t>
            </a:r>
            <a:r>
              <a:rPr lang="en-US" dirty="0" smtClean="0"/>
              <a:t>executed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/>
              <a:t>the majority of cases, </a:t>
            </a:r>
            <a:r>
              <a:rPr lang="en-US" dirty="0" smtClean="0"/>
              <a:t>a </a:t>
            </a:r>
            <a:r>
              <a:rPr lang="en-US" dirty="0"/>
              <a:t>model </a:t>
            </a:r>
            <a:r>
              <a:rPr lang="en-US" dirty="0" smtClean="0"/>
              <a:t>must completed </a:t>
            </a:r>
            <a:r>
              <a:rPr lang="en-US" dirty="0"/>
              <a:t>with </a:t>
            </a:r>
            <a:r>
              <a:rPr lang="en-US" dirty="0" smtClean="0"/>
              <a:t>the aspects concerning exceptions to make it executable</a:t>
            </a: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754280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objects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Purpose: All electronic data </a:t>
            </a:r>
            <a:r>
              <a:rPr lang="en-US" dirty="0"/>
              <a:t>objects that are required as input and output by the tasks of our </a:t>
            </a:r>
            <a:r>
              <a:rPr lang="en-US" dirty="0" smtClean="0"/>
              <a:t>process need to be specified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Rationale:</a:t>
            </a:r>
            <a:endParaRPr lang="en-US" dirty="0"/>
          </a:p>
          <a:p>
            <a:r>
              <a:rPr lang="en-US" dirty="0" smtClean="0"/>
              <a:t>Data </a:t>
            </a:r>
            <a:r>
              <a:rPr lang="en-US" dirty="0"/>
              <a:t>objects </a:t>
            </a:r>
            <a:r>
              <a:rPr lang="en-US" dirty="0" smtClean="0"/>
              <a:t>are often assumed to exist in a conceptual model. </a:t>
            </a:r>
          </a:p>
          <a:p>
            <a:r>
              <a:rPr lang="en-US" dirty="0" smtClean="0"/>
              <a:t>In </a:t>
            </a:r>
            <a:r>
              <a:rPr lang="en-US" dirty="0"/>
              <a:t>an executable model, where a software engine has to run the </a:t>
            </a:r>
            <a:r>
              <a:rPr lang="en-US" dirty="0" smtClean="0"/>
              <a:t>model, they need to made explicit.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Each data </a:t>
            </a:r>
            <a:r>
              <a:rPr lang="en-US" dirty="0"/>
              <a:t>object needed by the BPMS engine to pass control between </a:t>
            </a:r>
            <a:r>
              <a:rPr lang="en-US" dirty="0" smtClean="0"/>
              <a:t>tasks and </a:t>
            </a:r>
            <a:r>
              <a:rPr lang="en-US" dirty="0"/>
              <a:t>to take decisions must be modeled.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67063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/>
          <p:cNvSpPr>
            <a:spLocks noGrp="1"/>
          </p:cNvSpPr>
          <p:nvPr>
            <p:ph sz="half" idx="2"/>
          </p:nvPr>
        </p:nvSpPr>
        <p:spPr>
          <a:xfrm>
            <a:off x="4572000" y="1344613"/>
            <a:ext cx="4103688" cy="38592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1400" dirty="0" smtClean="0"/>
              <a:t>Contents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Identify the Automation </a:t>
            </a: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Boundaries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Review Manual Tasks </a:t>
            </a:r>
            <a:endParaRPr lang="en-US" sz="1400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Complete the Process </a:t>
            </a: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Model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Bring the Process Model to an Adequate Granularity Level </a:t>
            </a:r>
            <a:endParaRPr lang="en-US" sz="14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Specify Execution Properties </a:t>
            </a:r>
            <a:endParaRPr lang="en-US" sz="1400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The Last </a:t>
            </a: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Mile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Recap </a:t>
            </a:r>
            <a:endParaRPr lang="de-DE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A25E3810-7CC4-4F93-B619-F6F022800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>
                <a:latin typeface="Arial" panose="020B0604020202020204" pitchFamily="34" charset="0"/>
                <a:cs typeface="Arial" panose="020B0604020202020204" pitchFamily="34" charset="0"/>
              </a:rPr>
              <a:t>Chapter 10: </a:t>
            </a:r>
            <a:r>
              <a:rPr lang="de-AT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Proces</a:t>
            </a:r>
            <a:r>
              <a:rPr lang="de-AT" dirty="0" err="1" smtClean="0"/>
              <a:t>s</a:t>
            </a:r>
            <a:r>
              <a:rPr lang="de-AT" dirty="0" smtClean="0"/>
              <a:t> Implementation </a:t>
            </a:r>
            <a:r>
              <a:rPr lang="de-AT" dirty="0" err="1" smtClean="0"/>
              <a:t>with</a:t>
            </a:r>
            <a:r>
              <a:rPr lang="de-AT" dirty="0" smtClean="0"/>
              <a:t> </a:t>
            </a:r>
            <a:r>
              <a:rPr lang="de-AT" dirty="0" err="1" smtClean="0"/>
              <a:t>Executable</a:t>
            </a:r>
            <a:r>
              <a:rPr lang="de-AT" dirty="0" smtClean="0"/>
              <a:t> Models</a:t>
            </a:r>
            <a:endParaRPr lang="de-A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7496730" y="0"/>
            <a:ext cx="1726292" cy="12022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3798" y="1402645"/>
            <a:ext cx="2054876" cy="338384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184996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inhoud 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Tasks in a conceptual model may not be at the right level of granularity for </a:t>
            </a:r>
            <a:r>
              <a:rPr lang="en-US" dirty="0" smtClean="0"/>
              <a:t>implementation</a:t>
            </a:r>
          </a:p>
          <a:p>
            <a:r>
              <a:rPr lang="en-US" dirty="0" smtClean="0"/>
              <a:t>They </a:t>
            </a:r>
            <a:r>
              <a:rPr lang="en-US" dirty="0"/>
              <a:t>may be </a:t>
            </a:r>
            <a:r>
              <a:rPr lang="en-US" dirty="0" smtClean="0"/>
              <a:t>either: </a:t>
            </a:r>
          </a:p>
          <a:p>
            <a:pPr lvl="1"/>
            <a:r>
              <a:rPr lang="en-US" i="1" dirty="0" smtClean="0"/>
              <a:t>too </a:t>
            </a:r>
            <a:r>
              <a:rPr lang="en-US" i="1" dirty="0"/>
              <a:t>abstract</a:t>
            </a:r>
            <a:r>
              <a:rPr lang="en-US" dirty="0"/>
              <a:t>, in which case we need to </a:t>
            </a:r>
            <a:r>
              <a:rPr lang="en-US" dirty="0" smtClean="0"/>
              <a:t>decompose them</a:t>
            </a:r>
            <a:r>
              <a:rPr lang="en-US" dirty="0"/>
              <a:t>, or </a:t>
            </a:r>
            <a:endParaRPr lang="en-US" dirty="0" smtClean="0"/>
          </a:p>
          <a:p>
            <a:pPr lvl="1"/>
            <a:r>
              <a:rPr lang="en-US" i="1" dirty="0" smtClean="0"/>
              <a:t>too </a:t>
            </a:r>
            <a:r>
              <a:rPr lang="en-US" i="1" dirty="0"/>
              <a:t>detailed</a:t>
            </a:r>
            <a:r>
              <a:rPr lang="en-US" dirty="0"/>
              <a:t>, in which case they should be </a:t>
            </a:r>
            <a:r>
              <a:rPr lang="en-US" dirty="0" smtClean="0"/>
              <a:t>aggregated</a:t>
            </a:r>
          </a:p>
          <a:p>
            <a:pPr lvl="1"/>
            <a:endParaRPr lang="en-US" dirty="0"/>
          </a:p>
          <a:p>
            <a:r>
              <a:rPr lang="en-US" dirty="0" smtClean="0"/>
              <a:t>Guiding principle: A BPMS </a:t>
            </a:r>
            <a:r>
              <a:rPr lang="en-US" dirty="0"/>
              <a:t>adds value if it coordinates handoffs of work between </a:t>
            </a:r>
            <a:r>
              <a:rPr lang="en-US" dirty="0" smtClean="0"/>
              <a:t>resources</a:t>
            </a:r>
            <a:endParaRPr lang="nl-NL" dirty="0"/>
          </a:p>
        </p:txBody>
      </p:sp>
      <p:sp>
        <p:nvSpPr>
          <p:cNvPr id="10" name="Tijdelijke aanduiding voor inhoud 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Granularity</a:t>
            </a:r>
            <a:endParaRPr lang="nl-NL" dirty="0"/>
          </a:p>
        </p:txBody>
      </p:sp>
      <p:pic>
        <p:nvPicPr>
          <p:cNvPr id="4098" name="Picture 2" descr="https://upload.wikimedia.org/wikipedia/commons/thumb/8/80/Cobbles_Nash_Point.jpg/1920px-Cobbles_Nash_Point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552" y="1621551"/>
            <a:ext cx="4078663" cy="272973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97627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Unordered tasks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 a rule of thumb, a (sub-)process whose tasks are performed in </a:t>
            </a:r>
            <a:r>
              <a:rPr lang="en-US" dirty="0" smtClean="0"/>
              <a:t>an ad </a:t>
            </a:r>
            <a:r>
              <a:rPr lang="en-US" dirty="0"/>
              <a:t>hoc manner, without any predictable order, </a:t>
            </a:r>
            <a:r>
              <a:rPr lang="en-US" dirty="0" smtClean="0"/>
              <a:t>is </a:t>
            </a:r>
            <a:r>
              <a:rPr lang="en-US" dirty="0"/>
              <a:t>not suitable for automation via </a:t>
            </a:r>
            <a:r>
              <a:rPr lang="en-US" dirty="0" smtClean="0"/>
              <a:t>a BPMN-based </a:t>
            </a:r>
            <a:r>
              <a:rPr lang="en-US" dirty="0"/>
              <a:t>BPMS. In this case, a case management system or an ad hoc </a:t>
            </a:r>
            <a:r>
              <a:rPr lang="en-US" dirty="0" smtClean="0"/>
              <a:t>workflow </a:t>
            </a:r>
            <a:r>
              <a:rPr lang="nl-NL" dirty="0" smtClean="0"/>
              <a:t>system </a:t>
            </a:r>
            <a:r>
              <a:rPr lang="nl-NL" dirty="0"/>
              <a:t>is more </a:t>
            </a:r>
            <a:r>
              <a:rPr lang="nl-NL" dirty="0" err="1"/>
              <a:t>appropriate</a:t>
            </a:r>
            <a:r>
              <a:rPr lang="nl-NL" dirty="0" smtClean="0"/>
              <a:t>.</a:t>
            </a:r>
          </a:p>
          <a:p>
            <a:r>
              <a:rPr lang="en-US" dirty="0" smtClean="0"/>
              <a:t>If the BPMS supports </a:t>
            </a:r>
            <a:r>
              <a:rPr lang="en-US" dirty="0"/>
              <a:t>the Case Management Model and Notation (CMMN) </a:t>
            </a:r>
            <a:r>
              <a:rPr lang="en-US" dirty="0" smtClean="0"/>
              <a:t>language, this is not an issue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1552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Defines </a:t>
            </a:r>
            <a:r>
              <a:rPr lang="en-US" dirty="0"/>
              <a:t>which tasks have to be executed, although potentially restricted </a:t>
            </a:r>
            <a:r>
              <a:rPr lang="en-US" dirty="0" smtClean="0"/>
              <a:t>by certain conditions</a:t>
            </a:r>
          </a:p>
          <a:p>
            <a:r>
              <a:rPr lang="en-US" dirty="0" smtClean="0"/>
              <a:t>Describes </a:t>
            </a:r>
            <a:r>
              <a:rPr lang="en-US" dirty="0"/>
              <a:t>what has to be achieved in a </a:t>
            </a:r>
            <a:r>
              <a:rPr lang="en-US" dirty="0" smtClean="0"/>
              <a:t>process instead </a:t>
            </a:r>
            <a:r>
              <a:rPr lang="en-US" dirty="0"/>
              <a:t>of how to achieve </a:t>
            </a:r>
            <a:r>
              <a:rPr lang="en-US" dirty="0" smtClean="0"/>
              <a:t>it</a:t>
            </a:r>
          </a:p>
          <a:p>
            <a:r>
              <a:rPr lang="en-US" dirty="0" smtClean="0"/>
              <a:t>Can be </a:t>
            </a:r>
            <a:r>
              <a:rPr lang="en-US" dirty="0"/>
              <a:t>used as a type of </a:t>
            </a:r>
            <a:r>
              <a:rPr lang="en-US" dirty="0" smtClean="0"/>
              <a:t>sub-process in </a:t>
            </a:r>
            <a:r>
              <a:rPr lang="en-US" dirty="0"/>
              <a:t>a BPMN model, but also vice versa: tasks in a CMMN model can have </a:t>
            </a:r>
            <a:r>
              <a:rPr lang="en-US" dirty="0" smtClean="0"/>
              <a:t>BPMN </a:t>
            </a:r>
            <a:r>
              <a:rPr lang="nl-NL" dirty="0" smtClean="0"/>
              <a:t>sub-</a:t>
            </a:r>
            <a:r>
              <a:rPr lang="nl-NL" dirty="0" err="1" smtClean="0"/>
              <a:t>processes</a:t>
            </a:r>
            <a:r>
              <a:rPr lang="nl-NL" dirty="0"/>
              <a:t>.</a:t>
            </a:r>
            <a:endParaRPr lang="nl-NL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CMMN</a:t>
            </a:r>
            <a:endParaRPr lang="nl-NL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1328945"/>
            <a:ext cx="4638675" cy="375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0294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/>
          <p:cNvSpPr>
            <a:spLocks noGrp="1"/>
          </p:cNvSpPr>
          <p:nvPr>
            <p:ph sz="half" idx="2"/>
          </p:nvPr>
        </p:nvSpPr>
        <p:spPr>
          <a:xfrm>
            <a:off x="4572000" y="1344613"/>
            <a:ext cx="4103688" cy="38592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1400" dirty="0" smtClean="0"/>
              <a:t>Contents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Identify the Automation </a:t>
            </a: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Boundaries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Review Manual Tasks </a:t>
            </a:r>
            <a:endParaRPr lang="en-US" sz="1400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Complete the Process </a:t>
            </a: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Model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Bring the Process Model to an Adequate Granularity Level </a:t>
            </a:r>
            <a:endParaRPr lang="en-US" sz="1400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Specify Execution Properties </a:t>
            </a:r>
            <a:endParaRPr lang="en-US" sz="14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The Last </a:t>
            </a: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Mile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Recap </a:t>
            </a:r>
            <a:endParaRPr lang="de-DE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A25E3810-7CC4-4F93-B619-F6F022800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>
                <a:latin typeface="Arial" panose="020B0604020202020204" pitchFamily="34" charset="0"/>
                <a:cs typeface="Arial" panose="020B0604020202020204" pitchFamily="34" charset="0"/>
              </a:rPr>
              <a:t>Chapter 10: </a:t>
            </a:r>
            <a:r>
              <a:rPr lang="de-AT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Proces</a:t>
            </a:r>
            <a:r>
              <a:rPr lang="de-AT" dirty="0" err="1" smtClean="0"/>
              <a:t>s</a:t>
            </a:r>
            <a:r>
              <a:rPr lang="de-AT" dirty="0" smtClean="0"/>
              <a:t> Implementation </a:t>
            </a:r>
            <a:r>
              <a:rPr lang="de-AT" dirty="0" err="1" smtClean="0"/>
              <a:t>with</a:t>
            </a:r>
            <a:r>
              <a:rPr lang="de-AT" dirty="0" smtClean="0"/>
              <a:t> </a:t>
            </a:r>
            <a:r>
              <a:rPr lang="de-AT" dirty="0" err="1" smtClean="0"/>
              <a:t>Executable</a:t>
            </a:r>
            <a:r>
              <a:rPr lang="de-AT" dirty="0" smtClean="0"/>
              <a:t> Models</a:t>
            </a:r>
            <a:endParaRPr lang="de-A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7496730" y="0"/>
            <a:ext cx="1726292" cy="12022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3798" y="1402645"/>
            <a:ext cx="2054876" cy="338384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184996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To make the model </a:t>
            </a:r>
            <a:r>
              <a:rPr lang="en-US" i="1" dirty="0" smtClean="0"/>
              <a:t>fully executable</a:t>
            </a:r>
            <a:r>
              <a:rPr lang="en-US" dirty="0"/>
              <a:t>, we need to specify in the last step how </a:t>
            </a:r>
            <a:r>
              <a:rPr lang="en-US" dirty="0" smtClean="0"/>
              <a:t>each model </a:t>
            </a:r>
            <a:r>
              <a:rPr lang="en-US" dirty="0"/>
              <a:t>element is effectively implemented by </a:t>
            </a:r>
            <a:r>
              <a:rPr lang="en-US" dirty="0" smtClean="0"/>
              <a:t>the BPMS </a:t>
            </a:r>
            <a:r>
              <a:rPr lang="en-US" dirty="0"/>
              <a:t>of </a:t>
            </a:r>
            <a:r>
              <a:rPr lang="en-US" dirty="0" smtClean="0"/>
              <a:t>choice </a:t>
            </a:r>
          </a:p>
          <a:p>
            <a:endParaRPr lang="en-US" dirty="0"/>
          </a:p>
          <a:p>
            <a:r>
              <a:rPr lang="en-US" dirty="0" smtClean="0"/>
              <a:t>The relevant </a:t>
            </a:r>
            <a:r>
              <a:rPr lang="en-US" i="1" dirty="0" smtClean="0"/>
              <a:t>Execution Properties </a:t>
            </a:r>
            <a:r>
              <a:rPr lang="en-US" dirty="0" smtClean="0"/>
              <a:t>are:</a:t>
            </a:r>
          </a:p>
          <a:p>
            <a:pPr lvl="1"/>
            <a:r>
              <a:rPr lang="en-US" dirty="0"/>
              <a:t>Variables, messages, signals, errors, and their data types</a:t>
            </a:r>
            <a:r>
              <a:rPr lang="en-US" dirty="0" smtClean="0"/>
              <a:t>,</a:t>
            </a:r>
          </a:p>
          <a:p>
            <a:pPr lvl="1"/>
            <a:r>
              <a:rPr lang="nl-NL" dirty="0" smtClean="0"/>
              <a:t>Data </a:t>
            </a:r>
            <a:r>
              <a:rPr lang="nl-NL" dirty="0" err="1" smtClean="0"/>
              <a:t>mappings</a:t>
            </a:r>
            <a:r>
              <a:rPr lang="nl-NL" dirty="0" smtClean="0"/>
              <a:t>,</a:t>
            </a:r>
          </a:p>
          <a:p>
            <a:pPr lvl="1"/>
            <a:r>
              <a:rPr lang="en-US" dirty="0" smtClean="0"/>
              <a:t>Service </a:t>
            </a:r>
            <a:r>
              <a:rPr lang="en-US" dirty="0"/>
              <a:t>details for service, send and receive tasks, and for message and </a:t>
            </a:r>
            <a:r>
              <a:rPr lang="en-US" dirty="0" smtClean="0"/>
              <a:t>signal </a:t>
            </a:r>
            <a:r>
              <a:rPr lang="nl-NL" dirty="0" smtClean="0"/>
              <a:t>events,</a:t>
            </a:r>
          </a:p>
          <a:p>
            <a:pPr lvl="1"/>
            <a:r>
              <a:rPr lang="en-US" dirty="0" smtClean="0"/>
              <a:t>Code </a:t>
            </a:r>
            <a:r>
              <a:rPr lang="en-US" dirty="0"/>
              <a:t>snippets for script </a:t>
            </a:r>
            <a:r>
              <a:rPr lang="en-US" dirty="0" smtClean="0"/>
              <a:t>tasks,</a:t>
            </a:r>
          </a:p>
          <a:p>
            <a:pPr lvl="1"/>
            <a:r>
              <a:rPr lang="en-US" dirty="0" smtClean="0"/>
              <a:t>Participant </a:t>
            </a:r>
            <a:r>
              <a:rPr lang="en-US" dirty="0"/>
              <a:t>assignment rules and user interface structure for user tasks</a:t>
            </a:r>
            <a:r>
              <a:rPr lang="en-US" dirty="0" smtClean="0"/>
              <a:t>,</a:t>
            </a:r>
          </a:p>
          <a:p>
            <a:pPr lvl="1"/>
            <a:r>
              <a:rPr lang="en-US" dirty="0" smtClean="0"/>
              <a:t>Task</a:t>
            </a:r>
            <a:r>
              <a:rPr lang="en-US" dirty="0"/>
              <a:t>, event, and sequence flow expressions, </a:t>
            </a:r>
            <a:r>
              <a:rPr lang="en-US" dirty="0" smtClean="0"/>
              <a:t>and</a:t>
            </a:r>
          </a:p>
          <a:p>
            <a:pPr lvl="1"/>
            <a:r>
              <a:rPr lang="nl-NL" dirty="0" err="1" smtClean="0"/>
              <a:t>Other</a:t>
            </a:r>
            <a:r>
              <a:rPr lang="nl-NL" dirty="0" smtClean="0"/>
              <a:t> </a:t>
            </a:r>
            <a:r>
              <a:rPr lang="nl-NL" dirty="0"/>
              <a:t>BPMS-</a:t>
            </a:r>
            <a:r>
              <a:rPr lang="nl-NL" dirty="0" err="1"/>
              <a:t>specific</a:t>
            </a:r>
            <a:r>
              <a:rPr lang="nl-NL" dirty="0"/>
              <a:t> </a:t>
            </a:r>
            <a:r>
              <a:rPr lang="nl-NL" dirty="0" err="1"/>
              <a:t>properties</a:t>
            </a:r>
            <a:r>
              <a:rPr lang="nl-NL" dirty="0"/>
              <a:t>.</a:t>
            </a:r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Execution Properties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96803282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7279" y="1254559"/>
            <a:ext cx="4381909" cy="4073545"/>
          </a:xfrm>
          <a:prstGeom prst="rect">
            <a:avLst/>
          </a:prstGeom>
        </p:spPr>
      </p:pic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732731" y="33069"/>
            <a:ext cx="6842980" cy="879231"/>
          </a:xfrm>
        </p:spPr>
        <p:txBody>
          <a:bodyPr/>
          <a:lstStyle/>
          <a:p>
            <a:r>
              <a:rPr lang="en-US" dirty="0" smtClean="0">
                <a:ea typeface="ＭＳ Ｐゴシック" pitchFamily="34" charset="-128"/>
              </a:rPr>
              <a:t>Process Implementation in the BPM Lifecycle</a:t>
            </a:r>
          </a:p>
        </p:txBody>
      </p:sp>
      <p:sp>
        <p:nvSpPr>
          <p:cNvPr id="9219" name="Rectangle 5"/>
          <p:cNvSpPr>
            <a:spLocks noChangeArrowheads="1"/>
          </p:cNvSpPr>
          <p:nvPr/>
        </p:nvSpPr>
        <p:spPr bwMode="auto">
          <a:xfrm>
            <a:off x="7222726" y="1515663"/>
            <a:ext cx="554404" cy="11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AU" sz="1692"/>
          </a:p>
        </p:txBody>
      </p:sp>
      <p:sp>
        <p:nvSpPr>
          <p:cNvPr id="9220" name="Rectangle 6"/>
          <p:cNvSpPr>
            <a:spLocks noChangeArrowheads="1"/>
          </p:cNvSpPr>
          <p:nvPr/>
        </p:nvSpPr>
        <p:spPr bwMode="auto">
          <a:xfrm>
            <a:off x="1686015" y="2402221"/>
            <a:ext cx="109904" cy="554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AU" sz="1692"/>
          </a:p>
        </p:txBody>
      </p:sp>
      <p:pic>
        <p:nvPicPr>
          <p:cNvPr id="18" name="Picture 4" descr="\\psf\Home\Desktop\pics\ch3_PurchaseOrder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174" y="4356406"/>
            <a:ext cx="1252175" cy="725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\\psf\Home\Desktop\pics\ch3_PurchaseOrder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6157053" y="2506672"/>
            <a:ext cx="1329378" cy="151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\\psf\Home\Desktop\pics\ch6_cause_effect_rejected_equipment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9188" y="3741119"/>
            <a:ext cx="1384214" cy="97824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2" descr="\\psf\Home\Desktop\pics\ch10_final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531" y="5313235"/>
            <a:ext cx="1413403" cy="357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ounded Rectangle 24"/>
          <p:cNvSpPr/>
          <p:nvPr/>
        </p:nvSpPr>
        <p:spPr bwMode="auto">
          <a:xfrm>
            <a:off x="2747726" y="4595061"/>
            <a:ext cx="1083315" cy="563274"/>
          </a:xfrm>
          <a:prstGeom prst="roundRect">
            <a:avLst/>
          </a:prstGeom>
          <a:noFill/>
          <a:ln w="57150" cap="flat" cmpd="sng" algn="ctr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70338" tIns="35169" rIns="70338" bIns="35169" numCol="1" rtlCol="0" anchor="t" anchorCtr="0" compatLnSpc="1">
            <a:prstTxWarp prst="textNoShape">
              <a:avLst/>
            </a:prstTxWarp>
          </a:bodyPr>
          <a:lstStyle/>
          <a:p>
            <a:pPr defTabSz="703374"/>
            <a:endParaRPr lang="en-AU" sz="1846">
              <a:latin typeface="Times New Roman" pitchFamily="-106" charset="0"/>
            </a:endParaRPr>
          </a:p>
        </p:txBody>
      </p:sp>
      <p:pic>
        <p:nvPicPr>
          <p:cNvPr id="14" name="Inhaltsplatzhalter 7"/>
          <p:cNvPicPr>
            <a:picLocks noGrp="1" noChangeAspect="1"/>
          </p:cNvPicPr>
          <p:nvPr>
            <p:ph idx="1"/>
          </p:nvPr>
        </p:nvPicPr>
        <p:blipFill>
          <a:blip r:embed="rId8"/>
          <a:stretch>
            <a:fillRect/>
          </a:stretch>
        </p:blipFill>
        <p:spPr>
          <a:xfrm>
            <a:off x="5635620" y="1373072"/>
            <a:ext cx="1450014" cy="76787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201" y="1863105"/>
            <a:ext cx="2019196" cy="665961"/>
          </a:xfrm>
          <a:prstGeom prst="rect">
            <a:avLst/>
          </a:prstGeom>
        </p:spPr>
      </p:pic>
      <p:sp>
        <p:nvSpPr>
          <p:cNvPr id="3" name="Ovaal 2"/>
          <p:cNvSpPr/>
          <p:nvPr/>
        </p:nvSpPr>
        <p:spPr>
          <a:xfrm>
            <a:off x="2047461" y="4015409"/>
            <a:ext cx="854765" cy="57965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998403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DMN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Sometimes, the conditions that </a:t>
            </a:r>
            <a:r>
              <a:rPr lang="en-US" dirty="0" smtClean="0"/>
              <a:t>allow </a:t>
            </a:r>
            <a:r>
              <a:rPr lang="en-US" dirty="0"/>
              <a:t>a process instance to be routed towards </a:t>
            </a:r>
            <a:r>
              <a:rPr lang="en-US" dirty="0" smtClean="0"/>
              <a:t>one or </a:t>
            </a:r>
            <a:r>
              <a:rPr lang="en-US" dirty="0"/>
              <a:t>another path in the model can be quite complex. </a:t>
            </a:r>
            <a:endParaRPr lang="en-US" dirty="0" smtClean="0"/>
          </a:p>
          <a:p>
            <a:r>
              <a:rPr lang="en-US" dirty="0" smtClean="0"/>
              <a:t>OMG </a:t>
            </a:r>
            <a:r>
              <a:rPr lang="en-US" dirty="0"/>
              <a:t>has developed the </a:t>
            </a:r>
            <a:r>
              <a:rPr lang="en-US" dirty="0" smtClean="0"/>
              <a:t>Decision Model </a:t>
            </a:r>
            <a:r>
              <a:rPr lang="en-US" dirty="0"/>
              <a:t>and Notation (DMN) standard, which </a:t>
            </a:r>
            <a:r>
              <a:rPr lang="en-US" dirty="0" smtClean="0"/>
              <a:t>can be used for specifying </a:t>
            </a:r>
            <a:r>
              <a:rPr lang="en-US" i="1" dirty="0" smtClean="0"/>
              <a:t>business rules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DMN provides three parts for the specification of business rules: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the Decision Requirements Graph (DRG</a:t>
            </a:r>
            <a:r>
              <a:rPr lang="en-US" dirty="0" smtClean="0"/>
              <a:t>), which describes </a:t>
            </a:r>
            <a:r>
              <a:rPr lang="en-US" dirty="0"/>
              <a:t>how data is </a:t>
            </a:r>
            <a:r>
              <a:rPr lang="en-US" dirty="0" smtClean="0"/>
              <a:t>propagated between </a:t>
            </a:r>
            <a:r>
              <a:rPr lang="en-US" dirty="0"/>
              <a:t>different decisions, </a:t>
            </a: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the </a:t>
            </a:r>
            <a:r>
              <a:rPr lang="en-US" dirty="0"/>
              <a:t>Simple Expression Language (S-FEEL) to </a:t>
            </a:r>
            <a:r>
              <a:rPr lang="en-US" dirty="0" smtClean="0"/>
              <a:t>define how </a:t>
            </a:r>
            <a:r>
              <a:rPr lang="en-US" dirty="0"/>
              <a:t>values are extracted from variables, and </a:t>
            </a: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Decision </a:t>
            </a:r>
            <a:r>
              <a:rPr lang="en-US" dirty="0"/>
              <a:t>Tables (DMN tables</a:t>
            </a:r>
            <a:r>
              <a:rPr lang="en-US" dirty="0" smtClean="0"/>
              <a:t>)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842331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DMN Tables</a:t>
            </a:r>
            <a:endParaRPr lang="nl-N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8" y="1381125"/>
            <a:ext cx="7515225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0247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/>
          <p:cNvSpPr>
            <a:spLocks noGrp="1"/>
          </p:cNvSpPr>
          <p:nvPr>
            <p:ph sz="half" idx="2"/>
          </p:nvPr>
        </p:nvSpPr>
        <p:spPr>
          <a:xfrm>
            <a:off x="4572000" y="1344613"/>
            <a:ext cx="4103688" cy="38592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1400" dirty="0" smtClean="0"/>
              <a:t>Contents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Identify the Automation </a:t>
            </a: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Boundaries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Review Manual Tasks </a:t>
            </a:r>
            <a:endParaRPr lang="en-US" sz="1400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Complete the Process </a:t>
            </a: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Model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Bring the Process Model to an Adequate Granularity Level </a:t>
            </a:r>
            <a:endParaRPr lang="en-US" sz="1400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Specify Execution Properties </a:t>
            </a:r>
            <a:endParaRPr lang="en-US" sz="1400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The Last </a:t>
            </a:r>
            <a:r>
              <a:rPr lang="en-US" sz="1400" dirty="0" smtClean="0"/>
              <a:t>Mile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Recap</a:t>
            </a:r>
            <a:r>
              <a:rPr lang="en-US" sz="1400" dirty="0" smtClean="0"/>
              <a:t> </a:t>
            </a:r>
            <a:endParaRPr lang="de-DE" sz="14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A25E3810-7CC4-4F93-B619-F6F022800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>
                <a:latin typeface="Arial" panose="020B0604020202020204" pitchFamily="34" charset="0"/>
                <a:cs typeface="Arial" panose="020B0604020202020204" pitchFamily="34" charset="0"/>
              </a:rPr>
              <a:t>Chapter 10: </a:t>
            </a:r>
            <a:r>
              <a:rPr lang="de-AT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Proces</a:t>
            </a:r>
            <a:r>
              <a:rPr lang="de-AT" dirty="0" err="1" smtClean="0"/>
              <a:t>s</a:t>
            </a:r>
            <a:r>
              <a:rPr lang="de-AT" dirty="0" smtClean="0"/>
              <a:t> Implementation </a:t>
            </a:r>
            <a:r>
              <a:rPr lang="de-AT" dirty="0" err="1" smtClean="0"/>
              <a:t>with</a:t>
            </a:r>
            <a:r>
              <a:rPr lang="de-AT" dirty="0" smtClean="0"/>
              <a:t> </a:t>
            </a:r>
            <a:r>
              <a:rPr lang="de-AT" dirty="0" err="1" smtClean="0"/>
              <a:t>Executable</a:t>
            </a:r>
            <a:r>
              <a:rPr lang="de-AT" dirty="0" smtClean="0"/>
              <a:t> Models</a:t>
            </a:r>
            <a:endParaRPr lang="de-A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7496730" y="0"/>
            <a:ext cx="1726292" cy="12022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3798" y="1402645"/>
            <a:ext cx="2054876" cy="338384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184996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BPMSs and BPMN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</a:t>
            </a:r>
            <a:r>
              <a:rPr lang="en-US" dirty="0" smtClean="0"/>
              <a:t>hree </a:t>
            </a:r>
            <a:r>
              <a:rPr lang="en-US" dirty="0"/>
              <a:t>categories of BPMSs with respect to their </a:t>
            </a:r>
            <a:r>
              <a:rPr lang="en-US" dirty="0" smtClean="0"/>
              <a:t>support </a:t>
            </a:r>
            <a:r>
              <a:rPr lang="nl-NL" dirty="0" err="1" smtClean="0"/>
              <a:t>for</a:t>
            </a:r>
            <a:r>
              <a:rPr lang="nl-NL" dirty="0" smtClean="0"/>
              <a:t> BPMN:</a:t>
            </a:r>
          </a:p>
          <a:p>
            <a:pPr marL="0" indent="0">
              <a:buNone/>
            </a:pPr>
            <a:endParaRPr lang="nl-NL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Pure </a:t>
            </a:r>
            <a:r>
              <a:rPr lang="en-US" dirty="0"/>
              <a:t>BPMN: These systems have been designed from the ground up to </a:t>
            </a:r>
            <a:r>
              <a:rPr lang="en-US" dirty="0" smtClean="0"/>
              <a:t>support BPMN </a:t>
            </a:r>
            <a:r>
              <a:rPr lang="en-US" dirty="0"/>
              <a:t>natively. </a:t>
            </a:r>
            <a:r>
              <a:rPr lang="en-US" dirty="0" smtClean="0"/>
              <a:t>Examples </a:t>
            </a:r>
            <a:r>
              <a:rPr lang="en-US" dirty="0"/>
              <a:t>are Activiti and </a:t>
            </a:r>
            <a:r>
              <a:rPr lang="en-US" dirty="0" err="1" smtClean="0"/>
              <a:t>Camunda</a:t>
            </a:r>
            <a:r>
              <a:rPr lang="en-US" dirty="0" smtClean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Adapted </a:t>
            </a:r>
            <a:r>
              <a:rPr lang="en-US" dirty="0"/>
              <a:t>BPMN: These tools use a BPMN skin but rely on an internal </a:t>
            </a:r>
            <a:r>
              <a:rPr lang="en-US" dirty="0" smtClean="0"/>
              <a:t>representation to </a:t>
            </a:r>
            <a:r>
              <a:rPr lang="en-US" dirty="0"/>
              <a:t>execute the process model. </a:t>
            </a:r>
            <a:r>
              <a:rPr lang="en-US" dirty="0" smtClean="0"/>
              <a:t>Examples </a:t>
            </a:r>
            <a:r>
              <a:rPr lang="en-US" dirty="0"/>
              <a:t>are </a:t>
            </a:r>
            <a:r>
              <a:rPr lang="en-US" dirty="0" err="1"/>
              <a:t>Bizagi</a:t>
            </a:r>
            <a:r>
              <a:rPr lang="en-US" dirty="0"/>
              <a:t> and </a:t>
            </a:r>
            <a:r>
              <a:rPr lang="en-US" dirty="0" smtClean="0"/>
              <a:t>Bonita.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Non </a:t>
            </a:r>
            <a:r>
              <a:rPr lang="en-US" dirty="0"/>
              <a:t>BPMN: There is, lastly, a general category of BPMSs that use their </a:t>
            </a:r>
            <a:r>
              <a:rPr lang="en-US" dirty="0" smtClean="0"/>
              <a:t>own proprietary </a:t>
            </a:r>
            <a:r>
              <a:rPr lang="en-US" dirty="0"/>
              <a:t>language and semantics. These systems do not support BPMN. </a:t>
            </a:r>
            <a:r>
              <a:rPr lang="en-US" dirty="0" smtClean="0"/>
              <a:t>An example </a:t>
            </a:r>
            <a:r>
              <a:rPr lang="en-US" dirty="0"/>
              <a:t>of such a system is YAWL</a:t>
            </a:r>
            <a:r>
              <a:rPr lang="en-US" dirty="0" smtClean="0"/>
              <a:t>.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r>
              <a:rPr lang="en-US" dirty="0"/>
              <a:t>The book’s </a:t>
            </a:r>
            <a:r>
              <a:rPr lang="en-US" dirty="0" smtClean="0"/>
              <a:t>website </a:t>
            </a:r>
            <a:r>
              <a:rPr lang="en-US" dirty="0"/>
              <a:t>provides tutorial notes showing how </a:t>
            </a:r>
            <a:r>
              <a:rPr lang="en-US" dirty="0" smtClean="0"/>
              <a:t>to perform </a:t>
            </a:r>
            <a:r>
              <a:rPr lang="en-US" dirty="0"/>
              <a:t>the last step of our method (the specification of execution properties) </a:t>
            </a:r>
            <a:r>
              <a:rPr lang="en-US" dirty="0" smtClean="0"/>
              <a:t>for </a:t>
            </a:r>
            <a:r>
              <a:rPr lang="nl-NL" dirty="0" err="1" smtClean="0"/>
              <a:t>various</a:t>
            </a:r>
            <a:r>
              <a:rPr lang="nl-NL" dirty="0" smtClean="0"/>
              <a:t> </a:t>
            </a:r>
            <a:r>
              <a:rPr lang="nl-NL" dirty="0"/>
              <a:t>concrete </a:t>
            </a:r>
            <a:r>
              <a:rPr lang="nl-NL" dirty="0" err="1" smtClean="0"/>
              <a:t>BPMSs</a:t>
            </a:r>
            <a:r>
              <a:rPr lang="nl-NL" dirty="0" smtClean="0"/>
              <a:t>: </a:t>
            </a:r>
            <a:r>
              <a:rPr lang="nl-NL" dirty="0" smtClean="0">
                <a:hlinkClick r:id="rId2"/>
              </a:rPr>
              <a:t>http</a:t>
            </a:r>
            <a:r>
              <a:rPr lang="nl-NL" dirty="0">
                <a:hlinkClick r:id="rId2"/>
              </a:rPr>
              <a:t>://</a:t>
            </a:r>
            <a:r>
              <a:rPr lang="nl-NL" dirty="0" smtClean="0">
                <a:hlinkClick r:id="rId2"/>
              </a:rPr>
              <a:t>fundamentals-of-bpm.org</a:t>
            </a:r>
            <a:r>
              <a:rPr lang="nl-NL" dirty="0" smtClean="0"/>
              <a:t>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581338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/>
          <p:cNvSpPr>
            <a:spLocks noGrp="1"/>
          </p:cNvSpPr>
          <p:nvPr>
            <p:ph sz="half" idx="2"/>
          </p:nvPr>
        </p:nvSpPr>
        <p:spPr>
          <a:xfrm>
            <a:off x="4572000" y="1344613"/>
            <a:ext cx="4103688" cy="38592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1400" dirty="0" smtClean="0"/>
              <a:t>Contents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Identify the Automation </a:t>
            </a: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Boundaries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Review Manual Tasks </a:t>
            </a:r>
            <a:endParaRPr lang="en-US" sz="1400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Complete the Process </a:t>
            </a: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Model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Bring the Process Model to an Adequate Granularity Level </a:t>
            </a:r>
            <a:endParaRPr lang="en-US" sz="1400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Specify Execution Properties </a:t>
            </a:r>
            <a:endParaRPr lang="en-US" sz="1400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The Last </a:t>
            </a: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Mile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/>
              <a:t>Recap </a:t>
            </a:r>
            <a:endParaRPr lang="de-DE" sz="14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A25E3810-7CC4-4F93-B619-F6F022800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>
                <a:latin typeface="Arial" panose="020B0604020202020204" pitchFamily="34" charset="0"/>
                <a:cs typeface="Arial" panose="020B0604020202020204" pitchFamily="34" charset="0"/>
              </a:rPr>
              <a:t>Chapter 10: </a:t>
            </a:r>
            <a:r>
              <a:rPr lang="de-AT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Proces</a:t>
            </a:r>
            <a:r>
              <a:rPr lang="de-AT" dirty="0" err="1" smtClean="0"/>
              <a:t>s</a:t>
            </a:r>
            <a:r>
              <a:rPr lang="de-AT" dirty="0" smtClean="0"/>
              <a:t> Implementation </a:t>
            </a:r>
            <a:r>
              <a:rPr lang="de-AT" dirty="0" err="1" smtClean="0"/>
              <a:t>with</a:t>
            </a:r>
            <a:r>
              <a:rPr lang="de-AT" dirty="0" smtClean="0"/>
              <a:t> </a:t>
            </a:r>
            <a:r>
              <a:rPr lang="de-AT" dirty="0" err="1" smtClean="0"/>
              <a:t>Executable</a:t>
            </a:r>
            <a:r>
              <a:rPr lang="de-AT" dirty="0" smtClean="0"/>
              <a:t> Models</a:t>
            </a:r>
            <a:endParaRPr lang="de-A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7496730" y="0"/>
            <a:ext cx="1726292" cy="12022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3798" y="1402645"/>
            <a:ext cx="2054876" cy="338384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883464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Recap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five-step method was presented for transforming conceptual process models into executable ones:</a:t>
            </a:r>
          </a:p>
          <a:p>
            <a:pPr marL="615950" lvl="1" indent="-342900">
              <a:buFont typeface="+mj-lt"/>
              <a:buAutoNum type="arabicPeriod"/>
            </a:pPr>
            <a:r>
              <a:rPr lang="nl-NL" dirty="0" err="1"/>
              <a:t>Identify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automation</a:t>
            </a:r>
            <a:r>
              <a:rPr lang="nl-NL" dirty="0"/>
              <a:t> </a:t>
            </a:r>
            <a:r>
              <a:rPr lang="nl-NL" dirty="0" err="1"/>
              <a:t>boundaries</a:t>
            </a:r>
            <a:r>
              <a:rPr lang="nl-NL" dirty="0"/>
              <a:t>,</a:t>
            </a:r>
          </a:p>
          <a:p>
            <a:pPr marL="615950" lvl="1" indent="-342900">
              <a:buFont typeface="+mj-lt"/>
              <a:buAutoNum type="arabicPeriod"/>
            </a:pPr>
            <a:r>
              <a:rPr lang="nl-NL" dirty="0"/>
              <a:t>Review manual </a:t>
            </a:r>
            <a:r>
              <a:rPr lang="nl-NL" dirty="0" err="1"/>
              <a:t>tasks</a:t>
            </a:r>
            <a:r>
              <a:rPr lang="nl-NL" dirty="0"/>
              <a:t>,</a:t>
            </a:r>
          </a:p>
          <a:p>
            <a:pPr marL="615950" lvl="1" indent="-342900">
              <a:buFont typeface="+mj-lt"/>
              <a:buAutoNum type="arabicPeriod"/>
            </a:pPr>
            <a:r>
              <a:rPr lang="en-US" dirty="0"/>
              <a:t>Complete the process model,</a:t>
            </a:r>
          </a:p>
          <a:p>
            <a:pPr marL="615950" lvl="1" indent="-342900">
              <a:buFont typeface="+mj-lt"/>
              <a:buAutoNum type="arabicPeriod"/>
            </a:pPr>
            <a:r>
              <a:rPr lang="en-US" dirty="0"/>
              <a:t>Bring the process model to an adequate level of granularity, and</a:t>
            </a:r>
          </a:p>
          <a:p>
            <a:pPr marL="615950" lvl="1" indent="-342900">
              <a:buFont typeface="+mj-lt"/>
              <a:buAutoNum type="arabicPeriod"/>
            </a:pPr>
            <a:r>
              <a:rPr lang="nl-NL" dirty="0" err="1"/>
              <a:t>Specify</a:t>
            </a:r>
            <a:r>
              <a:rPr lang="nl-NL" dirty="0"/>
              <a:t> </a:t>
            </a:r>
            <a:r>
              <a:rPr lang="nl-NL" dirty="0" err="1"/>
              <a:t>execution</a:t>
            </a:r>
            <a:r>
              <a:rPr lang="nl-NL" dirty="0"/>
              <a:t> </a:t>
            </a:r>
            <a:r>
              <a:rPr lang="nl-NL" dirty="0" err="1"/>
              <a:t>properties</a:t>
            </a:r>
            <a:endParaRPr lang="en-US" dirty="0" smtClean="0"/>
          </a:p>
          <a:p>
            <a:r>
              <a:rPr lang="en-US" dirty="0" smtClean="0"/>
              <a:t>CMMN was discussed as a technique to deal with unordered tasks</a:t>
            </a:r>
          </a:p>
          <a:p>
            <a:r>
              <a:rPr lang="en-US" dirty="0" smtClean="0"/>
              <a:t>DMN was presented as a technique to specify business rules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475034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This </a:t>
            </a:r>
            <a:r>
              <a:rPr lang="en-US" dirty="0"/>
              <a:t>chapter deals with </a:t>
            </a:r>
            <a:r>
              <a:rPr lang="en-US" dirty="0" smtClean="0"/>
              <a:t>turning conceptual models into executable models</a:t>
            </a:r>
          </a:p>
          <a:p>
            <a:r>
              <a:rPr lang="en-US" dirty="0" smtClean="0"/>
              <a:t>Executable models can be used by a process-aware information system to coordinate a business process</a:t>
            </a:r>
            <a:endParaRPr lang="en-US" dirty="0" smtClean="0"/>
          </a:p>
          <a:p>
            <a:r>
              <a:rPr lang="en-US" dirty="0" smtClean="0"/>
              <a:t>We propose a systematic method for carrying out this transformation, which consists of five steps:</a:t>
            </a:r>
          </a:p>
          <a:p>
            <a:pPr marL="615950" lvl="1" indent="-342900">
              <a:buFont typeface="+mj-lt"/>
              <a:buAutoNum type="arabicPeriod"/>
            </a:pPr>
            <a:r>
              <a:rPr lang="nl-NL" dirty="0" err="1"/>
              <a:t>Identify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automation</a:t>
            </a:r>
            <a:r>
              <a:rPr lang="nl-NL" dirty="0"/>
              <a:t> </a:t>
            </a:r>
            <a:r>
              <a:rPr lang="nl-NL" dirty="0" err="1" smtClean="0"/>
              <a:t>boundaries</a:t>
            </a:r>
            <a:r>
              <a:rPr lang="nl-NL" dirty="0" smtClean="0"/>
              <a:t>,</a:t>
            </a:r>
          </a:p>
          <a:p>
            <a:pPr marL="615950" lvl="1" indent="-342900">
              <a:buFont typeface="+mj-lt"/>
              <a:buAutoNum type="arabicPeriod"/>
            </a:pPr>
            <a:r>
              <a:rPr lang="nl-NL" dirty="0" smtClean="0"/>
              <a:t>Review </a:t>
            </a:r>
            <a:r>
              <a:rPr lang="nl-NL" dirty="0"/>
              <a:t>manual </a:t>
            </a:r>
            <a:r>
              <a:rPr lang="nl-NL" dirty="0" err="1" smtClean="0"/>
              <a:t>tasks</a:t>
            </a:r>
            <a:r>
              <a:rPr lang="nl-NL" dirty="0" smtClean="0"/>
              <a:t>,</a:t>
            </a:r>
          </a:p>
          <a:p>
            <a:pPr marL="615950" lvl="1" indent="-342900">
              <a:buFont typeface="+mj-lt"/>
              <a:buAutoNum type="arabicPeriod"/>
            </a:pPr>
            <a:r>
              <a:rPr lang="en-US" dirty="0" smtClean="0"/>
              <a:t>Complete </a:t>
            </a:r>
            <a:r>
              <a:rPr lang="en-US" dirty="0"/>
              <a:t>the process </a:t>
            </a:r>
            <a:r>
              <a:rPr lang="en-US" dirty="0" smtClean="0"/>
              <a:t>model,</a:t>
            </a:r>
          </a:p>
          <a:p>
            <a:pPr marL="615950" lvl="1" indent="-342900">
              <a:buFont typeface="+mj-lt"/>
              <a:buAutoNum type="arabicPeriod"/>
            </a:pPr>
            <a:r>
              <a:rPr lang="en-US" dirty="0" smtClean="0"/>
              <a:t>Bring </a:t>
            </a:r>
            <a:r>
              <a:rPr lang="en-US" dirty="0"/>
              <a:t>the process model to an adequate level of granularity, </a:t>
            </a:r>
            <a:r>
              <a:rPr lang="en-US" dirty="0" smtClean="0"/>
              <a:t>and</a:t>
            </a:r>
          </a:p>
          <a:p>
            <a:pPr marL="615950" lvl="1" indent="-342900">
              <a:buFont typeface="+mj-lt"/>
              <a:buAutoNum type="arabicPeriod"/>
            </a:pPr>
            <a:r>
              <a:rPr lang="nl-NL" dirty="0" err="1" smtClean="0"/>
              <a:t>Specify</a:t>
            </a:r>
            <a:r>
              <a:rPr lang="nl-NL" dirty="0" smtClean="0"/>
              <a:t> </a:t>
            </a:r>
            <a:r>
              <a:rPr lang="nl-NL" dirty="0" err="1"/>
              <a:t>execution</a:t>
            </a:r>
            <a:r>
              <a:rPr lang="nl-NL" dirty="0"/>
              <a:t> </a:t>
            </a:r>
            <a:r>
              <a:rPr lang="nl-NL" dirty="0" err="1"/>
              <a:t>properties</a:t>
            </a:r>
            <a:r>
              <a:rPr lang="nl-NL" dirty="0" smtClean="0"/>
              <a:t>.</a:t>
            </a:r>
          </a:p>
          <a:p>
            <a:r>
              <a:rPr lang="en-US" dirty="0" smtClean="0"/>
              <a:t>By following this method a conceptual </a:t>
            </a:r>
            <a:r>
              <a:rPr lang="en-US" dirty="0"/>
              <a:t>model </a:t>
            </a:r>
            <a:r>
              <a:rPr lang="en-US" dirty="0" smtClean="0"/>
              <a:t>incrementally becomes </a:t>
            </a:r>
            <a:r>
              <a:rPr lang="en-US" dirty="0"/>
              <a:t>less </a:t>
            </a:r>
            <a:r>
              <a:rPr lang="en-US" dirty="0" smtClean="0"/>
              <a:t>abstract </a:t>
            </a:r>
            <a:r>
              <a:rPr lang="nl-NL" dirty="0" err="1" smtClean="0"/>
              <a:t>and</a:t>
            </a:r>
            <a:r>
              <a:rPr lang="nl-NL" dirty="0" smtClean="0"/>
              <a:t> </a:t>
            </a:r>
            <a:r>
              <a:rPr lang="nl-NL" dirty="0"/>
              <a:t>more </a:t>
            </a:r>
            <a:r>
              <a:rPr lang="nl-NL" dirty="0" smtClean="0"/>
              <a:t>IT-</a:t>
            </a:r>
            <a:r>
              <a:rPr lang="nl-NL" dirty="0" err="1" smtClean="0"/>
              <a:t>oriented</a:t>
            </a:r>
            <a:endParaRPr lang="en-US" dirty="0" smtClean="0"/>
          </a:p>
          <a:p>
            <a:r>
              <a:rPr lang="nl-NL" dirty="0" smtClean="0"/>
              <a:t>As part of </a:t>
            </a:r>
            <a:r>
              <a:rPr lang="en-US" dirty="0" smtClean="0"/>
              <a:t>this </a:t>
            </a:r>
            <a:r>
              <a:rPr lang="en-US" dirty="0"/>
              <a:t>method, </a:t>
            </a:r>
            <a:r>
              <a:rPr lang="en-US" dirty="0" smtClean="0"/>
              <a:t>two standards complementary to BPMN are used: 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Case Management </a:t>
            </a:r>
            <a:r>
              <a:rPr lang="en-US" dirty="0" smtClean="0"/>
              <a:t>Model </a:t>
            </a:r>
            <a:r>
              <a:rPr lang="en-US" dirty="0"/>
              <a:t>and Notation (CMMN</a:t>
            </a:r>
            <a:r>
              <a:rPr lang="en-US" dirty="0" smtClean="0"/>
              <a:t>), and</a:t>
            </a:r>
          </a:p>
          <a:p>
            <a:pPr lvl="1"/>
            <a:r>
              <a:rPr lang="en-US" dirty="0" smtClean="0"/>
              <a:t>the Decision </a:t>
            </a:r>
            <a:r>
              <a:rPr lang="nl-NL" dirty="0" smtClean="0"/>
              <a:t>Model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Notation</a:t>
            </a:r>
            <a:r>
              <a:rPr lang="nl-NL" dirty="0"/>
              <a:t> (DMN</a:t>
            </a:r>
            <a:r>
              <a:rPr lang="nl-NL" dirty="0" smtClean="0"/>
              <a:t>)</a:t>
            </a:r>
            <a:endParaRPr lang="en-US" dirty="0" smtClean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Chapter </a:t>
            </a:r>
            <a:r>
              <a:rPr lang="de-DE" dirty="0" err="1" smtClean="0"/>
              <a:t>Overview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94229373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/>
          <p:cNvSpPr>
            <a:spLocks noGrp="1"/>
          </p:cNvSpPr>
          <p:nvPr>
            <p:ph sz="half" idx="2"/>
          </p:nvPr>
        </p:nvSpPr>
        <p:spPr>
          <a:xfrm>
            <a:off x="4572000" y="1344613"/>
            <a:ext cx="4103688" cy="38592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1400" dirty="0" smtClean="0"/>
              <a:t>Contents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Identify the Automation </a:t>
            </a:r>
            <a:r>
              <a:rPr lang="en-US" sz="1400" dirty="0" smtClean="0"/>
              <a:t>Boundaries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Review Manual Tasks </a:t>
            </a:r>
            <a:endParaRPr lang="en-US" sz="1400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Complete the Process </a:t>
            </a: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Model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Bring the Process Model to an Adequate Granularity Level </a:t>
            </a:r>
            <a:endParaRPr lang="en-US" sz="1400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Specify Execution Properties </a:t>
            </a:r>
            <a:endParaRPr lang="en-US" sz="1400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The Last </a:t>
            </a: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Mile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Recap </a:t>
            </a:r>
            <a:endParaRPr lang="de-DE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A25E3810-7CC4-4F93-B619-F6F022800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>
                <a:latin typeface="Arial" panose="020B0604020202020204" pitchFamily="34" charset="0"/>
                <a:cs typeface="Arial" panose="020B0604020202020204" pitchFamily="34" charset="0"/>
              </a:rPr>
              <a:t>Chapter 10: </a:t>
            </a:r>
            <a:r>
              <a:rPr lang="de-AT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Proces</a:t>
            </a:r>
            <a:r>
              <a:rPr lang="de-AT" dirty="0" err="1" smtClean="0"/>
              <a:t>s</a:t>
            </a:r>
            <a:r>
              <a:rPr lang="de-AT" dirty="0" smtClean="0"/>
              <a:t> Implementation </a:t>
            </a:r>
            <a:r>
              <a:rPr lang="de-AT" dirty="0" err="1" smtClean="0"/>
              <a:t>with</a:t>
            </a:r>
            <a:r>
              <a:rPr lang="de-AT" dirty="0" smtClean="0"/>
              <a:t> </a:t>
            </a:r>
            <a:r>
              <a:rPr lang="de-AT" dirty="0" err="1" smtClean="0"/>
              <a:t>Executable</a:t>
            </a:r>
            <a:r>
              <a:rPr lang="de-AT" dirty="0" smtClean="0"/>
              <a:t> Models</a:t>
            </a:r>
            <a:endParaRPr lang="de-A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7496730" y="0"/>
            <a:ext cx="1726292" cy="12022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3798" y="1402645"/>
            <a:ext cx="2054876" cy="338384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184996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Setting the boundaries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Guiding principle: not </a:t>
            </a:r>
            <a:r>
              <a:rPr lang="en-US" dirty="0"/>
              <a:t>all processes can be automated.</a:t>
            </a:r>
          </a:p>
          <a:p>
            <a:endParaRPr lang="en-US" dirty="0" smtClean="0"/>
          </a:p>
          <a:p>
            <a:r>
              <a:rPr lang="en-US" dirty="0" smtClean="0"/>
              <a:t>Based </a:t>
            </a:r>
            <a:r>
              <a:rPr lang="en-US" dirty="0"/>
              <a:t>on this principle, </a:t>
            </a:r>
            <a:r>
              <a:rPr lang="en-US" dirty="0" smtClean="0"/>
              <a:t>establish which </a:t>
            </a:r>
            <a:r>
              <a:rPr lang="en-US" dirty="0"/>
              <a:t>parts of </a:t>
            </a:r>
            <a:r>
              <a:rPr lang="en-US" dirty="0" smtClean="0"/>
              <a:t>a process can </a:t>
            </a:r>
            <a:r>
              <a:rPr lang="en-US" dirty="0"/>
              <a:t>be coordinated by the BPMS and which parts </a:t>
            </a:r>
            <a:r>
              <a:rPr lang="en-US" dirty="0" smtClean="0"/>
              <a:t>cannot</a:t>
            </a:r>
          </a:p>
          <a:p>
            <a:endParaRPr lang="en-US" dirty="0" smtClean="0"/>
          </a:p>
          <a:p>
            <a:r>
              <a:rPr lang="en-US" dirty="0" smtClean="0"/>
              <a:t>Input: the conceptual model of the business process </a:t>
            </a:r>
          </a:p>
          <a:p>
            <a:endParaRPr lang="en-US" dirty="0" smtClean="0"/>
          </a:p>
          <a:p>
            <a:r>
              <a:rPr lang="en-US" dirty="0" smtClean="0"/>
              <a:t>Three </a:t>
            </a:r>
            <a:r>
              <a:rPr lang="en-US" dirty="0"/>
              <a:t>types of </a:t>
            </a:r>
            <a:r>
              <a:rPr lang="en-US" dirty="0" smtClean="0"/>
              <a:t>tasks are to be distinguished: </a:t>
            </a:r>
          </a:p>
          <a:p>
            <a:pPr marL="609600" lvl="1" indent="-342900">
              <a:buFont typeface="+mj-lt"/>
              <a:buAutoNum type="arabicPeriod"/>
            </a:pPr>
            <a:r>
              <a:rPr lang="en-US" dirty="0" smtClean="0"/>
              <a:t>Automated: </a:t>
            </a:r>
            <a:r>
              <a:rPr lang="en-US" dirty="0"/>
              <a:t>are performed by the BPMS itself or by an external service</a:t>
            </a:r>
            <a:r>
              <a:rPr lang="en-US" dirty="0" smtClean="0"/>
              <a:t>, </a:t>
            </a:r>
          </a:p>
          <a:p>
            <a:pPr marL="609600" lvl="1" indent="-342900">
              <a:buFont typeface="+mj-lt"/>
              <a:buAutoNum type="arabicPeriod"/>
            </a:pPr>
            <a:r>
              <a:rPr lang="en-US" dirty="0" smtClean="0"/>
              <a:t>Manual: </a:t>
            </a:r>
            <a:r>
              <a:rPr lang="en-US" dirty="0"/>
              <a:t>are performed by process participants without the aid of any </a:t>
            </a:r>
            <a:r>
              <a:rPr lang="en-US" dirty="0" smtClean="0"/>
              <a:t>software,</a:t>
            </a:r>
          </a:p>
          <a:p>
            <a:pPr marL="609600" lvl="1" indent="-342900">
              <a:buFont typeface="+mj-lt"/>
              <a:buAutoNum type="arabicPeriod"/>
            </a:pPr>
            <a:r>
              <a:rPr lang="en-US" dirty="0" smtClean="0"/>
              <a:t>User: are </a:t>
            </a:r>
            <a:r>
              <a:rPr lang="nl-NL" dirty="0" err="1" smtClean="0"/>
              <a:t>performed</a:t>
            </a:r>
            <a:r>
              <a:rPr lang="nl-NL" dirty="0" smtClean="0"/>
              <a:t> </a:t>
            </a:r>
            <a:r>
              <a:rPr lang="en-US" dirty="0" smtClean="0"/>
              <a:t>by </a:t>
            </a:r>
            <a:r>
              <a:rPr lang="en-US" dirty="0"/>
              <a:t>a participant with the assistance of the worklist handler of the BPMS </a:t>
            </a:r>
            <a:r>
              <a:rPr lang="en-US" dirty="0" smtClean="0"/>
              <a:t>or </a:t>
            </a:r>
            <a:r>
              <a:rPr lang="nl-NL" dirty="0" err="1" smtClean="0"/>
              <a:t>an</a:t>
            </a:r>
            <a:r>
              <a:rPr lang="nl-NL" dirty="0" smtClean="0"/>
              <a:t> </a:t>
            </a:r>
            <a:r>
              <a:rPr lang="nl-NL" dirty="0" err="1"/>
              <a:t>external</a:t>
            </a:r>
            <a:r>
              <a:rPr lang="nl-NL" dirty="0"/>
              <a:t> </a:t>
            </a:r>
            <a:r>
              <a:rPr lang="nl-NL" dirty="0" err="1"/>
              <a:t>task</a:t>
            </a:r>
            <a:r>
              <a:rPr lang="nl-NL" dirty="0"/>
              <a:t> list manager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0124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Notation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distinction between automated, manual, and user tasks is captured in </a:t>
            </a:r>
            <a:r>
              <a:rPr lang="en-US" dirty="0" smtClean="0"/>
              <a:t>BPMN via </a:t>
            </a:r>
            <a:r>
              <a:rPr lang="en-US" dirty="0"/>
              <a:t>specific markers on the top-left corner of the task </a:t>
            </a:r>
            <a:r>
              <a:rPr lang="en-US" dirty="0" smtClean="0"/>
              <a:t>box</a:t>
            </a:r>
          </a:p>
          <a:p>
            <a:r>
              <a:rPr lang="en-US" dirty="0" smtClean="0"/>
              <a:t>Manual </a:t>
            </a:r>
            <a:r>
              <a:rPr lang="en-US" dirty="0"/>
              <a:t>tasks are </a:t>
            </a:r>
            <a:r>
              <a:rPr lang="en-US" dirty="0" smtClean="0"/>
              <a:t>marked with </a:t>
            </a:r>
            <a:r>
              <a:rPr lang="en-US" dirty="0"/>
              <a:t>a hand, </a:t>
            </a:r>
            <a:endParaRPr lang="en-US" dirty="0" smtClean="0"/>
          </a:p>
          <a:p>
            <a:r>
              <a:rPr lang="en-US" dirty="0" smtClean="0"/>
              <a:t>User </a:t>
            </a:r>
            <a:r>
              <a:rPr lang="en-US" dirty="0"/>
              <a:t>tasks are marked with a user icon. </a:t>
            </a:r>
            <a:endParaRPr lang="en-US" dirty="0" smtClean="0"/>
          </a:p>
          <a:p>
            <a:r>
              <a:rPr lang="en-US" dirty="0" smtClean="0"/>
              <a:t>Automated </a:t>
            </a:r>
            <a:r>
              <a:rPr lang="en-US" dirty="0"/>
              <a:t>tasks </a:t>
            </a:r>
            <a:r>
              <a:rPr lang="en-US" dirty="0" smtClean="0"/>
              <a:t>are further </a:t>
            </a:r>
            <a:r>
              <a:rPr lang="en-US" dirty="0"/>
              <a:t>classified into the following subtypes in BPMN:</a:t>
            </a:r>
          </a:p>
          <a:p>
            <a:pPr lvl="1"/>
            <a:r>
              <a:rPr lang="en-US" dirty="0" smtClean="0"/>
              <a:t>Script </a:t>
            </a:r>
            <a:r>
              <a:rPr lang="en-US" dirty="0"/>
              <a:t>(script marker), if the task executes some code (the script) internally </a:t>
            </a:r>
            <a:r>
              <a:rPr lang="en-US" dirty="0" smtClean="0"/>
              <a:t>to the BPMS</a:t>
            </a:r>
            <a:endParaRPr lang="en-US" dirty="0"/>
          </a:p>
          <a:p>
            <a:pPr lvl="1"/>
            <a:r>
              <a:rPr lang="en-US" dirty="0" smtClean="0"/>
              <a:t>Service </a:t>
            </a:r>
            <a:r>
              <a:rPr lang="en-US" dirty="0"/>
              <a:t>(gears marker), if the task is executed by an external application, </a:t>
            </a:r>
            <a:r>
              <a:rPr lang="en-US" dirty="0" smtClean="0"/>
              <a:t>which exposes </a:t>
            </a:r>
            <a:r>
              <a:rPr lang="en-US" dirty="0"/>
              <a:t>its functionality via a service </a:t>
            </a:r>
            <a:r>
              <a:rPr lang="en-US" dirty="0" smtClean="0"/>
              <a:t>interface</a:t>
            </a:r>
          </a:p>
          <a:p>
            <a:pPr lvl="1"/>
            <a:r>
              <a:rPr lang="en-US" dirty="0" smtClean="0"/>
              <a:t>Business </a:t>
            </a:r>
            <a:r>
              <a:rPr lang="en-US" dirty="0"/>
              <a:t>rule (table marker), if the task triggers a business rule to be </a:t>
            </a:r>
            <a:r>
              <a:rPr lang="en-US" dirty="0" smtClean="0"/>
              <a:t>executed by </a:t>
            </a:r>
            <a:r>
              <a:rPr lang="en-US" dirty="0"/>
              <a:t>a rules engine external to the </a:t>
            </a:r>
            <a:r>
              <a:rPr lang="en-US" dirty="0" smtClean="0"/>
              <a:t>BPMS</a:t>
            </a:r>
          </a:p>
          <a:p>
            <a:pPr lvl="1"/>
            <a:r>
              <a:rPr lang="en-US" dirty="0" smtClean="0"/>
              <a:t>Send </a:t>
            </a:r>
            <a:r>
              <a:rPr lang="en-US" dirty="0"/>
              <a:t>(filled envelope marker), if the task sends a message to an external service</a:t>
            </a:r>
            <a:r>
              <a:rPr lang="en-US" dirty="0" smtClean="0"/>
              <a:t>, </a:t>
            </a:r>
          </a:p>
          <a:p>
            <a:pPr lvl="1"/>
            <a:r>
              <a:rPr lang="en-US" dirty="0" smtClean="0"/>
              <a:t>Receive </a:t>
            </a:r>
            <a:r>
              <a:rPr lang="en-US" dirty="0"/>
              <a:t>(empty envelope marker), if the task waits for a message from an </a:t>
            </a:r>
            <a:r>
              <a:rPr lang="en-US" dirty="0" smtClean="0"/>
              <a:t>external service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36879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 10.1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Assume </a:t>
            </a:r>
            <a:r>
              <a:rPr lang="en-US" dirty="0"/>
              <a:t>you have to automate the loan assessment process model </a:t>
            </a:r>
            <a:r>
              <a:rPr lang="en-US" dirty="0" smtClean="0"/>
              <a:t>of Solution </a:t>
            </a:r>
            <a:r>
              <a:rPr lang="en-US" dirty="0"/>
              <a:t>3.8 (page 110) for the loan provider. Start by classifying the tasks of </a:t>
            </a:r>
            <a:r>
              <a:rPr lang="en-US" dirty="0" smtClean="0"/>
              <a:t>this process </a:t>
            </a:r>
            <a:r>
              <a:rPr lang="en-US" dirty="0"/>
              <a:t>into manual, automated, and user tasks. Then, represent them with </a:t>
            </a:r>
            <a:r>
              <a:rPr lang="en-US" dirty="0" smtClean="0"/>
              <a:t>appropriate </a:t>
            </a:r>
            <a:r>
              <a:rPr lang="nl-NL" dirty="0" err="1" smtClean="0"/>
              <a:t>task</a:t>
            </a:r>
            <a:r>
              <a:rPr lang="nl-NL" dirty="0" smtClean="0"/>
              <a:t> </a:t>
            </a:r>
            <a:r>
              <a:rPr lang="nl-NL" dirty="0"/>
              <a:t>markers.</a:t>
            </a:r>
            <a:endParaRPr lang="nl-N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938795" y="1039387"/>
            <a:ext cx="3322320" cy="586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013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/>
          <p:cNvSpPr>
            <a:spLocks noGrp="1"/>
          </p:cNvSpPr>
          <p:nvPr>
            <p:ph sz="half" idx="2"/>
          </p:nvPr>
        </p:nvSpPr>
        <p:spPr>
          <a:xfrm>
            <a:off x="4572000" y="1344613"/>
            <a:ext cx="4103688" cy="38592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1400" dirty="0" smtClean="0"/>
              <a:t>Contents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Identify the Automation </a:t>
            </a: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Boundaries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Review Manual Tasks </a:t>
            </a:r>
            <a:endParaRPr lang="en-US" sz="14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Complete the Process </a:t>
            </a: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Model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Bring the Process Model to an Adequate Granularity Level </a:t>
            </a:r>
            <a:endParaRPr lang="en-US" sz="1400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Specify Execution Properties </a:t>
            </a:r>
            <a:endParaRPr lang="en-US" sz="1400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The Last </a:t>
            </a: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Mile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Recap </a:t>
            </a:r>
            <a:endParaRPr lang="de-DE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A25E3810-7CC4-4F93-B619-F6F022800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>
                <a:latin typeface="Arial" panose="020B0604020202020204" pitchFamily="34" charset="0"/>
                <a:cs typeface="Arial" panose="020B0604020202020204" pitchFamily="34" charset="0"/>
              </a:rPr>
              <a:t>Chapter 10: </a:t>
            </a:r>
            <a:r>
              <a:rPr lang="de-AT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Proces</a:t>
            </a:r>
            <a:r>
              <a:rPr lang="de-AT" dirty="0" err="1" smtClean="0"/>
              <a:t>s</a:t>
            </a:r>
            <a:r>
              <a:rPr lang="de-AT" dirty="0" smtClean="0"/>
              <a:t> Implementation </a:t>
            </a:r>
            <a:r>
              <a:rPr lang="de-AT" dirty="0" err="1" smtClean="0"/>
              <a:t>with</a:t>
            </a:r>
            <a:r>
              <a:rPr lang="de-AT" dirty="0" smtClean="0"/>
              <a:t> </a:t>
            </a:r>
            <a:r>
              <a:rPr lang="de-AT" dirty="0" err="1" smtClean="0"/>
              <a:t>Executable</a:t>
            </a:r>
            <a:r>
              <a:rPr lang="de-AT" dirty="0" smtClean="0"/>
              <a:t> Models</a:t>
            </a:r>
            <a:endParaRPr lang="de-A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7496730" y="0"/>
            <a:ext cx="1726292" cy="12022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3798" y="1402645"/>
            <a:ext cx="2054876" cy="338384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184996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Goal: </a:t>
            </a:r>
            <a:r>
              <a:rPr lang="en-US" dirty="0"/>
              <a:t>check whether </a:t>
            </a:r>
            <a:r>
              <a:rPr lang="en-US" dirty="0" smtClean="0"/>
              <a:t>the </a:t>
            </a:r>
            <a:r>
              <a:rPr lang="en-US" dirty="0"/>
              <a:t>manual tasks </a:t>
            </a:r>
            <a:r>
              <a:rPr lang="en-US" dirty="0" smtClean="0"/>
              <a:t>can be linked with </a:t>
            </a:r>
            <a:r>
              <a:rPr lang="en-US" dirty="0"/>
              <a:t>the </a:t>
            </a:r>
            <a:r>
              <a:rPr lang="en-US" dirty="0" smtClean="0"/>
              <a:t>BPMS</a:t>
            </a:r>
          </a:p>
          <a:p>
            <a:r>
              <a:rPr lang="en-US" dirty="0" smtClean="0"/>
              <a:t>Guiding principle: </a:t>
            </a:r>
            <a:r>
              <a:rPr lang="en-US" i="1" dirty="0" smtClean="0"/>
              <a:t>if </a:t>
            </a:r>
            <a:r>
              <a:rPr lang="en-US" i="1" dirty="0"/>
              <a:t>the task cannot be seen by the BPMS, it does not </a:t>
            </a:r>
            <a:r>
              <a:rPr lang="en-US" i="1" dirty="0" smtClean="0"/>
              <a:t>exist</a:t>
            </a:r>
          </a:p>
          <a:p>
            <a:endParaRPr lang="nl-NL" dirty="0"/>
          </a:p>
          <a:p>
            <a:r>
              <a:rPr lang="nl-NL" dirty="0" err="1" smtClean="0"/>
              <a:t>Two</a:t>
            </a:r>
            <a:r>
              <a:rPr lang="nl-NL" dirty="0" smtClean="0"/>
              <a:t> </a:t>
            </a:r>
            <a:r>
              <a:rPr lang="nl-NL" dirty="0" err="1"/>
              <a:t>ways</a:t>
            </a:r>
            <a:r>
              <a:rPr lang="nl-NL" dirty="0"/>
              <a:t> </a:t>
            </a:r>
            <a:r>
              <a:rPr lang="nl-NL" dirty="0" smtClean="0"/>
              <a:t>of </a:t>
            </a:r>
            <a:r>
              <a:rPr lang="en-US" dirty="0" smtClean="0"/>
              <a:t>linking </a:t>
            </a:r>
            <a:r>
              <a:rPr lang="en-US" dirty="0"/>
              <a:t>a manual task to a </a:t>
            </a:r>
            <a:r>
              <a:rPr lang="en-US" dirty="0" smtClean="0"/>
              <a:t>BPMS:</a:t>
            </a:r>
          </a:p>
          <a:p>
            <a:pPr marL="609600" lvl="1" indent="-342900">
              <a:buFont typeface="+mj-lt"/>
              <a:buAutoNum type="arabicPeriod"/>
            </a:pPr>
            <a:r>
              <a:rPr lang="en-US" b="1" dirty="0"/>
              <a:t>Implement as User </a:t>
            </a:r>
            <a:r>
              <a:rPr lang="en-US" b="1" dirty="0" smtClean="0"/>
              <a:t>Task</a:t>
            </a:r>
          </a:p>
          <a:p>
            <a:pPr marL="609600" lvl="1" indent="-342900">
              <a:buFont typeface="+mj-lt"/>
              <a:buAutoNum type="arabicPeriod"/>
            </a:pPr>
            <a:r>
              <a:rPr lang="en-US" b="1" dirty="0" smtClean="0"/>
              <a:t>Implement </a:t>
            </a:r>
            <a:r>
              <a:rPr lang="en-US" b="1" dirty="0"/>
              <a:t>as Automated </a:t>
            </a:r>
            <a:r>
              <a:rPr lang="en-US" b="1" dirty="0" smtClean="0"/>
              <a:t>Task</a:t>
            </a:r>
          </a:p>
          <a:p>
            <a:pPr marL="609600" lvl="1" indent="-342900">
              <a:buFont typeface="+mj-lt"/>
              <a:buAutoNum type="arabicPeriod"/>
            </a:pPr>
            <a:endParaRPr lang="en-US" b="1" i="1" dirty="0"/>
          </a:p>
          <a:p>
            <a:pPr marL="336550" indent="-342900"/>
            <a:r>
              <a:rPr lang="en-US" dirty="0" smtClean="0"/>
              <a:t>Note: There </a:t>
            </a:r>
            <a:r>
              <a:rPr lang="en-US" dirty="0"/>
              <a:t>are cases in which it is not convenient to link manual tasks to a BPMS.</a:t>
            </a:r>
            <a:endParaRPr lang="nl-NL" i="1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 manual tasks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67994803"/>
      </p:ext>
    </p:extLst>
  </p:cSld>
  <p:clrMapOvr>
    <a:masterClrMapping/>
  </p:clrMapOvr>
  <p:transition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LANGUAGE" val="German Austria"/>
</p:tagLst>
</file>

<file path=ppt/theme/theme1.xml><?xml version="1.0" encoding="utf-8"?>
<a:theme xmlns:a="http://schemas.openxmlformats.org/drawingml/2006/main" name="WU 16:10">
  <a:themeElements>
    <a:clrScheme name="WU">
      <a:dk1>
        <a:srgbClr val="000000"/>
      </a:dk1>
      <a:lt1>
        <a:srgbClr val="FFFFFF"/>
      </a:lt1>
      <a:dk2>
        <a:srgbClr val="002350"/>
      </a:dk2>
      <a:lt2>
        <a:srgbClr val="E5F5FA"/>
      </a:lt2>
      <a:accent1>
        <a:srgbClr val="0096D3"/>
      </a:accent1>
      <a:accent2>
        <a:srgbClr val="002350"/>
      </a:accent2>
      <a:accent3>
        <a:srgbClr val="4B2582"/>
      </a:accent3>
      <a:accent4>
        <a:srgbClr val="457AA0"/>
      </a:accent4>
      <a:accent5>
        <a:srgbClr val="A592C0"/>
      </a:accent5>
      <a:accent6>
        <a:srgbClr val="80CFE9"/>
      </a:accent6>
      <a:hlink>
        <a:srgbClr val="405A7C"/>
      </a:hlink>
      <a:folHlink>
        <a:srgbClr val="0082AA"/>
      </a:folHlink>
    </a:clrScheme>
    <a:fontScheme name="WU neu">
      <a:majorFont>
        <a:latin typeface="Georgi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WU Farbschema neu">
        <a:dk1>
          <a:srgbClr val="000000"/>
        </a:dk1>
        <a:lt1>
          <a:sysClr val="window" lastClr="FFFFFF"/>
        </a:lt1>
        <a:dk2>
          <a:srgbClr val="002E60"/>
        </a:dk2>
        <a:lt2>
          <a:srgbClr val="E5F5FA"/>
        </a:lt2>
        <a:accent1>
          <a:srgbClr val="0096D3"/>
        </a:accent1>
        <a:accent2>
          <a:srgbClr val="002E60"/>
        </a:accent2>
        <a:accent3>
          <a:srgbClr val="532481"/>
        </a:accent3>
        <a:accent4>
          <a:srgbClr val="457AA0"/>
        </a:accent4>
        <a:accent5>
          <a:srgbClr val="A991C0"/>
        </a:accent5>
        <a:accent6>
          <a:srgbClr val="7FCAE9"/>
        </a:accent6>
        <a:hlink>
          <a:srgbClr val="406288"/>
        </a:hlink>
        <a:folHlink>
          <a:srgbClr val="008FA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WU Musterpräsentation 16x10 V1.1.potx" id="{50821DC6-1170-4F69-BC0F-BF2469366875}" vid="{788B52EF-C0A8-4B8C-8AD4-D720815E0A05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CF651A35DF3154DB01328AF51148DAE" ma:contentTypeVersion="1" ma:contentTypeDescription="Ein neues Dokument erstellen." ma:contentTypeScope="" ma:versionID="458c1b80f8d593bdc96b60ff34dd40b4">
  <xsd:schema xmlns:xsd="http://www.w3.org/2001/XMLSchema" xmlns:xs="http://www.w3.org/2001/XMLSchema" xmlns:p="http://schemas.microsoft.com/office/2006/metadata/properties" xmlns:ns2="1a8d9a65-8471-4209-a900-f8e11db75e0a" xmlns:ns3="08b0a3ee-3d2a-451c-9a1a-7e5d5b0c9c77" xmlns:ns4="dde413db-0745-4f3a-8dca-564dc7ff6f7d" targetNamespace="http://schemas.microsoft.com/office/2006/metadata/properties" ma:root="true" ma:fieldsID="2d31116d1a6b5af1b4a8b1ba7152d57a" ns2:_="" ns3:_="" ns4:_="">
    <xsd:import namespace="1a8d9a65-8471-4209-a900-f8e11db75e0a"/>
    <xsd:import namespace="08b0a3ee-3d2a-451c-9a1a-7e5d5b0c9c77"/>
    <xsd:import namespace="dde413db-0745-4f3a-8dca-564dc7ff6f7d"/>
    <xsd:element name="properties">
      <xsd:complexType>
        <xsd:sequence>
          <xsd:element name="documentManagement">
            <xsd:complexType>
              <xsd:all>
                <xsd:element ref="ns2:WU_x0020_ThemaTaxHTField0" minOccurs="0"/>
                <xsd:element ref="ns3:TaxCatchAll" minOccurs="0"/>
                <xsd:element ref="ns2:DokumentenartTaxHTField0" minOccurs="0"/>
                <xsd:element ref="ns4:Beschreibung" minOccurs="0"/>
                <xsd:element ref="ns4:Format" minOccurs="0"/>
                <xsd:element ref="ns4:Kategorie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8d9a65-8471-4209-a900-f8e11db75e0a" elementFormDefault="qualified">
    <xsd:import namespace="http://schemas.microsoft.com/office/2006/documentManagement/types"/>
    <xsd:import namespace="http://schemas.microsoft.com/office/infopath/2007/PartnerControls"/>
    <xsd:element name="WU_x0020_ThemaTaxHTField0" ma:index="9" nillable="true" ma:taxonomy="true" ma:internalName="WU_x0020_ThemaTaxHTField0" ma:taxonomyFieldName="WU_x0020_Thema" ma:displayName="Schlagwort" ma:default="" ma:fieldId="{a2eb3201-e251-4055-97e9-466604fc777f}" ma:taxonomyMulti="true" ma:sspId="59da4ae5-1217-4de6-bd64-b7a740f353bb" ma:termSetId="c1edca97-812b-4584-b6b5-1e5cade81cae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DokumentenartTaxHTField0" ma:index="12" nillable="true" ma:taxonomy="true" ma:internalName="DokumentenartTaxHTField0" ma:taxonomyFieldName="Dokumentenart" ma:displayName="Dokumentenart" ma:default="" ma:fieldId="{0f2e647f-32b7-4850-b6be-ae358ed71e70}" ma:taxonomyMulti="true" ma:sspId="59da4ae5-1217-4de6-bd64-b7a740f353bb" ma:termSetId="325756d7-e24e-4b6f-ba71-3f779d34c1ea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b0a3ee-3d2a-451c-9a1a-7e5d5b0c9c77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description="" ma:hidden="true" ma:list="{6a103bb8-3913-4e3b-a229-080a76572464}" ma:internalName="TaxCatchAll" ma:showField="CatchAllData" ma:web="08b0a3ee-3d2a-451c-9a1a-7e5d5b0c9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Freigegeben für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e413db-0745-4f3a-8dca-564dc7ff6f7d" elementFormDefault="qualified">
    <xsd:import namespace="http://schemas.microsoft.com/office/2006/documentManagement/types"/>
    <xsd:import namespace="http://schemas.microsoft.com/office/infopath/2007/PartnerControls"/>
    <xsd:element name="Beschreibung" ma:index="13" nillable="true" ma:displayName="Beschreibung" ma:internalName="Beschreibung">
      <xsd:simpleType>
        <xsd:restriction base="dms:Note">
          <xsd:maxLength value="255"/>
        </xsd:restriction>
      </xsd:simpleType>
    </xsd:element>
    <xsd:element name="Format" ma:index="14" nillable="true" ma:displayName="Format" ma:format="Dropdown" ma:internalName="Format">
      <xsd:simpleType>
        <xsd:union memberTypes="dms:Text">
          <xsd:simpleType>
            <xsd:restriction base="dms:Choice">
              <xsd:enumeration value="LaTeX"/>
              <xsd:enumeration value="Microsoft Office 2003"/>
              <xsd:enumeration value="Microsoft Office 2007-2013"/>
              <xsd:enumeration value="Microsoft Office 2013/2016"/>
              <xsd:enumeration value="OpenOffice 3.0"/>
            </xsd:restriction>
          </xsd:simpleType>
        </xsd:union>
      </xsd:simpleType>
    </xsd:element>
    <xsd:element name="Kategorie" ma:index="15" nillable="true" ma:displayName="Kategorie" ma:default="Anleitungen" ma:format="Dropdown" ma:internalName="Kategorie">
      <xsd:simpleType>
        <xsd:union memberTypes="dms:Text">
          <xsd:simpleType>
            <xsd:restriction base="dms:Choice">
              <xsd:enumeration value="Anleitungen"/>
              <xsd:enumeration value="Aushänge für Lift und Tür"/>
              <xsd:enumeration value="Basisvorlagen"/>
              <xsd:enumeration value="Brief-/Faxvorlagen"/>
              <xsd:enumeration value="Einladungen"/>
              <xsd:enumeration value="Etiketten"/>
              <xsd:enumeration value="Musterdateien"/>
              <xsd:enumeration value="Namensschilder"/>
              <xsd:enumeration value="Präsentationen"/>
              <xsd:enumeration value="Skripten-Cover"/>
            </xsd:restriction>
          </xsd:simpleType>
        </xsd:un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Kategorie xmlns="dde413db-0745-4f3a-8dca-564dc7ff6f7d">Präsentationen</Kategorie>
    <Beschreibung xmlns="dde413db-0745-4f3a-8dca-564dc7ff6f7d">Musterpräsentation im Format 16:10 (= WU Standard)</Beschreibung>
    <TaxCatchAll xmlns="08b0a3ee-3d2a-451c-9a1a-7e5d5b0c9c77">
      <Value>266</Value>
      <Value>403</Value>
    </TaxCatchAll>
    <DokumentenartTaxHTField0 xmlns="1a8d9a65-8471-4209-a900-f8e11db75e0a">
      <Terms xmlns="http://schemas.microsoft.com/office/infopath/2007/PartnerControls">
        <TermInfo xmlns="http://schemas.microsoft.com/office/infopath/2007/PartnerControls">
          <TermName xmlns="http://schemas.microsoft.com/office/infopath/2007/PartnerControls">Vorlagen</TermName>
          <TermId xmlns="http://schemas.microsoft.com/office/infopath/2007/PartnerControls">17fc50ed-8ad1-47be-ab12-04243fd74ddb</TermId>
        </TermInfo>
      </Terms>
    </DokumentenartTaxHTField0>
    <WU_x0020_ThemaTaxHTField0 xmlns="1a8d9a65-8471-4209-a900-f8e11db75e0a">
      <Terms xmlns="http://schemas.microsoft.com/office/infopath/2007/PartnerControls">
        <TermInfo xmlns="http://schemas.microsoft.com/office/infopath/2007/PartnerControls">
          <TermName xmlns="http://schemas.microsoft.com/office/infopath/2007/PartnerControls">Corporate Design</TermName>
          <TermId xmlns="http://schemas.microsoft.com/office/infopath/2007/PartnerControls">19895bcd-b158-45ae-ab7b-f5ca217dfcec</TermId>
        </TermInfo>
      </Terms>
    </WU_x0020_ThemaTaxHTField0>
    <Format xmlns="dde413db-0745-4f3a-8dca-564dc7ff6f7d">Microsoft Office 2013/2016</Format>
  </documentManagement>
</p:properties>
</file>

<file path=customXml/itemProps1.xml><?xml version="1.0" encoding="utf-8"?>
<ds:datastoreItem xmlns:ds="http://schemas.openxmlformats.org/officeDocument/2006/customXml" ds:itemID="{9346B3ED-06B1-4DE8-9648-0F78B5B453B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1B19F04-C1AE-47E9-9133-474D1173C9D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a8d9a65-8471-4209-a900-f8e11db75e0a"/>
    <ds:schemaRef ds:uri="08b0a3ee-3d2a-451c-9a1a-7e5d5b0c9c77"/>
    <ds:schemaRef ds:uri="dde413db-0745-4f3a-8dca-564dc7ff6f7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F58DFAF-C9AD-4CE5-A221-45D64FB05328}">
  <ds:schemaRefs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dde413db-0745-4f3a-8dca-564dc7ff6f7d"/>
    <ds:schemaRef ds:uri="08b0a3ee-3d2a-451c-9a1a-7e5d5b0c9c77"/>
    <ds:schemaRef ds:uri="1a8d9a65-8471-4209-a900-f8e11db75e0a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WU Musterpr%C3%A4sentation 16x10</Template>
  <TotalTime>0</TotalTime>
  <Words>1587</Words>
  <Application>Microsoft Office PowerPoint</Application>
  <PresentationFormat>Diavoorstelling (16:10)</PresentationFormat>
  <Paragraphs>196</Paragraphs>
  <Slides>25</Slides>
  <Notes>9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25</vt:i4>
      </vt:variant>
    </vt:vector>
  </HeadingPairs>
  <TitlesOfParts>
    <vt:vector size="26" baseType="lpstr">
      <vt:lpstr>WU 16:10</vt:lpstr>
      <vt:lpstr>Chapter 10: Process Implementation with Executable Models</vt:lpstr>
      <vt:lpstr>Process Implementation in the BPM Lifecycle</vt:lpstr>
      <vt:lpstr>Chapter Overview</vt:lpstr>
      <vt:lpstr>Chapter 10: Process Implementation with Executable Models</vt:lpstr>
      <vt:lpstr>Setting the boundaries</vt:lpstr>
      <vt:lpstr>Notation</vt:lpstr>
      <vt:lpstr>Exercise 10.1</vt:lpstr>
      <vt:lpstr>Chapter 10: Process Implementation with Executable Models</vt:lpstr>
      <vt:lpstr>Review manual tasks</vt:lpstr>
      <vt:lpstr>Chapter 10: Process Implementation with Executable Models</vt:lpstr>
      <vt:lpstr>Complete the Process Model</vt:lpstr>
      <vt:lpstr>Exceptions</vt:lpstr>
      <vt:lpstr>Data objects</vt:lpstr>
      <vt:lpstr>Chapter 10: Process Implementation with Executable Models</vt:lpstr>
      <vt:lpstr>Granularity</vt:lpstr>
      <vt:lpstr>Unordered tasks</vt:lpstr>
      <vt:lpstr>CMMN</vt:lpstr>
      <vt:lpstr>Chapter 10: Process Implementation with Executable Models</vt:lpstr>
      <vt:lpstr>Execution Properties</vt:lpstr>
      <vt:lpstr>DMN</vt:lpstr>
      <vt:lpstr>DMN Tables</vt:lpstr>
      <vt:lpstr>Chapter 10: Process Implementation with Executable Models</vt:lpstr>
      <vt:lpstr>BPMSs and BPMN</vt:lpstr>
      <vt:lpstr>Chapter 10: Process Implementation with Executable Models</vt:lpstr>
      <vt:lpstr>Recap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2018-01-12T14:33:51Z</dcterms:created>
  <dcterms:modified xsi:type="dcterms:W3CDTF">2018-02-18T21:16:10Z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WU Thema">
    <vt:lpwstr>403;#Corporate Design|19895bcd-b158-45ae-ab7b-f5ca217dfcec</vt:lpwstr>
  </property>
  <property fmtid="{D5CDD505-2E9C-101B-9397-08002B2CF9AE}" pid="3" name="Dokumentenart">
    <vt:lpwstr>266;#Vorlagen|17fc50ed-8ad1-47be-ab12-04243fd74ddb</vt:lpwstr>
  </property>
  <property fmtid="{D5CDD505-2E9C-101B-9397-08002B2CF9AE}" pid="4" name="ContentTypeId">
    <vt:lpwstr>0x010100BCF651A35DF3154DB01328AF51148DAE</vt:lpwstr>
  </property>
</Properties>
</file>