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1" r:id="rId3"/>
    <p:sldId id="257" r:id="rId4"/>
    <p:sldId id="258" r:id="rId5"/>
    <p:sldId id="259" r:id="rId6"/>
    <p:sldId id="260" r:id="rId7"/>
    <p:sldId id="316" r:id="rId8"/>
    <p:sldId id="318" r:id="rId9"/>
    <p:sldId id="319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1" d="100"/>
          <a:sy n="81" d="100"/>
        </p:scale>
        <p:origin x="677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11/28/2024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11/28/2024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11/28/2024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11/28/2024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11/28/2024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11/28/2024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11/28/2024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11/28/2024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11/28/2024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11/28/2024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11/28/2024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11/28/2024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FBDC46-17E8-442A-8DF4-61E706E774E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sz="3600" b="1" dirty="0"/>
              <a:t>Pemrosesan NEURAL NETWORK (NN)</a:t>
            </a:r>
            <a:br>
              <a:rPr lang="sv-SE" sz="3600" b="1" dirty="0"/>
            </a:br>
            <a:r>
              <a:rPr lang="sv-SE" sz="1600" i="1" dirty="0"/>
              <a:t>Subjudul:</a:t>
            </a:r>
            <a:r>
              <a:rPr lang="sv-SE" sz="1600" dirty="0"/>
              <a:t> Pengenalan, JENISNYA</a:t>
            </a:r>
            <a:br>
              <a:rPr lang="sv-SE" sz="1600" dirty="0"/>
            </a:b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41542667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B42A25-CF25-4482-9B3E-1C23A06CED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Pendahuluan</a:t>
            </a:r>
            <a:r>
              <a:rPr lang="en-US" dirty="0"/>
              <a:t> NN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039D297-0AC8-4BF3-8B30-5D40B810EEC7}"/>
              </a:ext>
            </a:extLst>
          </p:cNvPr>
          <p:cNvSpPr txBox="1"/>
          <p:nvPr/>
        </p:nvSpPr>
        <p:spPr>
          <a:xfrm>
            <a:off x="1604914" y="1969731"/>
            <a:ext cx="9584702" cy="17561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Jaringan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Saraf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Tiruan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(Neural Network)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adalah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model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komputasi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terinspirasi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oleh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cara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kerja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otak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manusia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Digunakan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berbagai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aplikasi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seperti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pengenalan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gambar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pengenalan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suara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pemrosesan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bahasa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alami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dan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banyak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lagi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18087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65BE46-D4E2-4E55-AB52-95B30F9391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Problem yang </a:t>
            </a:r>
            <a:r>
              <a:rPr lang="en-US" dirty="0" err="1"/>
              <a:t>bisa</a:t>
            </a:r>
            <a:r>
              <a:rPr lang="en-US" dirty="0"/>
              <a:t> </a:t>
            </a:r>
            <a:r>
              <a:rPr lang="en-US" dirty="0" err="1"/>
              <a:t>diselesaikan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Neural Network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6B70EB-7D08-49F3-9F81-CEDC4068D5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77850" indent="-577850"/>
            <a:r>
              <a:rPr lang="en-US" sz="3600" dirty="0">
                <a:latin typeface="Bookman Old Style" panose="02050604050505020204" pitchFamily="18" charset="0"/>
              </a:rPr>
              <a:t>Data </a:t>
            </a:r>
            <a:r>
              <a:rPr lang="en-US" sz="3600" dirty="0" err="1">
                <a:latin typeface="Bookman Old Style" panose="02050604050505020204" pitchFamily="18" charset="0"/>
              </a:rPr>
              <a:t>pelatihan</a:t>
            </a:r>
            <a:r>
              <a:rPr lang="en-US" sz="3600" dirty="0">
                <a:latin typeface="Bookman Old Style" panose="02050604050505020204" pitchFamily="18" charset="0"/>
              </a:rPr>
              <a:t> </a:t>
            </a:r>
            <a:r>
              <a:rPr lang="en-US" sz="3600" dirty="0" err="1">
                <a:latin typeface="Bookman Old Style" panose="02050604050505020204" pitchFamily="18" charset="0"/>
              </a:rPr>
              <a:t>terlalu</a:t>
            </a:r>
            <a:r>
              <a:rPr lang="en-US" sz="3600" dirty="0">
                <a:latin typeface="Bookman Old Style" panose="02050604050505020204" pitchFamily="18" charset="0"/>
              </a:rPr>
              <a:t> </a:t>
            </a:r>
            <a:r>
              <a:rPr lang="en-US" sz="3600" dirty="0" err="1">
                <a:latin typeface="Bookman Old Style" panose="02050604050505020204" pitchFamily="18" charset="0"/>
              </a:rPr>
              <a:t>banyak</a:t>
            </a:r>
            <a:r>
              <a:rPr lang="en-US" sz="3600" dirty="0">
                <a:latin typeface="Bookman Old Style" panose="02050604050505020204" pitchFamily="18" charset="0"/>
              </a:rPr>
              <a:t> noisy </a:t>
            </a:r>
          </a:p>
          <a:p>
            <a:pPr marL="577850" indent="-577850"/>
            <a:r>
              <a:rPr lang="en-US" sz="3600" dirty="0">
                <a:latin typeface="Bookman Old Style" panose="02050604050505020204" pitchFamily="18" charset="0"/>
              </a:rPr>
              <a:t>Data yang </a:t>
            </a:r>
            <a:r>
              <a:rPr lang="en-US" sz="3600" dirty="0" err="1">
                <a:latin typeface="Bookman Old Style" panose="02050604050505020204" pitchFamily="18" charset="0"/>
              </a:rPr>
              <a:t>kompleks</a:t>
            </a:r>
            <a:r>
              <a:rPr lang="en-US" sz="3600" dirty="0">
                <a:latin typeface="Bookman Old Style" panose="02050604050505020204" pitchFamily="18" charset="0"/>
              </a:rPr>
              <a:t> </a:t>
            </a:r>
          </a:p>
          <a:p>
            <a:pPr marL="577850" indent="-577850"/>
            <a:r>
              <a:rPr lang="en-US" sz="3600" dirty="0" err="1">
                <a:latin typeface="Bookman Old Style" panose="02050604050505020204" pitchFamily="18" charset="0"/>
              </a:rPr>
              <a:t>Penggunaan</a:t>
            </a:r>
            <a:r>
              <a:rPr lang="en-US" sz="3600" dirty="0">
                <a:latin typeface="Bookman Old Style" panose="02050604050505020204" pitchFamily="18" charset="0"/>
              </a:rPr>
              <a:t> </a:t>
            </a:r>
            <a:r>
              <a:rPr lang="en-US" sz="3600" dirty="0" err="1">
                <a:latin typeface="Bookman Old Style" panose="02050604050505020204" pitchFamily="18" charset="0"/>
              </a:rPr>
              <a:t>representasi</a:t>
            </a:r>
            <a:r>
              <a:rPr lang="en-US" sz="3600" dirty="0">
                <a:latin typeface="Bookman Old Style" panose="02050604050505020204" pitchFamily="18" charset="0"/>
              </a:rPr>
              <a:t> </a:t>
            </a:r>
            <a:r>
              <a:rPr lang="en-US" sz="3600" dirty="0" err="1">
                <a:latin typeface="Bookman Old Style" panose="02050604050505020204" pitchFamily="18" charset="0"/>
              </a:rPr>
              <a:t>simbolik</a:t>
            </a:r>
            <a:r>
              <a:rPr lang="en-US" sz="3600" dirty="0">
                <a:latin typeface="Bookman Old Style" panose="02050604050505020204" pitchFamily="18" charset="0"/>
              </a:rPr>
              <a:t>, </a:t>
            </a:r>
            <a:r>
              <a:rPr lang="en-US" sz="3600" dirty="0" err="1">
                <a:latin typeface="Bookman Old Style" panose="02050604050505020204" pitchFamily="18" charset="0"/>
              </a:rPr>
              <a:t>misalnya</a:t>
            </a:r>
            <a:r>
              <a:rPr lang="en-US" sz="3600" dirty="0">
                <a:latin typeface="Bookman Old Style" panose="02050604050505020204" pitchFamily="18" charset="0"/>
              </a:rPr>
              <a:t> decision tree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4013273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FB9721-6306-4308-B944-993D5E04A0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Karaktersitik</a:t>
            </a:r>
            <a:r>
              <a:rPr lang="en-US" dirty="0"/>
              <a:t> problem Neural Network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81B56B-7A93-4D6B-8CA9-E7E8DA94E1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2000" i="1" dirty="0">
                <a:latin typeface="Bookman Old Style" panose="02050604050505020204" pitchFamily="18" charset="0"/>
              </a:rPr>
              <a:t>Neural network </a:t>
            </a:r>
            <a:r>
              <a:rPr lang="en-US" sz="2000" dirty="0" err="1">
                <a:latin typeface="Bookman Old Style" panose="02050604050505020204" pitchFamily="18" charset="0"/>
              </a:rPr>
              <a:t>bisa</a:t>
            </a:r>
            <a:r>
              <a:rPr lang="en-US" sz="2000" dirty="0">
                <a:latin typeface="Bookman Old Style" panose="02050604050505020204" pitchFamily="18" charset="0"/>
              </a:rPr>
              <a:t> </a:t>
            </a:r>
            <a:r>
              <a:rPr lang="en-US" sz="2000" dirty="0" err="1">
                <a:latin typeface="Bookman Old Style" panose="02050604050505020204" pitchFamily="18" charset="0"/>
              </a:rPr>
              <a:t>menyelesaikan</a:t>
            </a:r>
            <a:r>
              <a:rPr lang="en-US" sz="2000" dirty="0">
                <a:latin typeface="Bookman Old Style" panose="02050604050505020204" pitchFamily="18" charset="0"/>
              </a:rPr>
              <a:t> problem yang </a:t>
            </a:r>
            <a:r>
              <a:rPr lang="en-US" sz="2000" dirty="0" err="1">
                <a:latin typeface="Bookman Old Style" panose="02050604050505020204" pitchFamily="18" charset="0"/>
              </a:rPr>
              <a:t>mempunyai</a:t>
            </a:r>
            <a:r>
              <a:rPr lang="en-US" sz="2000" dirty="0">
                <a:latin typeface="Bookman Old Style" panose="02050604050505020204" pitchFamily="18" charset="0"/>
              </a:rPr>
              <a:t> </a:t>
            </a:r>
            <a:r>
              <a:rPr lang="en-US" sz="2000" dirty="0" err="1">
                <a:latin typeface="Bookman Old Style" panose="02050604050505020204" pitchFamily="18" charset="0"/>
              </a:rPr>
              <a:t>karakteristik</a:t>
            </a:r>
            <a:r>
              <a:rPr lang="en-US" sz="2000" dirty="0">
                <a:latin typeface="Bookman Old Style" panose="02050604050505020204" pitchFamily="18" charset="0"/>
              </a:rPr>
              <a:t> :</a:t>
            </a:r>
          </a:p>
          <a:p>
            <a:pPr marL="577850" indent="-577850"/>
            <a:r>
              <a:rPr lang="en-US" sz="2000" i="1" dirty="0">
                <a:latin typeface="Bookman Old Style" panose="02050604050505020204" pitchFamily="18" charset="0"/>
              </a:rPr>
              <a:t>Instance </a:t>
            </a:r>
            <a:r>
              <a:rPr lang="en-US" sz="2000" dirty="0" err="1">
                <a:latin typeface="Bookman Old Style" panose="02050604050505020204" pitchFamily="18" charset="0"/>
              </a:rPr>
              <a:t>direpresentasikan</a:t>
            </a:r>
            <a:r>
              <a:rPr lang="en-US" sz="2000" dirty="0">
                <a:latin typeface="Bookman Old Style" panose="02050604050505020204" pitchFamily="18" charset="0"/>
              </a:rPr>
              <a:t> </a:t>
            </a:r>
            <a:r>
              <a:rPr lang="en-US" sz="2000" dirty="0" err="1">
                <a:latin typeface="Bookman Old Style" panose="02050604050505020204" pitchFamily="18" charset="0"/>
              </a:rPr>
              <a:t>dalam</a:t>
            </a:r>
            <a:r>
              <a:rPr lang="en-US" sz="2000" dirty="0">
                <a:latin typeface="Bookman Old Style" panose="02050604050505020204" pitchFamily="18" charset="0"/>
              </a:rPr>
              <a:t> </a:t>
            </a:r>
            <a:r>
              <a:rPr lang="en-US" sz="2000" dirty="0" err="1">
                <a:latin typeface="Bookman Old Style" panose="02050604050505020204" pitchFamily="18" charset="0"/>
              </a:rPr>
              <a:t>pasangan</a:t>
            </a:r>
            <a:r>
              <a:rPr lang="en-US" sz="2000" dirty="0">
                <a:latin typeface="Bookman Old Style" panose="02050604050505020204" pitchFamily="18" charset="0"/>
              </a:rPr>
              <a:t> attribute-value yang </a:t>
            </a:r>
            <a:r>
              <a:rPr lang="en-US" sz="2000" dirty="0" err="1">
                <a:latin typeface="Bookman Old Style" panose="02050604050505020204" pitchFamily="18" charset="0"/>
              </a:rPr>
              <a:t>banyak</a:t>
            </a:r>
            <a:r>
              <a:rPr lang="en-US" sz="2000" dirty="0">
                <a:latin typeface="Bookman Old Style" panose="02050604050505020204" pitchFamily="18" charset="0"/>
              </a:rPr>
              <a:t> </a:t>
            </a:r>
          </a:p>
          <a:p>
            <a:pPr marL="577850" indent="-577850"/>
            <a:r>
              <a:rPr lang="en-US" sz="2000" dirty="0">
                <a:latin typeface="Bookman Old Style" panose="02050604050505020204" pitchFamily="18" charset="0"/>
              </a:rPr>
              <a:t>Target output </a:t>
            </a:r>
            <a:r>
              <a:rPr lang="en-US" sz="2000" dirty="0" err="1">
                <a:latin typeface="Bookman Old Style" panose="02050604050505020204" pitchFamily="18" charset="0"/>
              </a:rPr>
              <a:t>bisa</a:t>
            </a:r>
            <a:r>
              <a:rPr lang="en-US" sz="2000" dirty="0">
                <a:latin typeface="Bookman Old Style" panose="02050604050505020204" pitchFamily="18" charset="0"/>
              </a:rPr>
              <a:t> </a:t>
            </a:r>
            <a:r>
              <a:rPr lang="en-US" sz="2000" dirty="0" err="1">
                <a:latin typeface="Bookman Old Style" panose="02050604050505020204" pitchFamily="18" charset="0"/>
              </a:rPr>
              <a:t>bernilai</a:t>
            </a:r>
            <a:r>
              <a:rPr lang="en-US" sz="2000" dirty="0">
                <a:latin typeface="Bookman Old Style" panose="02050604050505020204" pitchFamily="18" charset="0"/>
              </a:rPr>
              <a:t> </a:t>
            </a:r>
            <a:r>
              <a:rPr lang="en-US" sz="2000" dirty="0" err="1">
                <a:latin typeface="Bookman Old Style" panose="02050604050505020204" pitchFamily="18" charset="0"/>
              </a:rPr>
              <a:t>diskrit</a:t>
            </a:r>
            <a:r>
              <a:rPr lang="en-US" sz="2000" dirty="0">
                <a:latin typeface="Bookman Old Style" panose="02050604050505020204" pitchFamily="18" charset="0"/>
              </a:rPr>
              <a:t>, real, </a:t>
            </a:r>
            <a:r>
              <a:rPr lang="en-US" sz="2000" dirty="0" err="1">
                <a:latin typeface="Bookman Old Style" panose="02050604050505020204" pitchFamily="18" charset="0"/>
              </a:rPr>
              <a:t>atau</a:t>
            </a:r>
            <a:r>
              <a:rPr lang="en-US" sz="2000" dirty="0">
                <a:latin typeface="Bookman Old Style" panose="02050604050505020204" pitchFamily="18" charset="0"/>
              </a:rPr>
              <a:t> vector(</a:t>
            </a:r>
            <a:r>
              <a:rPr lang="en-US" sz="2000" dirty="0" err="1">
                <a:latin typeface="Bookman Old Style" panose="02050604050505020204" pitchFamily="18" charset="0"/>
              </a:rPr>
              <a:t>diskrit</a:t>
            </a:r>
            <a:r>
              <a:rPr lang="en-US" sz="2000" dirty="0">
                <a:latin typeface="Bookman Old Style" panose="02050604050505020204" pitchFamily="18" charset="0"/>
              </a:rPr>
              <a:t>/real)</a:t>
            </a:r>
          </a:p>
          <a:p>
            <a:pPr marL="577850" indent="-577850"/>
            <a:r>
              <a:rPr lang="en-US" sz="2000" dirty="0" err="1">
                <a:latin typeface="Bookman Old Style" panose="02050604050505020204" pitchFamily="18" charset="0"/>
              </a:rPr>
              <a:t>Penggunaan</a:t>
            </a:r>
            <a:r>
              <a:rPr lang="en-US" sz="2000" dirty="0">
                <a:latin typeface="Bookman Old Style" panose="02050604050505020204" pitchFamily="18" charset="0"/>
              </a:rPr>
              <a:t> </a:t>
            </a:r>
            <a:r>
              <a:rPr lang="en-US" sz="2000" dirty="0" err="1">
                <a:latin typeface="Bookman Old Style" panose="02050604050505020204" pitchFamily="18" charset="0"/>
              </a:rPr>
              <a:t>representasi</a:t>
            </a:r>
            <a:r>
              <a:rPr lang="en-US" sz="2000" dirty="0">
                <a:latin typeface="Bookman Old Style" panose="02050604050505020204" pitchFamily="18" charset="0"/>
              </a:rPr>
              <a:t> </a:t>
            </a:r>
            <a:r>
              <a:rPr lang="en-US" sz="2000" dirty="0" err="1">
                <a:latin typeface="Bookman Old Style" panose="02050604050505020204" pitchFamily="18" charset="0"/>
              </a:rPr>
              <a:t>simbolik</a:t>
            </a:r>
            <a:r>
              <a:rPr lang="en-US" sz="2000" dirty="0">
                <a:latin typeface="Bookman Old Style" panose="02050604050505020204" pitchFamily="18" charset="0"/>
              </a:rPr>
              <a:t>, </a:t>
            </a:r>
            <a:r>
              <a:rPr lang="en-US" sz="2000" dirty="0" err="1">
                <a:latin typeface="Bookman Old Style" panose="02050604050505020204" pitchFamily="18" charset="0"/>
              </a:rPr>
              <a:t>misalnya</a:t>
            </a:r>
            <a:r>
              <a:rPr lang="en-US" sz="2000" dirty="0">
                <a:latin typeface="Bookman Old Style" panose="02050604050505020204" pitchFamily="18" charset="0"/>
              </a:rPr>
              <a:t> decision tree</a:t>
            </a:r>
          </a:p>
          <a:p>
            <a:pPr marL="577850" indent="-577850"/>
            <a:r>
              <a:rPr lang="en-US" sz="2000" dirty="0">
                <a:latin typeface="Bookman Old Style" panose="02050604050505020204" pitchFamily="18" charset="0"/>
              </a:rPr>
              <a:t>Data training </a:t>
            </a:r>
            <a:r>
              <a:rPr lang="en-US" sz="2000" dirty="0" err="1">
                <a:latin typeface="Bookman Old Style" panose="02050604050505020204" pitchFamily="18" charset="0"/>
              </a:rPr>
              <a:t>bisa</a:t>
            </a:r>
            <a:r>
              <a:rPr lang="en-US" sz="2000" dirty="0">
                <a:latin typeface="Bookman Old Style" panose="02050604050505020204" pitchFamily="18" charset="0"/>
              </a:rPr>
              <a:t> </a:t>
            </a:r>
            <a:r>
              <a:rPr lang="en-US" sz="2000" dirty="0" err="1">
                <a:latin typeface="Bookman Old Style" panose="02050604050505020204" pitchFamily="18" charset="0"/>
              </a:rPr>
              <a:t>mengandung</a:t>
            </a:r>
            <a:r>
              <a:rPr lang="en-US" sz="2000" dirty="0">
                <a:latin typeface="Bookman Old Style" panose="02050604050505020204" pitchFamily="18" charset="0"/>
              </a:rPr>
              <a:t> error</a:t>
            </a:r>
          </a:p>
          <a:p>
            <a:pPr marL="577850" indent="-577850"/>
            <a:r>
              <a:rPr lang="en-US" sz="2000" dirty="0" err="1">
                <a:latin typeface="Bookman Old Style" panose="02050604050505020204" pitchFamily="18" charset="0"/>
              </a:rPr>
              <a:t>Tidak</a:t>
            </a:r>
            <a:r>
              <a:rPr lang="en-US" sz="2000" dirty="0">
                <a:latin typeface="Bookman Old Style" panose="02050604050505020204" pitchFamily="18" charset="0"/>
              </a:rPr>
              <a:t> </a:t>
            </a:r>
            <a:r>
              <a:rPr lang="en-US" sz="2000" dirty="0" err="1">
                <a:latin typeface="Bookman Old Style" panose="02050604050505020204" pitchFamily="18" charset="0"/>
              </a:rPr>
              <a:t>ada</a:t>
            </a:r>
            <a:r>
              <a:rPr lang="en-US" sz="2000" dirty="0">
                <a:latin typeface="Bookman Old Style" panose="02050604050505020204" pitchFamily="18" charset="0"/>
              </a:rPr>
              <a:t> </a:t>
            </a:r>
            <a:r>
              <a:rPr lang="en-US" sz="2000" dirty="0" err="1">
                <a:latin typeface="Bookman Old Style" panose="02050604050505020204" pitchFamily="18" charset="0"/>
              </a:rPr>
              <a:t>batasan</a:t>
            </a:r>
            <a:r>
              <a:rPr lang="en-US" sz="2000" dirty="0">
                <a:latin typeface="Bookman Old Style" panose="02050604050505020204" pitchFamily="18" charset="0"/>
              </a:rPr>
              <a:t> </a:t>
            </a:r>
            <a:r>
              <a:rPr lang="en-US" sz="2000" dirty="0" err="1">
                <a:latin typeface="Bookman Old Style" panose="02050604050505020204" pitchFamily="18" charset="0"/>
              </a:rPr>
              <a:t>waktu</a:t>
            </a:r>
            <a:r>
              <a:rPr lang="en-US" sz="2000" dirty="0">
                <a:latin typeface="Bookman Old Style" panose="02050604050505020204" pitchFamily="18" charset="0"/>
              </a:rPr>
              <a:t> </a:t>
            </a:r>
            <a:r>
              <a:rPr lang="en-US" sz="2000" dirty="0" err="1">
                <a:latin typeface="Bookman Old Style" panose="02050604050505020204" pitchFamily="18" charset="0"/>
              </a:rPr>
              <a:t>pelatihan</a:t>
            </a:r>
            <a:endParaRPr lang="en-US" sz="2000" dirty="0">
              <a:latin typeface="Bookman Old Style" panose="02050604050505020204" pitchFamily="18" charset="0"/>
            </a:endParaRPr>
          </a:p>
          <a:p>
            <a:pPr marL="577850" indent="-577850"/>
            <a:r>
              <a:rPr lang="en-US" sz="2000" dirty="0" err="1">
                <a:latin typeface="Bookman Old Style" panose="02050604050505020204" pitchFamily="18" charset="0"/>
              </a:rPr>
              <a:t>Dibutuhkannya</a:t>
            </a:r>
            <a:r>
              <a:rPr lang="en-US" sz="2000" dirty="0">
                <a:latin typeface="Bookman Old Style" panose="02050604050505020204" pitchFamily="18" charset="0"/>
              </a:rPr>
              <a:t> </a:t>
            </a:r>
            <a:r>
              <a:rPr lang="en-US" sz="2000" dirty="0" err="1">
                <a:latin typeface="Bookman Old Style" panose="02050604050505020204" pitchFamily="18" charset="0"/>
              </a:rPr>
              <a:t>evaluasi</a:t>
            </a:r>
            <a:r>
              <a:rPr lang="en-US" sz="2000" dirty="0">
                <a:latin typeface="Bookman Old Style" panose="02050604050505020204" pitchFamily="18" charset="0"/>
              </a:rPr>
              <a:t> yang </a:t>
            </a:r>
            <a:r>
              <a:rPr lang="en-US" sz="2000" dirty="0" err="1">
                <a:latin typeface="Bookman Old Style" panose="02050604050505020204" pitchFamily="18" charset="0"/>
              </a:rPr>
              <a:t>cepat</a:t>
            </a:r>
            <a:r>
              <a:rPr lang="en-US" sz="2000" dirty="0">
                <a:latin typeface="Bookman Old Style" panose="02050604050505020204" pitchFamily="18" charset="0"/>
              </a:rPr>
              <a:t> </a:t>
            </a:r>
            <a:r>
              <a:rPr lang="en-US" sz="2000" dirty="0" err="1">
                <a:latin typeface="Bookman Old Style" panose="02050604050505020204" pitchFamily="18" charset="0"/>
              </a:rPr>
              <a:t>terhadap</a:t>
            </a:r>
            <a:r>
              <a:rPr lang="en-US" sz="2000" dirty="0">
                <a:latin typeface="Bookman Old Style" panose="02050604050505020204" pitchFamily="18" charset="0"/>
              </a:rPr>
              <a:t> proses </a:t>
            </a:r>
            <a:r>
              <a:rPr lang="en-US" sz="2000" dirty="0" err="1">
                <a:latin typeface="Bookman Old Style" panose="02050604050505020204" pitchFamily="18" charset="0"/>
              </a:rPr>
              <a:t>pembelajaran</a:t>
            </a:r>
            <a:endParaRPr lang="en-US" sz="2000" dirty="0">
              <a:latin typeface="Bookman Old Style" panose="02050604050505020204" pitchFamily="18" charset="0"/>
            </a:endParaRPr>
          </a:p>
          <a:p>
            <a:pPr marL="577850" indent="-577850"/>
            <a:r>
              <a:rPr lang="en-US" sz="2000" dirty="0" err="1">
                <a:latin typeface="Bookman Old Style" panose="02050604050505020204" pitchFamily="18" charset="0"/>
              </a:rPr>
              <a:t>Tidak</a:t>
            </a:r>
            <a:r>
              <a:rPr lang="en-US" sz="2000" dirty="0">
                <a:latin typeface="Bookman Old Style" panose="02050604050505020204" pitchFamily="18" charset="0"/>
              </a:rPr>
              <a:t> </a:t>
            </a:r>
            <a:r>
              <a:rPr lang="en-US" sz="2000" dirty="0" err="1">
                <a:latin typeface="Bookman Old Style" panose="02050604050505020204" pitchFamily="18" charset="0"/>
              </a:rPr>
              <a:t>mementingkan</a:t>
            </a:r>
            <a:r>
              <a:rPr lang="en-US" sz="2000" dirty="0">
                <a:latin typeface="Bookman Old Style" panose="02050604050505020204" pitchFamily="18" charset="0"/>
              </a:rPr>
              <a:t> </a:t>
            </a:r>
            <a:r>
              <a:rPr lang="en-US" sz="2000" dirty="0" err="1">
                <a:latin typeface="Bookman Old Style" panose="02050604050505020204" pitchFamily="18" charset="0"/>
              </a:rPr>
              <a:t>kemampuan</a:t>
            </a:r>
            <a:r>
              <a:rPr lang="en-US" sz="2000" dirty="0">
                <a:latin typeface="Bookman Old Style" panose="02050604050505020204" pitchFamily="18" charset="0"/>
              </a:rPr>
              <a:t> </a:t>
            </a:r>
            <a:r>
              <a:rPr lang="en-US" sz="2000" dirty="0" err="1">
                <a:latin typeface="Bookman Old Style" panose="02050604050505020204" pitchFamily="18" charset="0"/>
              </a:rPr>
              <a:t>manusia</a:t>
            </a:r>
            <a:r>
              <a:rPr lang="en-US" sz="2000" dirty="0">
                <a:latin typeface="Bookman Old Style" panose="02050604050505020204" pitchFamily="18" charset="0"/>
              </a:rPr>
              <a:t> </a:t>
            </a:r>
            <a:r>
              <a:rPr lang="en-US" sz="2000" dirty="0" err="1">
                <a:latin typeface="Bookman Old Style" panose="02050604050505020204" pitchFamily="18" charset="0"/>
              </a:rPr>
              <a:t>untuk</a:t>
            </a:r>
            <a:r>
              <a:rPr lang="en-US" sz="2000" dirty="0">
                <a:latin typeface="Bookman Old Style" panose="02050604050505020204" pitchFamily="18" charset="0"/>
              </a:rPr>
              <a:t> </a:t>
            </a:r>
            <a:r>
              <a:rPr lang="en-US" sz="2000" dirty="0" err="1">
                <a:latin typeface="Bookman Old Style" panose="02050604050505020204" pitchFamily="18" charset="0"/>
              </a:rPr>
              <a:t>mengerti</a:t>
            </a:r>
            <a:r>
              <a:rPr lang="en-US" sz="2000" dirty="0">
                <a:latin typeface="Bookman Old Style" panose="02050604050505020204" pitchFamily="18" charset="0"/>
              </a:rPr>
              <a:t> proses </a:t>
            </a:r>
            <a:r>
              <a:rPr lang="en-US" sz="2000" dirty="0" err="1">
                <a:latin typeface="Bookman Old Style" panose="02050604050505020204" pitchFamily="18" charset="0"/>
              </a:rPr>
              <a:t>pembelajaran</a:t>
            </a:r>
            <a:endParaRPr lang="en-US" sz="2000" dirty="0"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04546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74A30F-CE31-493B-8650-45581A295D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PENGGUNAAN NEURAL NETWORK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B1F8CB73-AA1A-4999-BE94-73DECF7B3649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388225" y="2380798"/>
            <a:ext cx="6110968" cy="32920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577850" indent="-577850"/>
            <a:r>
              <a:rPr lang="en-US" sz="2800" dirty="0" err="1">
                <a:latin typeface="Bookman Old Style" panose="02050604050505020204" pitchFamily="18" charset="0"/>
              </a:rPr>
              <a:t>Pemrosesan</a:t>
            </a:r>
            <a:r>
              <a:rPr lang="en-US" sz="2800" dirty="0">
                <a:latin typeface="Bookman Old Style" panose="02050604050505020204" pitchFamily="18" charset="0"/>
              </a:rPr>
              <a:t> </a:t>
            </a:r>
            <a:r>
              <a:rPr lang="en-US" sz="2800" dirty="0" err="1">
                <a:latin typeface="Bookman Old Style" panose="02050604050505020204" pitchFamily="18" charset="0"/>
              </a:rPr>
              <a:t>Sinyal</a:t>
            </a:r>
            <a:endParaRPr lang="en-US" sz="2800" dirty="0">
              <a:latin typeface="Bookman Old Style" panose="02050604050505020204" pitchFamily="18" charset="0"/>
            </a:endParaRPr>
          </a:p>
          <a:p>
            <a:pPr marL="577850" indent="-577850"/>
            <a:r>
              <a:rPr lang="en-US" sz="2800" dirty="0" err="1">
                <a:latin typeface="Bookman Old Style" panose="02050604050505020204" pitchFamily="18" charset="0"/>
              </a:rPr>
              <a:t>Sistem</a:t>
            </a:r>
            <a:r>
              <a:rPr lang="en-US" sz="2800" dirty="0">
                <a:latin typeface="Bookman Old Style" panose="02050604050505020204" pitchFamily="18" charset="0"/>
              </a:rPr>
              <a:t> </a:t>
            </a:r>
            <a:r>
              <a:rPr lang="en-US" sz="2800" dirty="0" err="1">
                <a:latin typeface="Bookman Old Style" panose="02050604050505020204" pitchFamily="18" charset="0"/>
              </a:rPr>
              <a:t>kendali</a:t>
            </a:r>
            <a:endParaRPr lang="en-US" sz="2800" dirty="0">
              <a:latin typeface="Bookman Old Style" panose="02050604050505020204" pitchFamily="18" charset="0"/>
            </a:endParaRPr>
          </a:p>
          <a:p>
            <a:pPr marL="577850" indent="-577850"/>
            <a:r>
              <a:rPr lang="en-US" sz="2800" dirty="0" err="1">
                <a:latin typeface="Bookman Old Style" panose="02050604050505020204" pitchFamily="18" charset="0"/>
              </a:rPr>
              <a:t>Pengenalan</a:t>
            </a:r>
            <a:r>
              <a:rPr lang="en-US" sz="2800" dirty="0">
                <a:latin typeface="Bookman Old Style" panose="02050604050505020204" pitchFamily="18" charset="0"/>
              </a:rPr>
              <a:t> Pola</a:t>
            </a:r>
          </a:p>
          <a:p>
            <a:pPr marL="577850" indent="-577850"/>
            <a:r>
              <a:rPr lang="en-US" sz="2800" dirty="0" err="1">
                <a:latin typeface="Bookman Old Style" panose="02050604050505020204" pitchFamily="18" charset="0"/>
              </a:rPr>
              <a:t>Kedokteran</a:t>
            </a:r>
            <a:endParaRPr lang="en-US" sz="2800" dirty="0">
              <a:latin typeface="Bookman Old Style" panose="02050604050505020204" pitchFamily="18" charset="0"/>
            </a:endParaRPr>
          </a:p>
          <a:p>
            <a:pPr marL="577850" indent="-577850"/>
            <a:r>
              <a:rPr lang="en-US" sz="2800" dirty="0" err="1">
                <a:latin typeface="Bookman Old Style" panose="02050604050505020204" pitchFamily="18" charset="0"/>
              </a:rPr>
              <a:t>Sintesa</a:t>
            </a:r>
            <a:r>
              <a:rPr lang="en-US" sz="2800" dirty="0">
                <a:latin typeface="Bookman Old Style" panose="02050604050505020204" pitchFamily="18" charset="0"/>
              </a:rPr>
              <a:t> dan </a:t>
            </a:r>
            <a:r>
              <a:rPr lang="en-US" sz="2800" dirty="0" err="1">
                <a:latin typeface="Bookman Old Style" panose="02050604050505020204" pitchFamily="18" charset="0"/>
              </a:rPr>
              <a:t>Pengenalan</a:t>
            </a:r>
            <a:r>
              <a:rPr lang="en-US" sz="2800" dirty="0">
                <a:latin typeface="Bookman Old Style" panose="02050604050505020204" pitchFamily="18" charset="0"/>
              </a:rPr>
              <a:t> </a:t>
            </a:r>
            <a:r>
              <a:rPr lang="en-US" sz="2800" dirty="0" err="1">
                <a:latin typeface="Bookman Old Style" panose="02050604050505020204" pitchFamily="18" charset="0"/>
              </a:rPr>
              <a:t>suara</a:t>
            </a:r>
            <a:endParaRPr lang="en-US" sz="2800" dirty="0">
              <a:latin typeface="Bookman Old Style" panose="02050604050505020204" pitchFamily="18" charset="0"/>
            </a:endParaRPr>
          </a:p>
          <a:p>
            <a:pPr marL="577850" indent="-577850"/>
            <a:r>
              <a:rPr lang="en-US" sz="2800" dirty="0" err="1">
                <a:latin typeface="Bookman Old Style" panose="02050604050505020204" pitchFamily="18" charset="0"/>
              </a:rPr>
              <a:t>Bisnis</a:t>
            </a:r>
            <a:endParaRPr lang="en-US" sz="2800" dirty="0"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52283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76BE44-9FE7-4692-8F49-9E5A93246B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Contoh</a:t>
            </a:r>
            <a:r>
              <a:rPr lang="en-US" dirty="0"/>
              <a:t> </a:t>
            </a:r>
            <a:r>
              <a:rPr lang="en-US" dirty="0" err="1"/>
              <a:t>Pengenalan</a:t>
            </a:r>
            <a:r>
              <a:rPr lang="en-US" dirty="0"/>
              <a:t> Pola</a:t>
            </a:r>
          </a:p>
        </p:txBody>
      </p:sp>
    </p:spTree>
    <p:extLst>
      <p:ext uri="{BB962C8B-B14F-4D97-AF65-F5344CB8AC3E}">
        <p14:creationId xmlns:p14="http://schemas.microsoft.com/office/powerpoint/2010/main" val="12173349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PENGenalan</a:t>
            </a:r>
            <a:r>
              <a:rPr lang="en-US" dirty="0"/>
              <a:t> </a:t>
            </a:r>
            <a:r>
              <a:rPr lang="en-US" dirty="0" err="1"/>
              <a:t>pola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2286000"/>
            <a:ext cx="10683190" cy="4023360"/>
          </a:xfrm>
          <a:solidFill>
            <a:schemeClr val="tx2"/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err="1">
                <a:solidFill>
                  <a:schemeClr val="bg1"/>
                </a:solidFill>
                <a:latin typeface="Bookman Old Style" panose="02050604050505020204" pitchFamily="18" charset="0"/>
              </a:rPr>
              <a:t>Pengenalan</a:t>
            </a:r>
            <a:r>
              <a:rPr lang="en-US" sz="2400" dirty="0">
                <a:solidFill>
                  <a:schemeClr val="bg1"/>
                </a:solidFill>
                <a:latin typeface="Bookman Old Style" panose="020506040505050202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Bookman Old Style" panose="02050604050505020204" pitchFamily="18" charset="0"/>
              </a:rPr>
              <a:t>Huruf</a:t>
            </a:r>
            <a:r>
              <a:rPr lang="en-US" sz="2400" dirty="0">
                <a:solidFill>
                  <a:schemeClr val="bg1"/>
                </a:solidFill>
                <a:latin typeface="Bookman Old Style" panose="02050604050505020204" pitchFamily="18" charset="0"/>
              </a:rPr>
              <a:t> 				</a:t>
            </a:r>
            <a:r>
              <a:rPr lang="en-US" sz="2400" dirty="0" err="1">
                <a:solidFill>
                  <a:schemeClr val="bg1"/>
                </a:solidFill>
                <a:latin typeface="Bookman Old Style" panose="02050604050505020204" pitchFamily="18" charset="0"/>
              </a:rPr>
              <a:t>Pengenalan</a:t>
            </a:r>
            <a:r>
              <a:rPr lang="en-US" sz="2400" dirty="0">
                <a:solidFill>
                  <a:schemeClr val="bg1"/>
                </a:solidFill>
                <a:latin typeface="Bookman Old Style" panose="020506040505050202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Bookman Old Style" panose="02050604050505020204" pitchFamily="18" charset="0"/>
              </a:rPr>
              <a:t>gambar</a:t>
            </a:r>
            <a:endParaRPr lang="en-US" sz="2400" dirty="0">
              <a:solidFill>
                <a:schemeClr val="bg1"/>
              </a:solidFill>
              <a:latin typeface="Bookman Old Style" panose="02050604050505020204" pitchFamily="18" charset="0"/>
            </a:endParaRPr>
          </a:p>
          <a:p>
            <a:pPr marL="577850" indent="-577850"/>
            <a:endParaRPr lang="id-ID" dirty="0"/>
          </a:p>
        </p:txBody>
      </p:sp>
      <p:pic>
        <p:nvPicPr>
          <p:cNvPr id="5122" name="Picture 2" descr="http://www.heatonresearch.com/images/article/1c/ch2fig4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307" t="9752" r="11669" b="22159"/>
          <a:stretch/>
        </p:blipFill>
        <p:spPr bwMode="auto">
          <a:xfrm>
            <a:off x="224852" y="2969850"/>
            <a:ext cx="4422098" cy="32345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4" name="Picture 4" descr="http://www.vision-systems.com/content/dam/VSD/print-articles/2011/05/newstrnds-1105vsd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84163" y="3113455"/>
            <a:ext cx="6054751" cy="35571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656602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kedokteran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2286000"/>
            <a:ext cx="2832977" cy="4023360"/>
          </a:xfrm>
          <a:solidFill>
            <a:schemeClr val="tx2"/>
          </a:solidFill>
        </p:spPr>
        <p:txBody>
          <a:bodyPr>
            <a:normAutofit/>
          </a:bodyPr>
          <a:lstStyle/>
          <a:p>
            <a:pPr marL="577850" indent="-577850"/>
            <a:r>
              <a:rPr lang="en-US" sz="2400" dirty="0" err="1">
                <a:solidFill>
                  <a:schemeClr val="bg1"/>
                </a:solidFill>
                <a:latin typeface="Bookman Old Style" panose="02050604050505020204" pitchFamily="18" charset="0"/>
              </a:rPr>
              <a:t>Diagnosa</a:t>
            </a:r>
            <a:r>
              <a:rPr lang="en-US" sz="2400" dirty="0">
                <a:solidFill>
                  <a:schemeClr val="bg1"/>
                </a:solidFill>
                <a:latin typeface="Bookman Old Style" panose="020506040505050202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Bookman Old Style" panose="02050604050505020204" pitchFamily="18" charset="0"/>
              </a:rPr>
              <a:t>Penyakit</a:t>
            </a:r>
            <a:endParaRPr lang="en-US" sz="2400" dirty="0">
              <a:solidFill>
                <a:schemeClr val="bg1"/>
              </a:solidFill>
              <a:latin typeface="Bookman Old Style" panose="02050604050505020204" pitchFamily="18" charset="0"/>
            </a:endParaRPr>
          </a:p>
          <a:p>
            <a:pPr marL="577850" indent="-577850"/>
            <a:endParaRPr lang="en-US" sz="2400" dirty="0">
              <a:latin typeface="Bookman Old Style" panose="02050604050505020204" pitchFamily="18" charset="0"/>
            </a:endParaRPr>
          </a:p>
          <a:p>
            <a:pPr marL="577850" indent="-577850"/>
            <a:endParaRPr lang="id-ID" dirty="0"/>
          </a:p>
        </p:txBody>
      </p:sp>
      <p:pic>
        <p:nvPicPr>
          <p:cNvPr id="4098" name="Picture 2" descr="http://www.spandidos-publications.com/article_images/br/1/5/BR-01-05-0757-g00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1981" y="1573967"/>
            <a:ext cx="7275124" cy="52501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919548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Sintesa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Pengenalan</a:t>
            </a:r>
            <a:r>
              <a:rPr lang="en-US" dirty="0"/>
              <a:t> </a:t>
            </a:r>
            <a:r>
              <a:rPr lang="en-US" dirty="0" err="1"/>
              <a:t>suara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9" y="2286000"/>
            <a:ext cx="2423610" cy="4023360"/>
          </a:xfrm>
          <a:solidFill>
            <a:schemeClr val="tx2"/>
          </a:solidFill>
        </p:spPr>
        <p:txBody>
          <a:bodyPr>
            <a:normAutofit/>
          </a:bodyPr>
          <a:lstStyle/>
          <a:p>
            <a:pPr marL="577850" indent="-577850"/>
            <a:r>
              <a:rPr lang="en-US" sz="2400" dirty="0" err="1">
                <a:solidFill>
                  <a:schemeClr val="bg1"/>
                </a:solidFill>
                <a:latin typeface="Bookman Old Style" panose="02050604050505020204" pitchFamily="18" charset="0"/>
              </a:rPr>
              <a:t>Sintesa</a:t>
            </a:r>
            <a:r>
              <a:rPr lang="en-US" sz="2400" dirty="0">
                <a:latin typeface="Bookman Old Style" panose="020506040505050202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Bookman Old Style" panose="02050604050505020204" pitchFamily="18" charset="0"/>
              </a:rPr>
              <a:t>suara</a:t>
            </a:r>
            <a:endParaRPr lang="en-US" sz="2400" dirty="0">
              <a:solidFill>
                <a:schemeClr val="bg1"/>
              </a:solidFill>
              <a:latin typeface="Bookman Old Style" panose="02050604050505020204" pitchFamily="18" charset="0"/>
            </a:endParaRPr>
          </a:p>
          <a:p>
            <a:pPr marL="577850" indent="-577850"/>
            <a:r>
              <a:rPr lang="en-US" sz="2400" dirty="0" err="1">
                <a:solidFill>
                  <a:schemeClr val="bg1"/>
                </a:solidFill>
                <a:latin typeface="Bookman Old Style" panose="02050604050505020204" pitchFamily="18" charset="0"/>
              </a:rPr>
              <a:t>Pengenalan</a:t>
            </a:r>
            <a:r>
              <a:rPr lang="en-US" sz="2400" dirty="0">
                <a:solidFill>
                  <a:schemeClr val="bg1"/>
                </a:solidFill>
                <a:latin typeface="Bookman Old Style" panose="020506040505050202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Bookman Old Style" panose="02050604050505020204" pitchFamily="18" charset="0"/>
              </a:rPr>
              <a:t>suara</a:t>
            </a:r>
            <a:endParaRPr lang="en-US" sz="2400" dirty="0">
              <a:solidFill>
                <a:schemeClr val="bg1"/>
              </a:solidFill>
              <a:latin typeface="Bookman Old Style" panose="02050604050505020204" pitchFamily="18" charset="0"/>
            </a:endParaRPr>
          </a:p>
          <a:p>
            <a:pPr marL="577850" indent="-577850"/>
            <a:endParaRPr lang="id-ID" dirty="0"/>
          </a:p>
        </p:txBody>
      </p:sp>
      <p:pic>
        <p:nvPicPr>
          <p:cNvPr id="2050" name="Picture 2" descr="http://www.cslu.ogi.edu/tutordemos/nnet_recog/overview.gif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36" t="13195" r="5329" b="7246"/>
          <a:stretch/>
        </p:blipFill>
        <p:spPr bwMode="auto">
          <a:xfrm>
            <a:off x="4257209" y="1708878"/>
            <a:ext cx="7171206" cy="50366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65954260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{92B0A9AC-38AB-4292-B497-D4C803FF33B3}tf10001105</Template>
  <TotalTime>39</TotalTime>
  <Words>180</Words>
  <Application>Microsoft Office PowerPoint</Application>
  <PresentationFormat>Widescreen</PresentationFormat>
  <Paragraphs>32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Bookman Old Style</vt:lpstr>
      <vt:lpstr>Calibri</vt:lpstr>
      <vt:lpstr>Franklin Gothic Book</vt:lpstr>
      <vt:lpstr>Symbol</vt:lpstr>
      <vt:lpstr>Times New Roman</vt:lpstr>
      <vt:lpstr>Crop</vt:lpstr>
      <vt:lpstr>Pemrosesan NEURAL NETWORK (NN) Subjudul: Pengenalan, JENISNYA </vt:lpstr>
      <vt:lpstr>Pendahuluan NN</vt:lpstr>
      <vt:lpstr>Problem yang bisa diselesaikan dengan Neural Network</vt:lpstr>
      <vt:lpstr>Karaktersitik problem Neural Network</vt:lpstr>
      <vt:lpstr>PENGGUNAAN NEURAL NETWORK</vt:lpstr>
      <vt:lpstr>Contoh Pengenalan Pola</vt:lpstr>
      <vt:lpstr>PENGenalan pola</vt:lpstr>
      <vt:lpstr>kedokteran</vt:lpstr>
      <vt:lpstr>Sintesa dan Pengenalan suara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Pemrosesan Bahasa Alami (NLP)  Subjudul: Pengenalan, Komponen, dan Alat dalam NLP</dc:title>
  <dc:creator>Sri Karnila</dc:creator>
  <cp:lastModifiedBy>Sri Karnila</cp:lastModifiedBy>
  <cp:revision>5</cp:revision>
  <dcterms:created xsi:type="dcterms:W3CDTF">2024-11-01T10:15:56Z</dcterms:created>
  <dcterms:modified xsi:type="dcterms:W3CDTF">2024-11-28T00:08:11Z</dcterms:modified>
</cp:coreProperties>
</file>