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sldIdLst>
    <p:sldId id="257" r:id="rId2"/>
    <p:sldId id="258" r:id="rId3"/>
    <p:sldId id="268" r:id="rId4"/>
    <p:sldId id="269" r:id="rId5"/>
    <p:sldId id="270" r:id="rId6"/>
    <p:sldId id="271" r:id="rId7"/>
    <p:sldId id="272" r:id="rId8"/>
    <p:sldId id="273" r:id="rId9"/>
    <p:sldId id="274" r:id="rId10"/>
    <p:sldId id="276" r:id="rId11"/>
    <p:sldId id="277" r:id="rId12"/>
    <p:sldId id="267" r:id="rId13"/>
  </p:sldIdLst>
  <p:sldSz cx="9144000" cy="6858000" type="screen4x3"/>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1446"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id-ID"/>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97480A8-CB50-4E15-A819-04423BAC271F}" type="datetimeFigureOut">
              <a:rPr lang="id-ID" smtClean="0"/>
              <a:t>26/04/2021</a:t>
            </a:fld>
            <a:endParaRPr lang="id-ID"/>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id-ID"/>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id-ID"/>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6E417C-78A1-4380-8D6C-EF01F2337D98}" type="slidenum">
              <a:rPr lang="id-ID" smtClean="0"/>
              <a:t>‹#›</a:t>
            </a:fld>
            <a:endParaRPr lang="id-ID"/>
          </a:p>
        </p:txBody>
      </p:sp>
    </p:spTree>
    <p:extLst>
      <p:ext uri="{BB962C8B-B14F-4D97-AF65-F5344CB8AC3E}">
        <p14:creationId xmlns:p14="http://schemas.microsoft.com/office/powerpoint/2010/main" val="378084028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id-ID"/>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id-ID"/>
          </a:p>
        </p:txBody>
      </p:sp>
      <p:sp>
        <p:nvSpPr>
          <p:cNvPr id="4" name="Date Placeholder 3"/>
          <p:cNvSpPr>
            <a:spLocks noGrp="1"/>
          </p:cNvSpPr>
          <p:nvPr>
            <p:ph type="dt" sz="half" idx="10"/>
          </p:nvPr>
        </p:nvSpPr>
        <p:spPr/>
        <p:txBody>
          <a:bodyPr/>
          <a:lstStyle/>
          <a:p>
            <a:fld id="{F5C97378-8980-4512-BE26-87F5EC12349F}" type="datetimeFigureOut">
              <a:rPr lang="id-ID" smtClean="0"/>
              <a:t>26/04/2021</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74080F1A-D92E-4E47-B8C8-1095FDC980FE}" type="slidenum">
              <a:rPr lang="id-ID" smtClean="0"/>
              <a:t>‹#›</a:t>
            </a:fld>
            <a:endParaRPr lang="id-ID"/>
          </a:p>
        </p:txBody>
      </p:sp>
    </p:spTree>
    <p:extLst>
      <p:ext uri="{BB962C8B-B14F-4D97-AF65-F5344CB8AC3E}">
        <p14:creationId xmlns:p14="http://schemas.microsoft.com/office/powerpoint/2010/main" val="24165673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id-ID"/>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4" name="Date Placeholder 3"/>
          <p:cNvSpPr>
            <a:spLocks noGrp="1"/>
          </p:cNvSpPr>
          <p:nvPr>
            <p:ph type="dt" sz="half" idx="10"/>
          </p:nvPr>
        </p:nvSpPr>
        <p:spPr/>
        <p:txBody>
          <a:bodyPr/>
          <a:lstStyle/>
          <a:p>
            <a:fld id="{F5C97378-8980-4512-BE26-87F5EC12349F}" type="datetimeFigureOut">
              <a:rPr lang="id-ID" smtClean="0"/>
              <a:t>26/04/2021</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74080F1A-D92E-4E47-B8C8-1095FDC980FE}" type="slidenum">
              <a:rPr lang="id-ID" smtClean="0"/>
              <a:t>‹#›</a:t>
            </a:fld>
            <a:endParaRPr lang="id-ID"/>
          </a:p>
        </p:txBody>
      </p:sp>
    </p:spTree>
    <p:extLst>
      <p:ext uri="{BB962C8B-B14F-4D97-AF65-F5344CB8AC3E}">
        <p14:creationId xmlns:p14="http://schemas.microsoft.com/office/powerpoint/2010/main" val="21679753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id-ID"/>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4" name="Date Placeholder 3"/>
          <p:cNvSpPr>
            <a:spLocks noGrp="1"/>
          </p:cNvSpPr>
          <p:nvPr>
            <p:ph type="dt" sz="half" idx="10"/>
          </p:nvPr>
        </p:nvSpPr>
        <p:spPr/>
        <p:txBody>
          <a:bodyPr/>
          <a:lstStyle/>
          <a:p>
            <a:fld id="{F5C97378-8980-4512-BE26-87F5EC12349F}" type="datetimeFigureOut">
              <a:rPr lang="id-ID" smtClean="0"/>
              <a:t>26/04/2021</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74080F1A-D92E-4E47-B8C8-1095FDC980FE}" type="slidenum">
              <a:rPr lang="id-ID" smtClean="0"/>
              <a:t>‹#›</a:t>
            </a:fld>
            <a:endParaRPr lang="id-ID"/>
          </a:p>
        </p:txBody>
      </p:sp>
    </p:spTree>
    <p:extLst>
      <p:ext uri="{BB962C8B-B14F-4D97-AF65-F5344CB8AC3E}">
        <p14:creationId xmlns:p14="http://schemas.microsoft.com/office/powerpoint/2010/main" val="29176339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id-ID"/>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4" name="Date Placeholder 3"/>
          <p:cNvSpPr>
            <a:spLocks noGrp="1"/>
          </p:cNvSpPr>
          <p:nvPr>
            <p:ph type="dt" sz="half" idx="10"/>
          </p:nvPr>
        </p:nvSpPr>
        <p:spPr/>
        <p:txBody>
          <a:bodyPr/>
          <a:lstStyle/>
          <a:p>
            <a:fld id="{F5C97378-8980-4512-BE26-87F5EC12349F}" type="datetimeFigureOut">
              <a:rPr lang="id-ID" smtClean="0"/>
              <a:t>26/04/2021</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74080F1A-D92E-4E47-B8C8-1095FDC980FE}" type="slidenum">
              <a:rPr lang="id-ID" smtClean="0"/>
              <a:t>‹#›</a:t>
            </a:fld>
            <a:endParaRPr lang="id-ID"/>
          </a:p>
        </p:txBody>
      </p:sp>
    </p:spTree>
    <p:extLst>
      <p:ext uri="{BB962C8B-B14F-4D97-AF65-F5344CB8AC3E}">
        <p14:creationId xmlns:p14="http://schemas.microsoft.com/office/powerpoint/2010/main" val="16380016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id-ID"/>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5C97378-8980-4512-BE26-87F5EC12349F}" type="datetimeFigureOut">
              <a:rPr lang="id-ID" smtClean="0"/>
              <a:t>26/04/2021</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74080F1A-D92E-4E47-B8C8-1095FDC980FE}" type="slidenum">
              <a:rPr lang="id-ID" smtClean="0"/>
              <a:t>‹#›</a:t>
            </a:fld>
            <a:endParaRPr lang="id-ID"/>
          </a:p>
        </p:txBody>
      </p:sp>
    </p:spTree>
    <p:extLst>
      <p:ext uri="{BB962C8B-B14F-4D97-AF65-F5344CB8AC3E}">
        <p14:creationId xmlns:p14="http://schemas.microsoft.com/office/powerpoint/2010/main" val="27446769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id-ID"/>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5" name="Date Placeholder 4"/>
          <p:cNvSpPr>
            <a:spLocks noGrp="1"/>
          </p:cNvSpPr>
          <p:nvPr>
            <p:ph type="dt" sz="half" idx="10"/>
          </p:nvPr>
        </p:nvSpPr>
        <p:spPr/>
        <p:txBody>
          <a:bodyPr/>
          <a:lstStyle/>
          <a:p>
            <a:fld id="{F5C97378-8980-4512-BE26-87F5EC12349F}" type="datetimeFigureOut">
              <a:rPr lang="id-ID" smtClean="0"/>
              <a:t>26/04/2021</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74080F1A-D92E-4E47-B8C8-1095FDC980FE}" type="slidenum">
              <a:rPr lang="id-ID" smtClean="0"/>
              <a:t>‹#›</a:t>
            </a:fld>
            <a:endParaRPr lang="id-ID"/>
          </a:p>
        </p:txBody>
      </p:sp>
    </p:spTree>
    <p:extLst>
      <p:ext uri="{BB962C8B-B14F-4D97-AF65-F5344CB8AC3E}">
        <p14:creationId xmlns:p14="http://schemas.microsoft.com/office/powerpoint/2010/main" val="29930251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id-ID"/>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7" name="Date Placeholder 6"/>
          <p:cNvSpPr>
            <a:spLocks noGrp="1"/>
          </p:cNvSpPr>
          <p:nvPr>
            <p:ph type="dt" sz="half" idx="10"/>
          </p:nvPr>
        </p:nvSpPr>
        <p:spPr/>
        <p:txBody>
          <a:bodyPr/>
          <a:lstStyle/>
          <a:p>
            <a:fld id="{F5C97378-8980-4512-BE26-87F5EC12349F}" type="datetimeFigureOut">
              <a:rPr lang="id-ID" smtClean="0"/>
              <a:t>26/04/2021</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74080F1A-D92E-4E47-B8C8-1095FDC980FE}" type="slidenum">
              <a:rPr lang="id-ID" smtClean="0"/>
              <a:t>‹#›</a:t>
            </a:fld>
            <a:endParaRPr lang="id-ID"/>
          </a:p>
        </p:txBody>
      </p:sp>
    </p:spTree>
    <p:extLst>
      <p:ext uri="{BB962C8B-B14F-4D97-AF65-F5344CB8AC3E}">
        <p14:creationId xmlns:p14="http://schemas.microsoft.com/office/powerpoint/2010/main" val="8930478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id-ID"/>
          </a:p>
        </p:txBody>
      </p:sp>
      <p:sp>
        <p:nvSpPr>
          <p:cNvPr id="3" name="Date Placeholder 2"/>
          <p:cNvSpPr>
            <a:spLocks noGrp="1"/>
          </p:cNvSpPr>
          <p:nvPr>
            <p:ph type="dt" sz="half" idx="10"/>
          </p:nvPr>
        </p:nvSpPr>
        <p:spPr/>
        <p:txBody>
          <a:bodyPr/>
          <a:lstStyle/>
          <a:p>
            <a:fld id="{F5C97378-8980-4512-BE26-87F5EC12349F}" type="datetimeFigureOut">
              <a:rPr lang="id-ID" smtClean="0"/>
              <a:t>26/04/2021</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74080F1A-D92E-4E47-B8C8-1095FDC980FE}" type="slidenum">
              <a:rPr lang="id-ID" smtClean="0"/>
              <a:t>‹#›</a:t>
            </a:fld>
            <a:endParaRPr lang="id-ID"/>
          </a:p>
        </p:txBody>
      </p:sp>
    </p:spTree>
    <p:extLst>
      <p:ext uri="{BB962C8B-B14F-4D97-AF65-F5344CB8AC3E}">
        <p14:creationId xmlns:p14="http://schemas.microsoft.com/office/powerpoint/2010/main" val="16874846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5C97378-8980-4512-BE26-87F5EC12349F}" type="datetimeFigureOut">
              <a:rPr lang="id-ID" smtClean="0"/>
              <a:t>26/04/2021</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74080F1A-D92E-4E47-B8C8-1095FDC980FE}" type="slidenum">
              <a:rPr lang="id-ID" smtClean="0"/>
              <a:t>‹#›</a:t>
            </a:fld>
            <a:endParaRPr lang="id-ID"/>
          </a:p>
        </p:txBody>
      </p:sp>
    </p:spTree>
    <p:extLst>
      <p:ext uri="{BB962C8B-B14F-4D97-AF65-F5344CB8AC3E}">
        <p14:creationId xmlns:p14="http://schemas.microsoft.com/office/powerpoint/2010/main" val="31122297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id-ID"/>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5C97378-8980-4512-BE26-87F5EC12349F}" type="datetimeFigureOut">
              <a:rPr lang="id-ID" smtClean="0"/>
              <a:t>26/04/2021</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74080F1A-D92E-4E47-B8C8-1095FDC980FE}" type="slidenum">
              <a:rPr lang="id-ID" smtClean="0"/>
              <a:t>‹#›</a:t>
            </a:fld>
            <a:endParaRPr lang="id-ID"/>
          </a:p>
        </p:txBody>
      </p:sp>
    </p:spTree>
    <p:extLst>
      <p:ext uri="{BB962C8B-B14F-4D97-AF65-F5344CB8AC3E}">
        <p14:creationId xmlns:p14="http://schemas.microsoft.com/office/powerpoint/2010/main" val="12982261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id-ID"/>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d-ID"/>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5C97378-8980-4512-BE26-87F5EC12349F}" type="datetimeFigureOut">
              <a:rPr lang="id-ID" smtClean="0"/>
              <a:t>26/04/2021</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74080F1A-D92E-4E47-B8C8-1095FDC980FE}" type="slidenum">
              <a:rPr lang="id-ID" smtClean="0"/>
              <a:t>‹#›</a:t>
            </a:fld>
            <a:endParaRPr lang="id-ID"/>
          </a:p>
        </p:txBody>
      </p:sp>
    </p:spTree>
    <p:extLst>
      <p:ext uri="{BB962C8B-B14F-4D97-AF65-F5344CB8AC3E}">
        <p14:creationId xmlns:p14="http://schemas.microsoft.com/office/powerpoint/2010/main" val="27732418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id-ID"/>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5C97378-8980-4512-BE26-87F5EC12349F}" type="datetimeFigureOut">
              <a:rPr lang="id-ID" smtClean="0"/>
              <a:t>26/04/2021</a:t>
            </a:fld>
            <a:endParaRPr lang="id-ID"/>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d-ID"/>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4080F1A-D92E-4E47-B8C8-1095FDC980FE}" type="slidenum">
              <a:rPr lang="id-ID" smtClean="0"/>
              <a:t>‹#›</a:t>
            </a:fld>
            <a:endParaRPr lang="id-ID"/>
          </a:p>
        </p:txBody>
      </p:sp>
    </p:spTree>
    <p:extLst>
      <p:ext uri="{BB962C8B-B14F-4D97-AF65-F5344CB8AC3E}">
        <p14:creationId xmlns:p14="http://schemas.microsoft.com/office/powerpoint/2010/main" val="237963630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s://www.suara.com/tag/tunjangan-hari-raya"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id-ID" b="1" dirty="0"/>
              <a:t>MANAJEMEN KO</a:t>
            </a:r>
            <a:r>
              <a:rPr lang="en-US" b="1" dirty="0"/>
              <a:t>M</a:t>
            </a:r>
            <a:r>
              <a:rPr lang="id-ID" b="1" dirty="0"/>
              <a:t>PENSASI</a:t>
            </a:r>
          </a:p>
        </p:txBody>
      </p:sp>
      <p:sp>
        <p:nvSpPr>
          <p:cNvPr id="3" name="Subtitle 2"/>
          <p:cNvSpPr>
            <a:spLocks noGrp="1"/>
          </p:cNvSpPr>
          <p:nvPr>
            <p:ph type="subTitle" idx="1"/>
          </p:nvPr>
        </p:nvSpPr>
        <p:spPr>
          <a:xfrm>
            <a:off x="1371600" y="3886200"/>
            <a:ext cx="6400800" cy="1343000"/>
          </a:xfrm>
        </p:spPr>
        <p:txBody>
          <a:bodyPr>
            <a:normAutofit fontScale="70000" lnSpcReduction="20000"/>
          </a:bodyPr>
          <a:lstStyle/>
          <a:p>
            <a:pPr>
              <a:defRPr/>
            </a:pPr>
            <a:r>
              <a:rPr lang="id-ID" b="1" dirty="0">
                <a:solidFill>
                  <a:schemeClr val="tx1">
                    <a:lumMod val="95000"/>
                    <a:lumOff val="5000"/>
                  </a:schemeClr>
                </a:solidFill>
                <a:latin typeface="Arial" pitchFamily="34" charset="0"/>
                <a:cs typeface="Arial" pitchFamily="34" charset="0"/>
              </a:rPr>
              <a:t>PERTEMUAN KE -6</a:t>
            </a:r>
          </a:p>
          <a:p>
            <a:pPr>
              <a:defRPr/>
            </a:pPr>
            <a:endParaRPr lang="id-ID" b="1" dirty="0">
              <a:solidFill>
                <a:schemeClr val="tx1"/>
              </a:solidFill>
              <a:latin typeface="Arial" pitchFamily="34" charset="0"/>
              <a:cs typeface="Arial" pitchFamily="34" charset="0"/>
            </a:endParaRPr>
          </a:p>
          <a:p>
            <a:r>
              <a:rPr lang="id-ID" sz="5700" b="1" dirty="0">
                <a:solidFill>
                  <a:schemeClr val="tx1"/>
                </a:solidFill>
              </a:rPr>
              <a:t>KO</a:t>
            </a:r>
            <a:r>
              <a:rPr lang="en-US" sz="5700" b="1" dirty="0">
                <a:solidFill>
                  <a:schemeClr val="tx1"/>
                </a:solidFill>
              </a:rPr>
              <a:t>M</a:t>
            </a:r>
            <a:r>
              <a:rPr lang="id-ID" sz="5700" b="1" dirty="0">
                <a:solidFill>
                  <a:schemeClr val="tx1"/>
                </a:solidFill>
              </a:rPr>
              <a:t>PENSASI TUNJANGAN</a:t>
            </a:r>
          </a:p>
        </p:txBody>
      </p:sp>
      <p:pic>
        <p:nvPicPr>
          <p:cNvPr id="4" name="Picture 2" descr="D:\Picture\logo ibi small.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380312" y="142875"/>
            <a:ext cx="1244600" cy="1244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86951533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a:xfrm>
            <a:off x="457200" y="1484784"/>
            <a:ext cx="8229600" cy="4641379"/>
          </a:xfrm>
        </p:spPr>
        <p:txBody>
          <a:bodyPr>
            <a:normAutofit fontScale="47500" lnSpcReduction="20000"/>
          </a:bodyPr>
          <a:lstStyle/>
          <a:p>
            <a:pPr marL="0" indent="0" fontAlgn="base">
              <a:buNone/>
            </a:pPr>
            <a:r>
              <a:rPr lang="id-ID" dirty="0"/>
              <a:t>4.</a:t>
            </a:r>
            <a:r>
              <a:rPr lang="id-ID" sz="4500" b="1" dirty="0"/>
              <a:t> Tunjangan Transportasi</a:t>
            </a:r>
            <a:endParaRPr lang="id-ID" sz="4500" dirty="0"/>
          </a:p>
          <a:p>
            <a:pPr fontAlgn="base"/>
            <a:r>
              <a:rPr lang="id-ID" sz="4500" dirty="0"/>
              <a:t>Meskipun jarak rumah dan kantor berdekatan, perusahaan wajib memberikan tunjangan transportasi untuk menyejahterakan karyawan. Tunjangan transportasi ini akan diberikan setiap bulan yang diakumulasi langsung dengan gaji pokok.</a:t>
            </a:r>
          </a:p>
          <a:p>
            <a:pPr marL="0" indent="0" fontAlgn="base">
              <a:buNone/>
            </a:pPr>
            <a:endParaRPr lang="id-ID" sz="4500" dirty="0"/>
          </a:p>
          <a:p>
            <a:pPr marL="0" indent="0" fontAlgn="base">
              <a:buNone/>
            </a:pPr>
            <a:r>
              <a:rPr lang="id-ID" sz="4500" dirty="0"/>
              <a:t>5. </a:t>
            </a:r>
            <a:r>
              <a:rPr lang="id-ID" sz="4500" b="1" dirty="0"/>
              <a:t>Tunjangan Kinerja</a:t>
            </a:r>
            <a:endParaRPr lang="id-ID" sz="4500" dirty="0"/>
          </a:p>
          <a:p>
            <a:pPr fontAlgn="base"/>
            <a:r>
              <a:rPr lang="id-ID" sz="4500" dirty="0"/>
              <a:t>Fasilitas berupa tunjangan kinerja biasanya diberikan ketika karyawan ingin mengembangkan keterampilan (skill), misalnya melanjutkan pendidikan ke jenjang S-2. Dengan jenjang pendidikan lebih tinggi, karyawan diharapkan mampu memberikan kontribusi lebih besar dalam jangka panjang yang dapat menguntungkan perusahaan.</a:t>
            </a:r>
          </a:p>
          <a:p>
            <a:pPr fontAlgn="base"/>
            <a:r>
              <a:rPr lang="id-ID" sz="4500" dirty="0"/>
              <a:t>Tunjangan ini biasanya disponsori penuh oleh perusahaan, baik uang kuliah maupun untuk kebutuhan hidup. Setelah lulus nanti, karyawan biasanya disyaratkan harus mengabdi kepada perusahaan sesuai jangka waktu yang ditentukan dan telah disepakati.</a:t>
            </a:r>
          </a:p>
          <a:p>
            <a:pPr marL="0" indent="0" fontAlgn="base">
              <a:buNone/>
            </a:pPr>
            <a:endParaRPr lang="id-ID" dirty="0"/>
          </a:p>
          <a:p>
            <a:pPr marL="0" indent="0">
              <a:buNone/>
            </a:pPr>
            <a:endParaRPr lang="id-ID" dirty="0"/>
          </a:p>
        </p:txBody>
      </p:sp>
    </p:spTree>
    <p:extLst>
      <p:ext uri="{BB962C8B-B14F-4D97-AF65-F5344CB8AC3E}">
        <p14:creationId xmlns:p14="http://schemas.microsoft.com/office/powerpoint/2010/main" val="366500223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normAutofit fontScale="62500" lnSpcReduction="20000"/>
          </a:bodyPr>
          <a:lstStyle/>
          <a:p>
            <a:pPr marL="0" indent="0" fontAlgn="base">
              <a:buNone/>
            </a:pPr>
            <a:r>
              <a:rPr lang="id-ID" dirty="0"/>
              <a:t>6.</a:t>
            </a:r>
            <a:r>
              <a:rPr lang="id-ID" b="1" dirty="0">
                <a:hlinkClick r:id="rId2"/>
              </a:rPr>
              <a:t> </a:t>
            </a:r>
            <a:r>
              <a:rPr lang="id-ID" u="sng" dirty="0">
                <a:hlinkClick r:id="rId2"/>
              </a:rPr>
              <a:t>Tunjangan Hari Raya</a:t>
            </a:r>
            <a:endParaRPr lang="id-ID" u="sng" dirty="0"/>
          </a:p>
          <a:p>
            <a:pPr fontAlgn="base"/>
            <a:r>
              <a:rPr lang="id-ID" dirty="0"/>
              <a:t>Karyawan akan mendapatkan kucuran dana segar ketika hari besar keagamaan seperti Idul Fitri atau Natal tiba. Hampir semua karyawan menantikan tunjangan ini, karena nominal uangnya cukup besar yakni biasanya sebesar satu bulan gaji.</a:t>
            </a:r>
          </a:p>
          <a:p>
            <a:pPr marL="0" indent="0" fontAlgn="base">
              <a:buNone/>
            </a:pPr>
            <a:endParaRPr lang="id-ID" dirty="0"/>
          </a:p>
          <a:p>
            <a:pPr marL="0" indent="0" fontAlgn="base">
              <a:buNone/>
            </a:pPr>
            <a:r>
              <a:rPr lang="id-ID" b="1" dirty="0"/>
              <a:t>7. Tunjangan Cuti</a:t>
            </a:r>
            <a:endParaRPr lang="id-ID" dirty="0"/>
          </a:p>
          <a:p>
            <a:pPr fontAlgn="base"/>
            <a:r>
              <a:rPr lang="id-ID" dirty="0"/>
              <a:t>Karyawan juga perlu pergi liburan agar pikiran lebih segar, sehingga ide-ide kreatif muncul dengan sendirinya. Fasilitas ini biasanya diberikan kepada tim kerja, bukan individu. Ketika sebuah tim berhasil memperoleh hasil kerja yang maksimal, perusahaan akan memberikan jatah cuti untuk menikmati liburan.</a:t>
            </a:r>
          </a:p>
          <a:p>
            <a:pPr fontAlgn="base"/>
            <a:r>
              <a:rPr lang="id-ID" dirty="0"/>
              <a:t>Tunjangan cuti ini bersifat tak menentu, yang artinya tidak terikat oleh tanggal dan waktu. Perusahaan dapat memberikan fasilitas ini kapan saja, tergantung rencana dan anggaran yang dimiliki oleh perusahaan.</a:t>
            </a:r>
          </a:p>
          <a:p>
            <a:pPr fontAlgn="base"/>
            <a:endParaRPr lang="id-ID" dirty="0"/>
          </a:p>
          <a:p>
            <a:pPr marL="0" indent="0">
              <a:buNone/>
            </a:pPr>
            <a:endParaRPr lang="id-ID" dirty="0"/>
          </a:p>
        </p:txBody>
      </p:sp>
    </p:spTree>
    <p:extLst>
      <p:ext uri="{BB962C8B-B14F-4D97-AF65-F5344CB8AC3E}">
        <p14:creationId xmlns:p14="http://schemas.microsoft.com/office/powerpoint/2010/main" val="295044501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lstStyle/>
          <a:p>
            <a:pPr marL="0" indent="0">
              <a:buNone/>
            </a:pPr>
            <a:endParaRPr lang="id-ID" altLang="en-US" b="1" dirty="0">
              <a:sym typeface="Wingdings" panose="05000000000000000000" pitchFamily="2" charset="2"/>
            </a:endParaRPr>
          </a:p>
          <a:p>
            <a:pPr marL="0" indent="0">
              <a:buNone/>
            </a:pPr>
            <a:endParaRPr lang="id-ID" altLang="en-US" b="1" dirty="0">
              <a:sym typeface="Wingdings" panose="05000000000000000000" pitchFamily="2" charset="2"/>
            </a:endParaRPr>
          </a:p>
          <a:p>
            <a:pPr marL="0" indent="0">
              <a:buNone/>
            </a:pPr>
            <a:r>
              <a:rPr lang="id-ID" altLang="en-US" b="1" dirty="0">
                <a:sym typeface="Wingdings" panose="05000000000000000000" pitchFamily="2" charset="2"/>
              </a:rPr>
              <a:t>			</a:t>
            </a:r>
          </a:p>
          <a:p>
            <a:pPr marL="0" indent="0">
              <a:buNone/>
            </a:pPr>
            <a:r>
              <a:rPr lang="id-ID" altLang="en-US" b="1" dirty="0">
                <a:sym typeface="Wingdings" panose="05000000000000000000" pitchFamily="2" charset="2"/>
              </a:rPr>
              <a:t>			 </a:t>
            </a:r>
            <a:r>
              <a:rPr lang="en-US" altLang="en-US" b="1" dirty="0">
                <a:sym typeface="Wingdings" panose="05000000000000000000" pitchFamily="2" charset="2"/>
              </a:rPr>
              <a:t>Thankyou </a:t>
            </a:r>
            <a:r>
              <a:rPr lang="id-ID" altLang="en-US" b="1" dirty="0">
                <a:sym typeface="Wingdings" panose="05000000000000000000" pitchFamily="2" charset="2"/>
              </a:rPr>
              <a:t></a:t>
            </a:r>
            <a:endParaRPr lang="en-US" altLang="en-US" b="1" dirty="0"/>
          </a:p>
          <a:p>
            <a:pPr marL="0" indent="0">
              <a:buNone/>
            </a:pPr>
            <a:endParaRPr lang="id-ID" dirty="0"/>
          </a:p>
        </p:txBody>
      </p:sp>
    </p:spTree>
    <p:extLst>
      <p:ext uri="{BB962C8B-B14F-4D97-AF65-F5344CB8AC3E}">
        <p14:creationId xmlns:p14="http://schemas.microsoft.com/office/powerpoint/2010/main" val="1966640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b="1" dirty="0"/>
              <a:t>PENGERTIAN</a:t>
            </a:r>
            <a:r>
              <a:rPr lang="id-ID" dirty="0"/>
              <a:t> </a:t>
            </a:r>
            <a:r>
              <a:rPr lang="id-ID" b="1" dirty="0"/>
              <a:t>TUNJANGAN</a:t>
            </a:r>
          </a:p>
        </p:txBody>
      </p:sp>
      <p:sp>
        <p:nvSpPr>
          <p:cNvPr id="3" name="Content Placeholder 2"/>
          <p:cNvSpPr>
            <a:spLocks noGrp="1"/>
          </p:cNvSpPr>
          <p:nvPr>
            <p:ph idx="1"/>
          </p:nvPr>
        </p:nvSpPr>
        <p:spPr/>
        <p:txBody>
          <a:bodyPr>
            <a:normAutofit fontScale="77500" lnSpcReduction="20000"/>
          </a:bodyPr>
          <a:lstStyle/>
          <a:p>
            <a:pPr>
              <a:buFont typeface="Wingdings" panose="05000000000000000000" pitchFamily="2" charset="2"/>
              <a:buChar char="Ø"/>
            </a:pPr>
            <a:r>
              <a:rPr lang="id-ID" b="1" dirty="0"/>
              <a:t>Tunjangan  (Kompensasi Finansial Tidak Langsung):</a:t>
            </a:r>
          </a:p>
          <a:p>
            <a:pPr marL="0" indent="0">
              <a:buNone/>
            </a:pPr>
            <a:br>
              <a:rPr lang="id-ID" dirty="0"/>
            </a:br>
            <a:r>
              <a:rPr lang="id-ID" dirty="0"/>
              <a:t>Meliputi seluruh imbalan finansial yang tidak termasuk dalam kompensasi finansial langsung.Merupakan wujud tanggung jawab organisasi terhadap para karyawannya Bisa berupa asuransi dan program-program lainnya untuk kesehatan, keselamatan, keamanan, dan kesejahteraan umum.</a:t>
            </a:r>
          </a:p>
          <a:p>
            <a:pPr marL="0" indent="0">
              <a:buNone/>
            </a:pPr>
            <a:r>
              <a:rPr lang="id-ID" dirty="0"/>
              <a:t>Tunjangan umumnya membebani perusahaan dengan uang, namun para karyawan biasanya menerimanya secara tidak langsung.</a:t>
            </a:r>
          </a:p>
          <a:p>
            <a:pPr marL="0" indent="0">
              <a:buNone/>
            </a:pPr>
            <a:r>
              <a:rPr lang="id-ID" dirty="0"/>
              <a:t>Contoh : sebuah organisasi bisa membelanjakan beberapa ribu dolar setahun sebagai pendanaan untuk premi asuransi kesehatan untuk setiap karyawan.</a:t>
            </a:r>
          </a:p>
          <a:p>
            <a:pPr>
              <a:buFont typeface="Wingdings" panose="05000000000000000000" pitchFamily="2" charset="2"/>
              <a:buChar char="Ø"/>
            </a:pPr>
            <a:endParaRPr lang="id-ID" dirty="0"/>
          </a:p>
          <a:p>
            <a:pPr>
              <a:buFont typeface="Wingdings" panose="05000000000000000000" pitchFamily="2" charset="2"/>
              <a:buChar char="Ø"/>
            </a:pPr>
            <a:endParaRPr lang="id-ID" dirty="0"/>
          </a:p>
        </p:txBody>
      </p:sp>
    </p:spTree>
    <p:extLst>
      <p:ext uri="{BB962C8B-B14F-4D97-AF65-F5344CB8AC3E}">
        <p14:creationId xmlns:p14="http://schemas.microsoft.com/office/powerpoint/2010/main" val="8964306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b="1" dirty="0"/>
              <a:t>TUNJANGAN MENURUT PARA AHLI</a:t>
            </a:r>
          </a:p>
        </p:txBody>
      </p:sp>
      <p:sp>
        <p:nvSpPr>
          <p:cNvPr id="3" name="Content Placeholder 2"/>
          <p:cNvSpPr>
            <a:spLocks noGrp="1"/>
          </p:cNvSpPr>
          <p:nvPr>
            <p:ph idx="1"/>
          </p:nvPr>
        </p:nvSpPr>
        <p:spPr/>
        <p:txBody>
          <a:bodyPr/>
          <a:lstStyle/>
          <a:p>
            <a:pPr marL="0" indent="0">
              <a:buNone/>
            </a:pPr>
            <a:r>
              <a:rPr lang="id-ID" dirty="0"/>
              <a:t>Moh. Agus Tulus (1993:151), mengatakan </a:t>
            </a:r>
            <a:r>
              <a:rPr lang="id-ID" b="1" dirty="0"/>
              <a:t>tunjangan</a:t>
            </a:r>
            <a:r>
              <a:rPr lang="id-ID" dirty="0"/>
              <a:t> (benefit) adalah : unsur-unsur kompensasi dimana nilai rupiah langsung bagi karayawan individual dapat dengan mudah diketahui secara pasti. </a:t>
            </a:r>
          </a:p>
          <a:p>
            <a:pPr marL="0" indent="0">
              <a:buNone/>
            </a:pPr>
            <a:endParaRPr lang="id-ID" dirty="0"/>
          </a:p>
        </p:txBody>
      </p:sp>
    </p:spTree>
    <p:extLst>
      <p:ext uri="{BB962C8B-B14F-4D97-AF65-F5344CB8AC3E}">
        <p14:creationId xmlns:p14="http://schemas.microsoft.com/office/powerpoint/2010/main" val="1244991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50106"/>
          </a:xfrm>
        </p:spPr>
        <p:txBody>
          <a:bodyPr/>
          <a:lstStyle/>
          <a:p>
            <a:endParaRPr lang="id-ID" dirty="0"/>
          </a:p>
        </p:txBody>
      </p:sp>
      <p:sp>
        <p:nvSpPr>
          <p:cNvPr id="3" name="Content Placeholder 2"/>
          <p:cNvSpPr>
            <a:spLocks noGrp="1"/>
          </p:cNvSpPr>
          <p:nvPr>
            <p:ph idx="1"/>
          </p:nvPr>
        </p:nvSpPr>
        <p:spPr/>
        <p:txBody>
          <a:bodyPr>
            <a:normAutofit fontScale="55000" lnSpcReduction="20000"/>
          </a:bodyPr>
          <a:lstStyle/>
          <a:p>
            <a:pPr marL="0" indent="0">
              <a:buNone/>
            </a:pPr>
            <a:r>
              <a:rPr lang="id-ID" dirty="0"/>
              <a:t>Tunjangan untuk pekerja umumnya ada dua, yaitu tunjangan tetap dan tunjangan tidak tetap. </a:t>
            </a:r>
          </a:p>
          <a:p>
            <a:pPr marL="514350" indent="-514350">
              <a:buFont typeface="+mj-lt"/>
              <a:buAutoNum type="arabicPeriod"/>
            </a:pPr>
            <a:r>
              <a:rPr lang="id-ID" b="1" dirty="0"/>
              <a:t>Tunjangan tetap</a:t>
            </a:r>
          </a:p>
          <a:p>
            <a:pPr marL="0" indent="0">
              <a:buNone/>
            </a:pPr>
            <a:r>
              <a:rPr lang="id-ID" dirty="0"/>
              <a:t>	Tunjangan tetap adalah bantuan yang diberikan secara rutin setiap bulan 	kepada pekerja dan keluarganya. Pembayarannya dilakukan bersamaan 	dengan pembayaran gaji pokok. </a:t>
            </a:r>
          </a:p>
          <a:p>
            <a:r>
              <a:rPr lang="id-ID" dirty="0"/>
              <a:t>Contohnya, tunjangan perumahan, tunjangan keluarga, dan lain sebagainya. Tunjangan tetap ini tidak dipengaruhi oleh faktor kehadiran, kinerja maupun prestasi.</a:t>
            </a:r>
          </a:p>
          <a:p>
            <a:pPr marL="0" indent="0">
              <a:buNone/>
            </a:pPr>
            <a:endParaRPr lang="id-ID" dirty="0"/>
          </a:p>
          <a:p>
            <a:pPr marL="0" indent="0">
              <a:buNone/>
            </a:pPr>
            <a:r>
              <a:rPr lang="id-ID" b="1" dirty="0"/>
              <a:t>2.       Tunjangan tidak tetap</a:t>
            </a:r>
          </a:p>
          <a:p>
            <a:pPr marL="0" indent="0">
              <a:buNone/>
            </a:pPr>
            <a:r>
              <a:rPr lang="id-ID" dirty="0"/>
              <a:t>	Tunjangan tidak tetap adalah pemberian upah kerja baik secara langsung 	maupun tidak langsung kepada pekerja dan keluarganya. Jumlahnya 	dipengaruhi oleh perhitungan yang sifatnya per jam, harian, atau sesuai 	kesepakatan. </a:t>
            </a:r>
          </a:p>
          <a:p>
            <a:r>
              <a:rPr lang="id-ID" dirty="0"/>
              <a:t>Contohnya adalah tunjangan transportasi dan tunjangan makan. Kedua tunjangan tersebut biasanya diberikan berdasarkan jumlah kehadiran pekerja.</a:t>
            </a:r>
          </a:p>
          <a:p>
            <a:pPr marL="0" indent="0">
              <a:buNone/>
            </a:pPr>
            <a:r>
              <a:rPr lang="id-ID" dirty="0"/>
              <a:t> </a:t>
            </a:r>
          </a:p>
          <a:p>
            <a:pPr marL="0" indent="0">
              <a:buNone/>
            </a:pPr>
            <a:endParaRPr lang="id-ID" dirty="0"/>
          </a:p>
        </p:txBody>
      </p:sp>
    </p:spTree>
    <p:extLst>
      <p:ext uri="{BB962C8B-B14F-4D97-AF65-F5344CB8AC3E}">
        <p14:creationId xmlns:p14="http://schemas.microsoft.com/office/powerpoint/2010/main" val="29860371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b="1" dirty="0"/>
              <a:t>TUJUAN TUNJANGAN</a:t>
            </a:r>
          </a:p>
        </p:txBody>
      </p:sp>
      <p:sp>
        <p:nvSpPr>
          <p:cNvPr id="3" name="Content Placeholder 2"/>
          <p:cNvSpPr>
            <a:spLocks noGrp="1"/>
          </p:cNvSpPr>
          <p:nvPr>
            <p:ph idx="1"/>
          </p:nvPr>
        </p:nvSpPr>
        <p:spPr/>
        <p:txBody>
          <a:bodyPr/>
          <a:lstStyle/>
          <a:p>
            <a:pPr marL="0" indent="0">
              <a:buNone/>
            </a:pPr>
            <a:r>
              <a:rPr lang="id-ID" b="1" dirty="0"/>
              <a:t>Tujuan</a:t>
            </a:r>
            <a:r>
              <a:rPr lang="id-ID" dirty="0"/>
              <a:t> dari pemberian </a:t>
            </a:r>
            <a:r>
              <a:rPr lang="id-ID" b="1" dirty="0"/>
              <a:t>tunjangan</a:t>
            </a:r>
            <a:r>
              <a:rPr lang="id-ID" dirty="0"/>
              <a:t> adalah untuk mempertahankan keberadaan karyawan sebagai bagian dari perusahaan dalam jangka waktu yang lama. </a:t>
            </a:r>
          </a:p>
          <a:p>
            <a:pPr marL="0" indent="0">
              <a:buNone/>
            </a:pPr>
            <a:r>
              <a:rPr lang="id-ID" dirty="0"/>
              <a:t>Bisa dikatakan bahwa Terkadang </a:t>
            </a:r>
            <a:r>
              <a:rPr lang="id-ID" b="1" dirty="0"/>
              <a:t>tunjangan</a:t>
            </a:r>
            <a:r>
              <a:rPr lang="id-ID" dirty="0"/>
              <a:t> dapat lebih menggiurkan dibandikan dengan gaji dan upah pokok yang ditawarkan.</a:t>
            </a:r>
          </a:p>
          <a:p>
            <a:pPr marL="0" indent="0">
              <a:buNone/>
            </a:pPr>
            <a:endParaRPr lang="id-ID" dirty="0"/>
          </a:p>
        </p:txBody>
      </p:sp>
    </p:spTree>
    <p:extLst>
      <p:ext uri="{BB962C8B-B14F-4D97-AF65-F5344CB8AC3E}">
        <p14:creationId xmlns:p14="http://schemas.microsoft.com/office/powerpoint/2010/main" val="27882039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4082"/>
          </a:xfrm>
        </p:spPr>
        <p:txBody>
          <a:bodyPr>
            <a:normAutofit fontScale="90000"/>
          </a:bodyPr>
          <a:lstStyle/>
          <a:p>
            <a:endParaRPr lang="id-ID" dirty="0"/>
          </a:p>
        </p:txBody>
      </p:sp>
      <p:sp>
        <p:nvSpPr>
          <p:cNvPr id="3" name="Content Placeholder 2"/>
          <p:cNvSpPr>
            <a:spLocks noGrp="1"/>
          </p:cNvSpPr>
          <p:nvPr>
            <p:ph idx="1"/>
          </p:nvPr>
        </p:nvSpPr>
        <p:spPr>
          <a:xfrm>
            <a:off x="457200" y="1268760"/>
            <a:ext cx="8229600" cy="4857403"/>
          </a:xfrm>
        </p:spPr>
        <p:txBody>
          <a:bodyPr/>
          <a:lstStyle/>
          <a:p>
            <a:pPr marL="0" indent="0">
              <a:buNone/>
            </a:pPr>
            <a:r>
              <a:rPr lang="id-ID" dirty="0"/>
              <a:t>Tujuan tunjangan:</a:t>
            </a:r>
          </a:p>
          <a:p>
            <a:pPr marL="0" indent="0">
              <a:buNone/>
            </a:pPr>
            <a:r>
              <a:rPr lang="id-ID" dirty="0"/>
              <a:t>1. Meningkatkan morak kerja karyawan</a:t>
            </a:r>
          </a:p>
          <a:p>
            <a:pPr marL="0" indent="0">
              <a:buNone/>
            </a:pPr>
            <a:r>
              <a:rPr lang="id-ID" dirty="0"/>
              <a:t>2. Memotivasi pegawai</a:t>
            </a:r>
          </a:p>
          <a:p>
            <a:pPr marL="0" indent="0">
              <a:buNone/>
            </a:pPr>
            <a:r>
              <a:rPr lang="id-ID" dirty="0"/>
              <a:t>3. Meningktkan kepuasan kerja</a:t>
            </a:r>
          </a:p>
          <a:p>
            <a:pPr marL="0" indent="0">
              <a:buNone/>
            </a:pPr>
            <a:r>
              <a:rPr lang="id-ID" dirty="0"/>
              <a:t>4. Memikatkan pegawai-pegawai baru</a:t>
            </a:r>
          </a:p>
          <a:p>
            <a:pPr marL="0" indent="0">
              <a:buNone/>
            </a:pPr>
            <a:r>
              <a:rPr lang="id-ID" dirty="0"/>
              <a:t>5. Mengurangi putaran pegawai</a:t>
            </a:r>
          </a:p>
          <a:p>
            <a:pPr marL="0" indent="0">
              <a:buNone/>
            </a:pPr>
            <a:endParaRPr lang="id-ID" dirty="0"/>
          </a:p>
        </p:txBody>
      </p:sp>
    </p:spTree>
    <p:extLst>
      <p:ext uri="{BB962C8B-B14F-4D97-AF65-F5344CB8AC3E}">
        <p14:creationId xmlns:p14="http://schemas.microsoft.com/office/powerpoint/2010/main" val="36718151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b="1" dirty="0"/>
              <a:t>JENIS TUNJANGAN</a:t>
            </a:r>
          </a:p>
        </p:txBody>
      </p:sp>
      <p:sp>
        <p:nvSpPr>
          <p:cNvPr id="3" name="Content Placeholder 2"/>
          <p:cNvSpPr>
            <a:spLocks noGrp="1"/>
          </p:cNvSpPr>
          <p:nvPr>
            <p:ph idx="1"/>
          </p:nvPr>
        </p:nvSpPr>
        <p:spPr/>
        <p:txBody>
          <a:bodyPr>
            <a:normAutofit fontScale="70000" lnSpcReduction="20000"/>
          </a:bodyPr>
          <a:lstStyle/>
          <a:p>
            <a:pPr marL="514350" indent="-514350" fontAlgn="base">
              <a:buFont typeface="+mj-lt"/>
              <a:buAutoNum type="arabicPeriod"/>
            </a:pPr>
            <a:r>
              <a:rPr lang="id-ID" b="1" dirty="0"/>
              <a:t> Tunjangan Kesehatan</a:t>
            </a:r>
            <a:endParaRPr lang="id-ID" dirty="0"/>
          </a:p>
          <a:p>
            <a:pPr fontAlgn="base"/>
            <a:r>
              <a:rPr lang="id-ID" dirty="0"/>
              <a:t>Seperti namanya, fasilitas jaminan atau tunjangan ini diberikan agar karyawan lebih peka terhadap kondisi kesehatan. Tunjangan ini diharapkan dapat membantu meringankan biaya pengobatan, sehingga karyawan tetap sehat dan bisa melakukan pekerjaannya dengan baik.</a:t>
            </a:r>
          </a:p>
          <a:p>
            <a:pPr fontAlgn="base"/>
            <a:r>
              <a:rPr lang="id-ID" dirty="0"/>
              <a:t>Meskipun menambah pengeluaran, pemberian tunjangan kesehatan menguntungkan perusahaan. Ketika karyawan sehat, maka produktivitas kerja karyawan semakin meningkat yang dapat membawa kemajuan bagi perusahaan.</a:t>
            </a:r>
          </a:p>
          <a:p>
            <a:pPr fontAlgn="base"/>
            <a:r>
              <a:rPr lang="id-ID" dirty="0"/>
              <a:t>Namun, tak sedikit perusahaan yang malah mencabut fasilitas ini untuk mengurangi pengeluaran perusahaan. Padahal pemberian tunjangan kesehatan ini sejatinya merupakan investasi bagi produktivitas perusahaan itu sendiri.</a:t>
            </a:r>
          </a:p>
          <a:p>
            <a:endParaRPr lang="id-ID" dirty="0"/>
          </a:p>
        </p:txBody>
      </p:sp>
    </p:spTree>
    <p:extLst>
      <p:ext uri="{BB962C8B-B14F-4D97-AF65-F5344CB8AC3E}">
        <p14:creationId xmlns:p14="http://schemas.microsoft.com/office/powerpoint/2010/main" val="19410316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normAutofit fontScale="85000" lnSpcReduction="20000"/>
          </a:bodyPr>
          <a:lstStyle/>
          <a:p>
            <a:pPr marL="0" indent="0" fontAlgn="base">
              <a:buNone/>
            </a:pPr>
            <a:r>
              <a:rPr lang="id-ID" dirty="0"/>
              <a:t>2. </a:t>
            </a:r>
            <a:r>
              <a:rPr lang="id-ID" b="1" dirty="0"/>
              <a:t>Tunjangan Pensiun</a:t>
            </a:r>
            <a:endParaRPr lang="id-ID" dirty="0"/>
          </a:p>
          <a:p>
            <a:pPr fontAlgn="base"/>
            <a:r>
              <a:rPr lang="id-ID" dirty="0"/>
              <a:t>Tunjangan pensiun sama seperti tabungan untuk hari tua. Namun, tidak semua perusahaan swasta memberikan fasilitas yang satu ini. Istilah tunjangan pensiun sendiri memang identik dengan fasilitas yang selalu diberikan oleh perusahaan milik pemerintah, artinya mereka yang bekerja sebagai Pegawai Negeri Sipil (PNS).</a:t>
            </a:r>
          </a:p>
          <a:p>
            <a:pPr fontAlgn="base"/>
            <a:r>
              <a:rPr lang="id-ID" dirty="0"/>
              <a:t>Adanya tunjangan pensiun tentu menjadi keuntungan tersendiri bagi karyawan. Tunjangan ini nantinya diharapkan akan membantu karyawan untuk membiayai hidupnya di hari tua.</a:t>
            </a:r>
          </a:p>
          <a:p>
            <a:pPr marL="0" indent="0">
              <a:buNone/>
            </a:pPr>
            <a:endParaRPr lang="id-ID" dirty="0"/>
          </a:p>
        </p:txBody>
      </p:sp>
    </p:spTree>
    <p:extLst>
      <p:ext uri="{BB962C8B-B14F-4D97-AF65-F5344CB8AC3E}">
        <p14:creationId xmlns:p14="http://schemas.microsoft.com/office/powerpoint/2010/main" val="42108451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normAutofit fontScale="92500" lnSpcReduction="10000"/>
          </a:bodyPr>
          <a:lstStyle/>
          <a:p>
            <a:pPr marL="0" indent="0" fontAlgn="base">
              <a:buNone/>
            </a:pPr>
            <a:r>
              <a:rPr lang="id-ID" dirty="0"/>
              <a:t>3. </a:t>
            </a:r>
            <a:r>
              <a:rPr lang="id-ID" b="1" dirty="0"/>
              <a:t>Tunjangan Anak dan Istri</a:t>
            </a:r>
            <a:endParaRPr lang="id-ID" dirty="0"/>
          </a:p>
          <a:p>
            <a:pPr fontAlgn="base"/>
            <a:r>
              <a:rPr lang="id-ID" dirty="0"/>
              <a:t>Fasilitas tunjangan bagi anak dan istri biasanya diberikan kepada mereka yang sudah menikah atau suami, karena suami bertanggung jawab untuk menafkahi keluarga.</a:t>
            </a:r>
          </a:p>
          <a:p>
            <a:r>
              <a:rPr lang="id-ID" dirty="0"/>
              <a:t>Meskipun nominal tunjangan ini tidak terlalu besar, namun diharapkan dapat membantu membiayai kebutuhan keluarga sang karyawan, seperti kebutuhan pokok, pendidikan anak, dan kesehatan</a:t>
            </a:r>
          </a:p>
        </p:txBody>
      </p:sp>
    </p:spTree>
    <p:extLst>
      <p:ext uri="{BB962C8B-B14F-4D97-AF65-F5344CB8AC3E}">
        <p14:creationId xmlns:p14="http://schemas.microsoft.com/office/powerpoint/2010/main" val="191224112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71</TotalTime>
  <Words>551</Words>
  <Application>Microsoft Office PowerPoint</Application>
  <PresentationFormat>On-screen Show (4:3)</PresentationFormat>
  <Paragraphs>56</Paragraphs>
  <Slides>12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Arial</vt:lpstr>
      <vt:lpstr>Calibri</vt:lpstr>
      <vt:lpstr>Wingdings</vt:lpstr>
      <vt:lpstr>Office Theme</vt:lpstr>
      <vt:lpstr>MANAJEMEN KOMPENSASI</vt:lpstr>
      <vt:lpstr>PENGERTIAN TUNJANGAN</vt:lpstr>
      <vt:lpstr>TUNJANGAN MENURUT PARA AHLI</vt:lpstr>
      <vt:lpstr>PowerPoint Presentation</vt:lpstr>
      <vt:lpstr>TUJUAN TUNJANGAN</vt:lpstr>
      <vt:lpstr>PowerPoint Presentation</vt:lpstr>
      <vt:lpstr>JENIS TUNJANGAN</vt:lpstr>
      <vt:lpstr>PowerPoint Presentation</vt:lpstr>
      <vt:lpstr>PowerPoint Presentation</vt:lpstr>
      <vt:lpstr>PowerPoint Presentation</vt:lpstr>
      <vt:lpstr>PowerPoint Presentation</vt:lpstr>
      <vt:lpstr>PowerPoint Presentation</vt:lpstr>
    </vt:vector>
  </TitlesOfParts>
  <Company>HP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MANAJEMEN KONPENSASI</dc:title>
  <dc:creator>HP</dc:creator>
  <cp:lastModifiedBy>USER</cp:lastModifiedBy>
  <cp:revision>6</cp:revision>
  <dcterms:created xsi:type="dcterms:W3CDTF">2020-04-29T13:26:49Z</dcterms:created>
  <dcterms:modified xsi:type="dcterms:W3CDTF">2021-04-26T14:50:33Z</dcterms:modified>
</cp:coreProperties>
</file>