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42" r:id="rId3"/>
    <p:sldId id="345" r:id="rId4"/>
    <p:sldId id="346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47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13" r:id="rId37"/>
  </p:sldIdLst>
  <p:sldSz cx="9144000" cy="6858000" type="screen4x3"/>
  <p:notesSz cx="7077075" cy="9004300"/>
  <p:custDataLst>
    <p:tags r:id="rId4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37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F0A99F1-0094-4225-AE42-47C1BA6AE6DC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51863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551863"/>
            <a:ext cx="3067050" cy="4508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E4B479A-E263-4921-80BB-CEE661A3CA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C49283-E4E1-4D94-A360-D6B372EA141E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276725"/>
            <a:ext cx="5661025" cy="4052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1863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551863"/>
            <a:ext cx="3067050" cy="4508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7257A90-2492-402F-9619-AF13CB77C9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392F67-7B97-4381-A066-D64B0886886B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A53E4-4413-4412-A4C3-9F25693C1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679432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691D7-178E-441A-A62A-AAC0357669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332474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66ED5-488C-434E-938F-7391944D85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77805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11881-7D3F-4203-9007-BF4ED1821D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065094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DE2DE-3B3B-4EC1-9207-FBDA5166DB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616041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1EE6B-A885-42E4-BB82-4CC2425604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534869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44300-0DAE-4CA9-9017-F206871F10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315075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3ABB4-6358-4CC0-A491-4843C4C850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861411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C0687-611C-41AC-82F0-1167ECBCD6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94849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282CB-6444-46AC-A040-CBFEE2260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52189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B9CBA-7B32-41B4-92A9-7808B6A45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694321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A3AFA84-1D73-4DB3-A878-F3EB6A80D1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30762" y="3933056"/>
            <a:ext cx="8686800" cy="1643063"/>
          </a:xfrm>
        </p:spPr>
        <p:txBody>
          <a:bodyPr/>
          <a:lstStyle/>
          <a:p>
            <a:r>
              <a:rPr lang="en-US" altLang="en-US" sz="36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dirty="0" err="1" smtClean="0">
                <a:latin typeface="+mn-lt"/>
              </a:rPr>
              <a:t>Kode</a:t>
            </a:r>
            <a:r>
              <a:rPr lang="en-US" altLang="en-US" sz="3600" dirty="0" smtClean="0">
                <a:latin typeface="+mn-lt"/>
              </a:rPr>
              <a:t> MK/SKS : /3</a:t>
            </a:r>
            <a:endParaRPr lang="en-US" altLang="en-US" sz="3600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0763" y="1844824"/>
            <a:ext cx="91440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cs typeface="Arial" pitchFamily="34" charset="0"/>
              </a:rPr>
              <a:t>SISTEM PENUNJANG KEPUTUSAN</a:t>
            </a:r>
          </a:p>
          <a:p>
            <a:pPr algn="ctr"/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cs typeface="Arial" pitchFamily="34" charset="0"/>
              </a:rPr>
              <a:t>(Decision Support System/DSS)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0000" endA="300" endPos="50000" dist="29997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2053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BB36A8-FEBF-4E1E-A686-5A9988D9FEE1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055" name="Picture 8" descr="Logo Darmajaya_Vertical 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t="6795" r="12306" b="27747"/>
          <a:stretch>
            <a:fillRect/>
          </a:stretch>
        </p:blipFill>
        <p:spPr bwMode="auto">
          <a:xfrm>
            <a:off x="7620000" y="115888"/>
            <a:ext cx="134461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id-ID" sz="2400" dirty="0" smtClean="0"/>
              <a:t>   </a:t>
            </a:r>
            <a:r>
              <a:rPr lang="id-ID" sz="2400" dirty="0" smtClean="0">
                <a:solidFill>
                  <a:schemeClr val="accent5">
                    <a:lumMod val="75000"/>
                  </a:schemeClr>
                </a:solidFill>
              </a:rPr>
              <a:t>-	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Learning or understanding from experience.</a:t>
            </a:r>
            <a:endParaRPr lang="id-ID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id-ID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-I</a:t>
            </a:r>
            <a:r>
              <a:rPr lang="en-US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nterpreting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making sense out of ambiguities.</a:t>
            </a:r>
            <a:endParaRPr lang="id-ID" sz="24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id-ID" sz="2400" dirty="0" smtClean="0"/>
              <a:t>   </a:t>
            </a:r>
            <a:r>
              <a:rPr lang="id-ID" sz="2400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Rapid response to varying situations.</a:t>
            </a:r>
            <a:endParaRPr lang="id-ID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id-ID" sz="2400" dirty="0" smtClean="0"/>
              <a:t>   </a:t>
            </a:r>
            <a:r>
              <a:rPr lang="id-ID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Applying reasoning to problem-solving.</a:t>
            </a:r>
            <a:endParaRPr lang="id-ID" sz="24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id-ID" sz="2400" dirty="0" smtClean="0"/>
              <a:t>   </a:t>
            </a:r>
            <a:r>
              <a:rPr lang="id-ID" sz="2400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Manipulating environment by applying knowledge.</a:t>
            </a:r>
            <a:endParaRPr lang="id-ID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id-ID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-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Thinking and reasoning.</a:t>
            </a:r>
            <a:endParaRPr lang="id-ID" sz="24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id-ID" sz="2400" dirty="0" smtClean="0">
                <a:solidFill>
                  <a:schemeClr val="accent5">
                    <a:lumMod val="75000"/>
                  </a:schemeClr>
                </a:solidFill>
              </a:rPr>
              <a:t>   -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Dealing with Perplexing and puzzling situation.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0747" t="41992" r="22035" b="45313"/>
          <a:stretch>
            <a:fillRect/>
          </a:stretch>
        </p:blipFill>
        <p:spPr bwMode="auto">
          <a:xfrm>
            <a:off x="857224" y="357166"/>
            <a:ext cx="707236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0" y="1571612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419177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714488"/>
            <a:ext cx="6186502" cy="4525963"/>
          </a:xfrm>
        </p:spPr>
        <p:txBody>
          <a:bodyPr/>
          <a:lstStyle/>
          <a:p>
            <a:pPr>
              <a:buNone/>
            </a:pPr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“A computer can be considered smart only when a human interviewer conversing with unseen human being and unseen computer can not determine which is which.”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884" t="27344" r="24780" b="54101"/>
          <a:stretch>
            <a:fillRect/>
          </a:stretch>
        </p:blipFill>
        <p:spPr bwMode="auto">
          <a:xfrm>
            <a:off x="2500298" y="0"/>
            <a:ext cx="428628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365334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973" t="27780" r="20715" b="56436"/>
          <a:stretch>
            <a:fillRect/>
          </a:stretch>
        </p:blipFill>
        <p:spPr bwMode="auto">
          <a:xfrm>
            <a:off x="1285852" y="214290"/>
            <a:ext cx="700092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428728" y="2000240"/>
            <a:ext cx="2444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 Symbolic processing</a:t>
            </a:r>
            <a:endParaRPr lang="id-ID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0166" y="3357562"/>
            <a:ext cx="1188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 heuristic</a:t>
            </a:r>
            <a:endParaRPr lang="id-ID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0166" y="4286256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 Inference</a:t>
            </a:r>
            <a:endParaRPr lang="id-ID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0166" y="4786322"/>
            <a:ext cx="2085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 Machine learning</a:t>
            </a:r>
            <a:endParaRPr lang="id-ID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785926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391830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10.3 Development of Artificial Intelligence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2662" t="32515" r="20715" b="16976"/>
          <a:stretch>
            <a:fillRect/>
          </a:stretch>
        </p:blipFill>
        <p:spPr bwMode="auto">
          <a:xfrm>
            <a:off x="4126679" y="1571612"/>
            <a:ext cx="4774107" cy="380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57158" y="1571612"/>
            <a:ext cx="39290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d-ID" dirty="0" smtClean="0"/>
              <a:t> </a:t>
            </a:r>
            <a:r>
              <a:rPr lang="en-US" dirty="0" smtClean="0"/>
              <a:t>Primitive solutions</a:t>
            </a:r>
            <a:endParaRPr lang="id-ID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Development of general purpose methods</a:t>
            </a:r>
            <a:endParaRPr lang="id-ID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Applications targeted at specific domain</a:t>
            </a:r>
            <a:endParaRPr lang="id-ID" dirty="0" smtClean="0"/>
          </a:p>
          <a:p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   -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Expert systems</a:t>
            </a:r>
            <a:endParaRPr lang="id-ID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Advanced problem-solving</a:t>
            </a:r>
            <a:endParaRPr lang="id-ID" dirty="0" smtClean="0"/>
          </a:p>
          <a:p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   -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Integration of multiple techniques</a:t>
            </a:r>
            <a:endParaRPr lang="id-ID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   -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Multiple domains</a:t>
            </a:r>
            <a:endParaRPr lang="id-ID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248330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b="1" dirty="0" smtClean="0">
                <a:solidFill>
                  <a:schemeClr val="accent6">
                    <a:lumMod val="50000"/>
                  </a:schemeClr>
                </a:solidFill>
              </a:rPr>
              <a:t>10.4 Artificial Intelligence Concepts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Expert systems </a:t>
            </a:r>
          </a:p>
          <a:p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Natural language processing </a:t>
            </a:r>
          </a:p>
          <a:p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Speech recognition </a:t>
            </a:r>
          </a:p>
          <a:p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Sensory systems </a:t>
            </a:r>
          </a:p>
          <a:p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Robotics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14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762879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b="1" dirty="0" smtClean="0">
                <a:solidFill>
                  <a:schemeClr val="accent6">
                    <a:lumMod val="50000"/>
                  </a:schemeClr>
                </a:solidFill>
              </a:rPr>
              <a:t>Artificial Intelligence Concepts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Vision and scene recognition </a:t>
            </a:r>
          </a:p>
          <a:p>
            <a:pPr>
              <a:buNone/>
            </a:pPr>
            <a:endParaRPr lang="id-ID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Neural computing </a:t>
            </a:r>
          </a:p>
          <a:p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inIntelligent computer-aided instruction </a:t>
            </a:r>
          </a:p>
          <a:p>
            <a:pPr>
              <a:buNone/>
            </a:pPr>
            <a:endParaRPr lang="id-ID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Game playing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15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85860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798411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b="1" dirty="0" smtClean="0">
                <a:solidFill>
                  <a:schemeClr val="accent6">
                    <a:lumMod val="50000"/>
                  </a:schemeClr>
                </a:solidFill>
              </a:rPr>
              <a:t>Artificial Intelligence Concepts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Language translation</a:t>
            </a:r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Fuzzy logic</a:t>
            </a:r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</a:p>
          <a:p>
            <a:endParaRPr lang="id-ID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id-ID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Genetic algorithms</a:t>
            </a:r>
            <a:endParaRPr lang="id-ID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Intelligent </a:t>
            </a:r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agents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16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357298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521683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b="1" dirty="0" smtClean="0">
                <a:solidFill>
                  <a:schemeClr val="accent6">
                    <a:lumMod val="50000"/>
                  </a:schemeClr>
                </a:solidFill>
              </a:rPr>
              <a:t>10.5 Experts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</a:rPr>
              <a:t>Experts </a:t>
            </a:r>
          </a:p>
          <a:p>
            <a:pPr>
              <a:buNone/>
            </a:pPr>
            <a:r>
              <a:rPr lang="id-ID" sz="2400" dirty="0" smtClean="0"/>
              <a:t>   </a:t>
            </a: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Have special knowledge, judgment, and experience</a:t>
            </a: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   -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Can apply these to solve problems</a:t>
            </a:r>
            <a:endParaRPr lang="id-ID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Higher performance level than average person</a:t>
            </a:r>
            <a:endParaRPr lang="id-ID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Relative</a:t>
            </a:r>
            <a:endParaRPr lang="id-ID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Faster solutions</a:t>
            </a:r>
            <a:endParaRPr lang="id-ID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Recognize patterns</a:t>
            </a:r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Expertise</a:t>
            </a:r>
            <a:endParaRPr lang="id-ID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id-ID" sz="2400" dirty="0" smtClean="0"/>
              <a:t>	</a:t>
            </a: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Task specific knowledge of experts</a:t>
            </a:r>
            <a:endParaRPr lang="id-ID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Acquired from reading, training, practice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17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357298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443241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b="1" dirty="0" smtClean="0">
                <a:solidFill>
                  <a:schemeClr val="accent6">
                    <a:lumMod val="50000"/>
                  </a:schemeClr>
                </a:solidFill>
              </a:rPr>
              <a:t>Expert Systems Features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Expertise</a:t>
            </a:r>
            <a:endParaRPr lang="id-ID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id-ID" sz="2400" dirty="0" smtClean="0"/>
              <a:t>	</a:t>
            </a: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Capable of making expert level decisions</a:t>
            </a:r>
            <a:endParaRPr lang="id-ID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Symbolic reasoning</a:t>
            </a:r>
            <a:endParaRPr lang="id-ID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id-ID" sz="2400" dirty="0" smtClean="0"/>
              <a:t>	</a:t>
            </a: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Knowledge represented symbolically</a:t>
            </a:r>
            <a:endParaRPr lang="id-ID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	-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Reasoning </a:t>
            </a: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mechanism symbolic</a:t>
            </a:r>
            <a:endParaRPr lang="id-ID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Deep </a:t>
            </a:r>
            <a:endParaRPr lang="id-ID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id-ID" sz="2400" dirty="0" smtClean="0"/>
              <a:t>	</a:t>
            </a: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knowledge</a:t>
            </a: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Knowledge base contains complex </a:t>
            </a: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knowledge</a:t>
            </a:r>
            <a:endParaRPr lang="id-ID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Self-knowledge</a:t>
            </a:r>
            <a:endParaRPr lang="id-ID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id-ID" sz="2400" dirty="0" smtClean="0"/>
              <a:t>	</a:t>
            </a: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Able to</a:t>
            </a: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examine own </a:t>
            </a: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reasoning</a:t>
            </a:r>
            <a:endParaRPr lang="id-ID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	-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Explain why</a:t>
            </a: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conclusion </a:t>
            </a: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reached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18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85860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330788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477" t="26201" r="21603" b="9084"/>
          <a:stretch>
            <a:fillRect/>
          </a:stretch>
        </p:blipFill>
        <p:spPr bwMode="auto">
          <a:xfrm>
            <a:off x="500034" y="285728"/>
            <a:ext cx="800105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7831758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/>
          <a:lstStyle/>
          <a:p>
            <a:r>
              <a:rPr lang="en-US" b="1" dirty="0"/>
              <a:t>Intelligent Decision </a:t>
            </a:r>
            <a:r>
              <a:rPr lang="en-US" b="1" smtClean="0"/>
              <a:t>Support Systems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557126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Turban, Aronson, and Liang Decision Support Systems and Intelligent Systems, Seventh Edition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27396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10.6 Applications of Expert Systems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DENDRAL project</a:t>
            </a:r>
            <a:endParaRPr lang="id-ID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Applied knowledge or rule-based reasoning commands</a:t>
            </a:r>
            <a:endParaRPr lang="id-ID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</a:rPr>
              <a:t>	-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Deduced likely molecular structure of compounds</a:t>
            </a:r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MYCIN</a:t>
            </a:r>
            <a:endParaRPr lang="id-ID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Rule-based system for diagnosing bacterial infections</a:t>
            </a:r>
            <a:endParaRPr lang="id-ID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XCON</a:t>
            </a:r>
            <a:endParaRPr lang="id-ID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Rule-based system to determine optimal systems configuration</a:t>
            </a:r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Credit analysis</a:t>
            </a:r>
            <a:endParaRPr lang="id-ID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Ruled-based systems for commercial lenders</a:t>
            </a:r>
            <a:endParaRPr lang="id-ID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Pension fund adviser</a:t>
            </a:r>
            <a:endParaRPr lang="id-ID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Knowledge-based system analyzing impact of regulation </a:t>
            </a:r>
            <a:endParaRPr lang="id-ID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</a:rPr>
              <a:t>	 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and </a:t>
            </a:r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conformance requirements on fund status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20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4422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12282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/>
          <a:lstStyle/>
          <a:p>
            <a:r>
              <a:rPr lang="id-ID" sz="3600" b="1" dirty="0" smtClean="0">
                <a:solidFill>
                  <a:schemeClr val="accent6">
                    <a:lumMod val="50000"/>
                  </a:schemeClr>
                </a:solidFill>
              </a:rPr>
              <a:t>Applications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500726"/>
          </a:xfrm>
        </p:spPr>
        <p:txBody>
          <a:bodyPr/>
          <a:lstStyle/>
          <a:p>
            <a:r>
              <a:rPr lang="id-ID" sz="2000" dirty="0" smtClean="0">
                <a:solidFill>
                  <a:schemeClr val="accent6">
                    <a:lumMod val="50000"/>
                  </a:schemeClr>
                </a:solidFill>
              </a:rPr>
              <a:t>Finance </a:t>
            </a:r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</a:rPr>
              <a:t>-Insurance evaluation, credit analysis, tax </a:t>
            </a:r>
          </a:p>
          <a:p>
            <a:pPr>
              <a:buNone/>
            </a:pPr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</a:rPr>
              <a:t>	 planning, financial planning and reporting, performance evaluation</a:t>
            </a:r>
          </a:p>
          <a:p>
            <a:r>
              <a:rPr lang="id-ID" sz="2000" dirty="0" smtClean="0">
                <a:solidFill>
                  <a:schemeClr val="accent6">
                    <a:lumMod val="50000"/>
                  </a:schemeClr>
                </a:solidFill>
              </a:rPr>
              <a:t>Data processing </a:t>
            </a:r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</a:rPr>
              <a:t>-Systems planning, equipment maintenance, vendor evaluation, </a:t>
            </a:r>
          </a:p>
          <a:p>
            <a:pPr>
              <a:buNone/>
            </a:pPr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</a:rPr>
              <a:t>	 network management </a:t>
            </a:r>
          </a:p>
          <a:p>
            <a:r>
              <a:rPr lang="id-ID" sz="2000" dirty="0" smtClean="0">
                <a:solidFill>
                  <a:schemeClr val="accent6">
                    <a:lumMod val="50000"/>
                  </a:schemeClr>
                </a:solidFill>
              </a:rPr>
              <a:t>Marketing </a:t>
            </a:r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</a:rPr>
              <a:t>-Customer-relationship management, market analysis, product</a:t>
            </a:r>
          </a:p>
          <a:p>
            <a:pPr>
              <a:buNone/>
            </a:pPr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</a:rPr>
              <a:t>	  planning</a:t>
            </a:r>
          </a:p>
          <a:p>
            <a:r>
              <a:rPr lang="id-ID" sz="2000" dirty="0" smtClean="0">
                <a:solidFill>
                  <a:schemeClr val="accent6">
                    <a:lumMod val="50000"/>
                  </a:schemeClr>
                </a:solidFill>
              </a:rPr>
              <a:t>Human resources </a:t>
            </a:r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</a:rPr>
              <a:t>-HR planning, performance evaluation, scheduling, pension </a:t>
            </a:r>
          </a:p>
          <a:p>
            <a:pPr>
              <a:buNone/>
            </a:pPr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</a:rPr>
              <a:t>	 management, legal advising </a:t>
            </a:r>
          </a:p>
          <a:p>
            <a:r>
              <a:rPr lang="id-ID" sz="2000" dirty="0" smtClean="0">
                <a:solidFill>
                  <a:schemeClr val="accent6">
                    <a:lumMod val="50000"/>
                  </a:schemeClr>
                </a:solidFill>
              </a:rPr>
              <a:t>Manufacturing</a:t>
            </a:r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</a:rPr>
              <a:t>-Production planning, quality management, product design, plant </a:t>
            </a:r>
          </a:p>
          <a:p>
            <a:pPr>
              <a:buNone/>
            </a:pPr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</a:rPr>
              <a:t>	 site selection, equipment maintenance and repair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21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155892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2800" b="1" dirty="0" err="1" smtClean="0">
                <a:solidFill>
                  <a:schemeClr val="accent6">
                    <a:lumMod val="50000"/>
                  </a:schemeClr>
                </a:solidFill>
              </a:rPr>
              <a:t>Environments</a:t>
            </a:r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, Ex Sys Structure </a:t>
            </a:r>
            <a:r>
              <a:rPr lang="id-ID" sz="2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id-ID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</a:rPr>
              <a:t>1- Consultation (</a:t>
            </a:r>
            <a:r>
              <a:rPr lang="fr-FR" sz="2000" b="1" dirty="0" err="1" smtClean="0">
                <a:solidFill>
                  <a:schemeClr val="accent6">
                    <a:lumMod val="50000"/>
                  </a:schemeClr>
                </a:solidFill>
              </a:rPr>
              <a:t>runtime</a:t>
            </a: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id-ID" sz="2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id-ID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</a:rPr>
              <a:t>2- </a:t>
            </a:r>
            <a:r>
              <a:rPr lang="fr-FR" sz="2000" b="1" dirty="0" err="1" smtClean="0">
                <a:solidFill>
                  <a:schemeClr val="accent6">
                    <a:lumMod val="50000"/>
                  </a:schemeClr>
                </a:solidFill>
              </a:rPr>
              <a:t>Development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22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571612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Picture 4"/>
          <p:cNvPicPr/>
          <p:nvPr/>
        </p:nvPicPr>
        <p:blipFill rotWithShape="1">
          <a:blip r:embed="rId2"/>
          <a:srcRect l="33333" t="27578" r="24615" b="26610"/>
          <a:stretch/>
        </p:blipFill>
        <p:spPr bwMode="auto">
          <a:xfrm>
            <a:off x="457200" y="1727174"/>
            <a:ext cx="8229600" cy="4473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8790982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Major Components of Expert Systems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23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57298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7225"/>
            <a:ext cx="8229600" cy="4525963"/>
          </a:xfrm>
        </p:spPr>
        <p:txBody>
          <a:bodyPr/>
          <a:lstStyle/>
          <a:p>
            <a:r>
              <a:rPr lang="en-GB" b="1" dirty="0"/>
              <a:t>Knowledge </a:t>
            </a:r>
            <a:r>
              <a:rPr lang="en-GB" b="1" dirty="0" smtClean="0"/>
              <a:t>base</a:t>
            </a:r>
          </a:p>
          <a:p>
            <a:pPr lvl="1"/>
            <a:r>
              <a:rPr lang="en-GB" dirty="0" smtClean="0"/>
              <a:t>Facts</a:t>
            </a:r>
          </a:p>
          <a:p>
            <a:pPr lvl="1"/>
            <a:r>
              <a:rPr lang="en-GB" dirty="0" smtClean="0"/>
              <a:t>Special </a:t>
            </a:r>
            <a:r>
              <a:rPr lang="en-GB" dirty="0"/>
              <a:t>heuristics to direct use of </a:t>
            </a:r>
            <a:r>
              <a:rPr lang="en-GB" dirty="0" smtClean="0"/>
              <a:t>knowledge</a:t>
            </a:r>
          </a:p>
          <a:p>
            <a:r>
              <a:rPr lang="en-GB" b="1" dirty="0" smtClean="0"/>
              <a:t>Inference engine</a:t>
            </a:r>
          </a:p>
          <a:p>
            <a:pPr lvl="1"/>
            <a:r>
              <a:rPr lang="en-GB" dirty="0" smtClean="0"/>
              <a:t>Brain</a:t>
            </a:r>
          </a:p>
          <a:p>
            <a:pPr lvl="1"/>
            <a:r>
              <a:rPr lang="en-GB" dirty="0" smtClean="0"/>
              <a:t>Control structure</a:t>
            </a:r>
          </a:p>
          <a:p>
            <a:pPr lvl="1"/>
            <a:r>
              <a:rPr lang="en-GB" dirty="0" smtClean="0"/>
              <a:t>Rule interpreter</a:t>
            </a:r>
          </a:p>
          <a:p>
            <a:r>
              <a:rPr lang="en-GB" b="1" dirty="0" smtClean="0"/>
              <a:t>User interface</a:t>
            </a:r>
          </a:p>
          <a:p>
            <a:pPr lvl="1"/>
            <a:r>
              <a:rPr lang="en-GB" dirty="0" smtClean="0"/>
              <a:t>Language </a:t>
            </a:r>
            <a:r>
              <a:rPr lang="en-GB" dirty="0"/>
              <a:t>processor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626829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b="1" dirty="0" smtClean="0">
                <a:solidFill>
                  <a:schemeClr val="accent6">
                    <a:lumMod val="50000"/>
                  </a:schemeClr>
                </a:solidFill>
              </a:rPr>
              <a:t>Additional Components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of Expert Systems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24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643050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47" y="1800369"/>
            <a:ext cx="7953106" cy="472497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10.8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How Ex Sys work </a:t>
            </a:r>
            <a:r>
              <a:rPr lang="id-ID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id-ID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1- Knowledge Presentation</a:t>
            </a:r>
            <a:endParaRPr lang="id-ID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Production rules</a:t>
            </a:r>
            <a:endParaRPr lang="id-ID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id-ID" sz="2400" dirty="0" smtClean="0"/>
              <a:t>	</a:t>
            </a: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IF-THEN rules combine with conditions to produce conclusions</a:t>
            </a:r>
            <a:endParaRPr lang="id-ID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	-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Easy to understand</a:t>
            </a:r>
            <a:endParaRPr lang="id-ID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	-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New rules easily added</a:t>
            </a:r>
            <a:endParaRPr lang="id-ID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	-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Uncertainty</a:t>
            </a:r>
            <a:endParaRPr lang="id-ID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Semantic networks</a:t>
            </a:r>
            <a:endParaRPr lang="id-ID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Logic statements</a:t>
            </a:r>
            <a:endParaRPr lang="id-ID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25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500174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b="1" dirty="0" smtClean="0">
                <a:solidFill>
                  <a:schemeClr val="accent6">
                    <a:lumMod val="50000"/>
                  </a:schemeClr>
                </a:solidFill>
              </a:rPr>
              <a:t>2-Inference Engine</a:t>
            </a:r>
            <a:endParaRPr lang="id-ID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86700" cy="4525963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Forward chaining Backward chaining</a:t>
            </a:r>
            <a:endParaRPr lang="id-ID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	-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Looks for the IF part of rule first</a:t>
            </a:r>
            <a:endParaRPr lang="id-ID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	-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Selects path based upon meeting all of the IF </a:t>
            </a:r>
            <a:endParaRPr lang="id-ID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	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requirements</a:t>
            </a:r>
            <a:endParaRPr lang="id-ID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Backward chaining</a:t>
            </a:r>
            <a:endParaRPr lang="id-ID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id-ID" sz="2400" dirty="0" smtClean="0"/>
              <a:t>	</a:t>
            </a: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Starts from conclusion and hypothesizes that it is true</a:t>
            </a:r>
            <a:endParaRPr lang="id-ID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	-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Identifies IF conditions and tests their veracity</a:t>
            </a:r>
            <a:endParaRPr lang="id-ID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	-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If they are all true, it accepts conclusion</a:t>
            </a:r>
            <a:endParaRPr lang="id-ID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	-I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 they fail, then discards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conclusio</a:t>
            </a:r>
            <a:endParaRPr lang="id-ID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26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57298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832" t="25254" r="18585" b="8453"/>
          <a:stretch>
            <a:fillRect/>
          </a:stretch>
        </p:blipFill>
        <p:spPr bwMode="auto">
          <a:xfrm>
            <a:off x="467544" y="404664"/>
            <a:ext cx="8219256" cy="595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476" t="24623" r="18940" b="13819"/>
          <a:stretch>
            <a:fillRect/>
          </a:stretch>
        </p:blipFill>
        <p:spPr bwMode="auto">
          <a:xfrm>
            <a:off x="642910" y="500042"/>
            <a:ext cx="7858180" cy="56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General Problems Suitable for </a:t>
            </a:r>
            <a:r>
              <a:rPr lang="id-ID" sz="2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id-ID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Expert Systems</a:t>
            </a:r>
            <a:endParaRPr lang="id-ID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043890" cy="4525963"/>
          </a:xfrm>
        </p:spPr>
        <p:txBody>
          <a:bodyPr/>
          <a:lstStyle/>
          <a:p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</a:rPr>
              <a:t>Monitoring systems</a:t>
            </a:r>
          </a:p>
          <a:p>
            <a:pPr>
              <a:buNone/>
            </a:pPr>
            <a:r>
              <a:rPr lang="id-ID" sz="2400" dirty="0" smtClean="0"/>
              <a:t>	</a:t>
            </a: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-Air traffic control, fiscal management tasks</a:t>
            </a:r>
          </a:p>
          <a:p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</a:rPr>
              <a:t>Debugging systems</a:t>
            </a:r>
          </a:p>
          <a:p>
            <a:pPr>
              <a:buNone/>
            </a:pPr>
            <a:r>
              <a:rPr lang="id-ID" sz="2400" dirty="0" smtClean="0"/>
              <a:t>	</a:t>
            </a: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-Mechanical and software</a:t>
            </a:r>
          </a:p>
          <a:p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</a:rPr>
              <a:t>Repair systems</a:t>
            </a:r>
          </a:p>
          <a:p>
            <a:pPr>
              <a:buNone/>
            </a:pPr>
            <a:r>
              <a:rPr lang="id-ID" sz="2400" dirty="0" smtClean="0"/>
              <a:t>	</a:t>
            </a: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-Incorporate debugging, planning, and execution capabilities</a:t>
            </a:r>
          </a:p>
          <a:p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</a:rPr>
              <a:t>Instruction systems</a:t>
            </a:r>
          </a:p>
          <a:p>
            <a:pPr>
              <a:buNone/>
            </a:pPr>
            <a:r>
              <a:rPr lang="id-ID" sz="2400" dirty="0" smtClean="0"/>
              <a:t>	</a:t>
            </a: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-Identify weaknesses in knowledge and appropriate  </a:t>
            </a:r>
          </a:p>
          <a:p>
            <a:pPr>
              <a:buNone/>
            </a:pP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	 remedies</a:t>
            </a:r>
          </a:p>
          <a:p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</a:rPr>
              <a:t>Control systems</a:t>
            </a:r>
          </a:p>
          <a:p>
            <a:pPr>
              <a:buNone/>
            </a:pPr>
            <a:r>
              <a:rPr lang="id-ID" sz="2400" dirty="0" smtClean="0"/>
              <a:t>	</a:t>
            </a: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-Life support, artificial environment</a:t>
            </a:r>
            <a:endParaRPr lang="id-ID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29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b="1" dirty="0" smtClean="0">
                <a:solidFill>
                  <a:schemeClr val="accent6">
                    <a:lumMod val="50000"/>
                  </a:schemeClr>
                </a:solidFill>
              </a:rPr>
              <a:t>Learning Objectives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Describe the basic concepts and evolution in artificial intelligence.</a:t>
            </a:r>
            <a:endParaRPr lang="id-ID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Understand the importance of knowledge in decision support.</a:t>
            </a:r>
            <a:endParaRPr lang="id-ID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Examine the concepts of rule-based expert systems.</a:t>
            </a:r>
            <a:endParaRPr lang="id-ID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Learn the architecture of rule-based expert systems.</a:t>
            </a:r>
            <a:endParaRPr lang="id-ID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Understand the benefits and limitations of rule based systems for decision support.</a:t>
            </a:r>
            <a:endParaRPr lang="id-ID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Identify proper applications of expert systems.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3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85860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357982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477" t="26201" r="18940" b="15398"/>
          <a:stretch>
            <a:fillRect/>
          </a:stretch>
        </p:blipFill>
        <p:spPr bwMode="auto">
          <a:xfrm>
            <a:off x="571472" y="714356"/>
            <a:ext cx="7858180" cy="537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id-ID" sz="3600" b="1" dirty="0" smtClean="0">
                <a:solidFill>
                  <a:schemeClr val="accent6">
                    <a:lumMod val="50000"/>
                  </a:schemeClr>
                </a:solidFill>
              </a:rPr>
              <a:t>Benefits of Expert Systems</a:t>
            </a:r>
            <a:endParaRPr lang="id-ID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Increased outputs</a:t>
            </a:r>
            <a:endParaRPr lang="id-ID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Increased productivity</a:t>
            </a:r>
            <a:endParaRPr lang="id-ID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Decreased decision-making time</a:t>
            </a:r>
            <a:endParaRPr lang="id-ID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Increased process and product quality</a:t>
            </a:r>
            <a:endParaRPr lang="id-ID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Reduced downtime</a:t>
            </a:r>
            <a:endParaRPr lang="id-ID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Capture of scarce expertise</a:t>
            </a:r>
            <a:endParaRPr lang="id-ID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Flexibility</a:t>
            </a:r>
            <a:endParaRPr lang="id-ID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Ease of complex equipment operation</a:t>
            </a:r>
            <a:endParaRPr lang="id-ID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Elimination of expensive monitoring equipment</a:t>
            </a:r>
            <a:endParaRPr lang="id-ID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Operation in hazardous environments</a:t>
            </a:r>
            <a:endParaRPr lang="id-ID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Access to knowledge and help desks</a:t>
            </a:r>
            <a:endParaRPr lang="id-ID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31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Benefits of Expert Systems</a:t>
            </a:r>
            <a:endParaRPr lang="id-ID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Ability to work with incomplete, imprecise, uncertain data</a:t>
            </a:r>
            <a:endParaRPr lang="id-ID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Provides training</a:t>
            </a:r>
            <a:endParaRPr lang="id-ID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Enhanced problem solving and decision-making</a:t>
            </a:r>
            <a:endParaRPr lang="id-ID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Rapid feedback</a:t>
            </a:r>
            <a:endParaRPr lang="id-ID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Facilitate communications</a:t>
            </a:r>
            <a:endParaRPr lang="id-ID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Reliable decision quality</a:t>
            </a:r>
            <a:endParaRPr lang="id-ID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Ability to solve complex problems</a:t>
            </a:r>
            <a:endParaRPr lang="id-ID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Ease of knowledge transfer to remote locations</a:t>
            </a:r>
            <a:endParaRPr lang="id-ID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Provides intelligent capabilities to other information systems</a:t>
            </a:r>
            <a:endParaRPr lang="id-ID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32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57298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Limitations</a:t>
            </a:r>
            <a:endParaRPr lang="id-ID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Knowledge not always readily available</a:t>
            </a:r>
            <a:endParaRPr lang="id-ID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Difficult to extract expertise from humans</a:t>
            </a:r>
            <a:endParaRPr lang="id-ID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id-ID" sz="2400" dirty="0" smtClean="0"/>
              <a:t>	</a:t>
            </a: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Approaches vary</a:t>
            </a:r>
            <a:endParaRPr lang="id-ID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	-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Natural cognitive limitations</a:t>
            </a:r>
            <a:endParaRPr lang="id-ID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	-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Vocabulary limited</a:t>
            </a:r>
            <a:endParaRPr lang="id-ID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	-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Wrong recommendations</a:t>
            </a:r>
            <a:endParaRPr lang="id-ID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Lack of end-user trust</a:t>
            </a:r>
            <a:endParaRPr lang="id-ID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Knowledge subject to biases</a:t>
            </a:r>
            <a:endParaRPr lang="id-ID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Systems may not be able to arrive at conclusions</a:t>
            </a:r>
            <a:endParaRPr lang="id-ID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33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57298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34</a:t>
            </a:fld>
            <a:endParaRPr lang="en-US" alt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477" t="26201" r="19828" b="9084"/>
          <a:stretch>
            <a:fillRect/>
          </a:stretch>
        </p:blipFill>
        <p:spPr bwMode="auto">
          <a:xfrm>
            <a:off x="357158" y="214290"/>
            <a:ext cx="842968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172" t="25254" r="21020" b="8453"/>
          <a:stretch>
            <a:fillRect/>
          </a:stretch>
        </p:blipFill>
        <p:spPr bwMode="auto">
          <a:xfrm>
            <a:off x="571472" y="500042"/>
            <a:ext cx="800105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2195736" y="1988840"/>
            <a:ext cx="4980979" cy="1754326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SEMOGA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BERMANFAAT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006502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accent6">
                    <a:lumMod val="50000"/>
                  </a:schemeClr>
                </a:solidFill>
              </a:rPr>
              <a:t>Intelligent Systems in KPN Telecom and Logitech Vignette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</a:rPr>
              <a:t>Problems in maintaining computers with varying hardware and software configurations</a:t>
            </a:r>
          </a:p>
          <a:p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</a:rPr>
              <a:t>Rule-based system developed</a:t>
            </a:r>
          </a:p>
          <a:p>
            <a:pPr>
              <a:buNone/>
            </a:pPr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- Captures, manages, automates </a:t>
            </a:r>
          </a:p>
          <a:p>
            <a:pPr>
              <a:buNone/>
            </a:pP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        installation and maintenance </a:t>
            </a:r>
          </a:p>
          <a:p>
            <a:pPr lvl="1"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</a:rPr>
              <a:t>Knowledge-based core</a:t>
            </a:r>
          </a:p>
          <a:p>
            <a:pPr lvl="1"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</a:rPr>
              <a:t>User-friendly interface</a:t>
            </a:r>
          </a:p>
          <a:p>
            <a:pPr lvl="1"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</a:rPr>
              <a:t>Knowledge management module employs </a:t>
            </a:r>
          </a:p>
          <a:p>
            <a:pPr lvl="1">
              <a:buNone/>
            </a:pPr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</a:rPr>
              <a:t>	natural language processing unit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4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643050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293844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16" y="285728"/>
            <a:ext cx="8972584" cy="1939916"/>
          </a:xfrm>
        </p:spPr>
        <p:txBody>
          <a:bodyPr/>
          <a:lstStyle/>
          <a:p>
            <a:r>
              <a:rPr lang="id-ID" sz="2800" b="1" dirty="0" smtClean="0">
                <a:solidFill>
                  <a:schemeClr val="accent6">
                    <a:lumMod val="50000"/>
                  </a:schemeClr>
                </a:solidFill>
              </a:rPr>
              <a:t>AI Application</a:t>
            </a: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id-ID" sz="2400" dirty="0" smtClean="0">
                <a:solidFill>
                  <a:schemeClr val="accent4">
                    <a:lumMod val="75000"/>
                  </a:schemeClr>
                </a:solidFill>
              </a:rPr>
              <a:t>Intelligence:  </a:t>
            </a:r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</a:rPr>
              <a:t>A degree of Learning and reasoning (evidence and conclusion) behavior usually task or problem-solving oriented</a:t>
            </a:r>
            <a:br>
              <a:rPr lang="id-ID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ar-AE" sz="2400" dirty="0" smtClean="0">
                <a:solidFill>
                  <a:schemeClr val="accent6">
                    <a:lumMod val="50000"/>
                  </a:schemeClr>
                </a:solidFill>
              </a:rPr>
              <a:t>التعلم بالملاحظة، السمع بالمحاضرة بالوعظ وبالممارسة وارقى اشكال التعلم، الاستنتاج باعمال التفكير العميق التأمل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714620"/>
            <a:ext cx="5786478" cy="3525831"/>
          </a:xfrm>
        </p:spPr>
        <p:txBody>
          <a:bodyPr/>
          <a:lstStyle/>
          <a:p>
            <a:pPr>
              <a:buNone/>
            </a:pPr>
            <a:r>
              <a:rPr lang="id-ID" sz="2400" dirty="0" smtClean="0"/>
              <a:t>	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Decision situation can be so complex that Data and Model management alone my not be sufficient &amp; additional support can be provided by Expert Systems to substitute for human expertise in supplying the necessary knowledge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5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2357430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509634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b="1" dirty="0" smtClean="0">
                <a:solidFill>
                  <a:schemeClr val="accent6">
                    <a:lumMod val="50000"/>
                  </a:schemeClr>
                </a:solidFill>
              </a:rPr>
              <a:t>Fundamentals of Intelligent </a:t>
            </a:r>
            <a:br>
              <a:rPr lang="id-ID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id-ID" sz="4000" b="1" dirty="0" smtClean="0">
                <a:solidFill>
                  <a:schemeClr val="accent6">
                    <a:lumMod val="50000"/>
                  </a:schemeClr>
                </a:solidFill>
              </a:rPr>
              <a:t>systems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3983047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AI is a dynamic, varied , growing field.</a:t>
            </a:r>
            <a:endParaRPr lang="id-ID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ES is constructed through Knowledge engineering:</a:t>
            </a:r>
            <a:endParaRPr lang="id-ID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Knowledge Acquisition. </a:t>
            </a:r>
            <a:r>
              <a:rPr lang="en-US" sz="2400" dirty="0" smtClean="0">
                <a:solidFill>
                  <a:srgbClr val="00B0F0"/>
                </a:solidFill>
              </a:rPr>
              <a:t>(collecting)</a:t>
            </a:r>
            <a:endParaRPr lang="id-ID" sz="2400" dirty="0" smtClean="0">
              <a:solidFill>
                <a:srgbClr val="00B0F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Know. Representation. </a:t>
            </a:r>
            <a:r>
              <a:rPr lang="en-US" sz="2400" dirty="0" smtClean="0">
                <a:solidFill>
                  <a:srgbClr val="00B0F0"/>
                </a:solidFill>
              </a:rPr>
              <a:t>(organize into knowledge base)</a:t>
            </a:r>
            <a:endParaRPr lang="id-ID" sz="2400" dirty="0" smtClean="0">
              <a:solidFill>
                <a:srgbClr val="00B0F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Inference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F0"/>
                </a:solidFill>
              </a:rPr>
              <a:t>(Deduction, Conclusion from evidence)</a:t>
            </a:r>
            <a:endParaRPr lang="id-ID" sz="2400" dirty="0" smtClean="0">
              <a:solidFill>
                <a:srgbClr val="00B0F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Intelligent&amp; system development</a:t>
            </a:r>
            <a:endParaRPr lang="id-ID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None/>
            </a:pPr>
            <a:r>
              <a:rPr lang="id-ID" sz="2400" dirty="0" smtClean="0"/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(Acquisition, Reasoning, Evidence, Conclusion.)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6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571612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189818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Knowledge-Based DS</a:t>
            </a:r>
            <a:r>
              <a:rPr lang="id-ID" sz="2400" b="1" dirty="0" smtClean="0"/>
              <a:t/>
            </a:r>
            <a:br>
              <a:rPr lang="id-ID" sz="2400" b="1" dirty="0" smtClean="0"/>
            </a:br>
            <a:r>
              <a:rPr lang="en-US" sz="2400" b="1" dirty="0" smtClean="0"/>
              <a:t> “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Can be provided by a variety of AI tools, ES being the primary one.</a:t>
            </a:r>
            <a:r>
              <a:rPr lang="en-US" sz="2400" b="1" dirty="0" smtClean="0"/>
              <a:t>”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28802"/>
            <a:ext cx="7329510" cy="4525963"/>
          </a:xfrm>
        </p:spPr>
        <p:txBody>
          <a:bodyPr/>
          <a:lstStyle/>
          <a:p>
            <a:pPr>
              <a:buNone/>
            </a:pPr>
            <a:r>
              <a:rPr lang="id-ID" sz="2400" dirty="0" smtClean="0"/>
              <a:t>	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Managerial </a:t>
            </a:r>
            <a:r>
              <a:rPr lang="en-US" sz="2400" dirty="0" smtClean="0">
                <a:solidFill>
                  <a:srgbClr val="FF0000"/>
                </a:solidFill>
              </a:rPr>
              <a:t>Decision Makers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are </a:t>
            </a:r>
            <a:endParaRPr lang="id-ID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id-ID" sz="2400" dirty="0" smtClean="0"/>
              <a:t>		</a:t>
            </a:r>
            <a:r>
              <a:rPr lang="en-US" sz="2400" dirty="0" smtClean="0">
                <a:solidFill>
                  <a:srgbClr val="FF0000"/>
                </a:solidFill>
              </a:rPr>
              <a:t>Knowledge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Workers and naturally they </a:t>
            </a:r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incorporate knowledge in their DM. </a:t>
            </a:r>
            <a:endParaRPr lang="id-ID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id-ID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In this age, the abundance of knowledge </a:t>
            </a:r>
            <a:endParaRPr lang="id-ID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</a:rPr>
              <a:t>		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and the enormous numbers of its </a:t>
            </a:r>
            <a:endParaRPr lang="id-ID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</a:rPr>
              <a:t>		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resources, only a knowledge-base DSS </a:t>
            </a:r>
            <a:endParaRPr lang="id-ID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</a:rPr>
              <a:t>		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can enhance as a tool the capabilities </a:t>
            </a:r>
            <a:endParaRPr lang="id-ID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</a:rPr>
              <a:t>		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of D. Makers and Computerized DSS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7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643050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903505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Artificial Intelligence Definition </a:t>
            </a:r>
            <a:r>
              <a:rPr lang="id-ID" sz="2800" b="1" dirty="0" smtClean="0"/>
              <a:t/>
            </a:r>
            <a:br>
              <a:rPr lang="id-ID" sz="2800" b="1" dirty="0" smtClean="0"/>
            </a:br>
            <a:r>
              <a:rPr lang="en-US" sz="2800" b="1" dirty="0" smtClean="0">
                <a:solidFill>
                  <a:srgbClr val="00B050"/>
                </a:solidFill>
              </a:rPr>
              <a:t>Machines that mimic human intelligence.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id-ID" sz="2400" dirty="0" smtClean="0"/>
              <a:t>	</a:t>
            </a:r>
            <a:r>
              <a:rPr lang="en-US" sz="2400" dirty="0" smtClean="0">
                <a:solidFill>
                  <a:srgbClr val="7030A0"/>
                </a:solidFill>
              </a:rPr>
              <a:t>“The study of human thought </a:t>
            </a:r>
            <a:r>
              <a:rPr lang="en-US" sz="2400" dirty="0" err="1" smtClean="0">
                <a:solidFill>
                  <a:srgbClr val="7030A0"/>
                </a:solidFill>
              </a:rPr>
              <a:t>processDuplicate</a:t>
            </a:r>
            <a:r>
              <a:rPr lang="en-US" sz="2400" dirty="0" smtClean="0">
                <a:solidFill>
                  <a:srgbClr val="7030A0"/>
                </a:solidFill>
              </a:rPr>
              <a:t> it by machine.”</a:t>
            </a:r>
            <a:endParaRPr lang="id-ID" sz="24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id-ID" sz="2400" dirty="0" smtClean="0"/>
          </a:p>
          <a:p>
            <a:pPr>
              <a:buNone/>
            </a:pPr>
            <a:r>
              <a:rPr lang="id-ID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“AI is behavior by machine that, if performed by human being, would be called Intelligent.”</a:t>
            </a:r>
            <a:endParaRPr lang="id-ID" sz="24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id-ID" sz="2400" dirty="0" smtClean="0"/>
          </a:p>
          <a:p>
            <a:pPr>
              <a:buNone/>
            </a:pPr>
            <a:r>
              <a:rPr lang="id-ID" sz="2400" dirty="0" smtClean="0"/>
              <a:t>	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“AI is a study of how to make computers do things at which, at the moment, people are better.” Rich &amp; Knight ‘91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8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571612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483473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accent6">
                    <a:lumMod val="50000"/>
                  </a:schemeClr>
                </a:solidFill>
              </a:rPr>
              <a:t>Deep Blue &amp; Garry Kasparov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The best chess player ever lived.</a:t>
            </a:r>
            <a:endParaRPr lang="id-ID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The 1st time a computer demonstrated intelligence in an are required human intelligence.</a:t>
            </a:r>
            <a:endParaRPr lang="id-ID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IBM RS/6000 SP Machine capable of:</a:t>
            </a:r>
            <a:endParaRPr lang="id-ID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Examining 200 million moves per second.</a:t>
            </a:r>
            <a:endParaRPr lang="id-ID" sz="2400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50 billion positions in single move per 3 Min.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9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85860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845698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4922</TotalTime>
  <Words>560</Words>
  <Application>Microsoft Office PowerPoint</Application>
  <PresentationFormat>On-screen Show (4:3)</PresentationFormat>
  <Paragraphs>257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Office Theme</vt:lpstr>
      <vt:lpstr> Kode MK/SKS : /3</vt:lpstr>
      <vt:lpstr>Intelligent Decision Support Systems </vt:lpstr>
      <vt:lpstr>Learning Objectives</vt:lpstr>
      <vt:lpstr>Intelligent Systems in KPN Telecom and Logitech Vignette</vt:lpstr>
      <vt:lpstr>AI Application Intelligence:  A degree of Learning and reasoning (evidence and conclusion) behavior usually task or problem-solving oriented .التعلم بالملاحظة، السمع بالمحاضرة بالوعظ وبالممارسة وارقى اشكال التعلم، الاستنتاج باعمال التفكير العميق التأمل</vt:lpstr>
      <vt:lpstr>Fundamentals of Intelligent  systems</vt:lpstr>
      <vt:lpstr>Knowledge-Based DS  “Can be provided by a variety of AI tools, ES being the primary one.”</vt:lpstr>
      <vt:lpstr>Artificial Intelligence Definition  Machines that mimic human intelligence.</vt:lpstr>
      <vt:lpstr>Deep Blue &amp; Garry Kasparov</vt:lpstr>
      <vt:lpstr>PowerPoint Presentation</vt:lpstr>
      <vt:lpstr>PowerPoint Presentation</vt:lpstr>
      <vt:lpstr>PowerPoint Presentation</vt:lpstr>
      <vt:lpstr>10.3 Development of Artificial Intelligence</vt:lpstr>
      <vt:lpstr>10.4 Artificial Intelligence Concepts</vt:lpstr>
      <vt:lpstr>Artificial Intelligence Concepts</vt:lpstr>
      <vt:lpstr>Artificial Intelligence Concepts</vt:lpstr>
      <vt:lpstr>10.5 Experts</vt:lpstr>
      <vt:lpstr>Expert Systems Features</vt:lpstr>
      <vt:lpstr>PowerPoint Presentation</vt:lpstr>
      <vt:lpstr>10.6 Applications of Expert Systems</vt:lpstr>
      <vt:lpstr>Applications</vt:lpstr>
      <vt:lpstr>Environments, Ex Sys Structure  1- Consultation (runtime)  2- Development</vt:lpstr>
      <vt:lpstr>Major Components of Expert Systems</vt:lpstr>
      <vt:lpstr>Additional Components of Expert Systems</vt:lpstr>
      <vt:lpstr>10.8 How Ex Sys work  1- Knowledge Presentation</vt:lpstr>
      <vt:lpstr>2-Inference Engine</vt:lpstr>
      <vt:lpstr>PowerPoint Presentation</vt:lpstr>
      <vt:lpstr>PowerPoint Presentation</vt:lpstr>
      <vt:lpstr>General Problems Suitable for  Expert Systems</vt:lpstr>
      <vt:lpstr>PowerPoint Presentation</vt:lpstr>
      <vt:lpstr>Benefits of Expert Systems</vt:lpstr>
      <vt:lpstr>Benefits of Expert Systems</vt:lpstr>
      <vt:lpstr>Limitations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Kapsel_I_1</dc:title>
  <dc:creator>septilia</dc:creator>
  <cp:lastModifiedBy>Windows User</cp:lastModifiedBy>
  <cp:revision>320</cp:revision>
  <dcterms:created xsi:type="dcterms:W3CDTF">2010-04-18T12:06:30Z</dcterms:created>
  <dcterms:modified xsi:type="dcterms:W3CDTF">2022-09-01T01:39:09Z</dcterms:modified>
</cp:coreProperties>
</file>