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25" r:id="rId2"/>
    <p:sldId id="324" r:id="rId3"/>
    <p:sldId id="337" r:id="rId4"/>
    <p:sldId id="330" r:id="rId5"/>
    <p:sldId id="336" r:id="rId6"/>
    <p:sldId id="344" r:id="rId7"/>
    <p:sldId id="329" r:id="rId8"/>
    <p:sldId id="338" r:id="rId9"/>
    <p:sldId id="342" r:id="rId10"/>
    <p:sldId id="343" r:id="rId11"/>
    <p:sldId id="328" r:id="rId12"/>
    <p:sldId id="319" r:id="rId13"/>
    <p:sldId id="327" r:id="rId14"/>
    <p:sldId id="334" r:id="rId15"/>
    <p:sldId id="316" r:id="rId16"/>
    <p:sldId id="339" r:id="rId17"/>
    <p:sldId id="340" r:id="rId18"/>
    <p:sldId id="341" r:id="rId19"/>
    <p:sldId id="335" r:id="rId20"/>
    <p:sldId id="317" r:id="rId21"/>
    <p:sldId id="331" r:id="rId22"/>
    <p:sldId id="318" r:id="rId23"/>
    <p:sldId id="315" r:id="rId24"/>
    <p:sldId id="298" r:id="rId25"/>
    <p:sldId id="260" r:id="rId26"/>
    <p:sldId id="266" r:id="rId27"/>
    <p:sldId id="313" r:id="rId28"/>
    <p:sldId id="345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43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8763BF-C573-499D-84AB-18D6B6F21CAE}" type="datetimeFigureOut">
              <a:rPr lang="en-US" smtClean="0"/>
              <a:t>5/30/2020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B471CF-9E86-4586-9582-D27699FC4F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609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461DB-B354-451B-B371-DC387285A4FB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5FB6-30A1-402C-BC4F-6FF5958BC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185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461DB-B354-451B-B371-DC387285A4FB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5FB6-30A1-402C-BC4F-6FF5958BC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941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461DB-B354-451B-B371-DC387285A4FB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5FB6-30A1-402C-BC4F-6FF5958BC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907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461DB-B354-451B-B371-DC387285A4FB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5FB6-30A1-402C-BC4F-6FF5958BC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03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461DB-B354-451B-B371-DC387285A4FB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5FB6-30A1-402C-BC4F-6FF5958BC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12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461DB-B354-451B-B371-DC387285A4FB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5FB6-30A1-402C-BC4F-6FF5958BC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27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461DB-B354-451B-B371-DC387285A4FB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5FB6-30A1-402C-BC4F-6FF5958BC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67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461DB-B354-451B-B371-DC387285A4FB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5FB6-30A1-402C-BC4F-6FF5958BC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269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461DB-B354-451B-B371-DC387285A4FB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5FB6-30A1-402C-BC4F-6FF5958BC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51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461DB-B354-451B-B371-DC387285A4FB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5FB6-30A1-402C-BC4F-6FF5958BC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503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461DB-B354-451B-B371-DC387285A4FB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5FB6-30A1-402C-BC4F-6FF5958BC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858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461DB-B354-451B-B371-DC387285A4FB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E5FB6-30A1-402C-BC4F-6FF5958BC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313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ketut.donder.9?__cft__%5b0%5d=AZW4PjWq0JZMeNK5PX3u7KBHUev42g92p1bAacJauaM8Qx0AX27cXAyIVh4HyPNDU2mWUKNemn78ufBnpsbiEMRi1KkyOK-3YYy3o-qKyhGlw4mWTTs2tM0j4jBpV_fLNoo&amp;__tn__=-UC,P-R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acebook.com/ketut.donder.9/posts/1372718446246994?__cft__%5b0%5d=AZW4PjWq0JZMeNK5PX3u7KBHUev42g92p1bAacJauaM8Qx0AX27cXAyIVh4HyPNDU2mWUKNemn78ufBnpsbiEMRi1KkyOK-3YYy3o-qKyhGlw4mWTTs2tM0j4jBpV_fLNoo&amp;__tn__=,O,P-R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Anupalabdhi" TargetMode="External"/><Relationship Id="rId3" Type="http://schemas.openxmlformats.org/officeDocument/2006/relationships/hyperlink" Target="https://en.wikipedia.org/wiki/Pratyaksha" TargetMode="External"/><Relationship Id="rId7" Type="http://schemas.openxmlformats.org/officeDocument/2006/relationships/hyperlink" Target="https://en.wikipedia.org/wiki/Abhava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Arth%C4%81patti" TargetMode="External"/><Relationship Id="rId5" Type="http://schemas.openxmlformats.org/officeDocument/2006/relationships/hyperlink" Target="https://en.wikipedia.org/wiki/Upam%C4%81%E1%B9%87a" TargetMode="External"/><Relationship Id="rId4" Type="http://schemas.openxmlformats.org/officeDocument/2006/relationships/hyperlink" Target="https://en.wikipedia.org/wiki/Anum%C4%81%E1%B9%87a" TargetMode="External"/><Relationship Id="rId9" Type="http://schemas.openxmlformats.org/officeDocument/2006/relationships/hyperlink" Target="https://en.wikipedia.org/wiki/%C5%9Aabda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7" y="12879"/>
            <a:ext cx="12238772" cy="685800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989" y="490288"/>
            <a:ext cx="4039687" cy="5382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056034" y="755362"/>
            <a:ext cx="7109172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BERDAMAI</a:t>
            </a:r>
            <a:r>
              <a:rPr lang="en-US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d-ID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DENGAN </a:t>
            </a:r>
            <a:r>
              <a:rPr lang="id-ID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COVID-19</a:t>
            </a:r>
          </a:p>
          <a:p>
            <a:r>
              <a:rPr lang="id-ID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Perspektif Teologi Hindu</a:t>
            </a:r>
          </a:p>
          <a:p>
            <a:r>
              <a:rPr lang="id-ID" sz="31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Universitas Hindu Negeri IGB. Sugriwa </a:t>
            </a:r>
          </a:p>
          <a:p>
            <a:r>
              <a:rPr lang="id-ID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Tanggal </a:t>
            </a:r>
            <a:r>
              <a:rPr lang="id-ID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Juni 2020</a:t>
            </a:r>
          </a:p>
          <a:p>
            <a:endParaRPr lang="id-ID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d-ID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Ketut Donder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33" y="3136411"/>
            <a:ext cx="895400" cy="727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90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2" y="0"/>
            <a:ext cx="12238772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9394" y="143701"/>
            <a:ext cx="1084401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2400" b="1" dirty="0" smtClean="0">
                <a:latin typeface="Arial Black" pitchFamily="34" charset="0"/>
              </a:rPr>
              <a:t>PUSTAKA UPANISAD MENYATAKAN:</a:t>
            </a:r>
            <a:r>
              <a:rPr lang="id-ID" sz="2800" b="1" dirty="0" smtClean="0"/>
              <a:t> </a:t>
            </a:r>
          </a:p>
          <a:p>
            <a:pPr marL="342900" indent="-342900" algn="r">
              <a:buAutoNum type="arabicPeriod"/>
            </a:pPr>
            <a:r>
              <a:rPr lang="id-ID" sz="2800" b="1" dirty="0" smtClean="0"/>
              <a:t>Pada awalnya hanya ada Tuhan Yang Esa </a:t>
            </a:r>
            <a:r>
              <a:rPr lang="id-ID" sz="2800" dirty="0" smtClean="0"/>
              <a:t>(Ch.Up.VI.21); </a:t>
            </a:r>
          </a:p>
          <a:p>
            <a:pPr marL="342900" indent="-342900" algn="r">
              <a:buAutoNum type="arabicPeriod"/>
            </a:pPr>
            <a:r>
              <a:rPr lang="id-ID" sz="2800" b="1" dirty="0" smtClean="0"/>
              <a:t>Permulaan dunia ini adalah Brhman </a:t>
            </a:r>
            <a:r>
              <a:rPr lang="id-ID" sz="2800" dirty="0" smtClean="0"/>
              <a:t>(Maitri Up.VI.17)</a:t>
            </a:r>
            <a:endParaRPr lang="id-ID" sz="2800" b="1" dirty="0" smtClean="0"/>
          </a:p>
          <a:p>
            <a:pPr marL="342900" indent="-342900" algn="r">
              <a:buAutoNum type="arabicPeriod"/>
            </a:pPr>
            <a:r>
              <a:rPr lang="id-ID" sz="2800" b="1" dirty="0" smtClean="0"/>
              <a:t>Atma (percikan Brahman) yang sama meliputi seluruh ciptaan: Atma Semesta (</a:t>
            </a:r>
            <a:r>
              <a:rPr lang="id-ID" sz="2800" dirty="0" smtClean="0"/>
              <a:t>Ch.Up.V.11.1-7</a:t>
            </a:r>
            <a:r>
              <a:rPr lang="id-ID" sz="2800" b="1" dirty="0" smtClean="0"/>
              <a:t>)</a:t>
            </a:r>
            <a:r>
              <a:rPr lang="id-ID" sz="2800" dirty="0" smtClean="0"/>
              <a:t>; </a:t>
            </a:r>
            <a:r>
              <a:rPr lang="id-ID" sz="2800" b="1" dirty="0" smtClean="0"/>
              <a:t>Langit kepala Atma</a:t>
            </a:r>
            <a:r>
              <a:rPr lang="id-ID" sz="2800" dirty="0" smtClean="0"/>
              <a:t> (V.12.1-2); </a:t>
            </a:r>
            <a:r>
              <a:rPr lang="id-ID" sz="2800" b="1" dirty="0" smtClean="0"/>
              <a:t>Matahari mata Atman</a:t>
            </a:r>
            <a:r>
              <a:rPr lang="id-ID" sz="2800" dirty="0" smtClean="0"/>
              <a:t> (13.1-2); </a:t>
            </a:r>
            <a:r>
              <a:rPr lang="id-ID" sz="2800" b="1" dirty="0" smtClean="0"/>
              <a:t>Udara nafas Atman</a:t>
            </a:r>
            <a:r>
              <a:rPr lang="id-ID" sz="2800" dirty="0" smtClean="0"/>
              <a:t> (14.1-2); </a:t>
            </a:r>
            <a:r>
              <a:rPr lang="id-ID" sz="2800" b="1" dirty="0" smtClean="0"/>
              <a:t>Angkasa tubuh Atman</a:t>
            </a:r>
            <a:r>
              <a:rPr lang="id-ID" sz="2800" dirty="0" smtClean="0"/>
              <a:t> (15.1-2); </a:t>
            </a:r>
            <a:r>
              <a:rPr lang="id-ID" sz="2800" b="1" dirty="0" smtClean="0"/>
              <a:t>Air kantong kemih Atman</a:t>
            </a:r>
            <a:r>
              <a:rPr lang="id-ID" sz="2800" dirty="0" smtClean="0"/>
              <a:t> (16.1-2); </a:t>
            </a:r>
            <a:r>
              <a:rPr lang="id-ID" sz="2800" b="1" dirty="0"/>
              <a:t>Bumi Kaki Atman</a:t>
            </a:r>
            <a:r>
              <a:rPr lang="id-ID" sz="2800" dirty="0"/>
              <a:t> </a:t>
            </a:r>
            <a:r>
              <a:rPr lang="id-ID" sz="2800" dirty="0" smtClean="0"/>
              <a:t>(17.1-2); </a:t>
            </a:r>
            <a:r>
              <a:rPr lang="id-ID" sz="2800" b="1" dirty="0" smtClean="0"/>
              <a:t>Atman sebagai keseluruhan</a:t>
            </a:r>
            <a:r>
              <a:rPr lang="id-ID" sz="2800" dirty="0" smtClean="0"/>
              <a:t> 18.1-2) </a:t>
            </a:r>
          </a:p>
          <a:p>
            <a:pPr marL="342900" indent="-342900" algn="r">
              <a:buAutoNum type="arabicPeriod"/>
            </a:pPr>
            <a:r>
              <a:rPr lang="id-ID" sz="2800" b="1" dirty="0" smtClean="0"/>
              <a:t>Ad</a:t>
            </a:r>
            <a:r>
              <a:rPr lang="en-US" sz="2800" b="1" dirty="0" smtClean="0"/>
              <a:t>a </a:t>
            </a:r>
            <a:r>
              <a:rPr lang="en-US" sz="2800" b="1" dirty="0" err="1"/>
              <a:t>dua</a:t>
            </a:r>
            <a:r>
              <a:rPr lang="en-US" sz="2800" b="1" dirty="0"/>
              <a:t> </a:t>
            </a:r>
            <a:r>
              <a:rPr lang="en-US" sz="2800" b="1" dirty="0" err="1" smtClean="0"/>
              <a:t>kenyataan</a:t>
            </a:r>
            <a:r>
              <a:rPr lang="en-US" sz="2800" b="1" dirty="0" smtClean="0"/>
              <a:t>, </a:t>
            </a:r>
            <a:r>
              <a:rPr lang="en-US" sz="2800" b="1" dirty="0" err="1"/>
              <a:t>yaitu</a:t>
            </a:r>
            <a:r>
              <a:rPr lang="en-US" sz="2800" b="1" dirty="0"/>
              <a:t> </a:t>
            </a:r>
            <a:r>
              <a:rPr lang="en-US" sz="2800" b="1" dirty="0" err="1"/>
              <a:t>keadaan</a:t>
            </a:r>
            <a:r>
              <a:rPr lang="en-US" sz="2800" b="1" dirty="0"/>
              <a:t> di </a:t>
            </a:r>
            <a:r>
              <a:rPr lang="en-US" sz="2800" b="1" dirty="0" err="1"/>
              <a:t>dunia</a:t>
            </a:r>
            <a:r>
              <a:rPr lang="en-US" sz="2800" b="1" dirty="0"/>
              <a:t> </a:t>
            </a:r>
            <a:r>
              <a:rPr lang="en-US" sz="2800" b="1" dirty="0" err="1"/>
              <a:t>ini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keadaan</a:t>
            </a:r>
            <a:r>
              <a:rPr lang="en-US" sz="2800" b="1" dirty="0"/>
              <a:t> di </a:t>
            </a:r>
            <a:r>
              <a:rPr lang="en-US" sz="2800" b="1" dirty="0" err="1"/>
              <a:t>dunia</a:t>
            </a:r>
            <a:r>
              <a:rPr lang="en-US" sz="2800" b="1" dirty="0"/>
              <a:t> yang </a:t>
            </a:r>
            <a:r>
              <a:rPr lang="en-US" sz="2800" b="1" dirty="0" smtClean="0"/>
              <a:t>lain</a:t>
            </a:r>
            <a:r>
              <a:rPr lang="id-ID" sz="2800" b="1" dirty="0" smtClean="0"/>
              <a:t> (</a:t>
            </a:r>
            <a:r>
              <a:rPr lang="id-ID" sz="2800" dirty="0" smtClean="0"/>
              <a:t>Brh. Up</a:t>
            </a:r>
            <a:r>
              <a:rPr lang="en-US" sz="2800" dirty="0" smtClean="0"/>
              <a:t>.</a:t>
            </a:r>
            <a:r>
              <a:rPr lang="id-ID" sz="2800" dirty="0" smtClean="0"/>
              <a:t> IV.3.9</a:t>
            </a:r>
            <a:r>
              <a:rPr lang="id-ID" sz="2800" b="1" dirty="0" smtClean="0"/>
              <a:t>)</a:t>
            </a:r>
          </a:p>
          <a:p>
            <a:pPr marL="342900" indent="-342900" algn="r">
              <a:buAutoNum type="arabicPeriod"/>
            </a:pPr>
            <a:r>
              <a:rPr lang="id-ID" sz="2800" b="1" dirty="0" smtClean="0"/>
              <a:t>Tiga Keturunan Praja-pati, yaitu </a:t>
            </a:r>
            <a:r>
              <a:rPr lang="id-ID" sz="2800" b="1" dirty="0" smtClean="0">
                <a:solidFill>
                  <a:srgbClr val="FF0000"/>
                </a:solidFill>
              </a:rPr>
              <a:t>Dewa-Manusia-Asura</a:t>
            </a:r>
            <a:r>
              <a:rPr lang="id-ID" sz="2800" b="1" dirty="0" smtClean="0"/>
              <a:t>, karena kedudukan manusia di antara Dewa dan Asura (Raksasa, Bhutakala) sehingga manusia memiliki fungsi mendamaikan perseteruan Dewa (+) dan Asura (-) </a:t>
            </a:r>
            <a:r>
              <a:rPr lang="id-ID" sz="2800" dirty="0" smtClean="0"/>
              <a:t>(Brh.IV.2.1).</a:t>
            </a:r>
          </a:p>
          <a:p>
            <a:pPr marL="342900" indent="-342900" algn="r">
              <a:buAutoNum type="arabicPeriod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245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341D47E-D0D6-4B42-9541-B7BB5BB466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285" y="1390918"/>
            <a:ext cx="4254478" cy="5396258"/>
          </a:xfrm>
          <a:prstGeom prst="rect">
            <a:avLst/>
          </a:prstGeom>
        </p:spPr>
      </p:pic>
      <p:pic>
        <p:nvPicPr>
          <p:cNvPr id="5" name="Picture 4" descr="http://quantumfuture.net/arkadiusz-jadczyk/papers/qifs.gif">
            <a:extLst>
              <a:ext uri="{FF2B5EF4-FFF2-40B4-BE49-F238E27FC236}">
                <a16:creationId xmlns:a16="http://schemas.microsoft.com/office/drawing/2014/main" xmlns="" id="{D678429E-7D49-4FE1-AFA4-0C15E4F6F6C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10712" y="930209"/>
            <a:ext cx="4494663" cy="5921353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</p:spPr>
      </p:pic>
      <p:sp>
        <p:nvSpPr>
          <p:cNvPr id="6" name="TextBox 5"/>
          <p:cNvSpPr txBox="1"/>
          <p:nvPr/>
        </p:nvSpPr>
        <p:spPr>
          <a:xfrm>
            <a:off x="6722829" y="3296983"/>
            <a:ext cx="3812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Arial Black" pitchFamily="34" charset="0"/>
              </a:rPr>
              <a:t>KESADARAN KOSMIS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9704" y="85654"/>
            <a:ext cx="114946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HIRANYAGARBHA</a:t>
            </a:r>
          </a:p>
          <a:p>
            <a:pPr algn="ctr"/>
            <a:r>
              <a:rPr lang="id-ID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(Rahim Atau Kandungan </a:t>
            </a:r>
            <a:r>
              <a:rPr lang="id-ID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Alam </a:t>
            </a:r>
            <a:r>
              <a:rPr lang="id-ID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Semesta)</a:t>
            </a:r>
          </a:p>
          <a:p>
            <a:pPr algn="ctr"/>
            <a:r>
              <a:rPr lang="en-US" sz="2800" b="1" dirty="0" err="1">
                <a:latin typeface="KwTimes New Roman" pitchFamily="18" charset="0"/>
              </a:rPr>
              <a:t>Hiraóya-garbha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b="1" dirty="0" err="1">
                <a:latin typeface="KwTimes New Roman" pitchFamily="18" charset="0"/>
              </a:rPr>
              <a:t>atau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b="1" dirty="0" err="1">
                <a:latin typeface="KwTimes New Roman" pitchFamily="18" charset="0"/>
              </a:rPr>
              <a:t>Prajà-pati</a:t>
            </a:r>
            <a:endParaRPr lang="en-US" sz="2800" b="1" dirty="0">
              <a:solidFill>
                <a:srgbClr val="000099"/>
              </a:solidFill>
              <a:latin typeface="KwTimes New Roman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82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xx04\Pictures\Vibrasi original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67448" y="-2676505"/>
            <a:ext cx="6844213" cy="1220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69701" y="1515223"/>
            <a:ext cx="110887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HIRANYAGARBHA</a:t>
            </a:r>
          </a:p>
          <a:p>
            <a:pPr algn="ctr"/>
            <a:r>
              <a:rPr lang="id-ID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(RAHIM SEMESTA ATAU KANDUNGAN </a:t>
            </a:r>
          </a:p>
          <a:p>
            <a:pPr algn="ctr"/>
            <a:r>
              <a:rPr lang="id-ID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ALAM </a:t>
            </a:r>
            <a:r>
              <a:rPr lang="id-ID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SEMESTA; DI DALAMNYA ADA POTENSI SURA DAN ASURA YANG SENANTIASA BEROPOSISI DAN MANUSIA SEBAGAI PENENGAH)</a:t>
            </a:r>
            <a:endParaRPr lang="en-US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75"/>
          <p:cNvGrpSpPr>
            <a:grpSpLocks/>
          </p:cNvGrpSpPr>
          <p:nvPr/>
        </p:nvGrpSpPr>
        <p:grpSpPr bwMode="auto">
          <a:xfrm>
            <a:off x="1703388" y="666750"/>
            <a:ext cx="6448424" cy="5459413"/>
            <a:chOff x="1073" y="420"/>
            <a:chExt cx="4062" cy="3439"/>
          </a:xfrm>
        </p:grpSpPr>
        <p:sp>
          <p:nvSpPr>
            <p:cNvPr id="5" name="Oval 13"/>
            <p:cNvSpPr>
              <a:spLocks noChangeArrowheads="1"/>
            </p:cNvSpPr>
            <p:nvPr/>
          </p:nvSpPr>
          <p:spPr bwMode="auto">
            <a:xfrm>
              <a:off x="1073" y="420"/>
              <a:ext cx="3439" cy="3439"/>
            </a:xfrm>
            <a:prstGeom prst="ellipse">
              <a:avLst/>
            </a:pr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6" name="Picture 26" descr="planet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0" y="2688"/>
              <a:ext cx="1055" cy="1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up 70"/>
          <p:cNvGrpSpPr>
            <a:grpSpLocks/>
          </p:cNvGrpSpPr>
          <p:nvPr/>
        </p:nvGrpSpPr>
        <p:grpSpPr bwMode="auto">
          <a:xfrm>
            <a:off x="1944689" y="1284288"/>
            <a:ext cx="4683126" cy="4338637"/>
            <a:chOff x="1225" y="809"/>
            <a:chExt cx="2950" cy="2733"/>
          </a:xfrm>
        </p:grpSpPr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1441" y="809"/>
              <a:ext cx="2734" cy="2733"/>
            </a:xfrm>
            <a:prstGeom prst="ellipse">
              <a:avLst/>
            </a:pr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9" name="Picture 18" descr="planet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5" y="2379"/>
              <a:ext cx="990" cy="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Group 82"/>
          <p:cNvGrpSpPr>
            <a:grpSpLocks/>
          </p:cNvGrpSpPr>
          <p:nvPr/>
        </p:nvGrpSpPr>
        <p:grpSpPr bwMode="auto">
          <a:xfrm>
            <a:off x="1219200" y="152400"/>
            <a:ext cx="6477000" cy="6477000"/>
            <a:chOff x="768" y="96"/>
            <a:chExt cx="4080" cy="4080"/>
          </a:xfrm>
        </p:grpSpPr>
        <p:sp>
          <p:nvSpPr>
            <p:cNvPr id="11" name="Oval 15"/>
            <p:cNvSpPr>
              <a:spLocks noChangeArrowheads="1"/>
            </p:cNvSpPr>
            <p:nvPr/>
          </p:nvSpPr>
          <p:spPr bwMode="auto">
            <a:xfrm>
              <a:off x="768" y="96"/>
              <a:ext cx="4080" cy="4080"/>
            </a:xfrm>
            <a:prstGeom prst="ellipse">
              <a:avLst/>
            </a:pr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2" name="Picture 23" descr="planet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192"/>
              <a:ext cx="213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5634507" y="2975019"/>
                <a:ext cx="22012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24D8DAB7-8AA1-4D47-98A6-3DE6F7AF05D5}" type="mathplaceholder">
                        <a:rPr lang="en-US" i="1" smtClean="0">
                          <a:latin typeface="Cambria Math"/>
                        </a:rPr>
                        <a:t>Type equation here.</a:t>
                      </a:fl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4507" y="2975019"/>
                <a:ext cx="2201244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142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12800" y="533400"/>
            <a:ext cx="4572000" cy="6096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7" name="Group 12"/>
          <p:cNvGrpSpPr>
            <a:grpSpLocks/>
          </p:cNvGrpSpPr>
          <p:nvPr/>
        </p:nvGrpSpPr>
        <p:grpSpPr bwMode="auto">
          <a:xfrm>
            <a:off x="2844801" y="2834427"/>
            <a:ext cx="749300" cy="533400"/>
            <a:chOff x="2133600" y="2819400"/>
            <a:chExt cx="561894" cy="533400"/>
          </a:xfrm>
        </p:grpSpPr>
        <p:sp>
          <p:nvSpPr>
            <p:cNvPr id="8" name="Oval 7"/>
            <p:cNvSpPr/>
            <p:nvPr/>
          </p:nvSpPr>
          <p:spPr>
            <a:xfrm>
              <a:off x="2133600" y="2819400"/>
              <a:ext cx="533400" cy="533400"/>
            </a:xfrm>
            <a:prstGeom prst="ellipse">
              <a:avLst/>
            </a:prstGeom>
            <a:solidFill>
              <a:srgbClr val="92D05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600" dirty="0">
                <a:solidFill>
                  <a:schemeClr val="tx1"/>
                </a:solidFill>
              </a:endParaRPr>
            </a:p>
          </p:txBody>
        </p:sp>
        <p:sp>
          <p:nvSpPr>
            <p:cNvPr id="9" name="TextBox 11"/>
            <p:cNvSpPr txBox="1">
              <a:spLocks noChangeArrowheads="1"/>
            </p:cNvSpPr>
            <p:nvPr/>
          </p:nvSpPr>
          <p:spPr bwMode="auto">
            <a:xfrm>
              <a:off x="2162094" y="2967159"/>
              <a:ext cx="53340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/>
                <a:t>Mahat</a:t>
              </a:r>
              <a:endParaRPr lang="en-US" altLang="en-US" sz="1800"/>
            </a:p>
          </p:txBody>
        </p:sp>
      </p:grpSp>
      <p:grpSp>
        <p:nvGrpSpPr>
          <p:cNvPr id="10" name="Group 16"/>
          <p:cNvGrpSpPr>
            <a:grpSpLocks/>
          </p:cNvGrpSpPr>
          <p:nvPr/>
        </p:nvGrpSpPr>
        <p:grpSpPr bwMode="auto">
          <a:xfrm>
            <a:off x="2844801" y="2122869"/>
            <a:ext cx="749300" cy="533400"/>
            <a:chOff x="2133600" y="2286000"/>
            <a:chExt cx="561894" cy="533400"/>
          </a:xfrm>
        </p:grpSpPr>
        <p:sp>
          <p:nvSpPr>
            <p:cNvPr id="11" name="Oval 10"/>
            <p:cNvSpPr/>
            <p:nvPr/>
          </p:nvSpPr>
          <p:spPr>
            <a:xfrm>
              <a:off x="2133600" y="2286000"/>
              <a:ext cx="533400" cy="5334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600" dirty="0">
                <a:solidFill>
                  <a:schemeClr val="tx1"/>
                </a:solidFill>
              </a:endParaRPr>
            </a:p>
          </p:txBody>
        </p:sp>
        <p:sp>
          <p:nvSpPr>
            <p:cNvPr id="12" name="TextBox 15"/>
            <p:cNvSpPr txBox="1">
              <a:spLocks noChangeArrowheads="1"/>
            </p:cNvSpPr>
            <p:nvPr/>
          </p:nvSpPr>
          <p:spPr bwMode="auto">
            <a:xfrm>
              <a:off x="2162094" y="2433759"/>
              <a:ext cx="53340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/>
                <a:t>Budhi</a:t>
              </a:r>
              <a:endParaRPr lang="en-US" altLang="en-US" sz="1800"/>
            </a:p>
          </p:txBody>
        </p:sp>
      </p:grpSp>
      <p:grpSp>
        <p:nvGrpSpPr>
          <p:cNvPr id="13" name="Group 21"/>
          <p:cNvGrpSpPr>
            <a:grpSpLocks/>
          </p:cNvGrpSpPr>
          <p:nvPr/>
        </p:nvGrpSpPr>
        <p:grpSpPr bwMode="auto">
          <a:xfrm>
            <a:off x="2844799" y="1371600"/>
            <a:ext cx="844277" cy="662670"/>
            <a:chOff x="3048000" y="2438400"/>
            <a:chExt cx="533400" cy="533400"/>
          </a:xfrm>
          <a:solidFill>
            <a:schemeClr val="tx1">
              <a:lumMod val="85000"/>
            </a:schemeClr>
          </a:solidFill>
        </p:grpSpPr>
        <p:sp>
          <p:nvSpPr>
            <p:cNvPr id="14" name="Oval 13"/>
            <p:cNvSpPr/>
            <p:nvPr/>
          </p:nvSpPr>
          <p:spPr>
            <a:xfrm>
              <a:off x="3048000" y="2438400"/>
              <a:ext cx="533400" cy="533400"/>
            </a:xfrm>
            <a:prstGeom prst="ellips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6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9"/>
            <p:cNvSpPr txBox="1">
              <a:spLocks noChangeArrowheads="1"/>
            </p:cNvSpPr>
            <p:nvPr/>
          </p:nvSpPr>
          <p:spPr bwMode="auto">
            <a:xfrm>
              <a:off x="3076495" y="2586160"/>
              <a:ext cx="470278" cy="17341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>
                  <a:solidFill>
                    <a:schemeClr val="bg1"/>
                  </a:solidFill>
                </a:rPr>
                <a:t>Manas</a:t>
              </a:r>
              <a:endParaRPr lang="en-US" altLang="en-US" sz="180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25"/>
          <p:cNvGrpSpPr>
            <a:grpSpLocks/>
          </p:cNvGrpSpPr>
          <p:nvPr/>
        </p:nvGrpSpPr>
        <p:grpSpPr bwMode="auto">
          <a:xfrm>
            <a:off x="2844801" y="762000"/>
            <a:ext cx="749300" cy="533400"/>
            <a:chOff x="2895600" y="4114800"/>
            <a:chExt cx="561894" cy="533400"/>
          </a:xfrm>
        </p:grpSpPr>
        <p:sp>
          <p:nvSpPr>
            <p:cNvPr id="17" name="Oval 16"/>
            <p:cNvSpPr/>
            <p:nvPr/>
          </p:nvSpPr>
          <p:spPr>
            <a:xfrm>
              <a:off x="2895600" y="4114800"/>
              <a:ext cx="533400" cy="533400"/>
            </a:xfrm>
            <a:prstGeom prst="ellipse">
              <a:avLst/>
            </a:prstGeom>
            <a:solidFill>
              <a:srgbClr val="CC000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600" dirty="0"/>
            </a:p>
          </p:txBody>
        </p:sp>
        <p:sp>
          <p:nvSpPr>
            <p:cNvPr id="18" name="TextBox 24"/>
            <p:cNvSpPr txBox="1">
              <a:spLocks noChangeArrowheads="1"/>
            </p:cNvSpPr>
            <p:nvPr/>
          </p:nvSpPr>
          <p:spPr bwMode="auto">
            <a:xfrm>
              <a:off x="2924094" y="4262559"/>
              <a:ext cx="53340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600">
                  <a:solidFill>
                    <a:schemeClr val="bg1"/>
                  </a:solidFill>
                </a:rPr>
                <a:t>Ahamkara</a:t>
              </a:r>
              <a:endParaRPr lang="en-US" altLang="en-US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29"/>
          <p:cNvGrpSpPr>
            <a:grpSpLocks/>
          </p:cNvGrpSpPr>
          <p:nvPr/>
        </p:nvGrpSpPr>
        <p:grpSpPr bwMode="auto">
          <a:xfrm>
            <a:off x="2761786" y="194324"/>
            <a:ext cx="1095260" cy="682501"/>
            <a:chOff x="2667000" y="3962400"/>
            <a:chExt cx="533400" cy="533400"/>
          </a:xfrm>
          <a:solidFill>
            <a:schemeClr val="tx1">
              <a:lumMod val="85000"/>
            </a:schemeClr>
          </a:solidFill>
        </p:grpSpPr>
        <p:sp>
          <p:nvSpPr>
            <p:cNvPr id="20" name="Oval 19"/>
            <p:cNvSpPr/>
            <p:nvPr/>
          </p:nvSpPr>
          <p:spPr>
            <a:xfrm>
              <a:off x="2667000" y="3962400"/>
              <a:ext cx="533400" cy="533400"/>
            </a:xfrm>
            <a:prstGeom prst="ellips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600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8"/>
            <p:cNvSpPr txBox="1">
              <a:spLocks noChangeArrowheads="1"/>
            </p:cNvSpPr>
            <p:nvPr/>
          </p:nvSpPr>
          <p:spPr bwMode="auto">
            <a:xfrm>
              <a:off x="2751475" y="4083430"/>
              <a:ext cx="383544" cy="26459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dirty="0" err="1">
                  <a:solidFill>
                    <a:schemeClr val="bg1"/>
                  </a:solidFill>
                </a:rPr>
                <a:t>Panca</a:t>
              </a:r>
              <a:r>
                <a:rPr lang="en-US" altLang="en-US" sz="800" dirty="0">
                  <a:solidFill>
                    <a:schemeClr val="bg1"/>
                  </a:solidFill>
                </a:rPr>
                <a:t> </a:t>
              </a:r>
              <a:r>
                <a:rPr lang="en-US" altLang="en-US" sz="800" dirty="0" err="1">
                  <a:solidFill>
                    <a:schemeClr val="bg1"/>
                  </a:solidFill>
                </a:rPr>
                <a:t>T.Matra</a:t>
              </a:r>
              <a:endParaRPr lang="en-US" altLang="en-US" sz="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31"/>
          <p:cNvGrpSpPr>
            <a:grpSpLocks/>
          </p:cNvGrpSpPr>
          <p:nvPr/>
        </p:nvGrpSpPr>
        <p:grpSpPr bwMode="auto">
          <a:xfrm>
            <a:off x="2540000" y="3505200"/>
            <a:ext cx="1422400" cy="685800"/>
            <a:chOff x="2057400" y="3962400"/>
            <a:chExt cx="1066800" cy="685800"/>
          </a:xfrm>
        </p:grpSpPr>
        <p:sp>
          <p:nvSpPr>
            <p:cNvPr id="23" name="Oval 22"/>
            <p:cNvSpPr/>
            <p:nvPr/>
          </p:nvSpPr>
          <p:spPr>
            <a:xfrm>
              <a:off x="2209800" y="3962400"/>
              <a:ext cx="685800" cy="685800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24" name="TextBox 30"/>
            <p:cNvSpPr txBox="1">
              <a:spLocks noChangeArrowheads="1"/>
            </p:cNvSpPr>
            <p:nvPr/>
          </p:nvSpPr>
          <p:spPr bwMode="auto">
            <a:xfrm>
              <a:off x="2057400" y="4191000"/>
              <a:ext cx="1066800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/>
                <a:t>Brahmanda</a:t>
              </a:r>
            </a:p>
          </p:txBody>
        </p:sp>
      </p:grpSp>
      <p:grpSp>
        <p:nvGrpSpPr>
          <p:cNvPr id="25" name="Group 47"/>
          <p:cNvGrpSpPr>
            <a:grpSpLocks/>
          </p:cNvGrpSpPr>
          <p:nvPr/>
        </p:nvGrpSpPr>
        <p:grpSpPr bwMode="auto">
          <a:xfrm>
            <a:off x="914400" y="1524000"/>
            <a:ext cx="711200" cy="533400"/>
            <a:chOff x="609600" y="1219200"/>
            <a:chExt cx="533400" cy="533400"/>
          </a:xfrm>
          <a:solidFill>
            <a:schemeClr val="tx1">
              <a:lumMod val="85000"/>
            </a:schemeClr>
          </a:solidFill>
        </p:grpSpPr>
        <p:sp>
          <p:nvSpPr>
            <p:cNvPr id="26" name="Oval 25"/>
            <p:cNvSpPr/>
            <p:nvPr/>
          </p:nvSpPr>
          <p:spPr>
            <a:xfrm>
              <a:off x="609600" y="1219200"/>
              <a:ext cx="533400" cy="533400"/>
            </a:xfrm>
            <a:prstGeom prst="ellips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600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36"/>
            <p:cNvSpPr txBox="1">
              <a:spLocks noChangeArrowheads="1"/>
            </p:cNvSpPr>
            <p:nvPr/>
          </p:nvSpPr>
          <p:spPr bwMode="auto">
            <a:xfrm>
              <a:off x="635280" y="1366958"/>
              <a:ext cx="453491" cy="21544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 dirty="0">
                  <a:solidFill>
                    <a:schemeClr val="bg1"/>
                  </a:solidFill>
                </a:rPr>
                <a:t>Rupa</a:t>
              </a:r>
            </a:p>
          </p:txBody>
        </p:sp>
      </p:grpSp>
      <p:grpSp>
        <p:nvGrpSpPr>
          <p:cNvPr id="28" name="Group 48"/>
          <p:cNvGrpSpPr>
            <a:grpSpLocks/>
          </p:cNvGrpSpPr>
          <p:nvPr/>
        </p:nvGrpSpPr>
        <p:grpSpPr bwMode="auto">
          <a:xfrm>
            <a:off x="540912" y="2132526"/>
            <a:ext cx="711200" cy="533400"/>
            <a:chOff x="304800" y="1828800"/>
            <a:chExt cx="533400" cy="533400"/>
          </a:xfrm>
        </p:grpSpPr>
        <p:sp>
          <p:nvSpPr>
            <p:cNvPr id="29" name="Oval 28"/>
            <p:cNvSpPr/>
            <p:nvPr/>
          </p:nvSpPr>
          <p:spPr>
            <a:xfrm>
              <a:off x="304800" y="1828800"/>
              <a:ext cx="533400" cy="53340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600" dirty="0"/>
            </a:p>
          </p:txBody>
        </p:sp>
        <p:sp>
          <p:nvSpPr>
            <p:cNvPr id="30" name="TextBox 38"/>
            <p:cNvSpPr txBox="1">
              <a:spLocks noChangeArrowheads="1"/>
            </p:cNvSpPr>
            <p:nvPr/>
          </p:nvSpPr>
          <p:spPr bwMode="auto">
            <a:xfrm>
              <a:off x="304800" y="1976559"/>
              <a:ext cx="53340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>
                  <a:solidFill>
                    <a:schemeClr val="bg1"/>
                  </a:solidFill>
                </a:rPr>
                <a:t>Rasa</a:t>
              </a:r>
              <a:endParaRPr lang="en-US" altLang="en-US" sz="180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49"/>
          <p:cNvGrpSpPr>
            <a:grpSpLocks/>
          </p:cNvGrpSpPr>
          <p:nvPr/>
        </p:nvGrpSpPr>
        <p:grpSpPr bwMode="auto">
          <a:xfrm>
            <a:off x="439313" y="2792568"/>
            <a:ext cx="749300" cy="533400"/>
            <a:chOff x="0" y="2514600"/>
            <a:chExt cx="561894" cy="533400"/>
          </a:xfrm>
        </p:grpSpPr>
        <p:sp>
          <p:nvSpPr>
            <p:cNvPr id="32" name="Oval 31"/>
            <p:cNvSpPr/>
            <p:nvPr/>
          </p:nvSpPr>
          <p:spPr>
            <a:xfrm>
              <a:off x="0" y="2514600"/>
              <a:ext cx="533400" cy="5334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600" dirty="0"/>
            </a:p>
          </p:txBody>
        </p:sp>
        <p:sp>
          <p:nvSpPr>
            <p:cNvPr id="33" name="TextBox 40"/>
            <p:cNvSpPr txBox="1">
              <a:spLocks noChangeArrowheads="1"/>
            </p:cNvSpPr>
            <p:nvPr/>
          </p:nvSpPr>
          <p:spPr bwMode="auto">
            <a:xfrm>
              <a:off x="28494" y="2662359"/>
              <a:ext cx="53340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>
                  <a:solidFill>
                    <a:schemeClr val="bg1"/>
                  </a:solidFill>
                </a:rPr>
                <a:t>Ganda</a:t>
              </a:r>
              <a:endParaRPr lang="en-US" altLang="en-US" sz="180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Group 46"/>
          <p:cNvGrpSpPr>
            <a:grpSpLocks/>
          </p:cNvGrpSpPr>
          <p:nvPr/>
        </p:nvGrpSpPr>
        <p:grpSpPr bwMode="auto">
          <a:xfrm>
            <a:off x="1329123" y="914400"/>
            <a:ext cx="861495" cy="681158"/>
            <a:chOff x="914400" y="685800"/>
            <a:chExt cx="533400" cy="533400"/>
          </a:xfrm>
          <a:solidFill>
            <a:schemeClr val="tx1">
              <a:lumMod val="85000"/>
            </a:schemeClr>
          </a:solidFill>
        </p:grpSpPr>
        <p:sp>
          <p:nvSpPr>
            <p:cNvPr id="35" name="Oval 34"/>
            <p:cNvSpPr/>
            <p:nvPr/>
          </p:nvSpPr>
          <p:spPr>
            <a:xfrm>
              <a:off x="914400" y="685800"/>
              <a:ext cx="533400" cy="533400"/>
            </a:xfrm>
            <a:prstGeom prst="ellips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600" dirty="0">
                <a:solidFill>
                  <a:schemeClr val="bg1"/>
                </a:solidFill>
              </a:endParaRPr>
            </a:p>
          </p:txBody>
        </p:sp>
        <p:sp>
          <p:nvSpPr>
            <p:cNvPr id="36" name="TextBox 42"/>
            <p:cNvSpPr txBox="1">
              <a:spLocks noChangeArrowheads="1"/>
            </p:cNvSpPr>
            <p:nvPr/>
          </p:nvSpPr>
          <p:spPr bwMode="auto">
            <a:xfrm>
              <a:off x="927374" y="853732"/>
              <a:ext cx="471565" cy="18076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 b="1" dirty="0" err="1">
                  <a:solidFill>
                    <a:schemeClr val="bg1"/>
                  </a:solidFill>
                </a:rPr>
                <a:t>Sparsa</a:t>
              </a:r>
              <a:endParaRPr lang="en-US" altLang="en-US" sz="9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Group 45"/>
          <p:cNvGrpSpPr>
            <a:grpSpLocks/>
          </p:cNvGrpSpPr>
          <p:nvPr/>
        </p:nvGrpSpPr>
        <p:grpSpPr bwMode="auto">
          <a:xfrm>
            <a:off x="1935212" y="384919"/>
            <a:ext cx="875600" cy="579617"/>
            <a:chOff x="152400" y="609600"/>
            <a:chExt cx="533400" cy="533400"/>
          </a:xfrm>
          <a:solidFill>
            <a:schemeClr val="tx1">
              <a:lumMod val="85000"/>
            </a:schemeClr>
          </a:solidFill>
        </p:grpSpPr>
        <p:sp>
          <p:nvSpPr>
            <p:cNvPr id="38" name="Oval 37"/>
            <p:cNvSpPr/>
            <p:nvPr/>
          </p:nvSpPr>
          <p:spPr>
            <a:xfrm>
              <a:off x="152400" y="609600"/>
              <a:ext cx="533400" cy="533400"/>
            </a:xfrm>
            <a:prstGeom prst="ellips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600" dirty="0">
                <a:solidFill>
                  <a:schemeClr val="bg1"/>
                </a:solidFill>
              </a:endParaRPr>
            </a:p>
          </p:txBody>
        </p:sp>
        <p:sp>
          <p:nvSpPr>
            <p:cNvPr id="39" name="TextBox 44"/>
            <p:cNvSpPr txBox="1">
              <a:spLocks noChangeArrowheads="1"/>
            </p:cNvSpPr>
            <p:nvPr/>
          </p:nvSpPr>
          <p:spPr bwMode="auto">
            <a:xfrm>
              <a:off x="217782" y="757359"/>
              <a:ext cx="427703" cy="1982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>
                  <a:solidFill>
                    <a:schemeClr val="bg1"/>
                  </a:solidFill>
                </a:rPr>
                <a:t>Sabda</a:t>
              </a:r>
              <a:endParaRPr lang="en-US" altLang="en-US" sz="180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oup 53"/>
          <p:cNvGrpSpPr>
            <a:grpSpLocks/>
          </p:cNvGrpSpPr>
          <p:nvPr/>
        </p:nvGrpSpPr>
        <p:grpSpPr bwMode="auto">
          <a:xfrm>
            <a:off x="151684" y="3478368"/>
            <a:ext cx="1422400" cy="685800"/>
            <a:chOff x="1143000" y="3962400"/>
            <a:chExt cx="1066800" cy="685800"/>
          </a:xfrm>
        </p:grpSpPr>
        <p:sp>
          <p:nvSpPr>
            <p:cNvPr id="41" name="Oval 40"/>
            <p:cNvSpPr/>
            <p:nvPr/>
          </p:nvSpPr>
          <p:spPr>
            <a:xfrm>
              <a:off x="1295400" y="3962400"/>
              <a:ext cx="685800" cy="68580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1000" dirty="0"/>
            </a:p>
          </p:txBody>
        </p:sp>
        <p:sp>
          <p:nvSpPr>
            <p:cNvPr id="42" name="TextBox 52"/>
            <p:cNvSpPr txBox="1">
              <a:spLocks noChangeArrowheads="1"/>
            </p:cNvSpPr>
            <p:nvPr/>
          </p:nvSpPr>
          <p:spPr bwMode="auto">
            <a:xfrm>
              <a:off x="1143000" y="4191000"/>
              <a:ext cx="1066800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chemeClr val="bg1"/>
                  </a:solidFill>
                </a:rPr>
                <a:t>Panca Bhuta</a:t>
              </a:r>
            </a:p>
          </p:txBody>
        </p:sp>
      </p:grpSp>
      <p:grpSp>
        <p:nvGrpSpPr>
          <p:cNvPr id="43" name="Group 55"/>
          <p:cNvGrpSpPr>
            <a:grpSpLocks/>
          </p:cNvGrpSpPr>
          <p:nvPr/>
        </p:nvGrpSpPr>
        <p:grpSpPr bwMode="auto">
          <a:xfrm>
            <a:off x="4723825" y="3522178"/>
            <a:ext cx="1385455" cy="554182"/>
            <a:chOff x="1143000" y="3962400"/>
            <a:chExt cx="1066800" cy="685800"/>
          </a:xfrm>
        </p:grpSpPr>
        <p:sp>
          <p:nvSpPr>
            <p:cNvPr id="44" name="Oval 43"/>
            <p:cNvSpPr/>
            <p:nvPr/>
          </p:nvSpPr>
          <p:spPr>
            <a:xfrm>
              <a:off x="1295400" y="3962400"/>
              <a:ext cx="685800" cy="68580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1000" dirty="0"/>
            </a:p>
          </p:txBody>
        </p:sp>
        <p:sp>
          <p:nvSpPr>
            <p:cNvPr id="45" name="TextBox 57"/>
            <p:cNvSpPr txBox="1">
              <a:spLocks noChangeArrowheads="1"/>
            </p:cNvSpPr>
            <p:nvPr/>
          </p:nvSpPr>
          <p:spPr bwMode="auto">
            <a:xfrm>
              <a:off x="1143000" y="4191000"/>
              <a:ext cx="1066800" cy="285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chemeClr val="bg1"/>
                  </a:solidFill>
                </a:rPr>
                <a:t>Panca Bhuta</a:t>
              </a:r>
            </a:p>
          </p:txBody>
        </p:sp>
      </p:grpSp>
      <p:grpSp>
        <p:nvGrpSpPr>
          <p:cNvPr id="46" name="Group 58"/>
          <p:cNvGrpSpPr>
            <a:grpSpLocks/>
          </p:cNvGrpSpPr>
          <p:nvPr/>
        </p:nvGrpSpPr>
        <p:grpSpPr bwMode="auto">
          <a:xfrm>
            <a:off x="4978400" y="2911701"/>
            <a:ext cx="812800" cy="609600"/>
            <a:chOff x="0" y="2514600"/>
            <a:chExt cx="561894" cy="533400"/>
          </a:xfrm>
        </p:grpSpPr>
        <p:sp>
          <p:nvSpPr>
            <p:cNvPr id="47" name="Oval 46"/>
            <p:cNvSpPr/>
            <p:nvPr/>
          </p:nvSpPr>
          <p:spPr>
            <a:xfrm>
              <a:off x="0" y="2514600"/>
              <a:ext cx="533400" cy="5334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600" dirty="0"/>
            </a:p>
          </p:txBody>
        </p:sp>
        <p:sp>
          <p:nvSpPr>
            <p:cNvPr id="48" name="TextBox 60"/>
            <p:cNvSpPr txBox="1">
              <a:spLocks noChangeArrowheads="1"/>
            </p:cNvSpPr>
            <p:nvPr/>
          </p:nvSpPr>
          <p:spPr bwMode="auto">
            <a:xfrm>
              <a:off x="28494" y="2662359"/>
              <a:ext cx="533400" cy="188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>
                  <a:solidFill>
                    <a:schemeClr val="bg1"/>
                  </a:solidFill>
                </a:rPr>
                <a:t>Ganda</a:t>
              </a:r>
              <a:endParaRPr lang="en-US" altLang="en-US" sz="1800">
                <a:solidFill>
                  <a:schemeClr val="bg1"/>
                </a:solidFill>
              </a:endParaRPr>
            </a:p>
          </p:txBody>
        </p:sp>
      </p:grpSp>
      <p:grpSp>
        <p:nvGrpSpPr>
          <p:cNvPr id="49" name="Group 61"/>
          <p:cNvGrpSpPr>
            <a:grpSpLocks/>
          </p:cNvGrpSpPr>
          <p:nvPr/>
        </p:nvGrpSpPr>
        <p:grpSpPr bwMode="auto">
          <a:xfrm>
            <a:off x="4945488" y="2365422"/>
            <a:ext cx="711200" cy="533400"/>
            <a:chOff x="304800" y="1828800"/>
            <a:chExt cx="533400" cy="533400"/>
          </a:xfrm>
        </p:grpSpPr>
        <p:sp>
          <p:nvSpPr>
            <p:cNvPr id="50" name="Oval 49"/>
            <p:cNvSpPr/>
            <p:nvPr/>
          </p:nvSpPr>
          <p:spPr>
            <a:xfrm>
              <a:off x="304800" y="1828800"/>
              <a:ext cx="533400" cy="53340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600" dirty="0"/>
            </a:p>
          </p:txBody>
        </p:sp>
        <p:sp>
          <p:nvSpPr>
            <p:cNvPr id="51" name="TextBox 63"/>
            <p:cNvSpPr txBox="1">
              <a:spLocks noChangeArrowheads="1"/>
            </p:cNvSpPr>
            <p:nvPr/>
          </p:nvSpPr>
          <p:spPr bwMode="auto">
            <a:xfrm>
              <a:off x="304800" y="1976559"/>
              <a:ext cx="53340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>
                  <a:solidFill>
                    <a:schemeClr val="bg1"/>
                  </a:solidFill>
                </a:rPr>
                <a:t>Rasa</a:t>
              </a:r>
              <a:endParaRPr lang="en-US" altLang="en-US" sz="1800">
                <a:solidFill>
                  <a:schemeClr val="bg1"/>
                </a:solidFill>
              </a:endParaRPr>
            </a:p>
          </p:txBody>
        </p:sp>
      </p:grpSp>
      <p:grpSp>
        <p:nvGrpSpPr>
          <p:cNvPr id="52" name="Group 64"/>
          <p:cNvGrpSpPr>
            <a:grpSpLocks/>
          </p:cNvGrpSpPr>
          <p:nvPr/>
        </p:nvGrpSpPr>
        <p:grpSpPr bwMode="auto">
          <a:xfrm>
            <a:off x="4699217" y="1756896"/>
            <a:ext cx="822960" cy="609600"/>
            <a:chOff x="609600" y="1219200"/>
            <a:chExt cx="533400" cy="533400"/>
          </a:xfrm>
          <a:solidFill>
            <a:schemeClr val="tx1">
              <a:lumMod val="85000"/>
            </a:schemeClr>
          </a:solidFill>
        </p:grpSpPr>
        <p:sp>
          <p:nvSpPr>
            <p:cNvPr id="53" name="Oval 52"/>
            <p:cNvSpPr/>
            <p:nvPr/>
          </p:nvSpPr>
          <p:spPr>
            <a:xfrm>
              <a:off x="609600" y="1219200"/>
              <a:ext cx="533400" cy="533400"/>
            </a:xfrm>
            <a:prstGeom prst="ellips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600" dirty="0">
                <a:solidFill>
                  <a:schemeClr val="bg1"/>
                </a:solidFill>
              </a:endParaRPr>
            </a:p>
          </p:txBody>
        </p:sp>
        <p:sp>
          <p:nvSpPr>
            <p:cNvPr id="54" name="TextBox 66"/>
            <p:cNvSpPr txBox="1">
              <a:spLocks noChangeArrowheads="1"/>
            </p:cNvSpPr>
            <p:nvPr/>
          </p:nvSpPr>
          <p:spPr bwMode="auto">
            <a:xfrm>
              <a:off x="628243" y="1382809"/>
              <a:ext cx="430637" cy="18851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dirty="0" err="1">
                  <a:solidFill>
                    <a:schemeClr val="bg1"/>
                  </a:solidFill>
                </a:rPr>
                <a:t>Rupa</a:t>
              </a:r>
              <a:endParaRPr lang="en-US" altLang="en-US" sz="1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5" name="Group 67"/>
          <p:cNvGrpSpPr>
            <a:grpSpLocks/>
          </p:cNvGrpSpPr>
          <p:nvPr/>
        </p:nvGrpSpPr>
        <p:grpSpPr bwMode="auto">
          <a:xfrm>
            <a:off x="4318717" y="1161783"/>
            <a:ext cx="852847" cy="568812"/>
            <a:chOff x="946620" y="852773"/>
            <a:chExt cx="533400" cy="484909"/>
          </a:xfrm>
          <a:solidFill>
            <a:schemeClr val="tx1">
              <a:lumMod val="85000"/>
            </a:schemeClr>
          </a:solidFill>
        </p:grpSpPr>
        <p:sp>
          <p:nvSpPr>
            <p:cNvPr id="56" name="Oval 55"/>
            <p:cNvSpPr/>
            <p:nvPr/>
          </p:nvSpPr>
          <p:spPr>
            <a:xfrm>
              <a:off x="946620" y="852773"/>
              <a:ext cx="533400" cy="484909"/>
            </a:xfrm>
            <a:prstGeom prst="ellips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600" dirty="0">
                <a:solidFill>
                  <a:schemeClr val="bg1"/>
                </a:solidFill>
              </a:endParaRPr>
            </a:p>
          </p:txBody>
        </p:sp>
        <p:sp>
          <p:nvSpPr>
            <p:cNvPr id="57" name="TextBox 69"/>
            <p:cNvSpPr txBox="1">
              <a:spLocks noChangeArrowheads="1"/>
            </p:cNvSpPr>
            <p:nvPr/>
          </p:nvSpPr>
          <p:spPr bwMode="auto">
            <a:xfrm>
              <a:off x="964373" y="1009224"/>
              <a:ext cx="479859" cy="1836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dirty="0" err="1">
                  <a:solidFill>
                    <a:schemeClr val="bg1"/>
                  </a:solidFill>
                </a:rPr>
                <a:t>Sparsai</a:t>
              </a:r>
              <a:endParaRPr lang="en-US" altLang="en-US" sz="1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8" name="Group 70"/>
          <p:cNvGrpSpPr>
            <a:grpSpLocks/>
          </p:cNvGrpSpPr>
          <p:nvPr/>
        </p:nvGrpSpPr>
        <p:grpSpPr bwMode="auto">
          <a:xfrm>
            <a:off x="3760632" y="585990"/>
            <a:ext cx="943760" cy="705536"/>
            <a:chOff x="152400" y="609600"/>
            <a:chExt cx="533400" cy="533400"/>
          </a:xfrm>
          <a:solidFill>
            <a:schemeClr val="tx1">
              <a:lumMod val="85000"/>
            </a:schemeClr>
          </a:solidFill>
        </p:grpSpPr>
        <p:sp>
          <p:nvSpPr>
            <p:cNvPr id="59" name="Oval 58"/>
            <p:cNvSpPr/>
            <p:nvPr/>
          </p:nvSpPr>
          <p:spPr>
            <a:xfrm>
              <a:off x="152400" y="609600"/>
              <a:ext cx="533400" cy="533400"/>
            </a:xfrm>
            <a:prstGeom prst="ellips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600" dirty="0">
                <a:solidFill>
                  <a:schemeClr val="bg1"/>
                </a:solidFill>
              </a:endParaRPr>
            </a:p>
          </p:txBody>
        </p:sp>
        <p:sp>
          <p:nvSpPr>
            <p:cNvPr id="60" name="TextBox 72"/>
            <p:cNvSpPr txBox="1">
              <a:spLocks noChangeArrowheads="1"/>
            </p:cNvSpPr>
            <p:nvPr/>
          </p:nvSpPr>
          <p:spPr bwMode="auto">
            <a:xfrm>
              <a:off x="242363" y="786570"/>
              <a:ext cx="391147" cy="1628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>
                  <a:solidFill>
                    <a:schemeClr val="bg1"/>
                  </a:solidFill>
                </a:rPr>
                <a:t>Sabda</a:t>
              </a:r>
              <a:endParaRPr lang="en-US" altLang="en-US" sz="1800">
                <a:solidFill>
                  <a:schemeClr val="bg1"/>
                </a:solidFill>
              </a:endParaRPr>
            </a:p>
          </p:txBody>
        </p:sp>
      </p:grpSp>
      <p:grpSp>
        <p:nvGrpSpPr>
          <p:cNvPr id="61" name="Group 73"/>
          <p:cNvGrpSpPr>
            <a:grpSpLocks/>
          </p:cNvGrpSpPr>
          <p:nvPr/>
        </p:nvGrpSpPr>
        <p:grpSpPr bwMode="auto">
          <a:xfrm>
            <a:off x="455052" y="4201731"/>
            <a:ext cx="1016000" cy="651067"/>
            <a:chOff x="152400" y="609600"/>
            <a:chExt cx="533400" cy="533400"/>
          </a:xfrm>
          <a:solidFill>
            <a:schemeClr val="tx1">
              <a:lumMod val="85000"/>
            </a:schemeClr>
          </a:solidFill>
        </p:grpSpPr>
        <p:sp>
          <p:nvSpPr>
            <p:cNvPr id="62" name="Oval 61"/>
            <p:cNvSpPr/>
            <p:nvPr/>
          </p:nvSpPr>
          <p:spPr>
            <a:xfrm>
              <a:off x="152400" y="609600"/>
              <a:ext cx="533400" cy="533400"/>
            </a:xfrm>
            <a:prstGeom prst="ellips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600" dirty="0">
                <a:solidFill>
                  <a:schemeClr val="bg1"/>
                </a:solidFill>
              </a:endParaRPr>
            </a:p>
          </p:txBody>
        </p:sp>
        <p:sp>
          <p:nvSpPr>
            <p:cNvPr id="63" name="TextBox 75"/>
            <p:cNvSpPr txBox="1">
              <a:spLocks noChangeArrowheads="1"/>
            </p:cNvSpPr>
            <p:nvPr/>
          </p:nvSpPr>
          <p:spPr bwMode="auto">
            <a:xfrm>
              <a:off x="254187" y="757360"/>
              <a:ext cx="386135" cy="17953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dirty="0" err="1">
                  <a:solidFill>
                    <a:schemeClr val="bg1"/>
                  </a:solidFill>
                </a:rPr>
                <a:t>Akasa</a:t>
              </a:r>
              <a:endParaRPr lang="en-US" altLang="en-US" sz="1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4" name="Group 91"/>
          <p:cNvGrpSpPr>
            <a:grpSpLocks/>
          </p:cNvGrpSpPr>
          <p:nvPr/>
        </p:nvGrpSpPr>
        <p:grpSpPr bwMode="auto">
          <a:xfrm>
            <a:off x="711201" y="4953000"/>
            <a:ext cx="807751" cy="609600"/>
            <a:chOff x="914400" y="685800"/>
            <a:chExt cx="533400" cy="533400"/>
          </a:xfrm>
          <a:solidFill>
            <a:schemeClr val="tx1">
              <a:lumMod val="85000"/>
            </a:schemeClr>
          </a:solidFill>
        </p:grpSpPr>
        <p:sp>
          <p:nvSpPr>
            <p:cNvPr id="65" name="Oval 64"/>
            <p:cNvSpPr/>
            <p:nvPr/>
          </p:nvSpPr>
          <p:spPr>
            <a:xfrm>
              <a:off x="914400" y="685800"/>
              <a:ext cx="533400" cy="533400"/>
            </a:xfrm>
            <a:prstGeom prst="ellips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600" dirty="0">
                <a:solidFill>
                  <a:schemeClr val="bg1"/>
                </a:solidFill>
              </a:endParaRPr>
            </a:p>
          </p:txBody>
        </p:sp>
        <p:sp>
          <p:nvSpPr>
            <p:cNvPr id="66" name="TextBox 93"/>
            <p:cNvSpPr txBox="1">
              <a:spLocks noChangeArrowheads="1"/>
            </p:cNvSpPr>
            <p:nvPr/>
          </p:nvSpPr>
          <p:spPr bwMode="auto">
            <a:xfrm>
              <a:off x="942895" y="833559"/>
              <a:ext cx="453727" cy="22890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100" dirty="0">
                  <a:solidFill>
                    <a:schemeClr val="bg1"/>
                  </a:solidFill>
                </a:rPr>
                <a:t>Vayu</a:t>
              </a:r>
            </a:p>
          </p:txBody>
        </p:sp>
      </p:grpSp>
      <p:grpSp>
        <p:nvGrpSpPr>
          <p:cNvPr id="67" name="Group 94"/>
          <p:cNvGrpSpPr>
            <a:grpSpLocks/>
          </p:cNvGrpSpPr>
          <p:nvPr/>
        </p:nvGrpSpPr>
        <p:grpSpPr bwMode="auto">
          <a:xfrm>
            <a:off x="1073151" y="5519738"/>
            <a:ext cx="901700" cy="652462"/>
            <a:chOff x="609600" y="1219200"/>
            <a:chExt cx="533400" cy="533400"/>
          </a:xfrm>
          <a:solidFill>
            <a:srgbClr val="FF0000"/>
          </a:solidFill>
        </p:grpSpPr>
        <p:sp>
          <p:nvSpPr>
            <p:cNvPr id="68" name="Oval 67"/>
            <p:cNvSpPr/>
            <p:nvPr/>
          </p:nvSpPr>
          <p:spPr>
            <a:xfrm>
              <a:off x="609600" y="1219200"/>
              <a:ext cx="533400" cy="533400"/>
            </a:xfrm>
            <a:prstGeom prst="ellips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600" dirty="0">
                <a:solidFill>
                  <a:schemeClr val="bg1"/>
                </a:solidFill>
              </a:endParaRPr>
            </a:p>
          </p:txBody>
        </p:sp>
        <p:sp>
          <p:nvSpPr>
            <p:cNvPr id="69" name="TextBox 96"/>
            <p:cNvSpPr txBox="1">
              <a:spLocks noChangeArrowheads="1"/>
            </p:cNvSpPr>
            <p:nvPr/>
          </p:nvSpPr>
          <p:spPr bwMode="auto">
            <a:xfrm>
              <a:off x="609600" y="1366959"/>
              <a:ext cx="533400" cy="2138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100" b="1" dirty="0" err="1">
                  <a:solidFill>
                    <a:schemeClr val="bg1"/>
                  </a:solidFill>
                </a:rPr>
                <a:t>Teja</a:t>
              </a:r>
              <a:endParaRPr lang="en-US" altLang="en-US" sz="11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0" name="Group 97"/>
          <p:cNvGrpSpPr>
            <a:grpSpLocks/>
          </p:cNvGrpSpPr>
          <p:nvPr/>
        </p:nvGrpSpPr>
        <p:grpSpPr bwMode="auto">
          <a:xfrm>
            <a:off x="1727200" y="6096000"/>
            <a:ext cx="857251" cy="533400"/>
            <a:chOff x="609600" y="1219200"/>
            <a:chExt cx="533400" cy="533400"/>
          </a:xfrm>
          <a:solidFill>
            <a:srgbClr val="00B0F0"/>
          </a:solidFill>
        </p:grpSpPr>
        <p:sp>
          <p:nvSpPr>
            <p:cNvPr id="71" name="Oval 70"/>
            <p:cNvSpPr/>
            <p:nvPr/>
          </p:nvSpPr>
          <p:spPr>
            <a:xfrm>
              <a:off x="609600" y="1219200"/>
              <a:ext cx="533400" cy="533400"/>
            </a:xfrm>
            <a:prstGeom prst="ellips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600" dirty="0">
                <a:solidFill>
                  <a:schemeClr val="bg1"/>
                </a:solidFill>
              </a:endParaRPr>
            </a:p>
          </p:txBody>
        </p:sp>
        <p:sp>
          <p:nvSpPr>
            <p:cNvPr id="72" name="TextBox 99"/>
            <p:cNvSpPr txBox="1">
              <a:spLocks noChangeArrowheads="1"/>
            </p:cNvSpPr>
            <p:nvPr/>
          </p:nvSpPr>
          <p:spPr bwMode="auto">
            <a:xfrm>
              <a:off x="652340" y="1366959"/>
              <a:ext cx="442524" cy="26161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100" dirty="0" err="1">
                  <a:solidFill>
                    <a:schemeClr val="bg1"/>
                  </a:solidFill>
                </a:rPr>
                <a:t>Apah</a:t>
              </a:r>
              <a:endParaRPr lang="en-US" alt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3" name="Group 103"/>
          <p:cNvGrpSpPr>
            <a:grpSpLocks/>
          </p:cNvGrpSpPr>
          <p:nvPr/>
        </p:nvGrpSpPr>
        <p:grpSpPr bwMode="auto">
          <a:xfrm>
            <a:off x="3676651" y="6019800"/>
            <a:ext cx="914400" cy="685800"/>
            <a:chOff x="609600" y="1219200"/>
            <a:chExt cx="533400" cy="533400"/>
          </a:xfrm>
          <a:solidFill>
            <a:srgbClr val="00B0F0"/>
          </a:solidFill>
        </p:grpSpPr>
        <p:sp>
          <p:nvSpPr>
            <p:cNvPr id="74" name="Oval 73"/>
            <p:cNvSpPr/>
            <p:nvPr/>
          </p:nvSpPr>
          <p:spPr>
            <a:xfrm>
              <a:off x="609600" y="1219200"/>
              <a:ext cx="533400" cy="533400"/>
            </a:xfrm>
            <a:prstGeom prst="ellips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600" dirty="0"/>
            </a:p>
          </p:txBody>
        </p:sp>
        <p:sp>
          <p:nvSpPr>
            <p:cNvPr id="75" name="TextBox 105"/>
            <p:cNvSpPr txBox="1">
              <a:spLocks noChangeArrowheads="1"/>
            </p:cNvSpPr>
            <p:nvPr/>
          </p:nvSpPr>
          <p:spPr bwMode="auto">
            <a:xfrm>
              <a:off x="694796" y="1366959"/>
              <a:ext cx="377823" cy="19150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00" dirty="0" err="1"/>
                <a:t>Apah</a:t>
              </a:r>
              <a:endParaRPr lang="en-US" altLang="en-US" sz="1000" dirty="0"/>
            </a:p>
          </p:txBody>
        </p:sp>
      </p:grpSp>
      <p:grpSp>
        <p:nvGrpSpPr>
          <p:cNvPr id="76" name="Group 106"/>
          <p:cNvGrpSpPr>
            <a:grpSpLocks/>
          </p:cNvGrpSpPr>
          <p:nvPr/>
        </p:nvGrpSpPr>
        <p:grpSpPr bwMode="auto">
          <a:xfrm>
            <a:off x="4210051" y="5443538"/>
            <a:ext cx="907144" cy="685800"/>
            <a:chOff x="609600" y="1219200"/>
            <a:chExt cx="533400" cy="533400"/>
          </a:xfrm>
          <a:solidFill>
            <a:srgbClr val="FF0000"/>
          </a:solidFill>
        </p:grpSpPr>
        <p:sp>
          <p:nvSpPr>
            <p:cNvPr id="77" name="Oval 76"/>
            <p:cNvSpPr/>
            <p:nvPr/>
          </p:nvSpPr>
          <p:spPr>
            <a:xfrm>
              <a:off x="609600" y="1219200"/>
              <a:ext cx="533400" cy="533400"/>
            </a:xfrm>
            <a:prstGeom prst="ellips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600" dirty="0"/>
            </a:p>
          </p:txBody>
        </p:sp>
        <p:sp>
          <p:nvSpPr>
            <p:cNvPr id="78" name="TextBox 108"/>
            <p:cNvSpPr txBox="1">
              <a:spLocks noChangeArrowheads="1"/>
            </p:cNvSpPr>
            <p:nvPr/>
          </p:nvSpPr>
          <p:spPr bwMode="auto">
            <a:xfrm>
              <a:off x="703380" y="1366960"/>
              <a:ext cx="380411" cy="19150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00" b="1" dirty="0" err="1"/>
                <a:t>Teja</a:t>
              </a:r>
              <a:endParaRPr lang="en-US" altLang="en-US" sz="1000" b="1" dirty="0"/>
            </a:p>
          </p:txBody>
        </p:sp>
      </p:grpSp>
      <p:grpSp>
        <p:nvGrpSpPr>
          <p:cNvPr id="79" name="Group 109"/>
          <p:cNvGrpSpPr>
            <a:grpSpLocks/>
          </p:cNvGrpSpPr>
          <p:nvPr/>
        </p:nvGrpSpPr>
        <p:grpSpPr bwMode="auto">
          <a:xfrm>
            <a:off x="4591050" y="4804491"/>
            <a:ext cx="964477" cy="685800"/>
            <a:chOff x="914400" y="685800"/>
            <a:chExt cx="533400" cy="533400"/>
          </a:xfrm>
          <a:solidFill>
            <a:schemeClr val="tx1"/>
          </a:solidFill>
        </p:grpSpPr>
        <p:sp>
          <p:nvSpPr>
            <p:cNvPr id="80" name="Oval 79"/>
            <p:cNvSpPr/>
            <p:nvPr/>
          </p:nvSpPr>
          <p:spPr>
            <a:xfrm>
              <a:off x="914400" y="685800"/>
              <a:ext cx="533400" cy="533400"/>
            </a:xfrm>
            <a:prstGeom prst="ellips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600" dirty="0"/>
            </a:p>
          </p:txBody>
        </p:sp>
        <p:sp>
          <p:nvSpPr>
            <p:cNvPr id="81" name="TextBox 111"/>
            <p:cNvSpPr txBox="1">
              <a:spLocks noChangeArrowheads="1"/>
            </p:cNvSpPr>
            <p:nvPr/>
          </p:nvSpPr>
          <p:spPr bwMode="auto">
            <a:xfrm>
              <a:off x="980882" y="833559"/>
              <a:ext cx="385402" cy="19399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00" b="1" dirty="0">
                  <a:solidFill>
                    <a:schemeClr val="bg1"/>
                  </a:solidFill>
                </a:rPr>
                <a:t>Vayu</a:t>
              </a:r>
            </a:p>
          </p:txBody>
        </p:sp>
      </p:grpSp>
      <p:grpSp>
        <p:nvGrpSpPr>
          <p:cNvPr id="82" name="Group 112"/>
          <p:cNvGrpSpPr>
            <a:grpSpLocks/>
          </p:cNvGrpSpPr>
          <p:nvPr/>
        </p:nvGrpSpPr>
        <p:grpSpPr bwMode="auto">
          <a:xfrm>
            <a:off x="4918160" y="4121290"/>
            <a:ext cx="827216" cy="623455"/>
            <a:chOff x="152400" y="609600"/>
            <a:chExt cx="533400" cy="533400"/>
          </a:xfrm>
          <a:solidFill>
            <a:schemeClr val="tx1">
              <a:lumMod val="85000"/>
            </a:schemeClr>
          </a:solidFill>
        </p:grpSpPr>
        <p:sp>
          <p:nvSpPr>
            <p:cNvPr id="83" name="Oval 82"/>
            <p:cNvSpPr/>
            <p:nvPr/>
          </p:nvSpPr>
          <p:spPr>
            <a:xfrm>
              <a:off x="152400" y="609600"/>
              <a:ext cx="533400" cy="533400"/>
            </a:xfrm>
            <a:prstGeom prst="ellips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1100" dirty="0">
                <a:solidFill>
                  <a:schemeClr val="bg1"/>
                </a:solidFill>
              </a:endParaRPr>
            </a:p>
          </p:txBody>
        </p:sp>
        <p:sp>
          <p:nvSpPr>
            <p:cNvPr id="84" name="TextBox 114"/>
            <p:cNvSpPr txBox="1">
              <a:spLocks noChangeArrowheads="1"/>
            </p:cNvSpPr>
            <p:nvPr/>
          </p:nvSpPr>
          <p:spPr bwMode="auto">
            <a:xfrm>
              <a:off x="185215" y="767376"/>
              <a:ext cx="477060" cy="22382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100" dirty="0" err="1">
                  <a:solidFill>
                    <a:schemeClr val="bg1"/>
                  </a:solidFill>
                </a:rPr>
                <a:t>Akasa</a:t>
              </a:r>
              <a:endParaRPr lang="en-US" altLang="en-US" sz="1100" dirty="0">
                <a:solidFill>
                  <a:schemeClr val="bg1"/>
                </a:solidFill>
              </a:endParaRPr>
            </a:p>
          </p:txBody>
        </p:sp>
      </p:grpSp>
      <p:sp>
        <p:nvSpPr>
          <p:cNvPr id="85" name="Arc 84"/>
          <p:cNvSpPr/>
          <p:nvPr/>
        </p:nvSpPr>
        <p:spPr>
          <a:xfrm>
            <a:off x="1320800" y="914400"/>
            <a:ext cx="3251200" cy="4953000"/>
          </a:xfrm>
          <a:prstGeom prst="arc">
            <a:avLst>
              <a:gd name="adj1" fmla="val 17054035"/>
              <a:gd name="adj2" fmla="val 4497356"/>
            </a:avLst>
          </a:prstGeom>
          <a:ln w="28575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6" name="Arc 85"/>
          <p:cNvSpPr/>
          <p:nvPr/>
        </p:nvSpPr>
        <p:spPr>
          <a:xfrm rot="10800000">
            <a:off x="1524000" y="1066800"/>
            <a:ext cx="3962400" cy="4800600"/>
          </a:xfrm>
          <a:prstGeom prst="arc">
            <a:avLst>
              <a:gd name="adj1" fmla="val 17278766"/>
              <a:gd name="adj2" fmla="val 4546269"/>
            </a:avLst>
          </a:prstGeom>
          <a:ln w="28575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87" name="Straight Arrow Connector 86"/>
          <p:cNvCxnSpPr/>
          <p:nvPr/>
        </p:nvCxnSpPr>
        <p:spPr>
          <a:xfrm flipV="1">
            <a:off x="2743200" y="1524000"/>
            <a:ext cx="0" cy="20574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/>
          <p:nvPr/>
        </p:nvCxnSpPr>
        <p:spPr>
          <a:xfrm>
            <a:off x="3657600" y="1524000"/>
            <a:ext cx="0" cy="2133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9" name="Picture 88" descr="arda nareswar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8400" y="4343400"/>
            <a:ext cx="1473987" cy="1676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0" name="Picture 89" descr="anim-earth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0" y="6096000"/>
            <a:ext cx="1016000" cy="762000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</p:pic>
      <p:sp>
        <p:nvSpPr>
          <p:cNvPr id="91" name="Rectangle 1"/>
          <p:cNvSpPr>
            <a:spLocks noChangeArrowheads="1"/>
          </p:cNvSpPr>
          <p:nvPr/>
        </p:nvSpPr>
        <p:spPr bwMode="auto">
          <a:xfrm>
            <a:off x="6152246" y="359468"/>
            <a:ext cx="5421569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fontAlgn="ctr">
              <a:spcBef>
                <a:spcPct val="0"/>
              </a:spcBef>
              <a:buFontTx/>
              <a:buNone/>
            </a:pPr>
            <a:r>
              <a:rPr lang="id-ID" altLang="en-US" sz="2200" b="1" dirty="0" smtClean="0">
                <a:latin typeface="KwTimes New Roman" panose="02020603050405020304" pitchFamily="18" charset="0"/>
                <a:cs typeface="Times New Roman" panose="02020603050405020304" pitchFamily="18" charset="0"/>
              </a:rPr>
              <a:t>SEMUA CIPTAAN BERASAL DARI SUMBER YANG SAMA</a:t>
            </a:r>
          </a:p>
          <a:p>
            <a:pPr algn="r" fontAlgn="ctr">
              <a:spcBef>
                <a:spcPct val="0"/>
              </a:spcBef>
              <a:buFontTx/>
              <a:buNone/>
            </a:pPr>
            <a:r>
              <a:rPr lang="id-ID" altLang="en-US" sz="2200" b="1" dirty="0" smtClean="0">
                <a:latin typeface="KwTimes New Roman" panose="02020603050405020304" pitchFamily="18" charset="0"/>
                <a:cs typeface="Times New Roman" panose="02020603050405020304" pitchFamily="18" charset="0"/>
              </a:rPr>
              <a:t>YAITU TUHAN </a:t>
            </a:r>
          </a:p>
          <a:p>
            <a:pPr fontAlgn="ctr">
              <a:spcBef>
                <a:spcPct val="0"/>
              </a:spcBef>
              <a:buFontTx/>
              <a:buNone/>
            </a:pPr>
            <a:r>
              <a:rPr lang="en-US" altLang="en-US" sz="2200" b="1" dirty="0" err="1" smtClean="0">
                <a:latin typeface="Kw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altLang="en-US" sz="2200" b="1" dirty="0" smtClean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altLang="en-US" sz="2200" b="1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Kesatuannya</a:t>
            </a:r>
            <a:r>
              <a:rPr lang="en-US" altLang="en-US" sz="2200" b="1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altLang="en-US" sz="2200" b="1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KwTimes New Roman" panose="02020603050405020304" pitchFamily="18" charset="0"/>
                <a:cs typeface="Times New Roman" panose="02020603050405020304" pitchFamily="18" charset="0"/>
              </a:rPr>
              <a:t>Kosmos</a:t>
            </a:r>
            <a:r>
              <a:rPr lang="id-ID" altLang="en-US" sz="2200" b="1" dirty="0" smtClean="0">
                <a:latin typeface="KwTimes New Roman" panose="02020603050405020304" pitchFamily="18" charset="0"/>
                <a:cs typeface="Times New Roman" panose="02020603050405020304" pitchFamily="18" charset="0"/>
              </a:rPr>
              <a:t> (Donder, 2007)</a:t>
            </a:r>
            <a:r>
              <a:rPr lang="en-US" altLang="en-US" sz="2200" b="1" dirty="0" smtClean="0">
                <a:latin typeface="Kw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id-ID" altLang="en-US" sz="2200" b="1" dirty="0" smtClean="0">
              <a:latin typeface="KwTimes New Roman" panose="02020603050405020304" pitchFamily="18" charset="0"/>
              <a:cs typeface="Times New Roman" panose="02020603050405020304" pitchFamily="18" charset="0"/>
            </a:endParaRPr>
          </a:p>
          <a:p>
            <a:pPr fontAlgn="ctr">
              <a:spcBef>
                <a:spcPct val="0"/>
              </a:spcBef>
              <a:buFontTx/>
              <a:buNone/>
            </a:pPr>
            <a:endParaRPr lang="en-US" altLang="en-US" sz="2200" b="1" dirty="0">
              <a:latin typeface="Kw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fontAlgn="ctr">
              <a:spcBef>
                <a:spcPct val="0"/>
              </a:spcBef>
              <a:buFont typeface="+mj-lt"/>
              <a:buAutoNum type="arabicPeriod"/>
            </a:pP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Manah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pikiran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-Nya)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didesak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oleh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ego (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keinginan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-Nya)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mencipta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semesta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kemudian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eter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suara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sifat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eter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MDhs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. I.75)</a:t>
            </a:r>
          </a:p>
          <a:p>
            <a:pPr marL="457200" indent="-457200" algn="just" fontAlgn="ctr">
              <a:spcBef>
                <a:spcPct val="0"/>
              </a:spcBef>
              <a:buFont typeface="+mj-lt"/>
              <a:buAutoNum type="arabicPeriod"/>
            </a:pP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Dari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eter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muncul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i="1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bayu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udara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sbg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pembawa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bau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sifat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sentuhan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MDh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. I.76)</a:t>
            </a:r>
          </a:p>
          <a:p>
            <a:pPr marL="457200" indent="-457200" algn="just" fontAlgn="ctr">
              <a:spcBef>
                <a:spcPct val="0"/>
              </a:spcBef>
              <a:buFont typeface="+mj-lt"/>
              <a:buAutoNum type="arabicPeriod"/>
            </a:pP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Dari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udara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muncullah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cahaya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mempunyai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sifat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warna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MDh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. I.77)</a:t>
            </a:r>
          </a:p>
          <a:p>
            <a:pPr marL="457200" indent="-457200" algn="just" fontAlgn="ctr">
              <a:spcBef>
                <a:spcPct val="0"/>
              </a:spcBef>
              <a:buFont typeface="+mj-lt"/>
              <a:buAutoNum type="arabicPeriod"/>
            </a:pP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Dari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cahaya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muncullah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air,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air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muncullah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tanah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(MDh.I.78).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Setelah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mahluk-mahluk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latin typeface="KwTimes New Roman" panose="02020603050405020304" pitchFamily="18" charset="0"/>
                <a:cs typeface="Times New Roman" panose="02020603050405020304" pitchFamily="18" charset="0"/>
              </a:rPr>
              <a:t>lainnya</a:t>
            </a:r>
            <a:r>
              <a:rPr lang="en-US" altLang="en-US" sz="2200" dirty="0">
                <a:latin typeface="Kw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200" dirty="0">
              <a:latin typeface="Kw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35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62887" y="1824073"/>
            <a:ext cx="1050916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i="1" dirty="0" err="1" smtClean="0">
                <a:latin typeface="KwTimes New Roman" pitchFamily="18" charset="0"/>
              </a:rPr>
              <a:t>dvayà</a:t>
            </a:r>
            <a:r>
              <a:rPr lang="en-US" sz="2800" i="1" dirty="0" smtClean="0">
                <a:latin typeface="KwTimes New Roman" pitchFamily="18" charset="0"/>
              </a:rPr>
              <a:t> </a:t>
            </a:r>
            <a:r>
              <a:rPr lang="en-US" sz="2800" i="1" dirty="0">
                <a:latin typeface="KwTimes New Roman" pitchFamily="18" charset="0"/>
              </a:rPr>
              <a:t>ha </a:t>
            </a:r>
            <a:r>
              <a:rPr lang="en-US" sz="2800" i="1" dirty="0" err="1">
                <a:latin typeface="KwTimes New Roman" pitchFamily="18" charset="0"/>
              </a:rPr>
              <a:t>pràjàpatyàá</a:t>
            </a:r>
            <a:r>
              <a:rPr lang="en-US" sz="2800" i="1" dirty="0">
                <a:latin typeface="KwTimes New Roman" pitchFamily="18" charset="0"/>
              </a:rPr>
              <a:t>, </a:t>
            </a:r>
            <a:r>
              <a:rPr lang="en-US" sz="2800" i="1" dirty="0" err="1">
                <a:latin typeface="KwTimes New Roman" pitchFamily="18" charset="0"/>
              </a:rPr>
              <a:t>devàú</a:t>
            </a:r>
            <a:r>
              <a:rPr lang="en-US" sz="2800" i="1" dirty="0">
                <a:latin typeface="KwTimes New Roman" pitchFamily="18" charset="0"/>
              </a:rPr>
              <a:t> </a:t>
            </a:r>
            <a:r>
              <a:rPr lang="en-US" sz="2800" i="1" dirty="0" err="1">
                <a:latin typeface="KwTimes New Roman" pitchFamily="18" charset="0"/>
              </a:rPr>
              <a:t>càsuràú</a:t>
            </a:r>
            <a:r>
              <a:rPr lang="en-US" sz="2800" i="1" dirty="0">
                <a:latin typeface="KwTimes New Roman" pitchFamily="18" charset="0"/>
              </a:rPr>
              <a:t> ca. </a:t>
            </a:r>
            <a:r>
              <a:rPr lang="en-US" sz="2800" i="1" dirty="0" err="1">
                <a:latin typeface="KwTimes New Roman" pitchFamily="18" charset="0"/>
              </a:rPr>
              <a:t>tataá</a:t>
            </a:r>
            <a:r>
              <a:rPr lang="en-US" sz="2800" i="1" dirty="0">
                <a:latin typeface="KwTimes New Roman" pitchFamily="18" charset="0"/>
              </a:rPr>
              <a:t> </a:t>
            </a:r>
            <a:r>
              <a:rPr lang="en-US" sz="2800" i="1" dirty="0" err="1">
                <a:latin typeface="KwTimes New Roman" pitchFamily="18" charset="0"/>
              </a:rPr>
              <a:t>kànìyasà</a:t>
            </a:r>
            <a:r>
              <a:rPr lang="en-US" sz="2800" i="1" dirty="0">
                <a:latin typeface="KwTimes New Roman" pitchFamily="18" charset="0"/>
              </a:rPr>
              <a:t> </a:t>
            </a:r>
            <a:r>
              <a:rPr lang="en-US" sz="2800" i="1" dirty="0" err="1">
                <a:latin typeface="KwTimes New Roman" pitchFamily="18" charset="0"/>
              </a:rPr>
              <a:t>eva</a:t>
            </a:r>
            <a:r>
              <a:rPr lang="en-US" sz="2800" i="1" dirty="0">
                <a:latin typeface="KwTimes New Roman" pitchFamily="18" charset="0"/>
              </a:rPr>
              <a:t> </a:t>
            </a:r>
            <a:r>
              <a:rPr lang="en-US" sz="2800" i="1" dirty="0" err="1">
                <a:latin typeface="KwTimes New Roman" pitchFamily="18" charset="0"/>
              </a:rPr>
              <a:t>devàá</a:t>
            </a:r>
            <a:r>
              <a:rPr lang="en-US" sz="2800" i="1" dirty="0">
                <a:latin typeface="KwTimes New Roman" pitchFamily="18" charset="0"/>
              </a:rPr>
              <a:t>, </a:t>
            </a:r>
            <a:r>
              <a:rPr lang="en-US" sz="2800" i="1" dirty="0" err="1">
                <a:latin typeface="KwTimes New Roman" pitchFamily="18" charset="0"/>
              </a:rPr>
              <a:t>jyàyasà</a:t>
            </a:r>
            <a:r>
              <a:rPr lang="en-US" sz="2800" i="1" dirty="0">
                <a:latin typeface="KwTimes New Roman" pitchFamily="18" charset="0"/>
              </a:rPr>
              <a:t> </a:t>
            </a:r>
            <a:r>
              <a:rPr lang="en-US" sz="2800" i="1" dirty="0" err="1">
                <a:latin typeface="KwTimes New Roman" pitchFamily="18" charset="0"/>
              </a:rPr>
              <a:t>asuràá</a:t>
            </a:r>
            <a:r>
              <a:rPr lang="en-US" sz="2800" i="1" dirty="0">
                <a:latin typeface="KwTimes New Roman" pitchFamily="18" charset="0"/>
              </a:rPr>
              <a:t>, ta </a:t>
            </a:r>
            <a:r>
              <a:rPr lang="en-US" sz="2800" i="1" dirty="0" err="1">
                <a:latin typeface="KwTimes New Roman" pitchFamily="18" charset="0"/>
              </a:rPr>
              <a:t>eûu</a:t>
            </a:r>
            <a:r>
              <a:rPr lang="en-US" sz="2800" i="1" dirty="0">
                <a:latin typeface="KwTimes New Roman" pitchFamily="18" charset="0"/>
              </a:rPr>
              <a:t> </a:t>
            </a:r>
            <a:r>
              <a:rPr lang="en-US" sz="2800" i="1" dirty="0" err="1">
                <a:latin typeface="KwTimes New Roman" pitchFamily="18" charset="0"/>
              </a:rPr>
              <a:t>lokeûv</a:t>
            </a:r>
            <a:r>
              <a:rPr lang="en-US" sz="2800" i="1" dirty="0">
                <a:latin typeface="KwTimes New Roman" pitchFamily="18" charset="0"/>
              </a:rPr>
              <a:t> </a:t>
            </a:r>
            <a:r>
              <a:rPr lang="en-US" sz="2800" i="1" dirty="0" err="1">
                <a:latin typeface="KwTimes New Roman" pitchFamily="18" charset="0"/>
              </a:rPr>
              <a:t>aspardhanta</a:t>
            </a:r>
            <a:r>
              <a:rPr lang="en-US" sz="2800" i="1" dirty="0">
                <a:latin typeface="KwTimes New Roman" pitchFamily="18" charset="0"/>
              </a:rPr>
              <a:t>, </a:t>
            </a:r>
            <a:r>
              <a:rPr lang="en-US" sz="2800" i="1" dirty="0" err="1">
                <a:latin typeface="KwTimes New Roman" pitchFamily="18" charset="0"/>
              </a:rPr>
              <a:t>te</a:t>
            </a:r>
            <a:r>
              <a:rPr lang="en-US" sz="2800" i="1" dirty="0">
                <a:latin typeface="KwTimes New Roman" pitchFamily="18" charset="0"/>
              </a:rPr>
              <a:t> ha </a:t>
            </a:r>
            <a:r>
              <a:rPr lang="en-US" sz="2800" i="1" dirty="0" err="1">
                <a:latin typeface="KwTimes New Roman" pitchFamily="18" charset="0"/>
              </a:rPr>
              <a:t>devà</a:t>
            </a:r>
            <a:r>
              <a:rPr lang="en-US" sz="2800" i="1" dirty="0">
                <a:latin typeface="KwTimes New Roman" pitchFamily="18" charset="0"/>
              </a:rPr>
              <a:t> </a:t>
            </a:r>
            <a:r>
              <a:rPr lang="en-US" sz="2800" i="1" dirty="0" err="1">
                <a:latin typeface="KwTimes New Roman" pitchFamily="18" charset="0"/>
              </a:rPr>
              <a:t>ùcuá</a:t>
            </a:r>
            <a:r>
              <a:rPr lang="en-US" sz="2800" i="1" dirty="0">
                <a:latin typeface="KwTimes New Roman" pitchFamily="18" charset="0"/>
              </a:rPr>
              <a:t>; </a:t>
            </a:r>
            <a:r>
              <a:rPr lang="en-US" sz="2800" i="1" dirty="0" err="1">
                <a:latin typeface="KwTimes New Roman" pitchFamily="18" charset="0"/>
              </a:rPr>
              <a:t>hantàsuràn</a:t>
            </a:r>
            <a:r>
              <a:rPr lang="en-US" sz="2800" i="1" dirty="0">
                <a:latin typeface="KwTimes New Roman" pitchFamily="18" charset="0"/>
              </a:rPr>
              <a:t> </a:t>
            </a:r>
            <a:r>
              <a:rPr lang="en-US" sz="2800" i="1" dirty="0" err="1">
                <a:latin typeface="KwTimes New Roman" pitchFamily="18" charset="0"/>
              </a:rPr>
              <a:t>yajña</a:t>
            </a:r>
            <a:r>
              <a:rPr lang="en-US" sz="2800" i="1" dirty="0">
                <a:latin typeface="KwTimes New Roman" pitchFamily="18" charset="0"/>
              </a:rPr>
              <a:t> </a:t>
            </a:r>
            <a:r>
              <a:rPr lang="en-US" sz="2800" i="1" dirty="0" err="1" smtClean="0">
                <a:latin typeface="KwTimes New Roman" pitchFamily="18" charset="0"/>
              </a:rPr>
              <a:t>udgìthenàtyayàmeti</a:t>
            </a:r>
            <a:r>
              <a:rPr lang="id-ID" sz="2800" dirty="0" smtClean="0">
                <a:latin typeface="KwTimes New Roman" pitchFamily="18" charset="0"/>
              </a:rPr>
              <a:t> </a:t>
            </a:r>
          </a:p>
          <a:p>
            <a:r>
              <a:rPr lang="id-ID" sz="2800" dirty="0" smtClean="0">
                <a:latin typeface="KwTimes New Roman" pitchFamily="18" charset="0"/>
              </a:rPr>
              <a:t>					       (</a:t>
            </a:r>
            <a:r>
              <a:rPr lang="id-ID" sz="2800" i="1" dirty="0" smtClean="0">
                <a:latin typeface="KwTimes New Roman" pitchFamily="18" charset="0"/>
              </a:rPr>
              <a:t>Brihad’aranyaka Upanisad</a:t>
            </a:r>
            <a:r>
              <a:rPr lang="id-ID" sz="2800" dirty="0" smtClean="0">
                <a:latin typeface="KwTimes New Roman" pitchFamily="18" charset="0"/>
              </a:rPr>
              <a:t> I.31)</a:t>
            </a:r>
            <a:r>
              <a:rPr lang="en-US" sz="2800" dirty="0" smtClean="0">
                <a:latin typeface="KwTimes New Roman" pitchFamily="18" charset="0"/>
              </a:rPr>
              <a:t>.</a:t>
            </a:r>
            <a:endParaRPr lang="en-US" sz="2800" dirty="0">
              <a:latin typeface="KwTimes New Roman" pitchFamily="18" charset="0"/>
            </a:endParaRPr>
          </a:p>
          <a:p>
            <a:endParaRPr lang="id-ID" sz="2800" b="1" dirty="0">
              <a:latin typeface="KwTimes New Roman" pitchFamily="18" charset="0"/>
            </a:endParaRPr>
          </a:p>
          <a:p>
            <a:pPr algn="just"/>
            <a:r>
              <a:rPr lang="id-ID" sz="2800" b="1" dirty="0" smtClean="0">
                <a:latin typeface="KwTimes New Roman" pitchFamily="18" charset="0"/>
              </a:rPr>
              <a:t>‘</a:t>
            </a:r>
            <a:r>
              <a:rPr lang="en-US" sz="2800" dirty="0" smtClean="0">
                <a:latin typeface="KwTimes New Roman" pitchFamily="18" charset="0"/>
              </a:rPr>
              <a:t>Ada </a:t>
            </a:r>
            <a:r>
              <a:rPr lang="en-US" sz="2800" dirty="0" err="1">
                <a:latin typeface="KwTimes New Roman" pitchFamily="18" charset="0"/>
              </a:rPr>
              <a:t>dua</a:t>
            </a:r>
            <a:r>
              <a:rPr lang="en-US" sz="2800" dirty="0">
                <a:latin typeface="KwTimes New Roman" pitchFamily="18" charset="0"/>
              </a:rPr>
              <a:t> </a:t>
            </a:r>
            <a:r>
              <a:rPr lang="en-US" sz="2800" dirty="0" err="1">
                <a:latin typeface="KwTimes New Roman" pitchFamily="18" charset="0"/>
              </a:rPr>
              <a:t>macam</a:t>
            </a:r>
            <a:r>
              <a:rPr lang="en-US" sz="2800" dirty="0">
                <a:latin typeface="KwTimes New Roman" pitchFamily="18" charset="0"/>
              </a:rPr>
              <a:t> </a:t>
            </a:r>
            <a:r>
              <a:rPr lang="en-US" sz="2800" dirty="0" err="1">
                <a:latin typeface="KwTimes New Roman" pitchFamily="18" charset="0"/>
              </a:rPr>
              <a:t>keturunan</a:t>
            </a:r>
            <a:r>
              <a:rPr lang="en-US" sz="2800" dirty="0">
                <a:latin typeface="KwTimes New Roman" pitchFamily="18" charset="0"/>
              </a:rPr>
              <a:t> </a:t>
            </a:r>
            <a:r>
              <a:rPr lang="en-US" sz="2800" i="1" dirty="0" err="1">
                <a:latin typeface="KwTimes New Roman" pitchFamily="18" charset="0"/>
              </a:rPr>
              <a:t>Prajà-pati</a:t>
            </a:r>
            <a:r>
              <a:rPr lang="en-US" sz="2800" i="1" dirty="0">
                <a:latin typeface="KwTimes New Roman" pitchFamily="18" charset="0"/>
              </a:rPr>
              <a:t>.</a:t>
            </a:r>
            <a:r>
              <a:rPr lang="en-US" sz="2800" dirty="0">
                <a:latin typeface="KwTimes New Roman" pitchFamily="18" charset="0"/>
              </a:rPr>
              <a:t> </a:t>
            </a:r>
            <a:r>
              <a:rPr lang="en-US" sz="2800" dirty="0" err="1">
                <a:latin typeface="KwTimes New Roman" pitchFamily="18" charset="0"/>
              </a:rPr>
              <a:t>yaitu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b="1" dirty="0" err="1">
                <a:latin typeface="KwTimes New Roman" pitchFamily="18" charset="0"/>
              </a:rPr>
              <a:t>dewata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dirty="0" err="1">
                <a:latin typeface="KwTimes New Roman" pitchFamily="18" charset="0"/>
              </a:rPr>
              <a:t>dan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b="1" dirty="0" err="1">
                <a:latin typeface="KwTimes New Roman" pitchFamily="18" charset="0"/>
              </a:rPr>
              <a:t>asura</a:t>
            </a:r>
            <a:r>
              <a:rPr lang="en-US" sz="2800" b="1" dirty="0">
                <a:latin typeface="KwTimes New Roman" pitchFamily="18" charset="0"/>
              </a:rPr>
              <a:t>. </a:t>
            </a:r>
            <a:r>
              <a:rPr lang="en-US" sz="2800" dirty="0">
                <a:latin typeface="KwTimes New Roman" pitchFamily="18" charset="0"/>
              </a:rPr>
              <a:t>Dari </a:t>
            </a:r>
            <a:r>
              <a:rPr lang="en-US" sz="2800" dirty="0" err="1">
                <a:latin typeface="KwTimes New Roman" pitchFamily="18" charset="0"/>
              </a:rPr>
              <a:t>keduanya</a:t>
            </a:r>
            <a:r>
              <a:rPr lang="en-US" sz="2800" dirty="0">
                <a:latin typeface="KwTimes New Roman" pitchFamily="18" charset="0"/>
              </a:rPr>
              <a:t> </a:t>
            </a:r>
            <a:r>
              <a:rPr lang="en-US" sz="2800" b="1" dirty="0" err="1">
                <a:latin typeface="KwTimes New Roman" pitchFamily="18" charset="0"/>
              </a:rPr>
              <a:t>dewata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dirty="0" err="1">
                <a:latin typeface="KwTimes New Roman" pitchFamily="18" charset="0"/>
              </a:rPr>
              <a:t>adalah</a:t>
            </a:r>
            <a:r>
              <a:rPr lang="en-US" sz="2800" dirty="0">
                <a:latin typeface="KwTimes New Roman" pitchFamily="18" charset="0"/>
              </a:rPr>
              <a:t> yang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b="1" dirty="0" err="1">
                <a:latin typeface="KwTimes New Roman" pitchFamily="18" charset="0"/>
              </a:rPr>
              <a:t>lebih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b="1" dirty="0" err="1">
                <a:latin typeface="KwTimes New Roman" pitchFamily="18" charset="0"/>
              </a:rPr>
              <a:t>muda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dirty="0" err="1">
                <a:latin typeface="KwTimes New Roman" pitchFamily="18" charset="0"/>
              </a:rPr>
              <a:t>dan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b="1" i="1" dirty="0" err="1">
                <a:latin typeface="KwTimes New Roman" pitchFamily="18" charset="0"/>
              </a:rPr>
              <a:t>asura</a:t>
            </a:r>
            <a:r>
              <a:rPr lang="en-US" sz="2800" b="1" i="1" dirty="0">
                <a:latin typeface="KwTimes New Roman" pitchFamily="18" charset="0"/>
              </a:rPr>
              <a:t> </a:t>
            </a:r>
            <a:r>
              <a:rPr lang="id-ID" sz="2800" dirty="0" smtClean="0">
                <a:latin typeface="KwTimes New Roman" pitchFamily="18" charset="0"/>
              </a:rPr>
              <a:t>yang</a:t>
            </a:r>
            <a:r>
              <a:rPr lang="id-ID" sz="2800" b="1" i="1" dirty="0" smtClean="0">
                <a:latin typeface="KwTimes New Roman" pitchFamily="18" charset="0"/>
              </a:rPr>
              <a:t> </a:t>
            </a:r>
            <a:r>
              <a:rPr lang="en-US" sz="2800" b="1" dirty="0" err="1" smtClean="0">
                <a:latin typeface="KwTimes New Roman" pitchFamily="18" charset="0"/>
              </a:rPr>
              <a:t>lebih</a:t>
            </a:r>
            <a:r>
              <a:rPr lang="en-US" sz="2800" b="1" dirty="0" smtClean="0">
                <a:latin typeface="KwTimes New Roman" pitchFamily="18" charset="0"/>
              </a:rPr>
              <a:t> </a:t>
            </a:r>
            <a:r>
              <a:rPr lang="en-US" sz="2800" b="1" dirty="0" err="1">
                <a:latin typeface="KwTimes New Roman" pitchFamily="18" charset="0"/>
              </a:rPr>
              <a:t>tua</a:t>
            </a:r>
            <a:r>
              <a:rPr lang="en-US" sz="2800" b="1" dirty="0">
                <a:latin typeface="KwTimes New Roman" pitchFamily="18" charset="0"/>
              </a:rPr>
              <a:t>. </a:t>
            </a:r>
            <a:r>
              <a:rPr lang="en-US" sz="2800" b="1" dirty="0" err="1">
                <a:latin typeface="KwTimes New Roman" pitchFamily="18" charset="0"/>
              </a:rPr>
              <a:t>Mereka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b="1" dirty="0" err="1">
                <a:latin typeface="KwTimes New Roman" pitchFamily="18" charset="0"/>
              </a:rPr>
              <a:t>saling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b="1" dirty="0" err="1">
                <a:latin typeface="KwTimes New Roman" pitchFamily="18" charset="0"/>
              </a:rPr>
              <a:t>berlawanan</a:t>
            </a:r>
            <a:r>
              <a:rPr lang="en-US" sz="2800" b="1" dirty="0">
                <a:latin typeface="KwTimes New Roman" pitchFamily="18" charset="0"/>
              </a:rPr>
              <a:t> (</a:t>
            </a:r>
            <a:r>
              <a:rPr lang="en-US" sz="2800" b="1" dirty="0" err="1">
                <a:latin typeface="KwTimes New Roman" pitchFamily="18" charset="0"/>
              </a:rPr>
              <a:t>baku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b="1" dirty="0" err="1">
                <a:latin typeface="KwTimes New Roman" pitchFamily="18" charset="0"/>
              </a:rPr>
              <a:t>hantam</a:t>
            </a:r>
            <a:r>
              <a:rPr lang="en-US" sz="2800" b="1" dirty="0">
                <a:latin typeface="KwTimes New Roman" pitchFamily="18" charset="0"/>
              </a:rPr>
              <a:t>) </a:t>
            </a:r>
            <a:r>
              <a:rPr lang="en-US" sz="2800" b="1" dirty="0" err="1">
                <a:latin typeface="KwTimes New Roman" pitchFamily="18" charset="0"/>
              </a:rPr>
              <a:t>untuk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b="1" dirty="0" err="1">
                <a:latin typeface="KwTimes New Roman" pitchFamily="18" charset="0"/>
              </a:rPr>
              <a:t>menguasai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b="1" dirty="0" err="1">
                <a:latin typeface="KwTimes New Roman" pitchFamily="18" charset="0"/>
              </a:rPr>
              <a:t>dunia-dunia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b="1" dirty="0" err="1">
                <a:latin typeface="KwTimes New Roman" pitchFamily="18" charset="0"/>
              </a:rPr>
              <a:t>ini</a:t>
            </a:r>
            <a:r>
              <a:rPr lang="en-US" sz="2800" b="1" dirty="0">
                <a:latin typeface="KwTimes New Roman" pitchFamily="18" charset="0"/>
              </a:rPr>
              <a:t>. </a:t>
            </a:r>
            <a:r>
              <a:rPr lang="en-US" sz="2800" dirty="0">
                <a:latin typeface="KwTimes New Roman" pitchFamily="18" charset="0"/>
              </a:rPr>
              <a:t>Para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b="1" dirty="0" err="1" smtClean="0">
                <a:latin typeface="KwTimes New Roman" pitchFamily="18" charset="0"/>
              </a:rPr>
              <a:t>dewata</a:t>
            </a:r>
            <a:r>
              <a:rPr lang="id-ID" sz="2800" b="1" dirty="0" smtClean="0">
                <a:latin typeface="KwTimes New Roman" pitchFamily="18" charset="0"/>
              </a:rPr>
              <a:t> </a:t>
            </a:r>
            <a:r>
              <a:rPr lang="en-US" sz="2800" dirty="0" smtClean="0">
                <a:latin typeface="KwTimes New Roman" pitchFamily="18" charset="0"/>
              </a:rPr>
              <a:t>-</a:t>
            </a:r>
            <a:r>
              <a:rPr lang="en-US" sz="2800" dirty="0" err="1">
                <a:latin typeface="KwTimes New Roman" pitchFamily="18" charset="0"/>
              </a:rPr>
              <a:t>berkata</a:t>
            </a:r>
            <a:r>
              <a:rPr lang="en-US" sz="2800" dirty="0">
                <a:latin typeface="KwTimes New Roman" pitchFamily="18" charset="0"/>
              </a:rPr>
              <a:t>.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b="1" dirty="0" err="1">
                <a:latin typeface="KwTimes New Roman" pitchFamily="18" charset="0"/>
              </a:rPr>
              <a:t>ayo</a:t>
            </a:r>
            <a:r>
              <a:rPr lang="en-US" sz="2800" b="1" dirty="0">
                <a:latin typeface="KwTimes New Roman" pitchFamily="18" charset="0"/>
              </a:rPr>
              <a:t>, </a:t>
            </a:r>
            <a:r>
              <a:rPr lang="en-US" sz="2800" b="1" dirty="0" err="1">
                <a:latin typeface="KwTimes New Roman" pitchFamily="18" charset="0"/>
              </a:rPr>
              <a:t>marilah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b="1" dirty="0" err="1">
                <a:latin typeface="KwTimes New Roman" pitchFamily="18" charset="0"/>
              </a:rPr>
              <a:t>kita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b="1" dirty="0" err="1">
                <a:latin typeface="KwTimes New Roman" pitchFamily="18" charset="0"/>
              </a:rPr>
              <a:t>kalahkan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b="1" dirty="0" err="1">
                <a:latin typeface="KwTimes New Roman" pitchFamily="18" charset="0"/>
              </a:rPr>
              <a:t>para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b="1" i="1" dirty="0" err="1">
                <a:latin typeface="KwTimes New Roman" pitchFamily="18" charset="0"/>
              </a:rPr>
              <a:t>asura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dirty="0" err="1">
                <a:latin typeface="KwTimes New Roman" pitchFamily="18" charset="0"/>
              </a:rPr>
              <a:t>pada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b="1" i="1" dirty="0" err="1">
                <a:latin typeface="KwTimes New Roman" pitchFamily="18" charset="0"/>
              </a:rPr>
              <a:t>yajña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b="1" dirty="0" err="1">
                <a:latin typeface="KwTimes New Roman" pitchFamily="18" charset="0"/>
              </a:rPr>
              <a:t>melalui</a:t>
            </a:r>
            <a:r>
              <a:rPr lang="en-US" sz="2800" b="1" dirty="0">
                <a:latin typeface="KwTimes New Roman" pitchFamily="18" charset="0"/>
              </a:rPr>
              <a:t> </a:t>
            </a:r>
            <a:r>
              <a:rPr lang="en-US" sz="2800" b="1" i="1" dirty="0" err="1" smtClean="0">
                <a:latin typeface="KwTimes New Roman" pitchFamily="18" charset="0"/>
              </a:rPr>
              <a:t>udgìtha</a:t>
            </a:r>
            <a:r>
              <a:rPr lang="id-ID" sz="2800" b="1" dirty="0" smtClean="0">
                <a:latin typeface="KwTimes New Roman" pitchFamily="18" charset="0"/>
              </a:rPr>
              <a:t>’</a:t>
            </a:r>
            <a:r>
              <a:rPr lang="id-ID" sz="2800" b="1" i="1" dirty="0" smtClean="0">
                <a:latin typeface="KwTimes New Roman" pitchFamily="18" charset="0"/>
              </a:rPr>
              <a:t> </a:t>
            </a:r>
            <a:r>
              <a:rPr lang="id-ID" sz="2800" dirty="0" smtClean="0">
                <a:latin typeface="KwTimes New Roman" pitchFamily="18" charset="0"/>
              </a:rPr>
              <a:t>(Radhakrishnan, 2008:111)</a:t>
            </a:r>
            <a:endParaRPr lang="en-US" sz="2800" dirty="0">
              <a:latin typeface="Kw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16678" y="224134"/>
            <a:ext cx="901521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d-ID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ASURA (RAKSASA) LEBIH TUA DARIPADA PARA DEWA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419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ubl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701675"/>
            <a:ext cx="1143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21969" y="1417535"/>
            <a:ext cx="11552351" cy="5201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  <a:hlinkClick r:id="rId3"/>
              </a:rPr>
              <a:t>Ketut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  <a:hlinkClick r:id="rId3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  <a:hlinkClick r:id="rId3"/>
              </a:rPr>
              <a:t>Donder</a:t>
            </a:r>
            <a:r>
              <a:rPr kumimoji="0" lang="id-ID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, 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cs typeface="Arial" charset="0"/>
                <a:hlinkClick r:id="rId4"/>
              </a:rPr>
              <a:t>15 </a:t>
            </a:r>
            <a:r>
              <a:rPr kumimoji="0" lang="en-US" sz="2400" b="1" i="0" u="sng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cs typeface="Arial" charset="0"/>
                <a:hlinkClick r:id="rId4"/>
              </a:rPr>
              <a:t>Maret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cs typeface="Arial" charset="0"/>
              </a:rPr>
              <a:t> </a:t>
            </a:r>
            <a:r>
              <a:rPr kumimoji="0" lang="id-ID" sz="2400" b="1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cs typeface="Arial" charset="0"/>
              </a:rPr>
              <a:t>2020,</a:t>
            </a:r>
            <a:r>
              <a:rPr kumimoji="0" lang="id-ID" sz="2400" b="1" i="0" u="sng" strike="noStrike" cap="none" normalizeH="0" dirty="0" smtClean="0">
                <a:ln>
                  <a:noFill/>
                </a:ln>
                <a:solidFill>
                  <a:srgbClr val="000099"/>
                </a:solidFill>
                <a:effectLst/>
                <a:cs typeface="Arial" charset="0"/>
              </a:rPr>
              <a:t>    </a:t>
            </a:r>
            <a:endParaRPr kumimoji="0" lang="en-US" sz="2400" b="1" i="0" u="sng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cs typeface="Arial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id-ID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Facebook </a:t>
            </a:r>
            <a:r>
              <a:rPr lang="id-ID" sz="2400" b="1" dirty="0" smtClean="0"/>
              <a:t>Disukai  60 Orang, 32 Komentar Dan  Dibagikan 27 Kali Oleh Teman Fb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cs typeface="Arial" charset="0"/>
              </a:rPr>
              <a:t>SHNATI</a:t>
            </a:r>
            <a:r>
              <a:rPr kumimoji="0" lang="id-ID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cs typeface="Arial" charset="0"/>
              </a:rPr>
              <a:t> MANTRA:</a:t>
            </a:r>
            <a:r>
              <a:rPr kumimoji="0" lang="id-ID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cs typeface="Arial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cs typeface="Arial" charset="0"/>
              </a:rPr>
              <a:t>DOA UNIVERSAL UNTUK KEDAMAIAN SELURUH MAHLUK DI ALAM SEMESTA</a:t>
            </a:r>
            <a:r>
              <a:rPr kumimoji="0" lang="id-ID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cs typeface="Arial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cs typeface="Arial" charset="0"/>
              </a:rPr>
              <a:t>(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cs typeface="Arial" charset="0"/>
              </a:rPr>
              <a:t>Yaj</a:t>
            </a:r>
            <a:r>
              <a:rPr kumimoji="0" lang="id-ID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cs typeface="Arial" charset="0"/>
              </a:rPr>
              <a:t>urveda</a:t>
            </a:r>
            <a:r>
              <a:rPr lang="id-ID" sz="2000" b="1" dirty="0" smtClean="0">
                <a:latin typeface="Arial Black" pitchFamily="34" charset="0"/>
                <a:cs typeface="Arial" charset="0"/>
              </a:rPr>
              <a:t>.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cs typeface="Arial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cs typeface="Arial" charset="0"/>
              </a:rPr>
              <a:t>XXXVI.17)</a:t>
            </a:r>
            <a:r>
              <a:rPr kumimoji="0" lang="id-ID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cs typeface="Arial" charset="0"/>
              </a:rPr>
              <a:t>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“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Tuhan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Maha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Kuasa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semoga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semua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mahluk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di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Sorga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dalam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keadaan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damai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;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semoga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semua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mahluk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di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antariksa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dalam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keadaan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damai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;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semoga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semua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mahluk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di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dalam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tanah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di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atas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tanah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dalam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keadaan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damai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;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semoga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semua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mahkuk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di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dalam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air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dalam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kedaan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damai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;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semoga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semua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mahluk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yang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ada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di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semak-semak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dalam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keadaan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damai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;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semoga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semua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mahluk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yang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ada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di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dalam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hutan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belantara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dalam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keadaan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damai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;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semoga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semua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mahluk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yang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ada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di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Brahmaloka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dalam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kedaan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damai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;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semoga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alam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semesta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beserta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seluruh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isinya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dalam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keadaan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damai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Sehingga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dengan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kedamaian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seluruh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mahluk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maka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kami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jauh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dari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rasa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cemas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gelisah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rasa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takut</a:t>
            </a:r>
            <a:r>
              <a:rPr kumimoji="0" lang="id-ID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”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052" name="Picture 4" descr="Publ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250950"/>
            <a:ext cx="1143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1969" y="36367"/>
            <a:ext cx="11423563" cy="13781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id-ID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SEJAK AWAL KASUS CORONA </a:t>
            </a:r>
          </a:p>
          <a:p>
            <a:pPr algn="r"/>
            <a:r>
              <a:rPr lang="id-ID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SAYA TIDAK SETUJU MENGGUNAKAN ISTILAH </a:t>
            </a:r>
            <a:r>
              <a:rPr lang="id-ID" sz="32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PERANG</a:t>
            </a:r>
            <a:r>
              <a:rPr lang="id-ID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6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7" y="0"/>
            <a:ext cx="12238772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52936" y="1987431"/>
            <a:ext cx="1021742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 err="1" smtClean="0">
                <a:latin typeface="KwTimes New Roman" pitchFamily="18" charset="0"/>
              </a:rPr>
              <a:t>sarva</a:t>
            </a:r>
            <a:r>
              <a:rPr lang="en-US" sz="3600" i="1" dirty="0" smtClean="0">
                <a:latin typeface="KwTimes New Roman" pitchFamily="18" charset="0"/>
              </a:rPr>
              <a:t> </a:t>
            </a:r>
            <a:r>
              <a:rPr lang="en-US" sz="3600" i="1" dirty="0" err="1">
                <a:latin typeface="KwTimes New Roman" pitchFamily="18" charset="0"/>
              </a:rPr>
              <a:t>bhùtastham</a:t>
            </a:r>
            <a:r>
              <a:rPr lang="en-US" sz="3600" i="1" dirty="0">
                <a:latin typeface="KwTimes New Roman" pitchFamily="18" charset="0"/>
              </a:rPr>
              <a:t> </a:t>
            </a:r>
            <a:r>
              <a:rPr lang="en-US" sz="3600" i="1" dirty="0" err="1">
                <a:latin typeface="KwTimes New Roman" pitchFamily="18" charset="0"/>
              </a:rPr>
              <a:t>àtmànam</a:t>
            </a:r>
            <a:r>
              <a:rPr lang="en-US" sz="3600" i="1" dirty="0">
                <a:latin typeface="KwTimes New Roman" pitchFamily="18" charset="0"/>
              </a:rPr>
              <a:t> </a:t>
            </a:r>
            <a:r>
              <a:rPr lang="en-US" sz="3600" i="1" dirty="0" err="1">
                <a:latin typeface="KwTimes New Roman" pitchFamily="18" charset="0"/>
              </a:rPr>
              <a:t>sarva-bhùtàni</a:t>
            </a:r>
            <a:r>
              <a:rPr lang="en-US" sz="3600" i="1" dirty="0">
                <a:latin typeface="KwTimes New Roman" pitchFamily="18" charset="0"/>
              </a:rPr>
              <a:t> </a:t>
            </a:r>
            <a:r>
              <a:rPr lang="en-US" sz="3600" i="1" dirty="0" err="1">
                <a:latin typeface="KwTimes New Roman" pitchFamily="18" charset="0"/>
              </a:rPr>
              <a:t>càtmani</a:t>
            </a:r>
            <a:r>
              <a:rPr lang="en-US" sz="3600" i="1" dirty="0">
                <a:latin typeface="KwTimes New Roman" pitchFamily="18" charset="0"/>
              </a:rPr>
              <a:t> </a:t>
            </a:r>
            <a:r>
              <a:rPr lang="en-US" sz="3600" i="1" dirty="0" err="1">
                <a:latin typeface="KwTimes New Roman" pitchFamily="18" charset="0"/>
              </a:rPr>
              <a:t>sampaúyan</a:t>
            </a:r>
            <a:r>
              <a:rPr lang="en-US" sz="3600" i="1" dirty="0">
                <a:latin typeface="KwTimes New Roman" pitchFamily="18" charset="0"/>
              </a:rPr>
              <a:t> brahma </a:t>
            </a:r>
            <a:r>
              <a:rPr lang="en-US" sz="3600" i="1" dirty="0" err="1">
                <a:latin typeface="KwTimes New Roman" pitchFamily="18" charset="0"/>
              </a:rPr>
              <a:t>paramam</a:t>
            </a:r>
            <a:r>
              <a:rPr lang="en-US" sz="3600" i="1" dirty="0">
                <a:latin typeface="KwTimes New Roman" pitchFamily="18" charset="0"/>
              </a:rPr>
              <a:t> </a:t>
            </a:r>
            <a:r>
              <a:rPr lang="en-US" sz="3600" i="1" dirty="0" err="1">
                <a:latin typeface="KwTimes New Roman" pitchFamily="18" charset="0"/>
              </a:rPr>
              <a:t>yàti</a:t>
            </a:r>
            <a:r>
              <a:rPr lang="en-US" sz="3600" i="1" dirty="0">
                <a:latin typeface="KwTimes New Roman" pitchFamily="18" charset="0"/>
              </a:rPr>
              <a:t> </a:t>
            </a:r>
            <a:r>
              <a:rPr lang="en-US" sz="3600" i="1" dirty="0" err="1">
                <a:latin typeface="KwTimes New Roman" pitchFamily="18" charset="0"/>
              </a:rPr>
              <a:t>nànyena</a:t>
            </a:r>
            <a:r>
              <a:rPr lang="en-US" sz="3600" i="1" dirty="0">
                <a:latin typeface="KwTimes New Roman" pitchFamily="18" charset="0"/>
              </a:rPr>
              <a:t> </a:t>
            </a:r>
            <a:r>
              <a:rPr lang="en-US" sz="3600" i="1" dirty="0" err="1">
                <a:latin typeface="KwTimes New Roman" pitchFamily="18" charset="0"/>
              </a:rPr>
              <a:t>hetuna</a:t>
            </a:r>
            <a:endParaRPr lang="en-US" sz="3600" i="1" dirty="0">
              <a:latin typeface="KwTimes New Roman" pitchFamily="18" charset="0"/>
            </a:endParaRPr>
          </a:p>
          <a:p>
            <a:r>
              <a:rPr lang="id-ID" sz="3200" dirty="0" smtClean="0">
                <a:latin typeface="KwTimes New Roman" pitchFamily="18" charset="0"/>
              </a:rPr>
              <a:t>						(</a:t>
            </a:r>
            <a:r>
              <a:rPr lang="id-ID" sz="3200" i="1" dirty="0" smtClean="0">
                <a:latin typeface="KwTimes New Roman" pitchFamily="18" charset="0"/>
              </a:rPr>
              <a:t>Kaivalya Upanisad</a:t>
            </a:r>
            <a:r>
              <a:rPr lang="id-ID" sz="3200" dirty="0" smtClean="0">
                <a:latin typeface="KwTimes New Roman" pitchFamily="18" charset="0"/>
              </a:rPr>
              <a:t> 10)</a:t>
            </a:r>
          </a:p>
          <a:p>
            <a:endParaRPr lang="id-ID" sz="3200" b="1" dirty="0">
              <a:latin typeface="KwTimes New Roman" pitchFamily="18" charset="0"/>
            </a:endParaRPr>
          </a:p>
          <a:p>
            <a:r>
              <a:rPr lang="en-US" sz="3600" dirty="0" err="1" smtClean="0">
                <a:latin typeface="KwTimes New Roman" pitchFamily="18" charset="0"/>
              </a:rPr>
              <a:t>Dengan</a:t>
            </a:r>
            <a:r>
              <a:rPr lang="en-US" sz="3600" dirty="0" smtClean="0">
                <a:latin typeface="KwTimes New Roman" pitchFamily="18" charset="0"/>
              </a:rPr>
              <a:t> </a:t>
            </a:r>
            <a:r>
              <a:rPr lang="en-US" sz="3600" dirty="0" err="1">
                <a:latin typeface="KwTimes New Roman" pitchFamily="18" charset="0"/>
              </a:rPr>
              <a:t>melihat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i="1" dirty="0" err="1">
                <a:latin typeface="KwTimes New Roman" pitchFamily="18" charset="0"/>
              </a:rPr>
              <a:t>àtman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dirty="0" err="1">
                <a:latin typeface="KwTimes New Roman" pitchFamily="18" charset="0"/>
              </a:rPr>
              <a:t>pada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dirty="0" err="1">
                <a:latin typeface="KwTimes New Roman" pitchFamily="18" charset="0"/>
              </a:rPr>
              <a:t>setiap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dirty="0" err="1">
                <a:latin typeface="KwTimes New Roman" pitchFamily="18" charset="0"/>
              </a:rPr>
              <a:t>mahluk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dirty="0" err="1">
                <a:latin typeface="KwTimes New Roman" pitchFamily="18" charset="0"/>
              </a:rPr>
              <a:t>dan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dirty="0" err="1">
                <a:latin typeface="KwTimes New Roman" pitchFamily="18" charset="0"/>
              </a:rPr>
              <a:t>semua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dirty="0" err="1">
                <a:latin typeface="KwTimes New Roman" pitchFamily="18" charset="0"/>
              </a:rPr>
              <a:t>mahluk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dirty="0" err="1">
                <a:latin typeface="KwTimes New Roman" pitchFamily="18" charset="0"/>
              </a:rPr>
              <a:t>pada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i="1" dirty="0" err="1">
                <a:latin typeface="KwTimes New Roman" pitchFamily="18" charset="0"/>
              </a:rPr>
              <a:t>àtman</a:t>
            </a:r>
            <a:r>
              <a:rPr lang="en-US" sz="3600" dirty="0">
                <a:latin typeface="KwTimes New Roman" pitchFamily="18" charset="0"/>
              </a:rPr>
              <a:t>, </a:t>
            </a:r>
            <a:r>
              <a:rPr lang="en-US" sz="3600" dirty="0" err="1">
                <a:latin typeface="KwTimes New Roman" pitchFamily="18" charset="0"/>
              </a:rPr>
              <a:t>seseorang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dirty="0" err="1">
                <a:latin typeface="KwTimes New Roman" pitchFamily="18" charset="0"/>
              </a:rPr>
              <a:t>menuju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dirty="0" err="1">
                <a:latin typeface="KwTimes New Roman" pitchFamily="18" charset="0"/>
              </a:rPr>
              <a:t>kepada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i="1" dirty="0" err="1">
                <a:latin typeface="KwTimes New Roman" pitchFamily="18" charset="0"/>
              </a:rPr>
              <a:t>brahman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dirty="0" err="1">
                <a:latin typeface="KwTimes New Roman" pitchFamily="18" charset="0"/>
              </a:rPr>
              <a:t>dan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dirty="0" err="1">
                <a:latin typeface="KwTimes New Roman" pitchFamily="18" charset="0"/>
              </a:rPr>
              <a:t>bukan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dirty="0" err="1">
                <a:latin typeface="KwTimes New Roman" pitchFamily="18" charset="0"/>
              </a:rPr>
              <a:t>dengan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dirty="0" err="1">
                <a:latin typeface="KwTimes New Roman" pitchFamily="18" charset="0"/>
              </a:rPr>
              <a:t>jalan</a:t>
            </a:r>
            <a:r>
              <a:rPr lang="en-US" sz="3600" dirty="0">
                <a:latin typeface="KwTimes New Roman" pitchFamily="18" charset="0"/>
              </a:rPr>
              <a:t> lain.</a:t>
            </a:r>
          </a:p>
        </p:txBody>
      </p:sp>
      <p:sp>
        <p:nvSpPr>
          <p:cNvPr id="2" name="Rectangle 1"/>
          <p:cNvSpPr/>
          <p:nvPr/>
        </p:nvSpPr>
        <p:spPr>
          <a:xfrm>
            <a:off x="1365148" y="893816"/>
            <a:ext cx="959476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d-ID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KESAMAAN DALAM ATMA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56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7" y="0"/>
            <a:ext cx="12238772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65921" y="986737"/>
            <a:ext cx="10277341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800" b="1" i="1" dirty="0">
                <a:latin typeface="KwTimes New Roman" pitchFamily="18" charset="0"/>
              </a:rPr>
              <a:t>Mitrasya mà cakûuûà </a:t>
            </a:r>
            <a:endParaRPr lang="id-ID" sz="2800" b="1" i="1" dirty="0" smtClean="0">
              <a:latin typeface="KwTimes New Roman" pitchFamily="18" charset="0"/>
            </a:endParaRPr>
          </a:p>
          <a:p>
            <a:r>
              <a:rPr lang="id-ID" sz="2800" b="1" i="1" dirty="0" smtClean="0">
                <a:latin typeface="KwTimes New Roman" pitchFamily="18" charset="0"/>
              </a:rPr>
              <a:t>sarvàói bhùtàni </a:t>
            </a:r>
            <a:r>
              <a:rPr lang="id-ID" sz="2800" b="1" i="1" dirty="0">
                <a:latin typeface="KwTimes New Roman" pitchFamily="18" charset="0"/>
              </a:rPr>
              <a:t>samìkûantàm,</a:t>
            </a:r>
            <a:endParaRPr lang="en-US" sz="2800" b="1" i="1" dirty="0">
              <a:latin typeface="KwTimes New Roman" pitchFamily="18" charset="0"/>
            </a:endParaRPr>
          </a:p>
          <a:p>
            <a:r>
              <a:rPr lang="id-ID" sz="2800" b="1" i="1" dirty="0">
                <a:latin typeface="KwTimes New Roman" pitchFamily="18" charset="0"/>
              </a:rPr>
              <a:t>mitrasyàhaý cakûuûà </a:t>
            </a:r>
            <a:endParaRPr lang="id-ID" sz="2800" b="1" i="1" dirty="0" smtClean="0">
              <a:latin typeface="KwTimes New Roman" pitchFamily="18" charset="0"/>
            </a:endParaRPr>
          </a:p>
          <a:p>
            <a:r>
              <a:rPr lang="id-ID" sz="2800" b="1" i="1" dirty="0">
                <a:latin typeface="KwTimes New Roman" pitchFamily="18" charset="0"/>
              </a:rPr>
              <a:t>s</a:t>
            </a:r>
            <a:r>
              <a:rPr lang="id-ID" sz="2800" b="1" i="1" dirty="0" smtClean="0">
                <a:latin typeface="KwTimes New Roman" pitchFamily="18" charset="0"/>
              </a:rPr>
              <a:t>arvàói bhùtàni </a:t>
            </a:r>
            <a:r>
              <a:rPr lang="id-ID" sz="2800" b="1" i="1" dirty="0">
                <a:latin typeface="KwTimes New Roman" pitchFamily="18" charset="0"/>
              </a:rPr>
              <a:t>samìkûe</a:t>
            </a:r>
            <a:r>
              <a:rPr lang="id-ID" sz="2800" b="1" i="1" dirty="0" smtClean="0">
                <a:latin typeface="KwTimes New Roman" pitchFamily="18" charset="0"/>
              </a:rPr>
              <a:t>,   </a:t>
            </a:r>
            <a:endParaRPr lang="en-US" sz="2800" b="1" i="1" dirty="0">
              <a:latin typeface="KwTimes New Roman" pitchFamily="18" charset="0"/>
            </a:endParaRPr>
          </a:p>
          <a:p>
            <a:r>
              <a:rPr lang="id-ID" sz="2800" b="1" i="1" dirty="0">
                <a:latin typeface="KwTimes New Roman" pitchFamily="18" charset="0"/>
              </a:rPr>
              <a:t>mitrasya cakûuûà samìkûàmahe.</a:t>
            </a:r>
            <a:endParaRPr lang="en-US" sz="2800" b="1" i="1" dirty="0">
              <a:latin typeface="KwTimes New Roman" pitchFamily="18" charset="0"/>
            </a:endParaRPr>
          </a:p>
          <a:p>
            <a:r>
              <a:rPr lang="id-ID" sz="2000" b="1" dirty="0" smtClean="0">
                <a:latin typeface="KwTimes New Roman" pitchFamily="18" charset="0"/>
              </a:rPr>
              <a:t>                         </a:t>
            </a:r>
            <a:r>
              <a:rPr lang="id-ID" sz="2000" b="1" dirty="0" smtClean="0">
                <a:latin typeface="KwTimes New Roman" pitchFamily="18" charset="0"/>
              </a:rPr>
              <a:t>                          </a:t>
            </a:r>
            <a:r>
              <a:rPr lang="id-ID" sz="2000" b="1" dirty="0" smtClean="0">
                <a:latin typeface="KwTimes New Roman" pitchFamily="18" charset="0"/>
              </a:rPr>
              <a:t>(Yajuveda XXXVI.18</a:t>
            </a:r>
            <a:r>
              <a:rPr lang="id-ID" sz="2000" dirty="0">
                <a:latin typeface="KwTimes New Roman" pitchFamily="18" charset="0"/>
              </a:rPr>
              <a:t>)</a:t>
            </a:r>
            <a:endParaRPr lang="en-US" sz="2000" dirty="0">
              <a:latin typeface="KwTimes New Roman" pitchFamily="18" charset="0"/>
            </a:endParaRPr>
          </a:p>
          <a:p>
            <a:r>
              <a:rPr lang="id-ID" sz="2800" dirty="0">
                <a:latin typeface="KwTimes New Roman" pitchFamily="18" charset="0"/>
              </a:rPr>
              <a:t> </a:t>
            </a:r>
            <a:endParaRPr lang="en-US" sz="2800" dirty="0">
              <a:latin typeface="KwTimes New Roman" pitchFamily="18" charset="0"/>
            </a:endParaRPr>
          </a:p>
          <a:p>
            <a:pPr algn="just"/>
            <a:r>
              <a:rPr lang="id-ID" sz="2800" dirty="0">
                <a:latin typeface="KwTimes New Roman" pitchFamily="18" charset="0"/>
              </a:rPr>
              <a:t>‘Semoga </a:t>
            </a:r>
            <a:r>
              <a:rPr lang="id-ID" sz="2800" b="1" dirty="0">
                <a:latin typeface="KwTimes New Roman" pitchFamily="18" charset="0"/>
              </a:rPr>
              <a:t>semua mahluk</a:t>
            </a:r>
            <a:r>
              <a:rPr lang="id-ID" sz="2800" dirty="0">
                <a:latin typeface="KwTimes New Roman" pitchFamily="18" charset="0"/>
              </a:rPr>
              <a:t> </a:t>
            </a:r>
            <a:r>
              <a:rPr lang="id-ID" sz="2800" dirty="0" smtClean="0">
                <a:latin typeface="KwTimes New Roman" pitchFamily="18" charset="0"/>
              </a:rPr>
              <a:t>(dari mahluk yang paling kecil hingga paling besar) memandang </a:t>
            </a:r>
            <a:r>
              <a:rPr lang="id-ID" sz="2800" dirty="0">
                <a:latin typeface="KwTimes New Roman" pitchFamily="18" charset="0"/>
              </a:rPr>
              <a:t>kami dengan </a:t>
            </a:r>
            <a:r>
              <a:rPr lang="id-ID" sz="2800" b="1" dirty="0">
                <a:latin typeface="KwTimes New Roman" pitchFamily="18" charset="0"/>
              </a:rPr>
              <a:t>pandangan </a:t>
            </a:r>
            <a:r>
              <a:rPr lang="id-ID" sz="2800" b="1" dirty="0" smtClean="0">
                <a:latin typeface="KwTimes New Roman" pitchFamily="18" charset="0"/>
              </a:rPr>
              <a:t>persahabatan</a:t>
            </a:r>
            <a:r>
              <a:rPr lang="id-ID" sz="2800" dirty="0" smtClean="0">
                <a:latin typeface="KwTimes New Roman" pitchFamily="18" charset="0"/>
              </a:rPr>
              <a:t>, </a:t>
            </a:r>
            <a:r>
              <a:rPr lang="id-ID" sz="2800" b="1" dirty="0">
                <a:latin typeface="KwTimes New Roman" pitchFamily="18" charset="0"/>
              </a:rPr>
              <a:t>semoga </a:t>
            </a:r>
            <a:r>
              <a:rPr lang="id-ID" sz="2800" b="1" dirty="0" smtClean="0">
                <a:latin typeface="KwTimes New Roman" pitchFamily="18" charset="0"/>
              </a:rPr>
              <a:t>kami </a:t>
            </a:r>
            <a:r>
              <a:rPr lang="id-ID" sz="2800" b="1" dirty="0">
                <a:latin typeface="KwTimes New Roman" pitchFamily="18" charset="0"/>
              </a:rPr>
              <a:t>memandang semua mahluk </a:t>
            </a:r>
            <a:r>
              <a:rPr lang="id-ID" sz="2800" dirty="0" smtClean="0">
                <a:latin typeface="KwTimes New Roman" pitchFamily="18" charset="0"/>
              </a:rPr>
              <a:t>(dari mahluk paling </a:t>
            </a:r>
            <a:r>
              <a:rPr lang="id-ID" sz="2800" dirty="0">
                <a:latin typeface="KwTimes New Roman" pitchFamily="18" charset="0"/>
              </a:rPr>
              <a:t>kecil hingga paling besar) </a:t>
            </a:r>
            <a:r>
              <a:rPr lang="id-ID" sz="2800" b="1" dirty="0" smtClean="0">
                <a:latin typeface="KwTimes New Roman" pitchFamily="18" charset="0"/>
              </a:rPr>
              <a:t>sebagai sahabat</a:t>
            </a:r>
            <a:r>
              <a:rPr lang="id-ID" sz="2800" dirty="0">
                <a:latin typeface="KwTimes New Roman" pitchFamily="18" charset="0"/>
              </a:rPr>
              <a:t>, semoga kami </a:t>
            </a:r>
            <a:r>
              <a:rPr lang="id-ID" sz="2800" b="1" dirty="0">
                <a:latin typeface="KwTimes New Roman" pitchFamily="18" charset="0"/>
              </a:rPr>
              <a:t>saling berpandangan penuh persahabatan</a:t>
            </a:r>
            <a:r>
              <a:rPr lang="id-ID" sz="2800" dirty="0">
                <a:latin typeface="KwTimes New Roman" pitchFamily="18" charset="0"/>
              </a:rPr>
              <a:t>’</a:t>
            </a:r>
            <a:endParaRPr lang="en-US" sz="2800" dirty="0">
              <a:latin typeface="Kw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93190" y="375487"/>
            <a:ext cx="85386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Mantram Berdamai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Dengan Covid-19</a:t>
            </a:r>
            <a:endParaRPr lang="id-ID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2" name="Picture 4" descr="C:\Users\userxx04\Pictures\harimau hq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107" y="1099092"/>
            <a:ext cx="3775972" cy="2407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066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16271" y="1035485"/>
            <a:ext cx="9456435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d-ID" sz="9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UTSAHA </a:t>
            </a:r>
          </a:p>
          <a:p>
            <a:pPr algn="ctr"/>
            <a:r>
              <a:rPr lang="id-ID" sz="9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DHARMANING </a:t>
            </a:r>
          </a:p>
          <a:p>
            <a:pPr algn="ctr"/>
            <a:r>
              <a:rPr lang="id-ID" sz="9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MANUSYA</a:t>
            </a:r>
            <a:endParaRPr lang="en-US" sz="9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05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content-sin6-1.xx.fbcdn.net/v/t1.0-9/98163641_1428052007380304_2039261608990998528_o.jpg?_nc_cat=111&amp;_nc_sid=730e14&amp;_nc_eui2=AeGjXn0cDmFTCQGa9I_sbwpQdJ4sIDWOBnR0niwgNY4GdB6eGv-0s8xKXvXV709xvdVBpx6f7B2lZ1tM81RUCtkP&amp;_nc_oc=AQk3SC6seI0ZC__0_WCsHeipN-_M3MlW0L_0w2igDv9NwBEK8yth-yhLRG4dxmL75S8&amp;_nc_ht=scontent-sin6-1.xx&amp;oh=c874a55df8ae599ddf2199d5f916d250&amp;oe=5EFB37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306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495010" y="1325162"/>
            <a:ext cx="6096000" cy="30162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ctr">
              <a:spcAft>
                <a:spcPts val="600"/>
              </a:spcAft>
            </a:pPr>
            <a:r>
              <a:rPr lang="en-US" sz="2000" dirty="0" smtClean="0">
                <a:latin typeface="Devanagari81791-Normal" pitchFamily="2" charset="0"/>
              </a:rPr>
              <a:t>nehai.¹mnaxo_iSt </a:t>
            </a:r>
            <a:r>
              <a:rPr lang="en-US" sz="2000" dirty="0">
                <a:latin typeface="Devanagari81791-Normal" pitchFamily="2" charset="0"/>
              </a:rPr>
              <a:t>p[</a:t>
            </a:r>
            <a:r>
              <a:rPr lang="en-US" sz="2000" dirty="0" err="1">
                <a:latin typeface="Devanagari81791-Normal" pitchFamily="2" charset="0"/>
              </a:rPr>
              <a:t>Tyvayo</a:t>
            </a:r>
            <a:r>
              <a:rPr lang="en-US" sz="2000" dirty="0">
                <a:latin typeface="Devanagari81791-Normal" pitchFamily="2" charset="0"/>
              </a:rPr>
              <a:t> n </a:t>
            </a:r>
            <a:r>
              <a:rPr lang="en-US" sz="2000" dirty="0" err="1">
                <a:latin typeface="Devanagari81791-Normal" pitchFamily="2" charset="0"/>
              </a:rPr>
              <a:t>ivÛte</a:t>
            </a:r>
            <a:r>
              <a:rPr lang="en-US" sz="2000" dirty="0">
                <a:latin typeface="Devanagari81791-Normal" pitchFamily="2" charset="0"/>
              </a:rPr>
              <a:t> -</a:t>
            </a:r>
          </a:p>
          <a:p>
            <a:pPr algn="r" fontAlgn="ctr">
              <a:spcAft>
                <a:spcPts val="600"/>
              </a:spcAft>
            </a:pPr>
            <a:r>
              <a:rPr lang="en-US" sz="2000" dirty="0" err="1">
                <a:latin typeface="Devanagari81791-Normal" pitchFamily="2" charset="0"/>
              </a:rPr>
              <a:t>SvLpmPySy</a:t>
            </a:r>
            <a:r>
              <a:rPr lang="en-US" sz="2000" dirty="0">
                <a:latin typeface="Devanagari81791-Normal" pitchFamily="2" charset="0"/>
              </a:rPr>
              <a:t> /</a:t>
            </a:r>
            <a:r>
              <a:rPr lang="en-US" sz="2000" dirty="0" err="1">
                <a:latin typeface="Devanagari81791-Normal" pitchFamily="2" charset="0"/>
              </a:rPr>
              <a:t>mRSy</a:t>
            </a:r>
            <a:r>
              <a:rPr lang="en-US" sz="2000" dirty="0">
                <a:latin typeface="Devanagari81791-Normal" pitchFamily="2" charset="0"/>
              </a:rPr>
              <a:t> ]</a:t>
            </a:r>
            <a:r>
              <a:rPr lang="en-US" sz="2000" dirty="0" err="1">
                <a:latin typeface="Devanagari81791-Normal" pitchFamily="2" charset="0"/>
              </a:rPr>
              <a:t>ayte</a:t>
            </a:r>
            <a:r>
              <a:rPr lang="en-US" sz="2000" dirty="0">
                <a:latin typeface="Devanagari81791-Normal" pitchFamily="2" charset="0"/>
              </a:rPr>
              <a:t> </a:t>
            </a:r>
            <a:r>
              <a:rPr lang="en-US" sz="2000" dirty="0" err="1">
                <a:latin typeface="Devanagari81791-Normal" pitchFamily="2" charset="0"/>
              </a:rPr>
              <a:t>mhto</a:t>
            </a:r>
            <a:r>
              <a:rPr lang="en-US" sz="2000" dirty="0">
                <a:latin typeface="Devanagari81791-Normal" pitchFamily="2" charset="0"/>
              </a:rPr>
              <a:t> .</a:t>
            </a:r>
            <a:r>
              <a:rPr lang="en-US" sz="2000" dirty="0" err="1">
                <a:latin typeface="Devanagari81791-Normal" pitchFamily="2" charset="0"/>
              </a:rPr>
              <a:t>yat</a:t>
            </a:r>
            <a:r>
              <a:rPr lang="en-US" sz="2000" dirty="0">
                <a:latin typeface="Devanagari81791-Normal" pitchFamily="2" charset="0"/>
              </a:rPr>
              <a:t>( --40--</a:t>
            </a:r>
          </a:p>
          <a:p>
            <a:pPr algn="r" fontAlgn="ctr"/>
            <a:r>
              <a:rPr lang="en-US" sz="2800" dirty="0" err="1">
                <a:latin typeface="KwTimes New Roman" pitchFamily="18" charset="0"/>
              </a:rPr>
              <a:t>nehà’bhikrama</a:t>
            </a:r>
            <a:r>
              <a:rPr lang="en-US" sz="2800" dirty="0">
                <a:latin typeface="KwTimes New Roman" pitchFamily="18" charset="0"/>
              </a:rPr>
              <a:t> </a:t>
            </a:r>
            <a:r>
              <a:rPr lang="en-US" sz="2800" dirty="0" err="1">
                <a:latin typeface="KwTimes New Roman" pitchFamily="18" charset="0"/>
              </a:rPr>
              <a:t>nàúo</a:t>
            </a:r>
            <a:r>
              <a:rPr lang="en-US" sz="2800" dirty="0">
                <a:latin typeface="KwTimes New Roman" pitchFamily="18" charset="0"/>
              </a:rPr>
              <a:t> ‘</a:t>
            </a:r>
            <a:r>
              <a:rPr lang="en-US" sz="2800" dirty="0" err="1">
                <a:latin typeface="KwTimes New Roman" pitchFamily="18" charset="0"/>
              </a:rPr>
              <a:t>sti</a:t>
            </a:r>
            <a:r>
              <a:rPr lang="en-US" sz="2800" dirty="0">
                <a:latin typeface="KwTimes New Roman" pitchFamily="18" charset="0"/>
              </a:rPr>
              <a:t>   </a:t>
            </a:r>
            <a:endParaRPr lang="id-ID" sz="2800" dirty="0" smtClean="0">
              <a:latin typeface="KwTimes New Roman" pitchFamily="18" charset="0"/>
            </a:endParaRPr>
          </a:p>
          <a:p>
            <a:pPr algn="r" fontAlgn="ctr"/>
            <a:r>
              <a:rPr lang="en-US" sz="2800" dirty="0" err="1" smtClean="0">
                <a:latin typeface="KwTimes New Roman" pitchFamily="18" charset="0"/>
              </a:rPr>
              <a:t>pratyavàyo</a:t>
            </a:r>
            <a:r>
              <a:rPr lang="en-US" sz="2800" dirty="0" smtClean="0">
                <a:latin typeface="KwTimes New Roman" pitchFamily="18" charset="0"/>
              </a:rPr>
              <a:t> </a:t>
            </a:r>
            <a:r>
              <a:rPr lang="en-US" sz="2800" dirty="0" err="1">
                <a:latin typeface="KwTimes New Roman" pitchFamily="18" charset="0"/>
              </a:rPr>
              <a:t>na</a:t>
            </a:r>
            <a:r>
              <a:rPr lang="en-US" sz="2800" dirty="0">
                <a:latin typeface="KwTimes New Roman" pitchFamily="18" charset="0"/>
              </a:rPr>
              <a:t> </a:t>
            </a:r>
            <a:r>
              <a:rPr lang="en-US" sz="2800" dirty="0" err="1">
                <a:latin typeface="KwTimes New Roman" pitchFamily="18" charset="0"/>
              </a:rPr>
              <a:t>vidyate</a:t>
            </a:r>
            <a:r>
              <a:rPr lang="en-US" sz="2800" dirty="0">
                <a:latin typeface="KwTimes New Roman" pitchFamily="18" charset="0"/>
              </a:rPr>
              <a:t>,</a:t>
            </a:r>
          </a:p>
          <a:p>
            <a:pPr algn="r" fontAlgn="ctr"/>
            <a:r>
              <a:rPr lang="en-US" sz="2800" dirty="0" err="1">
                <a:latin typeface="KwTimes New Roman" pitchFamily="18" charset="0"/>
              </a:rPr>
              <a:t>svalpam</a:t>
            </a:r>
            <a:r>
              <a:rPr lang="en-US" sz="2800" dirty="0">
                <a:latin typeface="KwTimes New Roman" pitchFamily="18" charset="0"/>
              </a:rPr>
              <a:t> </a:t>
            </a:r>
            <a:r>
              <a:rPr lang="en-US" sz="2800" dirty="0" err="1">
                <a:latin typeface="KwTimes New Roman" pitchFamily="18" charset="0"/>
              </a:rPr>
              <a:t>apy</a:t>
            </a:r>
            <a:r>
              <a:rPr lang="en-US" sz="2800" dirty="0">
                <a:latin typeface="KwTimes New Roman" pitchFamily="18" charset="0"/>
              </a:rPr>
              <a:t> </a:t>
            </a:r>
            <a:r>
              <a:rPr lang="en-US" sz="2800" dirty="0" err="1">
                <a:latin typeface="KwTimes New Roman" pitchFamily="18" charset="0"/>
              </a:rPr>
              <a:t>asya</a:t>
            </a:r>
            <a:r>
              <a:rPr lang="en-US" sz="2800" dirty="0">
                <a:latin typeface="KwTimes New Roman" pitchFamily="18" charset="0"/>
              </a:rPr>
              <a:t> </a:t>
            </a:r>
            <a:r>
              <a:rPr lang="en-US" sz="2800" dirty="0" err="1">
                <a:latin typeface="KwTimes New Roman" pitchFamily="18" charset="0"/>
              </a:rPr>
              <a:t>dharmasya</a:t>
            </a:r>
            <a:r>
              <a:rPr lang="en-US" sz="2800" dirty="0">
                <a:latin typeface="KwTimes New Roman" pitchFamily="18" charset="0"/>
              </a:rPr>
              <a:t>   </a:t>
            </a:r>
            <a:endParaRPr lang="id-ID" sz="2800" dirty="0" smtClean="0">
              <a:latin typeface="KwTimes New Roman" pitchFamily="18" charset="0"/>
            </a:endParaRPr>
          </a:p>
          <a:p>
            <a:pPr algn="r" fontAlgn="ctr"/>
            <a:r>
              <a:rPr lang="en-US" sz="2800" dirty="0" err="1" smtClean="0">
                <a:latin typeface="KwTimes New Roman" pitchFamily="18" charset="0"/>
              </a:rPr>
              <a:t>tràyate</a:t>
            </a:r>
            <a:r>
              <a:rPr lang="en-US" sz="2800" dirty="0" smtClean="0">
                <a:latin typeface="KwTimes New Roman" pitchFamily="18" charset="0"/>
              </a:rPr>
              <a:t> </a:t>
            </a:r>
            <a:r>
              <a:rPr lang="en-US" sz="2800" dirty="0" err="1">
                <a:latin typeface="KwTimes New Roman" pitchFamily="18" charset="0"/>
              </a:rPr>
              <a:t>mahato</a:t>
            </a:r>
            <a:r>
              <a:rPr lang="en-US" sz="2800" dirty="0">
                <a:latin typeface="KwTimes New Roman" pitchFamily="18" charset="0"/>
              </a:rPr>
              <a:t> </a:t>
            </a:r>
            <a:r>
              <a:rPr lang="en-US" sz="2800" dirty="0" err="1">
                <a:latin typeface="KwTimes New Roman" pitchFamily="18" charset="0"/>
              </a:rPr>
              <a:t>bhayàt</a:t>
            </a:r>
            <a:r>
              <a:rPr lang="en-US" sz="2800" dirty="0" smtClean="0">
                <a:latin typeface="KwTimes New Roman" pitchFamily="18" charset="0"/>
              </a:rPr>
              <a:t>.</a:t>
            </a:r>
            <a:endParaRPr lang="id-ID" sz="2800" dirty="0" smtClean="0">
              <a:latin typeface="KwTimes New Roman" pitchFamily="18" charset="0"/>
            </a:endParaRPr>
          </a:p>
          <a:p>
            <a:pPr algn="r" fontAlgn="ctr"/>
            <a:r>
              <a:rPr lang="id-ID" sz="2800" dirty="0" smtClean="0">
                <a:latin typeface="KwTimes New Roman" pitchFamily="18" charset="0"/>
              </a:rPr>
              <a:t>(Bhg. II.40)</a:t>
            </a:r>
            <a:endParaRPr lang="en-US" sz="2800" dirty="0">
              <a:latin typeface="Kw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34130" y="4280993"/>
            <a:ext cx="573112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ctr"/>
            <a:r>
              <a:rPr lang="id-ID" sz="2800" b="1" dirty="0" smtClean="0"/>
              <a:t>“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/>
              <a:t>hal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b="1" dirty="0"/>
              <a:t> </a:t>
            </a:r>
            <a:r>
              <a:rPr lang="en-US" sz="2800" b="1" dirty="0" err="1"/>
              <a:t>tak</a:t>
            </a:r>
            <a:r>
              <a:rPr lang="en-US" sz="2800" b="1" dirty="0"/>
              <a:t> </a:t>
            </a:r>
            <a:r>
              <a:rPr lang="en-US" sz="2800" b="1" dirty="0" err="1"/>
              <a:t>ada</a:t>
            </a:r>
            <a:r>
              <a:rPr lang="en-US" sz="2800" b="1" dirty="0"/>
              <a:t> </a:t>
            </a:r>
            <a:r>
              <a:rPr lang="en-US" sz="2800" b="1" dirty="0" err="1"/>
              <a:t>usaha</a:t>
            </a:r>
            <a:r>
              <a:rPr lang="en-US" sz="2800" b="1" dirty="0"/>
              <a:t> </a:t>
            </a:r>
            <a:r>
              <a:rPr lang="en-US" sz="2800" b="1" dirty="0" err="1"/>
              <a:t>sia-sia</a:t>
            </a:r>
            <a:r>
              <a:rPr lang="en-US" sz="2800" b="1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juga</a:t>
            </a:r>
            <a:r>
              <a:rPr lang="en-US" sz="2800" b="1" dirty="0"/>
              <a:t> </a:t>
            </a:r>
            <a:r>
              <a:rPr lang="en-US" sz="2800" b="1" dirty="0" smtClean="0"/>
              <a:t>t</a:t>
            </a:r>
            <a:r>
              <a:rPr lang="id-ID" sz="2800" b="1" dirty="0" smtClean="0"/>
              <a:t>id</a:t>
            </a:r>
            <a:r>
              <a:rPr lang="en-US" sz="2800" b="1" dirty="0" err="1" smtClean="0"/>
              <a:t>ak</a:t>
            </a:r>
            <a:r>
              <a:rPr lang="en-US" sz="2800" b="1" dirty="0" smtClean="0"/>
              <a:t> </a:t>
            </a:r>
            <a:r>
              <a:rPr lang="en-US" sz="2800" b="1" dirty="0" err="1"/>
              <a:t>ada</a:t>
            </a:r>
            <a:r>
              <a:rPr lang="en-US" sz="2800" b="1" dirty="0"/>
              <a:t> </a:t>
            </a:r>
            <a:r>
              <a:rPr lang="en-US" sz="2800" b="1" dirty="0" err="1"/>
              <a:t>rintangan</a:t>
            </a:r>
            <a:r>
              <a:rPr lang="en-US" sz="2800" b="1" dirty="0"/>
              <a:t> yang </a:t>
            </a:r>
            <a:r>
              <a:rPr lang="en-US" sz="2800" b="1" dirty="0" err="1"/>
              <a:t>tak</a:t>
            </a:r>
            <a:r>
              <a:rPr lang="en-US" sz="2800" b="1" dirty="0"/>
              <a:t> </a:t>
            </a:r>
            <a:r>
              <a:rPr lang="en-US" sz="2800" b="1" dirty="0" err="1"/>
              <a:t>teratasi</a:t>
            </a:r>
            <a:r>
              <a:rPr lang="en-US" sz="2800" b="1" dirty="0"/>
              <a:t>. </a:t>
            </a:r>
            <a:r>
              <a:rPr lang="en-US" sz="2800" b="1" dirty="0" err="1"/>
              <a:t>Walau</a:t>
            </a:r>
            <a:r>
              <a:rPr lang="en-US" sz="2800" b="1" dirty="0"/>
              <a:t> </a:t>
            </a:r>
            <a:r>
              <a:rPr lang="en-US" sz="2800" b="1" dirty="0" err="1"/>
              <a:t>sedikit</a:t>
            </a:r>
            <a:r>
              <a:rPr lang="en-US" sz="2800" b="1" dirty="0"/>
              <a:t> </a:t>
            </a:r>
            <a:r>
              <a:rPr lang="en-US" sz="2800" b="1" dirty="0" err="1"/>
              <a:t>dari</a:t>
            </a:r>
            <a:r>
              <a:rPr lang="en-US" sz="2800" b="1" dirty="0"/>
              <a:t> dharma </a:t>
            </a:r>
            <a:r>
              <a:rPr lang="en-US" sz="2800" b="1" dirty="0" err="1"/>
              <a:t>ini</a:t>
            </a:r>
            <a:r>
              <a:rPr lang="en-US" sz="2800" b="1" dirty="0"/>
              <a:t>, </a:t>
            </a:r>
            <a:r>
              <a:rPr lang="en-US" sz="2800" b="1" dirty="0" err="1"/>
              <a:t>akan</a:t>
            </a:r>
            <a:r>
              <a:rPr lang="en-US" sz="2800" b="1" dirty="0"/>
              <a:t> </a:t>
            </a:r>
            <a:r>
              <a:rPr lang="en-US" sz="2800" b="1" dirty="0" err="1"/>
              <a:t>melindungi</a:t>
            </a:r>
            <a:r>
              <a:rPr lang="en-US" sz="2800" b="1" dirty="0"/>
              <a:t> </a:t>
            </a:r>
            <a:r>
              <a:rPr lang="en-US" sz="2800" b="1" dirty="0" err="1"/>
              <a:t>seseorang</a:t>
            </a:r>
            <a:r>
              <a:rPr lang="en-US" sz="2800" b="1" dirty="0"/>
              <a:t> </a:t>
            </a:r>
            <a:r>
              <a:rPr lang="en-US" sz="2800" b="1" dirty="0" err="1"/>
              <a:t>dari</a:t>
            </a:r>
            <a:r>
              <a:rPr lang="en-US" sz="2800" b="1" dirty="0"/>
              <a:t> </a:t>
            </a:r>
            <a:r>
              <a:rPr lang="en-US" sz="2800" b="1" dirty="0" err="1"/>
              <a:t>ketakutan</a:t>
            </a:r>
            <a:r>
              <a:rPr lang="en-US" sz="2800" b="1" dirty="0"/>
              <a:t> yang </a:t>
            </a:r>
            <a:r>
              <a:rPr lang="en-US" sz="2800" b="1" dirty="0" err="1" smtClean="0"/>
              <a:t>besar</a:t>
            </a:r>
            <a:r>
              <a:rPr lang="id-ID" sz="2800" b="1" dirty="0" smtClean="0"/>
              <a:t>”</a:t>
            </a:r>
            <a:r>
              <a:rPr lang="en-US" sz="2800" b="1" dirty="0" smtClean="0"/>
              <a:t>.</a:t>
            </a:r>
            <a:endParaRPr lang="en-US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5937161" y="365777"/>
            <a:ext cx="561392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id-ID" sz="40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TIDAK ADA YANG SIA-SIA</a:t>
            </a:r>
            <a:endParaRPr lang="en-US" sz="40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5094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Setan dan Hikmah Penciptaanny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 descr="C:\Users\userxx04\Pictures\Jabatan Tangan dg Set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97" y="18670"/>
            <a:ext cx="12223348" cy="6839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3294" y="600814"/>
            <a:ext cx="579918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BERDAMAI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d-ID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 COVID-19</a:t>
            </a:r>
          </a:p>
          <a:p>
            <a:r>
              <a:rPr lang="id-ID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Perspektif Teologi Hindu</a:t>
            </a:r>
          </a:p>
          <a:p>
            <a:r>
              <a:rPr lang="id-ID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Universitas Hindu Negeri </a:t>
            </a:r>
          </a:p>
          <a:p>
            <a:r>
              <a:rPr lang="id-ID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id-ID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Gusti </a:t>
            </a:r>
            <a:r>
              <a:rPr lang="id-ID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Bagus </a:t>
            </a:r>
          </a:p>
          <a:p>
            <a:r>
              <a:rPr lang="id-ID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Sugriwa </a:t>
            </a:r>
          </a:p>
          <a:p>
            <a:r>
              <a:rPr lang="id-ID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id-ID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Juni </a:t>
            </a:r>
            <a:r>
              <a:rPr lang="id-ID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endParaRPr lang="id-ID" sz="4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27302" y="3341893"/>
            <a:ext cx="76591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3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BERDAMAI</a:t>
            </a:r>
            <a:r>
              <a:rPr lang="en-US" sz="3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id-ID" sz="3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 COVID-19</a:t>
            </a:r>
          </a:p>
          <a:p>
            <a:pPr algn="r"/>
            <a:r>
              <a:rPr lang="id-ID" sz="3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Realisasi Teologi Nirguna Brahman, </a:t>
            </a:r>
            <a:r>
              <a:rPr lang="id-ID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Advaita (Rwabhineda, Oposisi Biner)</a:t>
            </a:r>
            <a:endParaRPr lang="id-ID" sz="3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id-ID" sz="3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 disimbolisasikan dalam Wujud Kain Hitam Putih</a:t>
            </a:r>
            <a:endParaRPr lang="id-ID" sz="36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4392" y="5794376"/>
            <a:ext cx="32111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Ketut Donder</a:t>
            </a:r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urved Left Arrow 8"/>
          <p:cNvSpPr/>
          <p:nvPr/>
        </p:nvSpPr>
        <p:spPr>
          <a:xfrm rot="17955521">
            <a:off x="6591892" y="-994685"/>
            <a:ext cx="2043102" cy="5042265"/>
          </a:xfrm>
          <a:prstGeom prst="curvedLeftArrow">
            <a:avLst/>
          </a:prstGeom>
          <a:solidFill>
            <a:srgbClr val="00B0F0"/>
          </a:solidFill>
          <a:ln w="476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17487" y="1835543"/>
            <a:ext cx="2456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b="1" dirty="0" smtClean="0">
                <a:latin typeface="Arial Black" pitchFamily="34" charset="0"/>
              </a:rPr>
              <a:t>MANUSIA</a:t>
            </a:r>
            <a:endParaRPr lang="en-US" sz="2800" b="1" dirty="0">
              <a:latin typeface="Arial Black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28913" y="700043"/>
            <a:ext cx="24560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b="1" dirty="0" smtClean="0">
                <a:solidFill>
                  <a:schemeClr val="bg1"/>
                </a:solidFill>
                <a:latin typeface="Arial Black" pitchFamily="34" charset="0"/>
              </a:rPr>
              <a:t>BHUTA,</a:t>
            </a:r>
          </a:p>
          <a:p>
            <a:pPr algn="ctr"/>
            <a:r>
              <a:rPr lang="id-ID" sz="2800" b="1" dirty="0" smtClean="0">
                <a:solidFill>
                  <a:schemeClr val="bg1"/>
                </a:solidFill>
                <a:latin typeface="Arial Black" pitchFamily="34" charset="0"/>
              </a:rPr>
              <a:t>RAKSASA</a:t>
            </a:r>
            <a:endParaRPr lang="en-US" sz="2800" b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48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  <p:bldP spid="8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7" y="0"/>
            <a:ext cx="12238772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78795" y="671101"/>
            <a:ext cx="10097038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600" i="1" dirty="0" smtClean="0">
                <a:solidFill>
                  <a:srgbClr val="002060"/>
                </a:solidFill>
                <a:latin typeface="KwTimes New Roman" pitchFamily="18" charset="0"/>
              </a:rPr>
              <a:t>Oý Dyauá úàntir antarikûaý úàntiá</a:t>
            </a:r>
            <a:endParaRPr lang="en-US" sz="2600" dirty="0" smtClean="0">
              <a:solidFill>
                <a:srgbClr val="002060"/>
              </a:solidFill>
              <a:latin typeface="KwTimes New Roman" pitchFamily="18" charset="0"/>
            </a:endParaRPr>
          </a:p>
          <a:p>
            <a:r>
              <a:rPr lang="id-ID" sz="2600" i="1" dirty="0" smtClean="0">
                <a:solidFill>
                  <a:srgbClr val="002060"/>
                </a:solidFill>
                <a:latin typeface="KwTimes New Roman" pitchFamily="18" charset="0"/>
              </a:rPr>
              <a:t>påthivì úàntir àpaá úàntir</a:t>
            </a:r>
            <a:endParaRPr lang="en-US" sz="2600" dirty="0" smtClean="0">
              <a:solidFill>
                <a:srgbClr val="002060"/>
              </a:solidFill>
              <a:latin typeface="KwTimes New Roman" pitchFamily="18" charset="0"/>
            </a:endParaRPr>
          </a:p>
          <a:p>
            <a:r>
              <a:rPr lang="id-ID" sz="2600" i="1" dirty="0" smtClean="0">
                <a:solidFill>
                  <a:srgbClr val="002060"/>
                </a:solidFill>
                <a:latin typeface="KwTimes New Roman" pitchFamily="18" charset="0"/>
              </a:rPr>
              <a:t>oûadhayaá úàntiá vanaspatayaá úàntir</a:t>
            </a:r>
            <a:endParaRPr lang="en-US" sz="2600" dirty="0" smtClean="0">
              <a:solidFill>
                <a:srgbClr val="002060"/>
              </a:solidFill>
              <a:latin typeface="KwTimes New Roman" pitchFamily="18" charset="0"/>
            </a:endParaRPr>
          </a:p>
          <a:p>
            <a:r>
              <a:rPr lang="id-ID" sz="2600" i="1" dirty="0" smtClean="0">
                <a:solidFill>
                  <a:srgbClr val="002060"/>
                </a:solidFill>
                <a:latin typeface="KwTimes New Roman" pitchFamily="18" charset="0"/>
              </a:rPr>
              <a:t>viúve devaá úàntir brahma úàntiá</a:t>
            </a:r>
            <a:endParaRPr lang="en-US" sz="2600" dirty="0" smtClean="0">
              <a:solidFill>
                <a:srgbClr val="002060"/>
              </a:solidFill>
              <a:latin typeface="KwTimes New Roman" pitchFamily="18" charset="0"/>
            </a:endParaRPr>
          </a:p>
          <a:p>
            <a:r>
              <a:rPr lang="id-ID" sz="2600" i="1" dirty="0" smtClean="0">
                <a:solidFill>
                  <a:srgbClr val="002060"/>
                </a:solidFill>
                <a:latin typeface="KwTimes New Roman" pitchFamily="18" charset="0"/>
              </a:rPr>
              <a:t>sarvaý úàntiá úàntir eva úàntiá</a:t>
            </a:r>
            <a:endParaRPr lang="en-US" sz="2600" dirty="0" smtClean="0">
              <a:solidFill>
                <a:srgbClr val="002060"/>
              </a:solidFill>
              <a:latin typeface="KwTimes New Roman" pitchFamily="18" charset="0"/>
            </a:endParaRPr>
          </a:p>
          <a:p>
            <a:r>
              <a:rPr lang="id-ID" sz="2600" i="1" dirty="0" smtClean="0">
                <a:solidFill>
                  <a:srgbClr val="002060"/>
                </a:solidFill>
                <a:latin typeface="KwTimes New Roman" pitchFamily="18" charset="0"/>
              </a:rPr>
              <a:t>sà mà úàntir edhi</a:t>
            </a:r>
            <a:endParaRPr lang="en-US" sz="2600" dirty="0" smtClean="0">
              <a:solidFill>
                <a:srgbClr val="002060"/>
              </a:solidFill>
              <a:latin typeface="KwTimes New Roman" pitchFamily="18" charset="0"/>
            </a:endParaRPr>
          </a:p>
          <a:p>
            <a:r>
              <a:rPr lang="id-ID" sz="2400" i="1" dirty="0" smtClean="0">
                <a:solidFill>
                  <a:srgbClr val="002060"/>
                </a:solidFill>
                <a:latin typeface="KwTimes New Roman" pitchFamily="18" charset="0"/>
              </a:rPr>
              <a:t> 				</a:t>
            </a:r>
            <a:r>
              <a:rPr lang="id-ID" sz="2400" dirty="0" smtClean="0">
                <a:solidFill>
                  <a:srgbClr val="002060"/>
                </a:solidFill>
                <a:latin typeface="KwTimes New Roman" pitchFamily="18" charset="0"/>
              </a:rPr>
              <a:t>(</a:t>
            </a:r>
            <a:r>
              <a:rPr lang="id-ID" sz="2000" b="1" i="1" dirty="0" smtClean="0">
                <a:solidFill>
                  <a:srgbClr val="002060"/>
                </a:solidFill>
                <a:latin typeface="KwTimes New Roman" pitchFamily="18" charset="0"/>
              </a:rPr>
              <a:t>Yayurveda  </a:t>
            </a:r>
            <a:r>
              <a:rPr lang="id-ID" sz="2000" b="1" dirty="0">
                <a:solidFill>
                  <a:srgbClr val="002060"/>
                </a:solidFill>
                <a:latin typeface="KwTimes New Roman" pitchFamily="18" charset="0"/>
              </a:rPr>
              <a:t>XXXVI. </a:t>
            </a:r>
            <a:r>
              <a:rPr lang="id-ID" sz="2000" b="1" dirty="0" smtClean="0">
                <a:solidFill>
                  <a:srgbClr val="002060"/>
                </a:solidFill>
                <a:latin typeface="KwTimes New Roman" pitchFamily="18" charset="0"/>
              </a:rPr>
              <a:t>17)</a:t>
            </a:r>
            <a:endParaRPr lang="en-US" sz="2000" dirty="0">
              <a:solidFill>
                <a:srgbClr val="002060"/>
              </a:solidFill>
              <a:latin typeface="KwTimes New Roman" pitchFamily="18" charset="0"/>
            </a:endParaRPr>
          </a:p>
          <a:p>
            <a:r>
              <a:rPr lang="id-ID" sz="1200" dirty="0">
                <a:solidFill>
                  <a:srgbClr val="002060"/>
                </a:solidFill>
                <a:latin typeface="KwTimes New Roman" pitchFamily="18" charset="0"/>
              </a:rPr>
              <a:t> </a:t>
            </a:r>
            <a:endParaRPr lang="en-US" sz="600" dirty="0">
              <a:solidFill>
                <a:srgbClr val="002060"/>
              </a:solidFill>
              <a:latin typeface="KwTimes New Roman" pitchFamily="18" charset="0"/>
            </a:endParaRPr>
          </a:p>
          <a:p>
            <a:pPr algn="r"/>
            <a:r>
              <a:rPr lang="id-ID" sz="2600" dirty="0">
                <a:solidFill>
                  <a:srgbClr val="002060"/>
                </a:solidFill>
                <a:latin typeface="KwTimes New Roman" pitchFamily="18" charset="0"/>
              </a:rPr>
              <a:t>‘Ya, Tuhan Yang Maha Kuasa, semoga ada kedamai di </a:t>
            </a:r>
            <a:r>
              <a:rPr lang="id-ID" sz="2600" dirty="0" smtClean="0">
                <a:solidFill>
                  <a:srgbClr val="002060"/>
                </a:solidFill>
                <a:latin typeface="KwTimes New Roman" pitchFamily="18" charset="0"/>
              </a:rPr>
              <a:t>Sorga, </a:t>
            </a:r>
          </a:p>
          <a:p>
            <a:pPr algn="r"/>
            <a:r>
              <a:rPr lang="id-ID" sz="2600" dirty="0" smtClean="0">
                <a:solidFill>
                  <a:srgbClr val="002060"/>
                </a:solidFill>
                <a:latin typeface="KwTimes New Roman" pitchFamily="18" charset="0"/>
              </a:rPr>
              <a:t>semoga ada kedamaian di angkasa, semoga ada kedamaian </a:t>
            </a:r>
            <a:r>
              <a:rPr lang="id-ID" sz="2600" dirty="0">
                <a:solidFill>
                  <a:srgbClr val="002060"/>
                </a:solidFill>
                <a:latin typeface="KwTimes New Roman" pitchFamily="18" charset="0"/>
              </a:rPr>
              <a:t>di bumi, </a:t>
            </a:r>
            <a:r>
              <a:rPr lang="id-ID" sz="2600" dirty="0" smtClean="0">
                <a:solidFill>
                  <a:srgbClr val="002060"/>
                </a:solidFill>
                <a:latin typeface="KwTimes New Roman" pitchFamily="18" charset="0"/>
              </a:rPr>
              <a:t>semoga semua mahluk di air dalam damai, semoga ada kedamaian </a:t>
            </a:r>
            <a:r>
              <a:rPr lang="id-ID" sz="2600" dirty="0">
                <a:solidFill>
                  <a:srgbClr val="002060"/>
                </a:solidFill>
                <a:latin typeface="KwTimes New Roman" pitchFamily="18" charset="0"/>
              </a:rPr>
              <a:t>pada </a:t>
            </a:r>
            <a:r>
              <a:rPr lang="id-ID" sz="2600" dirty="0" smtClean="0">
                <a:solidFill>
                  <a:srgbClr val="002060"/>
                </a:solidFill>
                <a:latin typeface="KwTimes New Roman" pitchFamily="18" charset="0"/>
              </a:rPr>
              <a:t>tumbuhan</a:t>
            </a:r>
            <a:r>
              <a:rPr lang="id-ID" sz="2600" dirty="0">
                <a:solidFill>
                  <a:srgbClr val="002060"/>
                </a:solidFill>
                <a:latin typeface="KwTimes New Roman" pitchFamily="18" charset="0"/>
              </a:rPr>
              <a:t>, </a:t>
            </a:r>
            <a:r>
              <a:rPr lang="id-ID" sz="2600" dirty="0" smtClean="0">
                <a:solidFill>
                  <a:srgbClr val="002060"/>
                </a:solidFill>
                <a:latin typeface="KwTimes New Roman" pitchFamily="18" charset="0"/>
              </a:rPr>
              <a:t>semoga semua mahluk di dalam hutan dalam damai , </a:t>
            </a:r>
            <a:r>
              <a:rPr lang="id-ID" sz="2600" dirty="0">
                <a:solidFill>
                  <a:srgbClr val="002060"/>
                </a:solidFill>
                <a:latin typeface="KwTimes New Roman" pitchFamily="18" charset="0"/>
              </a:rPr>
              <a:t>dami bagi para dewatà, damailah </a:t>
            </a:r>
            <a:r>
              <a:rPr lang="id-ID" sz="2600" i="1" dirty="0">
                <a:solidFill>
                  <a:srgbClr val="002060"/>
                </a:solidFill>
                <a:latin typeface="KwTimes New Roman" pitchFamily="18" charset="0"/>
              </a:rPr>
              <a:t>Brahma</a:t>
            </a:r>
            <a:r>
              <a:rPr lang="id-ID" sz="2600" dirty="0">
                <a:solidFill>
                  <a:srgbClr val="002060"/>
                </a:solidFill>
                <a:latin typeface="KwTimes New Roman" pitchFamily="18" charset="0"/>
              </a:rPr>
              <a:t>, damailah alam semesta. Semogalah </a:t>
            </a:r>
            <a:r>
              <a:rPr lang="id-ID" sz="2600" dirty="0" smtClean="0">
                <a:solidFill>
                  <a:srgbClr val="002060"/>
                </a:solidFill>
                <a:latin typeface="KwTimes New Roman" pitchFamily="18" charset="0"/>
              </a:rPr>
              <a:t>kedamian senantiasa </a:t>
            </a:r>
            <a:r>
              <a:rPr lang="id-ID" sz="2600" dirty="0">
                <a:solidFill>
                  <a:srgbClr val="002060"/>
                </a:solidFill>
                <a:latin typeface="KwTimes New Roman" pitchFamily="18" charset="0"/>
              </a:rPr>
              <a:t>datang pada kami’</a:t>
            </a:r>
            <a:endParaRPr lang="en-US" sz="2600" dirty="0">
              <a:solidFill>
                <a:srgbClr val="002060"/>
              </a:solidFill>
              <a:latin typeface="Kw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78051" y="133955"/>
            <a:ext cx="596291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d-ID" sz="36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SHANTI MANTRA</a:t>
            </a:r>
            <a:endParaRPr lang="en-US" sz="36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178085" y="955042"/>
            <a:ext cx="275609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d-ID" sz="2800" b="1" dirty="0" smtClean="0">
                <a:solidFill>
                  <a:srgbClr val="000099"/>
                </a:solidFill>
                <a:latin typeface="Arial Black" pitchFamily="34" charset="0"/>
                <a:cs typeface="Arial" charset="0"/>
              </a:rPr>
              <a:t>15 Maret 2020,    </a:t>
            </a:r>
            <a:endParaRPr lang="en-US" sz="2800" b="1" dirty="0">
              <a:solidFill>
                <a:srgbClr val="000099"/>
              </a:solidFill>
              <a:latin typeface="Arial Black" pitchFamily="34" charset="0"/>
              <a:cs typeface="Arial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latin typeface="Arial Black" pitchFamily="34" charset="0"/>
                <a:cs typeface="Arial" charset="0"/>
              </a:rPr>
              <a:t>Publik</a:t>
            </a:r>
            <a:r>
              <a:rPr lang="id-ID" sz="2800" b="1" dirty="0">
                <a:latin typeface="Arial Black" pitchFamily="34" charset="0"/>
                <a:cs typeface="Arial" charset="0"/>
              </a:rPr>
              <a:t>, Facebook</a:t>
            </a:r>
            <a:endParaRPr lang="en-US" sz="2800" b="1" dirty="0">
              <a:latin typeface="Arial Black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05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9702" y="529232"/>
            <a:ext cx="1061219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d-ID" sz="2600" b="1" dirty="0" smtClean="0">
                <a:latin typeface="KwTimes New Roman" pitchFamily="18" charset="0"/>
              </a:rPr>
              <a:t>PARA DEWA DAN ASURA INGIN PENGETAHUAN BRAHMAN</a:t>
            </a:r>
          </a:p>
          <a:p>
            <a:pPr algn="just"/>
            <a:r>
              <a:rPr lang="en-US" sz="2600" dirty="0" err="1" smtClean="0">
                <a:latin typeface="KwTimes New Roman" pitchFamily="18" charset="0"/>
              </a:rPr>
              <a:t>Sesungguhnya</a:t>
            </a:r>
            <a:r>
              <a:rPr lang="en-US" sz="2600" dirty="0">
                <a:latin typeface="KwTimes New Roman" pitchFamily="18" charset="0"/>
              </a:rPr>
              <a:t>, </a:t>
            </a:r>
            <a:r>
              <a:rPr lang="en-US" sz="2600" dirty="0" err="1">
                <a:latin typeface="KwTimes New Roman" pitchFamily="18" charset="0"/>
              </a:rPr>
              <a:t>para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dewata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dan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raksasa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karena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keinginan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mereka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untuk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memiliki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pengetahuan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tentang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i="1" dirty="0" err="1">
                <a:latin typeface="KwTimes New Roman" pitchFamily="18" charset="0"/>
              </a:rPr>
              <a:t>àtman</a:t>
            </a:r>
            <a:r>
              <a:rPr lang="en-US" sz="2600" dirty="0">
                <a:latin typeface="KwTimes New Roman" pitchFamily="18" charset="0"/>
              </a:rPr>
              <a:t>, </a:t>
            </a:r>
            <a:r>
              <a:rPr lang="en-US" sz="2600" dirty="0" err="1">
                <a:latin typeface="KwTimes New Roman" pitchFamily="18" charset="0"/>
              </a:rPr>
              <a:t>menghadap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Batara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Brahmà</a:t>
            </a:r>
            <a:r>
              <a:rPr lang="en-US" sz="2600" dirty="0">
                <a:latin typeface="KwTimes New Roman" pitchFamily="18" charset="0"/>
              </a:rPr>
              <a:t>. </a:t>
            </a:r>
            <a:r>
              <a:rPr lang="en-US" sz="2600" dirty="0" err="1">
                <a:latin typeface="KwTimes New Roman" pitchFamily="18" charset="0"/>
              </a:rPr>
              <a:t>Setelah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memberi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hormat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mereka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berkata</a:t>
            </a:r>
            <a:r>
              <a:rPr lang="en-US" sz="2600" dirty="0">
                <a:latin typeface="KwTimes New Roman" pitchFamily="18" charset="0"/>
              </a:rPr>
              <a:t> : </a:t>
            </a:r>
            <a:r>
              <a:rPr lang="en-US" sz="2600" dirty="0" err="1">
                <a:latin typeface="KwTimes New Roman" pitchFamily="18" charset="0"/>
              </a:rPr>
              <a:t>Paduka</a:t>
            </a:r>
            <a:r>
              <a:rPr lang="en-US" sz="2600" dirty="0">
                <a:latin typeface="KwTimes New Roman" pitchFamily="18" charset="0"/>
              </a:rPr>
              <a:t> yang kami </a:t>
            </a:r>
            <a:r>
              <a:rPr lang="en-US" sz="2600" dirty="0" err="1">
                <a:latin typeface="KwTimes New Roman" pitchFamily="18" charset="0"/>
              </a:rPr>
              <a:t>junjung</a:t>
            </a:r>
            <a:r>
              <a:rPr lang="en-US" sz="2600" dirty="0">
                <a:latin typeface="KwTimes New Roman" pitchFamily="18" charset="0"/>
              </a:rPr>
              <a:t>, kami </a:t>
            </a:r>
            <a:r>
              <a:rPr lang="en-US" sz="2600" dirty="0" err="1">
                <a:latin typeface="KwTimes New Roman" pitchFamily="18" charset="0"/>
              </a:rPr>
              <a:t>ingin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mengetahui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tentang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i="1" dirty="0" err="1">
                <a:latin typeface="KwTimes New Roman" pitchFamily="18" charset="0"/>
              </a:rPr>
              <a:t>àtman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itu</a:t>
            </a:r>
            <a:r>
              <a:rPr lang="en-US" sz="2600" dirty="0">
                <a:latin typeface="KwTimes New Roman" pitchFamily="18" charset="0"/>
              </a:rPr>
              <a:t>. </a:t>
            </a:r>
            <a:r>
              <a:rPr lang="en-US" sz="2600" dirty="0" err="1">
                <a:latin typeface="KwTimes New Roman" pitchFamily="18" charset="0"/>
              </a:rPr>
              <a:t>Mohonlah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diajarkan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kepada</a:t>
            </a:r>
            <a:r>
              <a:rPr lang="en-US" sz="2600" dirty="0">
                <a:latin typeface="KwTimes New Roman" pitchFamily="18" charset="0"/>
              </a:rPr>
              <a:t> kami. </a:t>
            </a:r>
            <a:r>
              <a:rPr lang="en-US" sz="2600" dirty="0" err="1">
                <a:latin typeface="KwTimes New Roman" pitchFamily="18" charset="0"/>
              </a:rPr>
              <a:t>Kemudian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setelah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merenung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sejenak</a:t>
            </a:r>
            <a:r>
              <a:rPr lang="en-US" sz="2600" dirty="0">
                <a:latin typeface="KwTimes New Roman" pitchFamily="18" charset="0"/>
              </a:rPr>
              <a:t>, </a:t>
            </a:r>
            <a:r>
              <a:rPr lang="en-US" sz="2600" dirty="0" err="1">
                <a:latin typeface="KwTimes New Roman" pitchFamily="18" charset="0"/>
              </a:rPr>
              <a:t>beliau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berpikir</a:t>
            </a:r>
            <a:r>
              <a:rPr lang="en-US" sz="2600" dirty="0">
                <a:latin typeface="KwTimes New Roman" pitchFamily="18" charset="0"/>
              </a:rPr>
              <a:t>. </a:t>
            </a:r>
            <a:r>
              <a:rPr lang="en-US" sz="2600" dirty="0" err="1">
                <a:latin typeface="KwTimes New Roman" pitchFamily="18" charset="0"/>
              </a:rPr>
              <a:t>Sesungguhnya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para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raksasa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ini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menginginkan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i="1" dirty="0" err="1">
                <a:latin typeface="KwTimes New Roman" pitchFamily="18" charset="0"/>
              </a:rPr>
              <a:t>àtman</a:t>
            </a:r>
            <a:r>
              <a:rPr lang="en-US" sz="2600" dirty="0">
                <a:latin typeface="KwTimes New Roman" pitchFamily="18" charset="0"/>
              </a:rPr>
              <a:t> yang lain </a:t>
            </a:r>
            <a:r>
              <a:rPr lang="en-US" sz="2600" dirty="0" err="1">
                <a:latin typeface="KwTimes New Roman" pitchFamily="18" charset="0"/>
              </a:rPr>
              <a:t>dari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sesungguhnya</a:t>
            </a:r>
            <a:r>
              <a:rPr lang="en-US" sz="2600" dirty="0">
                <a:latin typeface="KwTimes New Roman" pitchFamily="18" charset="0"/>
              </a:rPr>
              <a:t>. </a:t>
            </a:r>
            <a:r>
              <a:rPr lang="en-US" sz="2600" dirty="0" err="1">
                <a:latin typeface="KwTimes New Roman" pitchFamily="18" charset="0"/>
              </a:rPr>
              <a:t>Karena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itu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ajaran</a:t>
            </a:r>
            <a:r>
              <a:rPr lang="en-US" sz="2600" dirty="0">
                <a:latin typeface="KwTimes New Roman" pitchFamily="18" charset="0"/>
              </a:rPr>
              <a:t> yang </a:t>
            </a:r>
            <a:r>
              <a:rPr lang="en-US" sz="2600" dirty="0" err="1">
                <a:latin typeface="KwTimes New Roman" pitchFamily="18" charset="0"/>
              </a:rPr>
              <a:t>sangat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berbeda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diceritakan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kepada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mereka</a:t>
            </a:r>
            <a:r>
              <a:rPr lang="en-US" sz="2600" dirty="0">
                <a:latin typeface="KwTimes New Roman" pitchFamily="18" charset="0"/>
              </a:rPr>
              <a:t>. </a:t>
            </a:r>
            <a:r>
              <a:rPr lang="en-US" sz="2600" dirty="0" err="1">
                <a:latin typeface="KwTimes New Roman" pitchFamily="18" charset="0"/>
              </a:rPr>
              <a:t>Dengan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demikian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mereka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menempuh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hidup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dengan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keterikatan</a:t>
            </a:r>
            <a:r>
              <a:rPr lang="en-US" sz="2600" dirty="0">
                <a:latin typeface="KwTimes New Roman" pitchFamily="18" charset="0"/>
              </a:rPr>
              <a:t> yang </a:t>
            </a:r>
            <a:r>
              <a:rPr lang="en-US" sz="2600" dirty="0" err="1">
                <a:latin typeface="KwTimes New Roman" pitchFamily="18" charset="0"/>
              </a:rPr>
              <a:t>kuat</a:t>
            </a:r>
            <a:r>
              <a:rPr lang="en-US" sz="2600" dirty="0">
                <a:latin typeface="KwTimes New Roman" pitchFamily="18" charset="0"/>
              </a:rPr>
              <a:t>, </a:t>
            </a:r>
            <a:r>
              <a:rPr lang="en-US" sz="2600" dirty="0" err="1">
                <a:latin typeface="KwTimes New Roman" pitchFamily="18" charset="0"/>
              </a:rPr>
              <a:t>menghancurkan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jalan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keselamatan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dan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memuji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apa-apa</a:t>
            </a:r>
            <a:r>
              <a:rPr lang="en-US" sz="2600" dirty="0">
                <a:latin typeface="KwTimes New Roman" pitchFamily="18" charset="0"/>
              </a:rPr>
              <a:t> yang </a:t>
            </a:r>
            <a:r>
              <a:rPr lang="en-US" sz="2600" dirty="0" err="1">
                <a:latin typeface="KwTimes New Roman" pitchFamily="18" charset="0"/>
              </a:rPr>
              <a:t>sebenarnya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palsu</a:t>
            </a:r>
            <a:r>
              <a:rPr lang="en-US" sz="2600" dirty="0">
                <a:latin typeface="KwTimes New Roman" pitchFamily="18" charset="0"/>
              </a:rPr>
              <a:t>. </a:t>
            </a:r>
            <a:r>
              <a:rPr lang="en-US" sz="2600" dirty="0" err="1">
                <a:latin typeface="KwTimes New Roman" pitchFamily="18" charset="0"/>
              </a:rPr>
              <a:t>Mereka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melihat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kepalsuan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seolah-olah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kebenaran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seperti</a:t>
            </a:r>
            <a:r>
              <a:rPr lang="en-US" sz="2600" dirty="0">
                <a:latin typeface="KwTimes New Roman" pitchFamily="18" charset="0"/>
              </a:rPr>
              <a:t> di </a:t>
            </a:r>
            <a:r>
              <a:rPr lang="en-US" sz="2600" dirty="0" err="1">
                <a:latin typeface="KwTimes New Roman" pitchFamily="18" charset="0"/>
              </a:rPr>
              <a:t>dalam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permainan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sulap</a:t>
            </a:r>
            <a:r>
              <a:rPr lang="en-US" sz="2600" dirty="0">
                <a:latin typeface="KwTimes New Roman" pitchFamily="18" charset="0"/>
              </a:rPr>
              <a:t>. </a:t>
            </a:r>
            <a:r>
              <a:rPr lang="en-US" sz="2600" dirty="0" err="1">
                <a:latin typeface="KwTimes New Roman" pitchFamily="18" charset="0"/>
              </a:rPr>
              <a:t>Karena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itu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apa</a:t>
            </a:r>
            <a:r>
              <a:rPr lang="en-US" sz="2600" dirty="0">
                <a:latin typeface="KwTimes New Roman" pitchFamily="18" charset="0"/>
              </a:rPr>
              <a:t> yang </a:t>
            </a:r>
            <a:r>
              <a:rPr lang="en-US" sz="2600" dirty="0" err="1">
                <a:latin typeface="KwTimes New Roman" pitchFamily="18" charset="0"/>
              </a:rPr>
              <a:t>tercantum</a:t>
            </a:r>
            <a:r>
              <a:rPr lang="en-US" sz="2600" dirty="0">
                <a:latin typeface="KwTimes New Roman" pitchFamily="18" charset="0"/>
              </a:rPr>
              <a:t> di </a:t>
            </a:r>
            <a:r>
              <a:rPr lang="en-US" sz="2600" dirty="0" err="1">
                <a:latin typeface="KwTimes New Roman" pitchFamily="18" charset="0"/>
              </a:rPr>
              <a:t>dalam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i="1" dirty="0">
                <a:latin typeface="KwTimes New Roman" pitchFamily="18" charset="0"/>
              </a:rPr>
              <a:t>Veda</a:t>
            </a:r>
            <a:r>
              <a:rPr lang="en-US" sz="2600" dirty="0">
                <a:latin typeface="KwTimes New Roman" pitchFamily="18" charset="0"/>
              </a:rPr>
              <a:t>, </a:t>
            </a:r>
            <a:r>
              <a:rPr lang="en-US" sz="2600" dirty="0" err="1">
                <a:latin typeface="KwTimes New Roman" pitchFamily="18" charset="0"/>
              </a:rPr>
              <a:t>dan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dengan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hal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ini</a:t>
            </a:r>
            <a:r>
              <a:rPr lang="en-US" sz="2600" dirty="0">
                <a:latin typeface="KwTimes New Roman" pitchFamily="18" charset="0"/>
              </a:rPr>
              <a:t> orang </a:t>
            </a:r>
            <a:r>
              <a:rPr lang="en-US" sz="2600" dirty="0" err="1">
                <a:latin typeface="KwTimes New Roman" pitchFamily="18" charset="0"/>
              </a:rPr>
              <a:t>bijak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menempuh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hidupnya</a:t>
            </a:r>
            <a:r>
              <a:rPr lang="en-US" sz="2600" dirty="0">
                <a:latin typeface="KwTimes New Roman" pitchFamily="18" charset="0"/>
              </a:rPr>
              <a:t>. </a:t>
            </a:r>
            <a:r>
              <a:rPr lang="en-US" sz="2600" dirty="0" err="1">
                <a:latin typeface="KwTimes New Roman" pitchFamily="18" charset="0"/>
              </a:rPr>
              <a:t>Karena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itu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seseorang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i="1" dirty="0" err="1">
                <a:latin typeface="KwTimes New Roman" pitchFamily="18" charset="0"/>
              </a:rPr>
              <a:t>bràhmaóa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haruslah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jangan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belajar</a:t>
            </a:r>
            <a:r>
              <a:rPr lang="en-US" sz="2600" dirty="0">
                <a:latin typeface="KwTimes New Roman" pitchFamily="18" charset="0"/>
              </a:rPr>
              <a:t> yang </a:t>
            </a:r>
            <a:r>
              <a:rPr lang="en-US" sz="2600" dirty="0" err="1">
                <a:latin typeface="KwTimes New Roman" pitchFamily="18" charset="0"/>
              </a:rPr>
              <a:t>bukan</a:t>
            </a:r>
            <a:r>
              <a:rPr lang="en-US" sz="2600" dirty="0">
                <a:latin typeface="KwTimes New Roman" pitchFamily="18" charset="0"/>
              </a:rPr>
              <a:t>. </a:t>
            </a:r>
            <a:r>
              <a:rPr lang="en-US" sz="2600" i="1" dirty="0">
                <a:latin typeface="KwTimes New Roman" pitchFamily="18" charset="0"/>
              </a:rPr>
              <a:t>Veda</a:t>
            </a:r>
            <a:r>
              <a:rPr lang="en-US" sz="2600" dirty="0">
                <a:latin typeface="KwTimes New Roman" pitchFamily="18" charset="0"/>
              </a:rPr>
              <a:t>. </a:t>
            </a:r>
            <a:r>
              <a:rPr lang="en-US" sz="2600" dirty="0" err="1">
                <a:latin typeface="KwTimes New Roman" pitchFamily="18" charset="0"/>
              </a:rPr>
              <a:t>Inilah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harus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>
                <a:latin typeface="KwTimes New Roman" pitchFamily="18" charset="0"/>
              </a:rPr>
              <a:t>menjadi</a:t>
            </a:r>
            <a:r>
              <a:rPr lang="en-US" sz="2600" dirty="0">
                <a:latin typeface="KwTimes New Roman" pitchFamily="18" charset="0"/>
              </a:rPr>
              <a:t> </a:t>
            </a:r>
            <a:r>
              <a:rPr lang="en-US" sz="2600" dirty="0" err="1" smtClean="0">
                <a:latin typeface="KwTimes New Roman" pitchFamily="18" charset="0"/>
              </a:rPr>
              <a:t>tujuan</a:t>
            </a:r>
            <a:r>
              <a:rPr lang="id-ID" sz="2600" dirty="0">
                <a:latin typeface="KwTimes New Roman" pitchFamily="18" charset="0"/>
              </a:rPr>
              <a:t> </a:t>
            </a:r>
            <a:r>
              <a:rPr lang="id-ID" sz="2600" dirty="0" smtClean="0">
                <a:latin typeface="KwTimes New Roman" pitchFamily="18" charset="0"/>
              </a:rPr>
              <a:t>(</a:t>
            </a:r>
            <a:r>
              <a:rPr lang="id-ID" sz="2600" i="1" dirty="0" smtClean="0">
                <a:latin typeface="KwTimes New Roman" pitchFamily="18" charset="0"/>
              </a:rPr>
              <a:t>Maitri Upanisad</a:t>
            </a:r>
            <a:r>
              <a:rPr lang="id-ID" sz="2600" dirty="0" smtClean="0">
                <a:latin typeface="KwTimes New Roman" pitchFamily="18" charset="0"/>
              </a:rPr>
              <a:t> VII.10)</a:t>
            </a:r>
            <a:endParaRPr lang="en-US" sz="2600" dirty="0">
              <a:latin typeface="Kw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19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content-sin6-2.xx.fbcdn.net/v/t1.0-9/90976758_1381788772006628_3439995966298521600_n.jpg?_nc_cat=103&amp;_nc_sid=730e14&amp;_nc_eui2=AeGsURfzfM6xyO-RA9I6QTvz19ycxq5wF4jX3JzGrnAXiMnW282iynZ4gEFLjwjYPt3sATbMSg-kWb-CZ6hpuOBv&amp;_nc_oc=AQkGjruYR8huUb3P2nNaZlnqGsvTLdrh8P7h2xf_2R6M-3PmgIcC1XR5_shrgO5QNVE&amp;_nc_ht=scontent-sin6-2.xx&amp;oh=16cda109f881c70d1fecaa938bfe2131&amp;oe=5EF24EE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52" y="-10605"/>
            <a:ext cx="12210850" cy="6868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serxx04\Pictures\Buddha Vibrasi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5971" y="5149671"/>
            <a:ext cx="874755" cy="116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xx04\Pictures\Buddha Vibrasi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845" y="5147523"/>
            <a:ext cx="874755" cy="116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xx04\Pictures\Buddha Vibrasi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383" y="5147523"/>
            <a:ext cx="874755" cy="116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xx04\Pictures\Buddha Vibrasi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010" y="5134644"/>
            <a:ext cx="874755" cy="116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3031" y="198350"/>
            <a:ext cx="118872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d-ID" sz="36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Vibrasi Pikiran Positif Dan Negatif Beresonansi Terhadap</a:t>
            </a:r>
            <a:endParaRPr lang="en-US" sz="3600" b="1" cap="none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876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121920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Aumk4r4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432" y="2892935"/>
            <a:ext cx="867180" cy="730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610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7" y="0"/>
            <a:ext cx="12238772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248350" y="1160557"/>
            <a:ext cx="1020006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d-ID" sz="4800" b="1" dirty="0" smtClean="0">
                <a:latin typeface="KwTimes New Roman" pitchFamily="18" charset="0"/>
              </a:rPr>
              <a:t>“...</a:t>
            </a:r>
            <a:r>
              <a:rPr lang="en-US" sz="4800" b="1" dirty="0" err="1" smtClean="0">
                <a:latin typeface="KwTimes New Roman" pitchFamily="18" charset="0"/>
              </a:rPr>
              <a:t>yathàkàrì</a:t>
            </a:r>
            <a:r>
              <a:rPr lang="en-US" sz="4800" b="1" dirty="0" smtClean="0">
                <a:latin typeface="KwTimes New Roman" pitchFamily="18" charset="0"/>
              </a:rPr>
              <a:t> </a:t>
            </a:r>
            <a:r>
              <a:rPr lang="en-US" sz="4800" b="1" dirty="0" err="1">
                <a:latin typeface="KwTimes New Roman" pitchFamily="18" charset="0"/>
              </a:rPr>
              <a:t>yathàcàrì</a:t>
            </a:r>
            <a:r>
              <a:rPr lang="en-US" sz="4800" b="1" dirty="0">
                <a:latin typeface="KwTimes New Roman" pitchFamily="18" charset="0"/>
              </a:rPr>
              <a:t> </a:t>
            </a:r>
            <a:r>
              <a:rPr lang="en-US" sz="4800" b="1" dirty="0" err="1">
                <a:latin typeface="KwTimes New Roman" pitchFamily="18" charset="0"/>
              </a:rPr>
              <a:t>tathà</a:t>
            </a:r>
            <a:r>
              <a:rPr lang="en-US" sz="4800" b="1" dirty="0">
                <a:latin typeface="KwTimes New Roman" pitchFamily="18" charset="0"/>
              </a:rPr>
              <a:t> </a:t>
            </a:r>
            <a:r>
              <a:rPr lang="en-US" sz="4800" b="1" dirty="0" err="1">
                <a:latin typeface="KwTimes New Roman" pitchFamily="18" charset="0"/>
              </a:rPr>
              <a:t>bhavati</a:t>
            </a:r>
            <a:r>
              <a:rPr lang="en-US" sz="4800" b="1" dirty="0">
                <a:latin typeface="KwTimes New Roman" pitchFamily="18" charset="0"/>
              </a:rPr>
              <a:t>, </a:t>
            </a:r>
            <a:r>
              <a:rPr lang="en-US" sz="4800" b="1" dirty="0" err="1">
                <a:latin typeface="KwTimes New Roman" pitchFamily="18" charset="0"/>
              </a:rPr>
              <a:t>sàdhukàrì</a:t>
            </a:r>
            <a:r>
              <a:rPr lang="en-US" sz="4800" b="1" dirty="0">
                <a:latin typeface="KwTimes New Roman" pitchFamily="18" charset="0"/>
              </a:rPr>
              <a:t> </a:t>
            </a:r>
            <a:r>
              <a:rPr lang="en-US" sz="4800" b="1" dirty="0" err="1">
                <a:latin typeface="KwTimes New Roman" pitchFamily="18" charset="0"/>
              </a:rPr>
              <a:t>sàdhur</a:t>
            </a:r>
            <a:r>
              <a:rPr lang="en-US" sz="4800" b="1" dirty="0">
                <a:latin typeface="KwTimes New Roman" pitchFamily="18" charset="0"/>
              </a:rPr>
              <a:t> </a:t>
            </a:r>
            <a:r>
              <a:rPr lang="en-US" sz="4800" b="1" dirty="0" err="1">
                <a:latin typeface="KwTimes New Roman" pitchFamily="18" charset="0"/>
              </a:rPr>
              <a:t>bhavati</a:t>
            </a:r>
            <a:r>
              <a:rPr lang="en-US" sz="4800" b="1" dirty="0">
                <a:latin typeface="KwTimes New Roman" pitchFamily="18" charset="0"/>
              </a:rPr>
              <a:t>, </a:t>
            </a:r>
            <a:r>
              <a:rPr lang="en-US" sz="4800" b="1" dirty="0" err="1">
                <a:latin typeface="KwTimes New Roman" pitchFamily="18" charset="0"/>
              </a:rPr>
              <a:t>pàpakarì</a:t>
            </a:r>
            <a:r>
              <a:rPr lang="en-US" sz="4800" b="1" dirty="0">
                <a:latin typeface="KwTimes New Roman" pitchFamily="18" charset="0"/>
              </a:rPr>
              <a:t> </a:t>
            </a:r>
            <a:r>
              <a:rPr lang="en-US" sz="4800" b="1" dirty="0" err="1">
                <a:latin typeface="KwTimes New Roman" pitchFamily="18" charset="0"/>
              </a:rPr>
              <a:t>pàpo</a:t>
            </a:r>
            <a:r>
              <a:rPr lang="en-US" sz="4800" b="1" dirty="0">
                <a:latin typeface="KwTimes New Roman" pitchFamily="18" charset="0"/>
              </a:rPr>
              <a:t> </a:t>
            </a:r>
            <a:r>
              <a:rPr lang="en-US" sz="4800" b="1" dirty="0" err="1" smtClean="0">
                <a:latin typeface="KwTimes New Roman" pitchFamily="18" charset="0"/>
              </a:rPr>
              <a:t>bhavati</a:t>
            </a:r>
            <a:r>
              <a:rPr lang="id-ID" sz="4800" b="1" dirty="0" smtClean="0">
                <a:latin typeface="KwTimes New Roman" pitchFamily="18" charset="0"/>
              </a:rPr>
              <a:t> ...”</a:t>
            </a:r>
          </a:p>
          <a:p>
            <a:pPr algn="r"/>
            <a:r>
              <a:rPr lang="id-ID" sz="2000" dirty="0" smtClean="0"/>
              <a:t>(</a:t>
            </a:r>
            <a:r>
              <a:rPr lang="en-US" sz="2000" b="1" dirty="0" err="1" smtClean="0">
                <a:latin typeface="KwTimes New Roman" pitchFamily="18" charset="0"/>
              </a:rPr>
              <a:t>Brhad‘aranyaka</a:t>
            </a:r>
            <a:r>
              <a:rPr lang="en-US" sz="2000" b="1" dirty="0" smtClean="0">
                <a:latin typeface="KwTimes New Roman" pitchFamily="18" charset="0"/>
              </a:rPr>
              <a:t> </a:t>
            </a:r>
            <a:r>
              <a:rPr lang="en-US" sz="2000" b="1" dirty="0" err="1">
                <a:latin typeface="KwTimes New Roman" pitchFamily="18" charset="0"/>
              </a:rPr>
              <a:t>Upanisad</a:t>
            </a:r>
            <a:r>
              <a:rPr lang="en-US" sz="2000" b="1" dirty="0">
                <a:latin typeface="KwTimes New Roman" pitchFamily="18" charset="0"/>
              </a:rPr>
              <a:t> </a:t>
            </a:r>
            <a:r>
              <a:rPr lang="en-US" sz="2000" b="1" dirty="0" smtClean="0">
                <a:latin typeface="KwTimes New Roman" pitchFamily="18" charset="0"/>
              </a:rPr>
              <a:t>IV.4.5</a:t>
            </a:r>
            <a:r>
              <a:rPr lang="id-ID" sz="2000" dirty="0" smtClean="0"/>
              <a:t>)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885310" y="3830423"/>
            <a:ext cx="1107583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800" b="1" dirty="0" smtClean="0">
                <a:latin typeface="Arial Black" pitchFamily="34" charset="0"/>
                <a:cs typeface="Aharoni" pitchFamily="2" charset="-79"/>
              </a:rPr>
              <a:t>“</a:t>
            </a:r>
            <a:r>
              <a:rPr lang="en-US" sz="2800" b="1" dirty="0" err="1" smtClean="0"/>
              <a:t>Sesuai</a:t>
            </a:r>
            <a:r>
              <a:rPr lang="en-US" sz="2800" b="1" dirty="0" smtClean="0"/>
              <a:t> </a:t>
            </a:r>
            <a:r>
              <a:rPr lang="id-ID" sz="2800" b="1" dirty="0" smtClean="0"/>
              <a:t>dengan apa yang dilakukan oleh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seseorang</a:t>
            </a:r>
            <a:r>
              <a:rPr lang="en-US" sz="2800" b="1" dirty="0" smtClean="0"/>
              <a:t>, </a:t>
            </a:r>
            <a:r>
              <a:rPr lang="en-US" sz="2800" b="1" dirty="0" err="1"/>
              <a:t>sesuai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endParaRPr lang="id-ID" sz="2800" b="1" dirty="0" smtClean="0"/>
          </a:p>
          <a:p>
            <a:r>
              <a:rPr lang="id-ID" sz="2800" b="1" dirty="0"/>
              <a:t>a</a:t>
            </a:r>
            <a:r>
              <a:rPr lang="id-ID" sz="2800" b="1" dirty="0" smtClean="0"/>
              <a:t>pa perilaku </a:t>
            </a:r>
            <a:r>
              <a:rPr lang="en-US" sz="2800" b="1" dirty="0" err="1" smtClean="0"/>
              <a:t>seseorang</a:t>
            </a:r>
            <a:r>
              <a:rPr lang="en-US" sz="2800" b="1" dirty="0" smtClean="0"/>
              <a:t>, </a:t>
            </a:r>
            <a:r>
              <a:rPr lang="id-ID" sz="2800" b="1" dirty="0" smtClean="0"/>
              <a:t>maka akan seperti </a:t>
            </a:r>
            <a:r>
              <a:rPr lang="en-US" sz="2800" b="1" dirty="0" err="1" smtClean="0"/>
              <a:t>itulah</a:t>
            </a:r>
            <a:r>
              <a:rPr lang="en-US" sz="2800" b="1" dirty="0" smtClean="0"/>
              <a:t> </a:t>
            </a:r>
            <a:r>
              <a:rPr lang="id-ID" sz="2800" b="1" dirty="0" smtClean="0"/>
              <a:t>ja</a:t>
            </a:r>
            <a:r>
              <a:rPr lang="en-US" sz="2800" b="1" dirty="0" smtClean="0"/>
              <a:t>di</a:t>
            </a:r>
            <a:r>
              <a:rPr lang="id-ID" sz="2800" b="1" dirty="0" smtClean="0"/>
              <a:t>ny</a:t>
            </a:r>
            <a:r>
              <a:rPr lang="en-US" sz="2800" b="1" dirty="0" smtClean="0"/>
              <a:t>a</a:t>
            </a:r>
            <a:r>
              <a:rPr lang="en-US" sz="2800" b="1" dirty="0"/>
              <a:t>. </a:t>
            </a:r>
            <a:endParaRPr lang="id-ID" sz="2800" b="1" dirty="0" smtClean="0"/>
          </a:p>
          <a:p>
            <a:r>
              <a:rPr lang="en-US" sz="2800" b="1" dirty="0" err="1" smtClean="0"/>
              <a:t>Pelaku</a:t>
            </a:r>
            <a:r>
              <a:rPr lang="en-US" sz="2800" b="1" dirty="0" smtClean="0"/>
              <a:t> </a:t>
            </a:r>
            <a:r>
              <a:rPr lang="en-US" sz="2800" b="1" dirty="0" err="1"/>
              <a:t>hal-hal</a:t>
            </a:r>
            <a:r>
              <a:rPr lang="en-US" sz="2800" b="1" dirty="0"/>
              <a:t> yang </a:t>
            </a:r>
            <a:r>
              <a:rPr lang="en-US" sz="2800" b="1" dirty="0" err="1"/>
              <a:t>baik</a:t>
            </a:r>
            <a:r>
              <a:rPr lang="en-US" sz="2800" b="1" dirty="0"/>
              <a:t> </a:t>
            </a:r>
            <a:r>
              <a:rPr lang="en-US" sz="2800" b="1" dirty="0" err="1"/>
              <a:t>akan</a:t>
            </a:r>
            <a:r>
              <a:rPr lang="en-US" sz="2800" b="1" dirty="0"/>
              <a:t> </a:t>
            </a:r>
            <a:r>
              <a:rPr lang="en-US" sz="2800" b="1" dirty="0" err="1"/>
              <a:t>menjadi</a:t>
            </a:r>
            <a:r>
              <a:rPr lang="en-US" sz="2800" b="1" dirty="0"/>
              <a:t> </a:t>
            </a:r>
            <a:r>
              <a:rPr lang="en-US" sz="2800" b="1" dirty="0" err="1"/>
              <a:t>baik</a:t>
            </a:r>
            <a:r>
              <a:rPr lang="en-US" sz="2800" b="1" dirty="0"/>
              <a:t>, </a:t>
            </a:r>
            <a:r>
              <a:rPr lang="en-US" sz="2800" b="1" dirty="0" err="1"/>
              <a:t>pelaku</a:t>
            </a:r>
            <a:r>
              <a:rPr lang="en-US" sz="2800" b="1" dirty="0"/>
              <a:t> </a:t>
            </a:r>
            <a:r>
              <a:rPr lang="en-US" sz="2800" b="1" dirty="0" err="1"/>
              <a:t>hal-hal</a:t>
            </a:r>
            <a:r>
              <a:rPr lang="en-US" sz="2800" b="1" dirty="0"/>
              <a:t> </a:t>
            </a:r>
            <a:r>
              <a:rPr lang="id-ID" sz="2800" b="1" dirty="0" smtClean="0"/>
              <a:t>yang </a:t>
            </a:r>
            <a:r>
              <a:rPr lang="en-US" sz="2800" b="1" dirty="0" err="1" smtClean="0"/>
              <a:t>jahat</a:t>
            </a:r>
            <a:r>
              <a:rPr lang="en-US" sz="2800" b="1" dirty="0" smtClean="0"/>
              <a:t> </a:t>
            </a:r>
            <a:r>
              <a:rPr lang="en-US" sz="2800" b="1" dirty="0" err="1"/>
              <a:t>akan</a:t>
            </a:r>
            <a:r>
              <a:rPr lang="en-US" sz="2800" b="1" dirty="0"/>
              <a:t> </a:t>
            </a:r>
            <a:r>
              <a:rPr lang="en-US" sz="2800" b="1" dirty="0" err="1"/>
              <a:t>menjadi</a:t>
            </a:r>
            <a:r>
              <a:rPr lang="en-US" sz="2800" b="1" dirty="0"/>
              <a:t> </a:t>
            </a:r>
            <a:r>
              <a:rPr lang="en-US" sz="2800" b="1" dirty="0" err="1"/>
              <a:t>jahat</a:t>
            </a:r>
            <a:r>
              <a:rPr lang="en-US" sz="2800" b="1" dirty="0"/>
              <a:t>. </a:t>
            </a:r>
            <a:r>
              <a:rPr lang="en-US" sz="2800" b="1" dirty="0" err="1"/>
              <a:t>Seseorang</a:t>
            </a:r>
            <a:r>
              <a:rPr lang="en-US" sz="2800" b="1" dirty="0"/>
              <a:t> </a:t>
            </a:r>
            <a:r>
              <a:rPr lang="en-US" sz="2800" b="1" dirty="0" err="1"/>
              <a:t>menjadi</a:t>
            </a:r>
            <a:r>
              <a:rPr lang="en-US" sz="2800" b="1" dirty="0"/>
              <a:t> </a:t>
            </a:r>
            <a:r>
              <a:rPr lang="en-US" sz="2800" b="1" dirty="0" err="1"/>
              <a:t>mulia</a:t>
            </a:r>
            <a:r>
              <a:rPr lang="en-US" sz="2800" b="1" dirty="0"/>
              <a:t> </a:t>
            </a:r>
            <a:r>
              <a:rPr lang="en-US" sz="2800" b="1" dirty="0" err="1"/>
              <a:t>karena</a:t>
            </a:r>
            <a:r>
              <a:rPr lang="en-US" sz="2800" b="1" dirty="0"/>
              <a:t> </a:t>
            </a:r>
            <a:r>
              <a:rPr lang="en-US" sz="2800" b="1" dirty="0" err="1" smtClean="0"/>
              <a:t>tindakan</a:t>
            </a:r>
            <a:r>
              <a:rPr lang="id-ID" sz="2800" b="1" dirty="0" smtClean="0"/>
              <a:t>nya yang</a:t>
            </a:r>
            <a:r>
              <a:rPr lang="en-US" sz="2800" b="1" dirty="0" smtClean="0"/>
              <a:t> </a:t>
            </a:r>
            <a:r>
              <a:rPr lang="en-US" sz="2800" b="1" dirty="0" err="1"/>
              <a:t>mulia</a:t>
            </a:r>
            <a:r>
              <a:rPr lang="en-US" sz="2800" b="1" dirty="0"/>
              <a:t>, </a:t>
            </a:r>
            <a:r>
              <a:rPr lang="id-ID" sz="2800" b="1" dirty="0" smtClean="0"/>
              <a:t>menjadi </a:t>
            </a:r>
            <a:r>
              <a:rPr lang="en-US" sz="2800" b="1" dirty="0" err="1" smtClean="0"/>
              <a:t>buruk</a:t>
            </a:r>
            <a:r>
              <a:rPr lang="en-US" sz="2800" b="1" dirty="0" smtClean="0"/>
              <a:t> </a:t>
            </a:r>
            <a:r>
              <a:rPr lang="en-US" sz="2800" b="1" dirty="0" err="1"/>
              <a:t>karena</a:t>
            </a:r>
            <a:r>
              <a:rPr lang="en-US" sz="2800" b="1" dirty="0"/>
              <a:t> </a:t>
            </a:r>
            <a:r>
              <a:rPr lang="en-US" sz="2800" b="1" dirty="0" err="1" smtClean="0"/>
              <a:t>tindakan</a:t>
            </a:r>
            <a:r>
              <a:rPr lang="id-ID" sz="2800" b="1" dirty="0" smtClean="0"/>
              <a:t>nya yang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buruk</a:t>
            </a:r>
            <a:r>
              <a:rPr lang="id-ID" sz="2800" b="1" dirty="0" smtClean="0">
                <a:latin typeface="Arial Black" pitchFamily="34" charset="0"/>
              </a:rPr>
              <a:t>”</a:t>
            </a:r>
            <a:r>
              <a:rPr lang="en-US" sz="2800" b="1" dirty="0" smtClean="0"/>
              <a:t>.</a:t>
            </a:r>
            <a:endParaRPr lang="en-US" sz="2800" b="1" dirty="0"/>
          </a:p>
        </p:txBody>
      </p:sp>
      <p:sp>
        <p:nvSpPr>
          <p:cNvPr id="9" name="Rectangle 8"/>
          <p:cNvSpPr/>
          <p:nvPr/>
        </p:nvSpPr>
        <p:spPr>
          <a:xfrm>
            <a:off x="4063544" y="421658"/>
            <a:ext cx="45901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3200" b="1" dirty="0" smtClean="0">
                <a:latin typeface="Arial Black" pitchFamily="34" charset="0"/>
              </a:rPr>
              <a:t>HUKUM KARMA</a:t>
            </a:r>
            <a:endParaRPr lang="en-US" sz="32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17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7" y="0"/>
            <a:ext cx="12238772" cy="68580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577010" y="591231"/>
            <a:ext cx="7765774" cy="442440"/>
          </a:xfrm>
        </p:spPr>
        <p:txBody>
          <a:bodyPr>
            <a:noAutofit/>
          </a:bodyPr>
          <a:lstStyle/>
          <a:p>
            <a:pPr algn="ctr"/>
            <a:r>
              <a:rPr lang="en-US" sz="2000" b="1" dirty="0">
                <a:latin typeface="Baskerville Old Face" panose="02020602080505020303" pitchFamily="18" charset="0"/>
                <a:cs typeface="Arial" panose="020B0604020202020204" pitchFamily="34" charset="0"/>
              </a:rPr>
              <a:t>SEMUA PERBUATAN SAMPAI KEPADA TUHAN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4887" y="970567"/>
            <a:ext cx="72877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</a:t>
            </a:r>
            <a:r>
              <a:rPr lang="el-G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ῑ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namaskāram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keshavam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pratigachchati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</a:t>
            </a:r>
            <a:r>
              <a:rPr lang="el-G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ῑ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tiraskāram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keshavam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prati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gachchati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5372" y="1855309"/>
            <a:ext cx="1086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Siapapun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engkau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hormati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penghormatan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sampai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Tuhan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Siapapun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engkau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penghinaan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sampai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Tuhan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7" name="Rectangle 6"/>
          <p:cNvSpPr/>
          <p:nvPr/>
        </p:nvSpPr>
        <p:spPr>
          <a:xfrm>
            <a:off x="729614" y="2687808"/>
            <a:ext cx="10628246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ctr">
              <a:spcAft>
                <a:spcPts val="600"/>
              </a:spcAft>
            </a:pPr>
            <a:r>
              <a:rPr lang="en-US" b="1" dirty="0" err="1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iptais</a:t>
            </a:r>
            <a:r>
              <a:rPr lang="en-US" b="1" dirty="0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 </a:t>
            </a:r>
            <a:r>
              <a:rPr lang="en-US" b="1" dirty="0" err="1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lokSy</a:t>
            </a:r>
            <a:r>
              <a:rPr lang="en-US" b="1" dirty="0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 </a:t>
            </a:r>
            <a:r>
              <a:rPr lang="en-US" b="1" dirty="0" err="1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cracrSy</a:t>
            </a:r>
            <a:r>
              <a:rPr lang="en-US" b="1" dirty="0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 </a:t>
            </a:r>
            <a:r>
              <a:rPr lang="en-US" b="1" dirty="0" err="1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TvmSy</a:t>
            </a:r>
            <a:r>
              <a:rPr lang="en-US" b="1" dirty="0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 </a:t>
            </a:r>
            <a:r>
              <a:rPr lang="en-US" b="1" dirty="0" err="1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pUJyé</a:t>
            </a:r>
            <a:r>
              <a:rPr lang="en-US" b="1" dirty="0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 </a:t>
            </a:r>
            <a:r>
              <a:rPr lang="en-US" b="1" dirty="0" err="1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guägRr¢yan</a:t>
            </a:r>
            <a:r>
              <a:rPr lang="en-US" b="1" dirty="0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( -</a:t>
            </a:r>
            <a:endParaRPr lang="en-US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 fontAlgn="ctr">
              <a:spcAft>
                <a:spcPts val="600"/>
              </a:spcAft>
            </a:pPr>
            <a:r>
              <a:rPr lang="en-US" b="1" dirty="0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n </a:t>
            </a:r>
            <a:r>
              <a:rPr lang="en-US" b="1" dirty="0" err="1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TvTsmo_STy</a:t>
            </a:r>
            <a:r>
              <a:rPr lang="en-US" b="1" dirty="0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&gt;</a:t>
            </a:r>
            <a:r>
              <a:rPr lang="en-US" b="1" dirty="0" err="1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yi</a:t>
            </a:r>
            <a:r>
              <a:rPr lang="en-US" b="1" dirty="0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/k" </a:t>
            </a:r>
            <a:r>
              <a:rPr lang="en-US" b="1" dirty="0" err="1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kuto_Nyo</a:t>
            </a:r>
            <a:r>
              <a:rPr lang="en-US" b="1" dirty="0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 </a:t>
            </a:r>
            <a:r>
              <a:rPr lang="en-US" b="1" dirty="0" err="1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lok</a:t>
            </a:r>
            <a:r>
              <a:rPr lang="en-US" b="1" dirty="0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]</a:t>
            </a:r>
            <a:r>
              <a:rPr lang="en-US" b="1" dirty="0" err="1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ye_Pyp</a:t>
            </a:r>
            <a:r>
              <a:rPr lang="en-US" b="1" dirty="0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[</a:t>
            </a:r>
            <a:r>
              <a:rPr lang="en-US" b="1" dirty="0" err="1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itmp</a:t>
            </a:r>
            <a:r>
              <a:rPr lang="en-US" b="1" dirty="0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[.</a:t>
            </a:r>
            <a:r>
              <a:rPr lang="en-US" b="1" dirty="0" err="1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av</a:t>
            </a:r>
            <a:r>
              <a:rPr lang="en-US" b="1" dirty="0">
                <a:latin typeface="Devanagari81791-Normal" pitchFamily="2" charset="0"/>
                <a:ea typeface="Times New Roman" panose="02020603050405020304" pitchFamily="18" charset="0"/>
                <a:cs typeface="Devanagari81791-Normal" pitchFamily="2" charset="0"/>
              </a:rPr>
              <a:t> --43--</a:t>
            </a:r>
            <a:endParaRPr lang="en-US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 fontAlgn="ctr">
              <a:spcAft>
                <a:spcPts val="0"/>
              </a:spcAft>
            </a:pPr>
            <a:endParaRPr lang="en-US" sz="2000" i="1" dirty="0">
              <a:latin typeface="KwTimes New Roman" panose="02020603050405020304" pitchFamily="18" charset="0"/>
              <a:ea typeface="Times New Roman" panose="02020603050405020304" pitchFamily="18" charset="0"/>
              <a:cs typeface="KwTimes New Roman" panose="02020603050405020304" pitchFamily="18" charset="0"/>
            </a:endParaRPr>
          </a:p>
          <a:p>
            <a:pPr algn="r" fontAlgn="ctr">
              <a:spcAft>
                <a:spcPts val="0"/>
              </a:spcAft>
            </a:pPr>
            <a:r>
              <a:rPr lang="en-US" sz="2400" i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pitàsi</a:t>
            </a:r>
            <a:r>
              <a:rPr lang="en-US" sz="2400" i="1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400" i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lokasya</a:t>
            </a:r>
            <a:r>
              <a:rPr lang="en-US" sz="2400" i="1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400" i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caràcarasya</a:t>
            </a:r>
            <a:r>
              <a:rPr lang="en-US" sz="2400" i="1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  </a:t>
            </a:r>
            <a:r>
              <a:rPr lang="en-US" sz="2400" i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tvam</a:t>
            </a:r>
            <a:r>
              <a:rPr lang="en-US" sz="2400" i="1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400" i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asya</a:t>
            </a:r>
            <a:r>
              <a:rPr lang="en-US" sz="2400" i="1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400" i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pùjyaú</a:t>
            </a:r>
            <a:r>
              <a:rPr lang="en-US" sz="2400" i="1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ca </a:t>
            </a:r>
            <a:r>
              <a:rPr lang="en-US" sz="2400" i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gurur</a:t>
            </a:r>
            <a:r>
              <a:rPr lang="en-US" sz="2400" i="1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400" i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garìyàn</a:t>
            </a:r>
            <a:r>
              <a:rPr lang="en-US" sz="2400" i="1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,</a:t>
            </a:r>
            <a:endParaRPr lang="en-US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 fontAlgn="ctr">
              <a:spcAft>
                <a:spcPts val="0"/>
              </a:spcAft>
            </a:pPr>
            <a:r>
              <a:rPr lang="en-US" sz="2400" i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na</a:t>
            </a:r>
            <a:r>
              <a:rPr lang="en-US" sz="2400" i="1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400" i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tvatsamo</a:t>
            </a:r>
            <a:r>
              <a:rPr lang="en-US" sz="2400" i="1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‘sty </a:t>
            </a:r>
            <a:r>
              <a:rPr lang="en-US" sz="2400" i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abhyadhikaá</a:t>
            </a:r>
            <a:r>
              <a:rPr lang="en-US" sz="2400" i="1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400" i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kuto</a:t>
            </a:r>
            <a:r>
              <a:rPr lang="en-US" sz="2400" i="1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‘</a:t>
            </a:r>
            <a:r>
              <a:rPr lang="en-US" sz="2400" i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nyo</a:t>
            </a:r>
            <a:r>
              <a:rPr lang="en-US" sz="2400" i="1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 </a:t>
            </a:r>
            <a:r>
              <a:rPr lang="en-US" sz="2400" i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lokatraye</a:t>
            </a:r>
            <a:r>
              <a:rPr lang="en-US" sz="2400" i="1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‘</a:t>
            </a:r>
            <a:r>
              <a:rPr lang="en-US" sz="2400" i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py</a:t>
            </a:r>
            <a:r>
              <a:rPr lang="en-US" sz="2400" i="1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400" i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apratimaprabhàva</a:t>
            </a:r>
            <a:r>
              <a:rPr lang="en-US" sz="24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.</a:t>
            </a:r>
          </a:p>
          <a:p>
            <a:pPr algn="r" fontAlgn="ctr">
              <a:spcAft>
                <a:spcPts val="0"/>
              </a:spcAft>
            </a:pPr>
            <a:r>
              <a:rPr lang="en-US" b="1" dirty="0">
                <a:latin typeface="Kw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b="1" dirty="0" err="1">
                <a:latin typeface="KwTimes New Roman" panose="02020603050405020304" pitchFamily="18" charset="0"/>
                <a:ea typeface="Times New Roman" panose="02020603050405020304" pitchFamily="18" charset="0"/>
              </a:rPr>
              <a:t>Bhagavadgita</a:t>
            </a:r>
            <a:r>
              <a:rPr lang="en-US" b="1" dirty="0">
                <a:latin typeface="KwTimes New Roman" panose="02020603050405020304" pitchFamily="18" charset="0"/>
                <a:ea typeface="Times New Roman" panose="02020603050405020304" pitchFamily="18" charset="0"/>
              </a:rPr>
              <a:t> XI.43)</a:t>
            </a:r>
            <a:endParaRPr lang="en-US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 fontAlgn="ctr">
              <a:spcAft>
                <a:spcPts val="0"/>
              </a:spcAft>
            </a:pPr>
            <a:r>
              <a:rPr lang="en-US" sz="2000" b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Engkau</a:t>
            </a:r>
            <a:r>
              <a:rPr lang="en-US" sz="2000" b="1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000" b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adalah</a:t>
            </a:r>
            <a:r>
              <a:rPr lang="en-US" sz="2000" b="1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000" b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Bapa</a:t>
            </a:r>
            <a:r>
              <a:rPr lang="en-US" sz="2000" b="1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000" b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dari</a:t>
            </a:r>
            <a:r>
              <a:rPr lang="en-US" sz="2000" b="1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000" b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dunia</a:t>
            </a:r>
            <a:r>
              <a:rPr lang="en-US" sz="2000" b="1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yang </a:t>
            </a:r>
            <a:r>
              <a:rPr lang="en-US" sz="2000" b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bergerak</a:t>
            </a:r>
            <a:r>
              <a:rPr lang="en-US" sz="2000" b="1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000" b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dan</a:t>
            </a:r>
            <a:r>
              <a:rPr lang="en-US" sz="2000" b="1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yang </a:t>
            </a:r>
            <a:r>
              <a:rPr lang="en-US" sz="2000" b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tak</a:t>
            </a:r>
            <a:r>
              <a:rPr lang="en-US" sz="2000" b="1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000" b="1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bergerak</a:t>
            </a:r>
            <a:r>
              <a:rPr lang="en-US" sz="20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. </a:t>
            </a:r>
            <a:r>
              <a:rPr lang="en-US" sz="2000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Engkau</a:t>
            </a:r>
            <a:r>
              <a:rPr lang="en-US" sz="20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000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adalah</a:t>
            </a:r>
            <a:r>
              <a:rPr lang="en-US" sz="20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Guru </a:t>
            </a:r>
            <a:r>
              <a:rPr lang="en-US" sz="2000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Agung</a:t>
            </a:r>
            <a:r>
              <a:rPr lang="en-US" sz="20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yang </a:t>
            </a:r>
            <a:r>
              <a:rPr lang="en-US" sz="2000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dipuja</a:t>
            </a:r>
            <a:r>
              <a:rPr lang="en-US" sz="20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000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dunia</a:t>
            </a:r>
            <a:r>
              <a:rPr lang="en-US" sz="20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000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ini</a:t>
            </a:r>
            <a:r>
              <a:rPr lang="en-US" sz="20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; </a:t>
            </a:r>
            <a:r>
              <a:rPr lang="en-US" sz="2000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tak</a:t>
            </a:r>
            <a:r>
              <a:rPr lang="en-US" sz="20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000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ada</a:t>
            </a:r>
            <a:r>
              <a:rPr lang="en-US" sz="20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000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keberadaan</a:t>
            </a:r>
            <a:r>
              <a:rPr lang="en-US" sz="20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lain yang </a:t>
            </a:r>
            <a:r>
              <a:rPr lang="en-US" sz="2000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menyamai</a:t>
            </a:r>
            <a:r>
              <a:rPr lang="en-US" sz="20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-Mu di </a:t>
            </a:r>
            <a:r>
              <a:rPr lang="en-US" sz="2000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ketiga</a:t>
            </a:r>
            <a:r>
              <a:rPr lang="en-US" sz="20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000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dunia</a:t>
            </a:r>
            <a:r>
              <a:rPr lang="en-US" sz="20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; </a:t>
            </a:r>
            <a:r>
              <a:rPr lang="en-US" sz="2000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sehingga</a:t>
            </a:r>
            <a:r>
              <a:rPr lang="en-US" sz="20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000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bagaimana</a:t>
            </a:r>
            <a:r>
              <a:rPr lang="en-US" sz="20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000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mungkin</a:t>
            </a:r>
            <a:r>
              <a:rPr lang="en-US" sz="20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000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ada</a:t>
            </a:r>
            <a:r>
              <a:rPr lang="en-US" sz="20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yang </a:t>
            </a:r>
            <a:r>
              <a:rPr lang="en-US" sz="2000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dapat</a:t>
            </a:r>
            <a:r>
              <a:rPr lang="en-US" sz="20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000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mengungguli</a:t>
            </a:r>
            <a:r>
              <a:rPr lang="en-US" sz="20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-Mu, </a:t>
            </a:r>
            <a:r>
              <a:rPr lang="en-US" sz="2000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wahai</a:t>
            </a:r>
            <a:r>
              <a:rPr lang="en-US" sz="20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000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Keberadaan</a:t>
            </a:r>
            <a:r>
              <a:rPr lang="en-US" sz="20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endParaRPr lang="id-ID" sz="2000" dirty="0" smtClean="0">
              <a:latin typeface="KwTimes New Roman" panose="02020603050405020304" pitchFamily="18" charset="0"/>
              <a:ea typeface="Times New Roman" panose="02020603050405020304" pitchFamily="18" charset="0"/>
              <a:cs typeface="KwTimes New Roman" panose="02020603050405020304" pitchFamily="18" charset="0"/>
            </a:endParaRPr>
          </a:p>
          <a:p>
            <a:pPr algn="r" fontAlgn="ctr">
              <a:spcAft>
                <a:spcPts val="0"/>
              </a:spcAft>
            </a:pPr>
            <a:r>
              <a:rPr lang="en-US" sz="2000" dirty="0" err="1" smtClean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dengan</a:t>
            </a:r>
            <a:r>
              <a:rPr lang="en-US" sz="2000" dirty="0" smtClean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000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kekuasaan</a:t>
            </a:r>
            <a:r>
              <a:rPr lang="en-US" sz="20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000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tak</a:t>
            </a:r>
            <a:r>
              <a:rPr lang="en-US" sz="20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 </a:t>
            </a:r>
            <a:r>
              <a:rPr lang="en-US" sz="2000" dirty="0" err="1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tertandingi</a:t>
            </a:r>
            <a:r>
              <a:rPr lang="en-US" sz="2000" dirty="0">
                <a:latin typeface="KwTimes New Roman" panose="02020603050405020304" pitchFamily="18" charset="0"/>
                <a:ea typeface="Times New Roman" panose="02020603050405020304" pitchFamily="18" charset="0"/>
                <a:cs typeface="KwTimes New Roman" panose="02020603050405020304" pitchFamily="18" charset="0"/>
              </a:rPr>
              <a:t>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7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7" y="0"/>
            <a:ext cx="12238772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622733" y="1498728"/>
            <a:ext cx="951749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800" i="1" dirty="0">
                <a:latin typeface="KwTimes New Roman" pitchFamily="18" charset="0"/>
              </a:rPr>
              <a:t>À no bhadràá kratavo yantu viúvato</a:t>
            </a:r>
            <a:endParaRPr lang="en-US" sz="2800" dirty="0">
              <a:latin typeface="KwTimes New Roman" pitchFamily="18" charset="0"/>
            </a:endParaRPr>
          </a:p>
          <a:p>
            <a:r>
              <a:rPr lang="id-ID" sz="2800" i="1" dirty="0">
                <a:latin typeface="KwTimes New Roman" pitchFamily="18" charset="0"/>
              </a:rPr>
              <a:t>adabdhàso aparìtàsa udbhidaá</a:t>
            </a:r>
            <a:endParaRPr lang="en-US" sz="2800" dirty="0">
              <a:latin typeface="KwTimes New Roman" pitchFamily="18" charset="0"/>
            </a:endParaRPr>
          </a:p>
          <a:p>
            <a:r>
              <a:rPr lang="id-ID" sz="2800" i="1" dirty="0">
                <a:latin typeface="KwTimes New Roman" pitchFamily="18" charset="0"/>
              </a:rPr>
              <a:t>devà no yathà sadamid vådhe asan,</a:t>
            </a:r>
            <a:endParaRPr lang="en-US" sz="2800" dirty="0">
              <a:latin typeface="KwTimes New Roman" pitchFamily="18" charset="0"/>
            </a:endParaRPr>
          </a:p>
          <a:p>
            <a:r>
              <a:rPr lang="id-ID" sz="2800" i="1" dirty="0">
                <a:latin typeface="KwTimes New Roman" pitchFamily="18" charset="0"/>
              </a:rPr>
              <a:t>apràyuvo rakûitàro dive dive</a:t>
            </a:r>
            <a:r>
              <a:rPr lang="id-ID" sz="2800" dirty="0">
                <a:latin typeface="KwTimes New Roman" pitchFamily="18" charset="0"/>
              </a:rPr>
              <a:t>.</a:t>
            </a:r>
            <a:endParaRPr lang="en-US" sz="2800" dirty="0">
              <a:latin typeface="KwTimes New Roman" pitchFamily="18" charset="0"/>
            </a:endParaRPr>
          </a:p>
          <a:p>
            <a:r>
              <a:rPr lang="id-ID" sz="2800" b="1" i="1" dirty="0" smtClean="0">
                <a:latin typeface="KwTimes New Roman" pitchFamily="18" charset="0"/>
              </a:rPr>
              <a:t>				Yajuveda  </a:t>
            </a:r>
            <a:r>
              <a:rPr lang="id-ID" sz="2800" b="1" i="1" dirty="0">
                <a:latin typeface="KwTimes New Roman" pitchFamily="18" charset="0"/>
              </a:rPr>
              <a:t>XXV.14</a:t>
            </a:r>
            <a:endParaRPr lang="en-US" sz="2800" dirty="0">
              <a:latin typeface="KwTimes New Roman" pitchFamily="18" charset="0"/>
            </a:endParaRPr>
          </a:p>
          <a:p>
            <a:r>
              <a:rPr lang="id-ID" sz="2800" dirty="0">
                <a:latin typeface="KwTimes New Roman" pitchFamily="18" charset="0"/>
              </a:rPr>
              <a:t> </a:t>
            </a:r>
            <a:endParaRPr lang="en-US" sz="2800" dirty="0">
              <a:latin typeface="KwTimes New Roman" pitchFamily="18" charset="0"/>
            </a:endParaRPr>
          </a:p>
          <a:p>
            <a:pPr algn="just"/>
            <a:r>
              <a:rPr lang="id-ID" sz="2800" dirty="0">
                <a:latin typeface="KwTimes New Roman" pitchFamily="18" charset="0"/>
              </a:rPr>
              <a:t>‘Semogalah pikiran-pikiran </a:t>
            </a:r>
            <a:r>
              <a:rPr lang="id-ID" sz="2800" dirty="0" smtClean="0">
                <a:latin typeface="KwTimes New Roman" pitchFamily="18" charset="0"/>
              </a:rPr>
              <a:t>mulia datang kepada kami, semoga pikiran-pikiran penuh kasih sayang datang kepada kami, semoga gagasan-gagasan </a:t>
            </a:r>
            <a:r>
              <a:rPr lang="id-ID" sz="2800" dirty="0">
                <a:latin typeface="KwTimes New Roman" pitchFamily="18" charset="0"/>
              </a:rPr>
              <a:t>yang </a:t>
            </a:r>
            <a:r>
              <a:rPr lang="id-ID" sz="2800" dirty="0" smtClean="0">
                <a:latin typeface="KwTimes New Roman" pitchFamily="18" charset="0"/>
              </a:rPr>
              <a:t>baik datang  </a:t>
            </a:r>
            <a:r>
              <a:rPr lang="id-ID" sz="2800" dirty="0">
                <a:latin typeface="KwTimes New Roman" pitchFamily="18" charset="0"/>
              </a:rPr>
              <a:t>kepada kami dari semua arah. </a:t>
            </a:r>
            <a:r>
              <a:rPr lang="id-ID" sz="2800" dirty="0" smtClean="0">
                <a:latin typeface="KwTimes New Roman" pitchFamily="18" charset="0"/>
              </a:rPr>
              <a:t>Semoga para dewa senantiasa memberi anugerah kepada kami</a:t>
            </a:r>
            <a:r>
              <a:rPr lang="id-ID" sz="2800" dirty="0">
                <a:latin typeface="KwTimes New Roman" pitchFamily="18" charset="0"/>
              </a:rPr>
              <a:t>’</a:t>
            </a:r>
            <a:endParaRPr lang="en-US" sz="2800" dirty="0">
              <a:latin typeface="Kw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33891" y="468809"/>
            <a:ext cx="79242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d-ID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</a:t>
            </a:r>
            <a:r>
              <a:rPr lang="id-ID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PIKIRAN POSITIF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userxx04\Pictures\Buddha Vibrasi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911" y="1498728"/>
            <a:ext cx="1859809" cy="2479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81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7" y="0"/>
            <a:ext cx="12238772" cy="6858000"/>
          </a:xfrm>
          <a:prstGeom prst="rect">
            <a:avLst/>
          </a:prstGeom>
        </p:spPr>
      </p:pic>
      <p:sp>
        <p:nvSpPr>
          <p:cNvPr id="2" name="AutoShape 2" descr="Gambar : orang-orang, wanita, musim panas, cinta, membelai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1" name="Picture 3" descr="C:\Users\userxx04\Pictures\Persahabatan woman_dog_pacsi_paw_hobby_pet_doberman_pinscher_friendship-865343.jpg!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86" y="571043"/>
            <a:ext cx="10534918" cy="549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143197" y="610478"/>
            <a:ext cx="10254607" cy="5509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id-ID" sz="44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KESIMPULAN:</a:t>
            </a:r>
            <a:r>
              <a:rPr lang="en-US" sz="4400" b="1" cap="none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id-ID" sz="4400" b="1" cap="none" spc="50" dirty="0" smtClean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id-ID" sz="4400" b="1" cap="none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Berdamai </a:t>
            </a:r>
          </a:p>
          <a:p>
            <a:r>
              <a:rPr lang="id-ID" sz="4400" b="1" cap="none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adalah</a:t>
            </a:r>
          </a:p>
          <a:p>
            <a:r>
              <a:rPr lang="id-ID" sz="44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Jalan </a:t>
            </a:r>
          </a:p>
          <a:p>
            <a:r>
              <a:rPr lang="id-ID" sz="44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Tengah.</a:t>
            </a:r>
          </a:p>
          <a:p>
            <a:r>
              <a:rPr lang="id-ID" sz="4400" b="1" cap="none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Hidup berdampingan dengan yang mengerikan akan memacu keberanian untuk hidup bebas dari rasa ketakutan  </a:t>
            </a:r>
            <a:endParaRPr lang="en-US" sz="4400" b="1" cap="none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916" y="931656"/>
            <a:ext cx="1342422" cy="109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604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xx04\Pictures\barongrang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" y="19313"/>
            <a:ext cx="12166253" cy="680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5640946" y="-3"/>
            <a:ext cx="6156114" cy="3374269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b="1" dirty="0" smtClean="0">
                <a:solidFill>
                  <a:schemeClr val="tx1"/>
                </a:solidFill>
              </a:rPr>
              <a:t>Manusia </a:t>
            </a:r>
          </a:p>
          <a:p>
            <a:pPr algn="ctr"/>
            <a:r>
              <a:rPr lang="id-ID" sz="2800" b="1" dirty="0" smtClean="0">
                <a:solidFill>
                  <a:schemeClr val="tx1"/>
                </a:solidFill>
              </a:rPr>
              <a:t>menjadi wakil Tuhan untuk mengerjakan pekerjaan Tuhan, termasuk mendamaikan Energi Positif (+) dan Energi Negatif (-)</a:t>
            </a:r>
          </a:p>
        </p:txBody>
      </p:sp>
      <p:sp>
        <p:nvSpPr>
          <p:cNvPr id="7" name="Oval 6"/>
          <p:cNvSpPr/>
          <p:nvPr/>
        </p:nvSpPr>
        <p:spPr>
          <a:xfrm>
            <a:off x="2627290" y="2640168"/>
            <a:ext cx="953037" cy="9272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8000" dirty="0" smtClean="0"/>
              <a:t>-</a:t>
            </a:r>
            <a:endParaRPr lang="en-US" sz="8000" dirty="0"/>
          </a:p>
        </p:txBody>
      </p:sp>
      <p:sp>
        <p:nvSpPr>
          <p:cNvPr id="9" name="Oval 8"/>
          <p:cNvSpPr/>
          <p:nvPr/>
        </p:nvSpPr>
        <p:spPr>
          <a:xfrm>
            <a:off x="5909287" y="3797130"/>
            <a:ext cx="953037" cy="9165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8000" dirty="0"/>
              <a:t>+</a:t>
            </a:r>
            <a:endParaRPr lang="en-US" sz="8000" dirty="0"/>
          </a:p>
        </p:txBody>
      </p:sp>
      <p:sp useBgFill="1">
        <p:nvSpPr>
          <p:cNvPr id="8" name="Rectangle 7"/>
          <p:cNvSpPr/>
          <p:nvPr/>
        </p:nvSpPr>
        <p:spPr>
          <a:xfrm>
            <a:off x="7699320" y="6032510"/>
            <a:ext cx="2949461" cy="769441"/>
          </a:xfrm>
          <a:prstGeom prst="rect">
            <a:avLst/>
          </a:prstGeom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d-ID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BERDAMAI 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 useBgFill="1">
        <p:nvSpPr>
          <p:cNvPr id="11" name="Rectangle 10"/>
          <p:cNvSpPr/>
          <p:nvPr/>
        </p:nvSpPr>
        <p:spPr>
          <a:xfrm>
            <a:off x="2275113" y="6068999"/>
            <a:ext cx="2949461" cy="769441"/>
          </a:xfrm>
          <a:prstGeom prst="rect">
            <a:avLst/>
          </a:prstGeom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d-ID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BERDAMAI 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059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07542" y="597599"/>
            <a:ext cx="10831927" cy="48936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d-ID" sz="60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Memahami Tatakerja Keilmuan</a:t>
            </a:r>
          </a:p>
          <a:p>
            <a:pPr algn="ctr"/>
            <a:r>
              <a:rPr lang="en-US" sz="9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id-ID" sz="9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OLOGI:</a:t>
            </a:r>
          </a:p>
          <a:p>
            <a:pPr algn="ctr"/>
            <a:r>
              <a:rPr lang="id-ID" sz="9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TEOLOGI HINDU</a:t>
            </a:r>
            <a:endParaRPr lang="en-US" sz="9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urved Left Arrow 4"/>
          <p:cNvSpPr/>
          <p:nvPr/>
        </p:nvSpPr>
        <p:spPr>
          <a:xfrm rot="21215121">
            <a:off x="9788430" y="2201825"/>
            <a:ext cx="1904204" cy="4212774"/>
          </a:xfrm>
          <a:prstGeom prst="curvedLeftArrow">
            <a:avLst/>
          </a:prstGeom>
          <a:solidFill>
            <a:srgbClr val="000099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Curved Left Arrow 5"/>
          <p:cNvSpPr/>
          <p:nvPr/>
        </p:nvSpPr>
        <p:spPr>
          <a:xfrm rot="10312815">
            <a:off x="461067" y="2113427"/>
            <a:ext cx="1841729" cy="4045818"/>
          </a:xfrm>
          <a:prstGeom prst="curvedLeftArrow">
            <a:avLst/>
          </a:prstGeom>
          <a:solidFill>
            <a:srgbClr val="000099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781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3">
            <a:extLst>
              <a:ext uri="{FF2B5EF4-FFF2-40B4-BE49-F238E27FC236}"/>
            </a:extLst>
          </p:cNvPr>
          <p:cNvSpPr/>
          <p:nvPr/>
        </p:nvSpPr>
        <p:spPr>
          <a:xfrm>
            <a:off x="1700010" y="1347788"/>
            <a:ext cx="5638800" cy="4699000"/>
          </a:xfrm>
          <a:prstGeom prst="pentag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 rot="-1925735">
            <a:off x="887373" y="1494122"/>
            <a:ext cx="37623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US" altLang="en-US" sz="2000" b="1" dirty="0"/>
              <a:t>3. </a:t>
            </a:r>
            <a:r>
              <a:rPr lang="en-US" altLang="en-US" sz="2000" b="1" dirty="0" err="1"/>
              <a:t>Untuk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Menyucikan</a:t>
            </a:r>
            <a:r>
              <a:rPr lang="en-US" altLang="en-US" sz="2000" b="1" dirty="0"/>
              <a:t> </a:t>
            </a:r>
            <a:endParaRPr lang="id-ID" altLang="en-US" sz="2000" b="1" dirty="0" smtClean="0"/>
          </a:p>
          <a:p>
            <a:pPr algn="ctr"/>
            <a:r>
              <a:rPr lang="id-ID" altLang="en-US" sz="2000" b="1" dirty="0" smtClean="0"/>
              <a:t>Pustaka</a:t>
            </a:r>
            <a:r>
              <a:rPr lang="en-US" altLang="en-US" sz="2000" b="1" dirty="0" smtClean="0"/>
              <a:t> </a:t>
            </a:r>
            <a:r>
              <a:rPr lang="en-US" altLang="en-US" sz="2000" b="1" dirty="0" err="1"/>
              <a:t>Suci</a:t>
            </a:r>
            <a:endParaRPr lang="en-US" altLang="en-US" sz="2000" b="1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 rot="1977309">
            <a:off x="4488466" y="1505613"/>
            <a:ext cx="325412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r>
              <a:rPr lang="en-US" altLang="en-US" sz="2000" b="1" dirty="0"/>
              <a:t>4. Demi </a:t>
            </a:r>
            <a:r>
              <a:rPr lang="en-US" altLang="en-US" sz="2000" b="1" dirty="0" err="1"/>
              <a:t>Keyakinan</a:t>
            </a:r>
            <a:r>
              <a:rPr lang="en-US" altLang="en-US" sz="2000" b="1" dirty="0"/>
              <a:t> </a:t>
            </a:r>
            <a:endParaRPr lang="id-ID" altLang="en-US" sz="2000" b="1" dirty="0" smtClean="0"/>
          </a:p>
          <a:p>
            <a:pPr algn="r"/>
            <a:r>
              <a:rPr lang="en-US" altLang="en-US" sz="2000" b="1" dirty="0" smtClean="0"/>
              <a:t>t</a:t>
            </a:r>
            <a:r>
              <a:rPr lang="id-ID" altLang="en-US" sz="2000" b="1" dirty="0" smtClean="0"/>
              <a:t>er</a:t>
            </a:r>
            <a:r>
              <a:rPr lang="en-US" altLang="en-US" sz="2000" b="1" dirty="0" smtClean="0"/>
              <a:t>h</a:t>
            </a:r>
            <a:r>
              <a:rPr lang="id-ID" altLang="en-US" sz="2000" b="1" dirty="0" smtClean="0"/>
              <a:t>a</a:t>
            </a:r>
            <a:r>
              <a:rPr lang="en-US" altLang="en-US" sz="2000" b="1" dirty="0" smtClean="0"/>
              <a:t>d</a:t>
            </a:r>
            <a:r>
              <a:rPr lang="id-ID" altLang="en-US" sz="2000" b="1" dirty="0" smtClean="0"/>
              <a:t>a</a:t>
            </a:r>
            <a:r>
              <a:rPr lang="en-US" altLang="en-US" sz="2000" b="1" dirty="0" smtClean="0"/>
              <a:t>p </a:t>
            </a:r>
            <a:r>
              <a:rPr lang="id-ID" altLang="en-US" sz="2000" b="1" dirty="0" smtClean="0"/>
              <a:t>Pustaka</a:t>
            </a:r>
            <a:r>
              <a:rPr lang="en-US" altLang="en-US" sz="2000" b="1" dirty="0" smtClean="0"/>
              <a:t> </a:t>
            </a:r>
            <a:r>
              <a:rPr lang="en-US" altLang="en-US" sz="2000" b="1" dirty="0" err="1"/>
              <a:t>Suci</a:t>
            </a:r>
            <a:endParaRPr lang="en-US" altLang="en-US" sz="2000" b="1" dirty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 rot="4156815">
            <a:off x="-207372" y="4341090"/>
            <a:ext cx="413861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US" altLang="en-US" sz="2000" b="1" dirty="0"/>
              <a:t>2. </a:t>
            </a:r>
            <a:r>
              <a:rPr lang="en-US" altLang="en-US" sz="2000" b="1" dirty="0" err="1"/>
              <a:t>Dengan</a:t>
            </a:r>
            <a:r>
              <a:rPr lang="en-US" altLang="en-US" sz="2000" b="1" dirty="0"/>
              <a:t> </a:t>
            </a:r>
            <a:r>
              <a:rPr lang="en-US" altLang="en-US" sz="2000" b="1" dirty="0" err="1" smtClean="0"/>
              <a:t>Menggunakan</a:t>
            </a:r>
            <a:endParaRPr lang="id-ID" altLang="en-US" sz="2000" b="1" dirty="0" smtClean="0"/>
          </a:p>
          <a:p>
            <a:pPr algn="ctr"/>
            <a:r>
              <a:rPr lang="en-US" altLang="en-US" sz="2000" b="1" dirty="0" smtClean="0"/>
              <a:t> </a:t>
            </a:r>
            <a:r>
              <a:rPr lang="id-ID" altLang="en-US" sz="2000" b="1" dirty="0" smtClean="0"/>
              <a:t>Pustaka</a:t>
            </a:r>
            <a:r>
              <a:rPr lang="en-US" altLang="en-US" sz="2000" b="1" dirty="0" smtClean="0"/>
              <a:t> </a:t>
            </a:r>
            <a:r>
              <a:rPr lang="en-US" altLang="en-US" sz="2000" b="1" dirty="0" err="1"/>
              <a:t>Suci</a:t>
            </a:r>
            <a:endParaRPr lang="en-US" altLang="en-US" sz="2000" b="1" dirty="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717216" y="6088030"/>
            <a:ext cx="351115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US" altLang="en-US" sz="2000" b="1" dirty="0"/>
              <a:t>1. </a:t>
            </a:r>
            <a:r>
              <a:rPr lang="en-US" altLang="en-US" sz="2000" b="1" dirty="0" err="1"/>
              <a:t>Berasal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dari</a:t>
            </a:r>
            <a:r>
              <a:rPr lang="en-US" altLang="en-US" sz="2000" b="1" dirty="0"/>
              <a:t> </a:t>
            </a:r>
            <a:r>
              <a:rPr lang="id-ID" altLang="en-US" sz="2000" b="1" dirty="0" smtClean="0"/>
              <a:t>Putaka</a:t>
            </a:r>
            <a:r>
              <a:rPr lang="en-US" altLang="en-US" sz="2000" b="1" dirty="0" smtClean="0"/>
              <a:t> </a:t>
            </a:r>
            <a:r>
              <a:rPr lang="en-US" altLang="en-US" sz="2000" b="1" dirty="0" err="1"/>
              <a:t>Suci</a:t>
            </a:r>
            <a:endParaRPr lang="en-US" altLang="en-US" sz="2000" b="1" dirty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 rot="-4077783">
            <a:off x="5137742" y="4599760"/>
            <a:ext cx="39354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US" altLang="en-US" sz="2000" b="1" dirty="0"/>
              <a:t>5. </a:t>
            </a:r>
            <a:r>
              <a:rPr lang="en-US" altLang="en-US" sz="2000" b="1" dirty="0" err="1"/>
              <a:t>Pertangjb.Intel</a:t>
            </a:r>
            <a:r>
              <a:rPr lang="en-US" altLang="en-US" sz="2000" b="1" dirty="0"/>
              <a:t> </a:t>
            </a:r>
            <a:r>
              <a:rPr lang="en-US" altLang="en-US" sz="2000" b="1" dirty="0" smtClean="0"/>
              <a:t>t</a:t>
            </a:r>
            <a:r>
              <a:rPr lang="id-ID" altLang="en-US" sz="2000" b="1" dirty="0" smtClean="0"/>
              <a:t>e</a:t>
            </a:r>
            <a:r>
              <a:rPr lang="en-US" altLang="en-US" sz="2000" b="1" dirty="0" smtClean="0"/>
              <a:t>h</a:t>
            </a:r>
            <a:r>
              <a:rPr lang="id-ID" altLang="en-US" sz="2000" b="1" dirty="0" smtClean="0"/>
              <a:t>a</a:t>
            </a:r>
            <a:r>
              <a:rPr lang="en-US" altLang="en-US" sz="2000" b="1" dirty="0" smtClean="0"/>
              <a:t>d</a:t>
            </a:r>
            <a:r>
              <a:rPr lang="id-ID" altLang="en-US" sz="2000" b="1" dirty="0" smtClean="0"/>
              <a:t>a</a:t>
            </a:r>
            <a:r>
              <a:rPr lang="en-US" altLang="en-US" sz="2000" b="1" dirty="0" smtClean="0"/>
              <a:t>p</a:t>
            </a:r>
            <a:endParaRPr lang="id-ID" altLang="en-US" sz="2000" b="1" dirty="0" smtClean="0"/>
          </a:p>
          <a:p>
            <a:pPr algn="ctr"/>
            <a:r>
              <a:rPr lang="en-US" altLang="en-US" sz="2000" b="1" dirty="0" smtClean="0"/>
              <a:t> </a:t>
            </a:r>
            <a:r>
              <a:rPr lang="id-ID" altLang="en-US" sz="2000" b="1" dirty="0" smtClean="0"/>
              <a:t>Pustaka</a:t>
            </a:r>
            <a:r>
              <a:rPr lang="en-US" altLang="en-US" sz="2000" b="1" dirty="0" smtClean="0"/>
              <a:t> </a:t>
            </a:r>
            <a:r>
              <a:rPr lang="en-US" altLang="en-US" sz="2000" b="1" dirty="0" err="1"/>
              <a:t>Suci</a:t>
            </a:r>
            <a:endParaRPr lang="en-US" altLang="en-US" sz="2000" b="1" dirty="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071610" y="2643188"/>
            <a:ext cx="2971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US" altLang="en-US" sz="3200" b="1" dirty="0">
                <a:solidFill>
                  <a:schemeClr val="bg1"/>
                </a:solidFill>
                <a:latin typeface="Baskerville Old Face" pitchFamily="18" charset="0"/>
              </a:rPr>
              <a:t>TEOLOGI 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97085" y="240829"/>
            <a:ext cx="7391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id-ID" altLang="en-US" sz="2800" b="1" dirty="0" smtClean="0">
                <a:latin typeface="Bookman Old Style" pitchFamily="18" charset="0"/>
              </a:rPr>
              <a:t>Framework Metode </a:t>
            </a:r>
            <a:r>
              <a:rPr lang="id-ID" altLang="en-US" sz="2800" b="1" dirty="0" smtClean="0">
                <a:latin typeface="Bookman Old Style" pitchFamily="18" charset="0"/>
              </a:rPr>
              <a:t>Teologi </a:t>
            </a:r>
            <a:endParaRPr lang="en-US" altLang="en-US" sz="2800" b="1" dirty="0">
              <a:latin typeface="Bookman Old Style" pitchFamily="18" charset="0"/>
            </a:endParaRPr>
          </a:p>
        </p:txBody>
      </p:sp>
      <p:sp>
        <p:nvSpPr>
          <p:cNvPr id="12" name="TextBox 11">
            <a:extLst>
              <a:ext uri="{FF2B5EF4-FFF2-40B4-BE49-F238E27FC236}"/>
            </a:extLst>
          </p:cNvPr>
          <p:cNvSpPr txBox="1"/>
          <p:nvPr/>
        </p:nvSpPr>
        <p:spPr>
          <a:xfrm>
            <a:off x="2004810" y="3613150"/>
            <a:ext cx="5029200" cy="11382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 dirty="0" err="1">
                <a:solidFill>
                  <a:schemeClr val="bg1"/>
                </a:solidFill>
                <a:latin typeface="Baskerville Old Face" panose="02020602080505020303" pitchFamily="18" charset="0"/>
              </a:rPr>
              <a:t>Dua</a:t>
            </a:r>
            <a:r>
              <a:rPr lang="en-US" sz="2800" b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Baskerville Old Face" panose="02020602080505020303" pitchFamily="18" charset="0"/>
              </a:rPr>
              <a:t>Ilmu</a:t>
            </a:r>
            <a:r>
              <a:rPr lang="en-US" sz="2800" b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Baskerville Old Face" panose="02020602080505020303" pitchFamily="18" charset="0"/>
              </a:rPr>
              <a:t>Benteng</a:t>
            </a:r>
            <a:r>
              <a:rPr lang="en-US" sz="2800" b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Baskerville Old Face" panose="02020602080505020303" pitchFamily="18" charset="0"/>
              </a:rPr>
              <a:t>Teologi</a:t>
            </a:r>
            <a:r>
              <a:rPr lang="en-US" sz="2800" b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: </a:t>
            </a:r>
          </a:p>
          <a:p>
            <a:pPr marL="342900" indent="-342900" algn="ctr">
              <a:buFontTx/>
              <a:buAutoNum type="arabicPeriod"/>
              <a:defRPr/>
            </a:pPr>
            <a:r>
              <a:rPr lang="en-US" sz="2000" b="1" dirty="0" err="1">
                <a:solidFill>
                  <a:schemeClr val="bg1"/>
                </a:solidFill>
                <a:latin typeface="Baskerville Old Face" panose="02020602080505020303" pitchFamily="18" charset="0"/>
              </a:rPr>
              <a:t>Dogmatika</a:t>
            </a:r>
            <a:r>
              <a:rPr lang="en-US" sz="2000" b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 (</a:t>
            </a:r>
            <a:r>
              <a:rPr lang="en-US" sz="2000" b="1" dirty="0" err="1">
                <a:solidFill>
                  <a:schemeClr val="bg1"/>
                </a:solidFill>
                <a:latin typeface="Baskerville Old Face" panose="02020602080505020303" pitchFamily="18" charset="0"/>
              </a:rPr>
              <a:t>Mengharuskan</a:t>
            </a:r>
            <a:r>
              <a:rPr lang="en-US" sz="2000" b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); </a:t>
            </a:r>
          </a:p>
          <a:p>
            <a:pPr marL="342900" indent="-342900" algn="ctr">
              <a:buFontTx/>
              <a:buAutoNum type="arabicPeriod"/>
              <a:defRPr/>
            </a:pPr>
            <a:r>
              <a:rPr lang="en-US" sz="2000" b="1" dirty="0" err="1">
                <a:solidFill>
                  <a:schemeClr val="bg1"/>
                </a:solidFill>
                <a:latin typeface="Baskerville Old Face" panose="02020602080505020303" pitchFamily="18" charset="0"/>
              </a:rPr>
              <a:t>Apologetikan</a:t>
            </a:r>
            <a:r>
              <a:rPr lang="en-US" sz="2000" b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 (</a:t>
            </a:r>
            <a:r>
              <a:rPr lang="en-US" sz="2000" b="1" dirty="0" err="1">
                <a:solidFill>
                  <a:schemeClr val="bg1"/>
                </a:solidFill>
                <a:latin typeface="Baskerville Old Face" panose="02020602080505020303" pitchFamily="18" charset="0"/>
              </a:rPr>
              <a:t>Memuliakan</a:t>
            </a:r>
            <a:r>
              <a:rPr lang="en-US" sz="2000" b="1" dirty="0">
                <a:solidFill>
                  <a:schemeClr val="bg1"/>
                </a:solidFill>
                <a:latin typeface="Baskerville Old Face" panose="02020602080505020303" pitchFamily="18" charset="0"/>
              </a:rPr>
              <a:t>)</a:t>
            </a:r>
          </a:p>
        </p:txBody>
      </p:sp>
      <p:sp>
        <p:nvSpPr>
          <p:cNvPr id="13" name="Rectangle 12">
            <a:extLst>
              <a:ext uri="{FF2B5EF4-FFF2-40B4-BE49-F238E27FC236}"/>
            </a:extLst>
          </p:cNvPr>
          <p:cNvSpPr/>
          <p:nvPr/>
        </p:nvSpPr>
        <p:spPr>
          <a:xfrm rot="16200000">
            <a:off x="-578356" y="2667018"/>
            <a:ext cx="24915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Dogmatika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4" name="Rectangle 13">
            <a:extLst>
              <a:ext uri="{FF2B5EF4-FFF2-40B4-BE49-F238E27FC236}"/>
            </a:extLst>
          </p:cNvPr>
          <p:cNvSpPr/>
          <p:nvPr/>
        </p:nvSpPr>
        <p:spPr>
          <a:xfrm rot="16200000">
            <a:off x="6350117" y="2549876"/>
            <a:ext cx="2990755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Apologetika</a:t>
            </a:r>
            <a:endParaRPr lang="en-US" sz="4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462138" y="134446"/>
            <a:ext cx="4044950" cy="655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r>
              <a:rPr lang="id-ID" altLang="en-US" sz="2000" b="1" dirty="0" smtClean="0"/>
              <a:t>CATATAN PENTING:</a:t>
            </a:r>
          </a:p>
          <a:p>
            <a:pPr algn="r"/>
            <a:r>
              <a:rPr lang="id-ID" altLang="en-US" sz="2000" b="1" dirty="0" smtClean="0"/>
              <a:t>Setiap ilmu memiliki prosedur epistemologinya sendiri </a:t>
            </a:r>
          </a:p>
          <a:p>
            <a:pPr algn="r"/>
            <a:r>
              <a:rPr lang="id-ID" altLang="en-US" sz="2000" b="1" dirty="0" smtClean="0"/>
              <a:t>yang juga biasa disebut Framework. </a:t>
            </a:r>
          </a:p>
          <a:p>
            <a:pPr algn="r"/>
            <a:r>
              <a:rPr lang="id-ID" altLang="en-US" sz="2000" b="1" dirty="0" smtClean="0"/>
              <a:t>Demikian pula TEOLOGI</a:t>
            </a:r>
          </a:p>
          <a:p>
            <a:pPr algn="r"/>
            <a:r>
              <a:rPr lang="id-ID" altLang="en-US" sz="2000" b="1" dirty="0"/>
              <a:t>s</a:t>
            </a:r>
            <a:r>
              <a:rPr lang="id-ID" altLang="en-US" sz="2000" b="1" dirty="0" smtClean="0"/>
              <a:t>ebagai ilmu </a:t>
            </a:r>
          </a:p>
          <a:p>
            <a:pPr algn="r"/>
            <a:r>
              <a:rPr lang="id-ID" altLang="en-US" sz="2000" b="1" dirty="0"/>
              <a:t>p</a:t>
            </a:r>
            <a:r>
              <a:rPr lang="id-ID" altLang="en-US" sz="2000" b="1" dirty="0" smtClean="0"/>
              <a:t>engetahuan </a:t>
            </a:r>
            <a:r>
              <a:rPr lang="id-ID" altLang="en-US" sz="2000" b="1" dirty="0"/>
              <a:t>i</a:t>
            </a:r>
            <a:r>
              <a:rPr lang="id-ID" altLang="en-US" sz="2000" b="1" dirty="0" smtClean="0"/>
              <a:t>lmiah</a:t>
            </a:r>
          </a:p>
          <a:p>
            <a:pPr algn="r"/>
            <a:r>
              <a:rPr lang="id-ID" altLang="en-US" sz="2000" b="1" dirty="0" smtClean="0"/>
              <a:t>Memiliki langkah-</a:t>
            </a:r>
          </a:p>
          <a:p>
            <a:pPr algn="r"/>
            <a:r>
              <a:rPr lang="id-ID" altLang="en-US" sz="2000" b="1" dirty="0"/>
              <a:t>l</a:t>
            </a:r>
            <a:r>
              <a:rPr lang="id-ID" altLang="en-US" sz="2000" b="1" dirty="0" smtClean="0"/>
              <a:t>angkah tatacara </a:t>
            </a:r>
          </a:p>
          <a:p>
            <a:pPr algn="r"/>
            <a:r>
              <a:rPr lang="id-ID" altLang="en-US" sz="2000" b="1" dirty="0"/>
              <a:t>k</a:t>
            </a:r>
            <a:r>
              <a:rPr lang="id-ID" altLang="en-US" sz="2000" b="1" dirty="0" smtClean="0"/>
              <a:t>erja sehingga tampak</a:t>
            </a:r>
          </a:p>
          <a:p>
            <a:pPr algn="r"/>
            <a:r>
              <a:rPr lang="id-ID" altLang="en-US" sz="2000" b="1" dirty="0"/>
              <a:t>s</a:t>
            </a:r>
            <a:r>
              <a:rPr lang="id-ID" altLang="en-US" sz="2000" b="1" dirty="0" smtClean="0"/>
              <a:t>ebagai ilmu yang </a:t>
            </a:r>
          </a:p>
          <a:p>
            <a:pPr algn="r"/>
            <a:r>
              <a:rPr lang="id-ID" altLang="en-US" sz="2000" b="1" dirty="0"/>
              <a:t>m</a:t>
            </a:r>
            <a:r>
              <a:rPr lang="id-ID" altLang="en-US" sz="2000" b="1" dirty="0" smtClean="0"/>
              <a:t>emiliki objek materi</a:t>
            </a:r>
          </a:p>
          <a:p>
            <a:pPr algn="r"/>
            <a:r>
              <a:rPr lang="id-ID" altLang="en-US" sz="2000" b="1" dirty="0"/>
              <a:t>d</a:t>
            </a:r>
            <a:r>
              <a:rPr lang="id-ID" altLang="en-US" sz="2000" b="1" dirty="0" smtClean="0"/>
              <a:t>an objek formal. </a:t>
            </a:r>
          </a:p>
          <a:p>
            <a:pPr algn="r"/>
            <a:r>
              <a:rPr lang="id-ID" altLang="en-US" sz="2000" b="1" dirty="0" smtClean="0"/>
              <a:t>Sehingga akan </a:t>
            </a:r>
          </a:p>
          <a:p>
            <a:pPr algn="r"/>
            <a:r>
              <a:rPr lang="id-ID" altLang="en-US" sz="2000" b="1" dirty="0" smtClean="0"/>
              <a:t>Memenuhi syarat: </a:t>
            </a:r>
          </a:p>
          <a:p>
            <a:pPr marL="457200" indent="-457200" algn="r">
              <a:buAutoNum type="arabicParenBoth"/>
            </a:pPr>
            <a:r>
              <a:rPr lang="id-ID" altLang="en-US" sz="2000" b="1" dirty="0" smtClean="0"/>
              <a:t>Berobjek, (2) Bermetode, </a:t>
            </a:r>
          </a:p>
          <a:p>
            <a:pPr algn="r"/>
            <a:r>
              <a:rPr lang="id-ID" altLang="en-US" sz="2000" b="1" dirty="0" smtClean="0"/>
              <a:t>(3) Sistematis, (4) Konsisten, (5) Koheren, (6) Logis atau </a:t>
            </a:r>
          </a:p>
          <a:p>
            <a:pPr algn="r"/>
            <a:r>
              <a:rPr lang="id-ID" altLang="en-US" sz="2000" b="1" dirty="0" smtClean="0"/>
              <a:t>Dapat diterima akal sehat,</a:t>
            </a:r>
          </a:p>
          <a:p>
            <a:pPr algn="r"/>
            <a:r>
              <a:rPr lang="id-ID" altLang="en-US" sz="2000" b="1" dirty="0" smtClean="0"/>
              <a:t>(7) Bersifat Universal.  </a:t>
            </a:r>
            <a:r>
              <a:rPr lang="id-ID" altLang="en-US" sz="2000" b="1" dirty="0" smtClean="0"/>
              <a:t> </a:t>
            </a:r>
            <a:endParaRPr lang="en-US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521634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rved Down Arrow 3">
            <a:extLst>
              <a:ext uri="{FF2B5EF4-FFF2-40B4-BE49-F238E27FC236}"/>
            </a:extLst>
          </p:cNvPr>
          <p:cNvSpPr/>
          <p:nvPr/>
        </p:nvSpPr>
        <p:spPr>
          <a:xfrm rot="4178689">
            <a:off x="1704325" y="687593"/>
            <a:ext cx="1734584" cy="1044997"/>
          </a:xfrm>
          <a:prstGeom prst="curved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Curved Down Arrow 4">
            <a:extLst>
              <a:ext uri="{FF2B5EF4-FFF2-40B4-BE49-F238E27FC236}"/>
            </a:extLst>
          </p:cNvPr>
          <p:cNvSpPr/>
          <p:nvPr/>
        </p:nvSpPr>
        <p:spPr>
          <a:xfrm rot="1610090" flipV="1">
            <a:off x="265533" y="2606067"/>
            <a:ext cx="2968857" cy="951665"/>
          </a:xfrm>
          <a:prstGeom prst="curved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urved Down Arrow 5">
            <a:extLst>
              <a:ext uri="{FF2B5EF4-FFF2-40B4-BE49-F238E27FC236}"/>
            </a:extLst>
          </p:cNvPr>
          <p:cNvSpPr/>
          <p:nvPr/>
        </p:nvSpPr>
        <p:spPr>
          <a:xfrm rot="2826405">
            <a:off x="4690071" y="1978253"/>
            <a:ext cx="1898524" cy="1119421"/>
          </a:xfrm>
          <a:prstGeom prst="curved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Curved Down Arrow 6">
            <a:extLst>
              <a:ext uri="{FF2B5EF4-FFF2-40B4-BE49-F238E27FC236}"/>
            </a:extLst>
          </p:cNvPr>
          <p:cNvSpPr/>
          <p:nvPr/>
        </p:nvSpPr>
        <p:spPr>
          <a:xfrm rot="1532167" flipV="1">
            <a:off x="4088634" y="4242167"/>
            <a:ext cx="2601439" cy="807029"/>
          </a:xfrm>
          <a:prstGeom prst="curved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urved Down Arrow 7">
            <a:extLst>
              <a:ext uri="{FF2B5EF4-FFF2-40B4-BE49-F238E27FC236}"/>
            </a:extLst>
          </p:cNvPr>
          <p:cNvSpPr/>
          <p:nvPr/>
        </p:nvSpPr>
        <p:spPr>
          <a:xfrm rot="2138955">
            <a:off x="8064587" y="3859440"/>
            <a:ext cx="2658859" cy="839566"/>
          </a:xfrm>
          <a:prstGeom prst="curved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4456" y="1124744"/>
            <a:ext cx="19851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dirty="0" smtClean="0"/>
              <a:t>1. BERSUMBER  DARI PUSTAKA SUCI 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639616" y="2012647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dirty="0"/>
              <a:t>2</a:t>
            </a:r>
            <a:r>
              <a:rPr lang="id-ID" b="1" dirty="0" smtClean="0"/>
              <a:t>. MENGGUNAKAN PUSTAKA SUCI 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311691" y="3284984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dirty="0" smtClean="0"/>
              <a:t>3. MENYUCIKAN PUSTAKA SUCI 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711957" y="3789040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dirty="0"/>
              <a:t>4</a:t>
            </a:r>
            <a:r>
              <a:rPr lang="id-ID" b="1" dirty="0" smtClean="0"/>
              <a:t>. KEYAKINAN THDP PUSTAKA SUCI 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8400256" y="5169967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dirty="0" smtClean="0"/>
              <a:t>5.PERTANGGUNG-JAWABAN INTELEKTUAL TERHADAP PUSTAKA SUCI </a:t>
            </a:r>
            <a:endParaRPr lang="en-US" b="1" dirty="0"/>
          </a:p>
        </p:txBody>
      </p:sp>
      <p:sp>
        <p:nvSpPr>
          <p:cNvPr id="15" name="32-Point Star 32"/>
          <p:cNvSpPr/>
          <p:nvPr/>
        </p:nvSpPr>
        <p:spPr>
          <a:xfrm>
            <a:off x="-48683" y="44624"/>
            <a:ext cx="1536171" cy="1080120"/>
          </a:xfrm>
          <a:prstGeom prst="star32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endParaRPr lang="en-US">
              <a:solidFill>
                <a:srgbClr val="FFFF00"/>
              </a:solidFill>
            </a:endParaRPr>
          </a:p>
        </p:txBody>
      </p:sp>
      <p:pic>
        <p:nvPicPr>
          <p:cNvPr id="16" name="Picture 4" descr="Aumk4r4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0" y="260650"/>
            <a:ext cx="995788" cy="64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6235542" y="116633"/>
            <a:ext cx="560320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id-ID" sz="4000" b="1" spc="50" dirty="0" smtClean="0">
                <a:ln w="11430"/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Framework Epistemologi</a:t>
            </a:r>
          </a:p>
          <a:p>
            <a:pPr algn="r"/>
            <a:r>
              <a:rPr lang="id-ID" sz="4000" b="1" spc="50" dirty="0" smtClean="0">
                <a:ln w="11430"/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Teologi </a:t>
            </a:r>
            <a:endParaRPr lang="en-US" sz="4000" b="1" cap="none" spc="50" dirty="0">
              <a:ln w="11430"/>
              <a:solidFill>
                <a:srgbClr val="0000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3339" y="4904582"/>
            <a:ext cx="758484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600" b="1" dirty="0" smtClean="0">
                <a:solidFill>
                  <a:srgbClr val="000099"/>
                </a:solidFill>
              </a:rPr>
              <a:t>Seorang yang </a:t>
            </a:r>
          </a:p>
          <a:p>
            <a:r>
              <a:rPr lang="id-ID" sz="2600" b="1" dirty="0" smtClean="0">
                <a:solidFill>
                  <a:srgbClr val="000099"/>
                </a:solidFill>
              </a:rPr>
              <a:t>belajar Teologi mutlak </a:t>
            </a:r>
          </a:p>
          <a:p>
            <a:r>
              <a:rPr lang="id-ID" sz="2600" b="1" dirty="0" smtClean="0">
                <a:solidFill>
                  <a:srgbClr val="000099"/>
                </a:solidFill>
              </a:rPr>
              <a:t>harus banyak membaca teks  Pustaka Suci yang membangun suatu agama !!! </a:t>
            </a:r>
            <a:endParaRPr lang="en-US" sz="2600" b="1" dirty="0">
              <a:solidFill>
                <a:srgbClr val="000099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648395" y="1427292"/>
            <a:ext cx="19202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 b="1" dirty="0" smtClean="0">
                <a:sym typeface="Symbol"/>
              </a:rPr>
              <a:t>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3938535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0" grpId="0"/>
      <p:bldP spid="11" grpId="0"/>
      <p:bldP spid="12" grpId="0"/>
      <p:bldP spid="13" grpId="0"/>
      <p:bldP spid="14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00841" y="391213"/>
            <a:ext cx="1052953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d-ID" altLang="en-US" sz="2800" b="1" dirty="0" smtClean="0"/>
              <a:t>FRAMEWORK EPISTEMOLOGI TEOLOGI:</a:t>
            </a:r>
          </a:p>
          <a:p>
            <a:pPr algn="r"/>
            <a:endParaRPr lang="id-ID" altLang="en-US" sz="1200" b="1" dirty="0" smtClean="0"/>
          </a:p>
          <a:p>
            <a:pPr marL="457200" indent="-457200" algn="r">
              <a:buAutoNum type="arabicPeriod"/>
            </a:pPr>
            <a:r>
              <a:rPr lang="en-US" altLang="en-US" sz="2600" b="1" dirty="0" err="1" smtClean="0"/>
              <a:t>Berasal</a:t>
            </a:r>
            <a:r>
              <a:rPr lang="en-US" altLang="en-US" sz="2600" b="1" dirty="0" smtClean="0"/>
              <a:t> </a:t>
            </a:r>
            <a:r>
              <a:rPr lang="en-US" altLang="en-US" sz="2600" b="1" dirty="0" err="1"/>
              <a:t>dari</a:t>
            </a:r>
            <a:r>
              <a:rPr lang="en-US" altLang="en-US" sz="2600" b="1" dirty="0"/>
              <a:t> </a:t>
            </a:r>
            <a:r>
              <a:rPr lang="id-ID" altLang="en-US" sz="2600" b="1" dirty="0" smtClean="0"/>
              <a:t>Pustaka</a:t>
            </a:r>
            <a:r>
              <a:rPr lang="en-US" altLang="en-US" sz="2600" b="1" dirty="0" smtClean="0"/>
              <a:t> </a:t>
            </a:r>
            <a:r>
              <a:rPr lang="en-US" altLang="en-US" sz="2600" b="1" dirty="0" err="1" smtClean="0"/>
              <a:t>Suci</a:t>
            </a:r>
            <a:r>
              <a:rPr lang="id-ID" altLang="en-US" sz="2600" b="1" dirty="0" smtClean="0"/>
              <a:t> (Brh. Sutra I.1.3)</a:t>
            </a:r>
          </a:p>
          <a:p>
            <a:pPr marL="457200" indent="-457200" algn="r">
              <a:buAutoNum type="arabicPeriod"/>
            </a:pPr>
            <a:r>
              <a:rPr lang="id-ID" altLang="en-US" sz="2600" b="1" dirty="0"/>
              <a:t>M</a:t>
            </a:r>
            <a:r>
              <a:rPr lang="en-US" altLang="en-US" sz="2600" b="1" dirty="0" err="1" smtClean="0"/>
              <a:t>enggunakan</a:t>
            </a:r>
            <a:r>
              <a:rPr lang="id-ID" altLang="en-US" sz="2600" b="1" dirty="0" smtClean="0"/>
              <a:t> Pustaka Suci (Bhg. </a:t>
            </a:r>
            <a:r>
              <a:rPr lang="id-ID" altLang="en-US" sz="2600" b="1" dirty="0" smtClean="0"/>
              <a:t>IX.17: Tuhan </a:t>
            </a:r>
            <a:r>
              <a:rPr lang="id-ID" altLang="en-US" sz="2600" dirty="0" smtClean="0"/>
              <a:t>adalah Objek Ilmu Pengetahuan</a:t>
            </a:r>
            <a:r>
              <a:rPr lang="id-ID" altLang="en-US" sz="2600" b="1" dirty="0" smtClean="0"/>
              <a:t>; Bhg. XVI.1:</a:t>
            </a:r>
            <a:r>
              <a:rPr lang="en-US" sz="2600" dirty="0" err="1"/>
              <a:t>mantap</a:t>
            </a:r>
            <a:r>
              <a:rPr lang="en-US" sz="2600" dirty="0"/>
              <a:t> </a:t>
            </a:r>
            <a:r>
              <a:rPr lang="en-US" sz="2600" dirty="0" err="1"/>
              <a:t>dalam</a:t>
            </a:r>
            <a:r>
              <a:rPr lang="en-US" sz="2600" dirty="0"/>
              <a:t> </a:t>
            </a:r>
            <a:r>
              <a:rPr lang="en-US" sz="2600" dirty="0" err="1"/>
              <a:t>mencari</a:t>
            </a:r>
            <a:r>
              <a:rPr lang="en-US" sz="2600" dirty="0"/>
              <a:t> </a:t>
            </a:r>
            <a:r>
              <a:rPr lang="en-US" sz="2600" dirty="0" err="1" smtClean="0"/>
              <a:t>pengetahuan</a:t>
            </a:r>
            <a:r>
              <a:rPr lang="id-ID" sz="2600" dirty="0" smtClean="0"/>
              <a:t>, </a:t>
            </a:r>
            <a:r>
              <a:rPr lang="en-US" sz="2600" dirty="0" err="1"/>
              <a:t>berkurban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mempelajari</a:t>
            </a:r>
            <a:r>
              <a:rPr lang="en-US" sz="2600" dirty="0"/>
              <a:t> </a:t>
            </a:r>
            <a:r>
              <a:rPr lang="en-US" sz="2600" dirty="0" err="1"/>
              <a:t>kitab</a:t>
            </a:r>
            <a:r>
              <a:rPr lang="en-US" sz="2600" dirty="0"/>
              <a:t> </a:t>
            </a:r>
            <a:r>
              <a:rPr lang="en-US" sz="2600" dirty="0" err="1" smtClean="0"/>
              <a:t>suci</a:t>
            </a:r>
            <a:r>
              <a:rPr lang="id-ID" altLang="en-US" sz="2600" b="1" dirty="0" smtClean="0"/>
              <a:t> </a:t>
            </a:r>
            <a:r>
              <a:rPr lang="id-ID" altLang="en-US" sz="2600" b="1" dirty="0" smtClean="0"/>
              <a:t>)</a:t>
            </a:r>
          </a:p>
          <a:p>
            <a:pPr marL="457200" indent="-457200" algn="r">
              <a:buAutoNum type="arabicPeriod"/>
            </a:pPr>
            <a:r>
              <a:rPr lang="en-US" altLang="en-US" sz="2600" b="1" dirty="0" err="1"/>
              <a:t>Untuk</a:t>
            </a:r>
            <a:r>
              <a:rPr lang="en-US" altLang="en-US" sz="2600" b="1" dirty="0"/>
              <a:t> </a:t>
            </a:r>
            <a:r>
              <a:rPr lang="en-US" altLang="en-US" sz="2600" b="1" dirty="0" err="1"/>
              <a:t>Menyucikan</a:t>
            </a:r>
            <a:r>
              <a:rPr lang="id-ID" altLang="en-US" sz="2600" b="1" dirty="0"/>
              <a:t> </a:t>
            </a:r>
            <a:r>
              <a:rPr lang="id-ID" altLang="en-US" sz="2600" b="1" dirty="0" smtClean="0"/>
              <a:t>Pustaka </a:t>
            </a:r>
            <a:r>
              <a:rPr lang="en-US" altLang="en-US" sz="2600" b="1" dirty="0" err="1" smtClean="0"/>
              <a:t>Suci</a:t>
            </a:r>
            <a:r>
              <a:rPr lang="id-ID" altLang="en-US" sz="2600" b="1" dirty="0" smtClean="0"/>
              <a:t> (Bhg. </a:t>
            </a:r>
            <a:r>
              <a:rPr lang="id-ID" altLang="en-US" sz="2600" b="1" dirty="0" smtClean="0"/>
              <a:t>XVI.23:Orang </a:t>
            </a:r>
            <a:r>
              <a:rPr lang="en-US" sz="2600" b="1" dirty="0" smtClean="0"/>
              <a:t>yang </a:t>
            </a:r>
            <a:r>
              <a:rPr lang="en-US" sz="2600" b="1" dirty="0" err="1"/>
              <a:t>meninggalkan</a:t>
            </a:r>
            <a:r>
              <a:rPr lang="en-US" sz="2600" b="1" dirty="0"/>
              <a:t> </a:t>
            </a:r>
            <a:r>
              <a:rPr lang="en-US" sz="2600" b="1" dirty="0" err="1"/>
              <a:t>ajaran</a:t>
            </a:r>
            <a:r>
              <a:rPr lang="en-US" sz="2600" b="1" dirty="0"/>
              <a:t> </a:t>
            </a:r>
            <a:r>
              <a:rPr lang="en-US" sz="2600" b="1" dirty="0" err="1"/>
              <a:t>kitab</a:t>
            </a:r>
            <a:r>
              <a:rPr lang="en-US" sz="2600" b="1" dirty="0"/>
              <a:t> </a:t>
            </a:r>
            <a:r>
              <a:rPr lang="en-US" sz="2600" b="1" dirty="0" err="1" smtClean="0"/>
              <a:t>suci</a:t>
            </a:r>
            <a:r>
              <a:rPr lang="id-ID" sz="2600" b="1" dirty="0" smtClean="0"/>
              <a:t> </a:t>
            </a:r>
            <a:r>
              <a:rPr lang="id-ID" sz="2600" dirty="0" smtClean="0"/>
              <a:t>tidak akan </a:t>
            </a:r>
            <a:r>
              <a:rPr lang="id-ID" sz="2600" b="1" dirty="0" smtClean="0"/>
              <a:t>mencapai kesempurnaan; Brh.Up.IV.4.15; IV.5.12: </a:t>
            </a:r>
            <a:r>
              <a:rPr lang="id-ID" sz="2600" dirty="0" smtClean="0"/>
              <a:t>Tidak akan meninggalkan kepercayaan; Tuhan sumber ilmu pengetahuan; Mundaka Up. I.1.9 Tuhan adalah Pengetahuan</a:t>
            </a:r>
            <a:r>
              <a:rPr lang="id-ID" sz="2600" b="1" dirty="0" smtClean="0"/>
              <a:t>)</a:t>
            </a:r>
            <a:endParaRPr lang="id-ID" altLang="en-US" sz="2600" b="1" dirty="0" smtClean="0"/>
          </a:p>
          <a:p>
            <a:pPr marL="457200" indent="-457200" algn="r">
              <a:buAutoNum type="arabicPeriod"/>
            </a:pPr>
            <a:r>
              <a:rPr lang="en-US" altLang="en-US" sz="2600" b="1" dirty="0" smtClean="0"/>
              <a:t>Demi </a:t>
            </a:r>
            <a:r>
              <a:rPr lang="en-US" altLang="en-US" sz="2600" b="1" dirty="0" err="1"/>
              <a:t>Keyakinan</a:t>
            </a:r>
            <a:r>
              <a:rPr lang="en-US" altLang="en-US" sz="2600" b="1" dirty="0"/>
              <a:t> t</a:t>
            </a:r>
            <a:r>
              <a:rPr lang="id-ID" altLang="en-US" sz="2600" b="1" dirty="0"/>
              <a:t>er</a:t>
            </a:r>
            <a:r>
              <a:rPr lang="en-US" altLang="en-US" sz="2600" b="1" dirty="0"/>
              <a:t>h</a:t>
            </a:r>
            <a:r>
              <a:rPr lang="id-ID" altLang="en-US" sz="2600" b="1" dirty="0"/>
              <a:t>a</a:t>
            </a:r>
            <a:r>
              <a:rPr lang="en-US" altLang="en-US" sz="2600" b="1" dirty="0"/>
              <a:t>d</a:t>
            </a:r>
            <a:r>
              <a:rPr lang="id-ID" altLang="en-US" sz="2600" b="1" dirty="0"/>
              <a:t>a</a:t>
            </a:r>
            <a:r>
              <a:rPr lang="en-US" altLang="en-US" sz="2600" b="1" dirty="0"/>
              <a:t>p</a:t>
            </a:r>
            <a:r>
              <a:rPr lang="id-ID" altLang="en-US" sz="2600" b="1" dirty="0"/>
              <a:t> </a:t>
            </a:r>
            <a:r>
              <a:rPr lang="id-ID" altLang="en-US" sz="2600" b="1" dirty="0" smtClean="0"/>
              <a:t>Pustaka</a:t>
            </a:r>
            <a:r>
              <a:rPr lang="en-US" altLang="en-US" sz="2600" b="1" dirty="0" smtClean="0"/>
              <a:t> </a:t>
            </a:r>
            <a:r>
              <a:rPr lang="en-US" altLang="en-US" sz="2600" b="1" dirty="0" err="1" smtClean="0"/>
              <a:t>Suci</a:t>
            </a:r>
            <a:r>
              <a:rPr lang="id-ID" altLang="en-US" sz="2600" b="1" dirty="0" smtClean="0"/>
              <a:t>: </a:t>
            </a:r>
            <a:r>
              <a:rPr lang="en-US" sz="2600" dirty="0" err="1" smtClean="0"/>
              <a:t>tak</a:t>
            </a:r>
            <a:r>
              <a:rPr lang="en-US" sz="2600" dirty="0" smtClean="0"/>
              <a:t> </a:t>
            </a:r>
            <a:r>
              <a:rPr lang="en-US" sz="2600" dirty="0" err="1"/>
              <a:t>terbingungkan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terhindar</a:t>
            </a:r>
            <a:r>
              <a:rPr lang="en-US" sz="2600" dirty="0"/>
              <a:t> </a:t>
            </a:r>
            <a:r>
              <a:rPr lang="en-US" sz="2600" dirty="0" err="1"/>
              <a:t>dari</a:t>
            </a:r>
            <a:r>
              <a:rPr lang="en-US" sz="2600" dirty="0"/>
              <a:t> </a:t>
            </a:r>
            <a:r>
              <a:rPr lang="en-US" sz="2600" dirty="0" err="1"/>
              <a:t>segala</a:t>
            </a:r>
            <a:r>
              <a:rPr lang="en-US" sz="2600" dirty="0"/>
              <a:t> </a:t>
            </a:r>
            <a:r>
              <a:rPr lang="en-US" sz="2600" dirty="0" err="1" smtClean="0"/>
              <a:t>dosa</a:t>
            </a:r>
            <a:r>
              <a:rPr lang="id-ID" sz="2600" dirty="0" smtClean="0"/>
              <a:t> (</a:t>
            </a:r>
            <a:r>
              <a:rPr lang="id-ID" altLang="en-US" sz="2600" dirty="0" smtClean="0"/>
              <a:t>Bhg.X.3)</a:t>
            </a:r>
            <a:r>
              <a:rPr lang="id-ID" sz="2600" dirty="0" smtClean="0"/>
              <a:t>; Pengetahun jaminan hidup kekal (Isa Up.11)</a:t>
            </a:r>
            <a:r>
              <a:rPr lang="en-US" sz="2600" dirty="0" smtClean="0"/>
              <a:t>.</a:t>
            </a:r>
            <a:endParaRPr lang="id-ID" altLang="en-US" sz="2600" b="1" dirty="0" smtClean="0"/>
          </a:p>
          <a:p>
            <a:pPr marL="457200" indent="-457200" algn="r">
              <a:buAutoNum type="arabicPeriod"/>
            </a:pPr>
            <a:r>
              <a:rPr lang="en-US" altLang="en-US" sz="2600" b="1" dirty="0" smtClean="0"/>
              <a:t>Pert</a:t>
            </a:r>
            <a:r>
              <a:rPr lang="id-ID" altLang="en-US" sz="2600" b="1" dirty="0" smtClean="0"/>
              <a:t>anggung</a:t>
            </a:r>
            <a:r>
              <a:rPr lang="en-US" altLang="en-US" sz="2600" b="1" dirty="0" smtClean="0"/>
              <a:t>j</a:t>
            </a:r>
            <a:r>
              <a:rPr lang="id-ID" altLang="en-US" sz="2600" b="1" dirty="0" smtClean="0"/>
              <a:t>awa</a:t>
            </a:r>
            <a:r>
              <a:rPr lang="en-US" altLang="en-US" sz="2600" b="1" dirty="0" smtClean="0"/>
              <a:t>b</a:t>
            </a:r>
            <a:r>
              <a:rPr lang="id-ID" altLang="en-US" sz="2600" b="1" dirty="0" smtClean="0"/>
              <a:t>an </a:t>
            </a:r>
            <a:r>
              <a:rPr lang="en-US" altLang="en-US" sz="2600" b="1" dirty="0" smtClean="0"/>
              <a:t>Intel</a:t>
            </a:r>
            <a:r>
              <a:rPr lang="id-ID" altLang="en-US" sz="2600" b="1" dirty="0" smtClean="0"/>
              <a:t>ektual</a:t>
            </a:r>
            <a:r>
              <a:rPr lang="en-US" altLang="en-US" sz="2600" b="1" dirty="0" smtClean="0"/>
              <a:t> </a:t>
            </a:r>
            <a:r>
              <a:rPr lang="en-US" altLang="en-US" sz="2600" b="1" dirty="0"/>
              <a:t>t</a:t>
            </a:r>
            <a:r>
              <a:rPr lang="id-ID" altLang="en-US" sz="2600" b="1" dirty="0"/>
              <a:t>e</a:t>
            </a:r>
            <a:r>
              <a:rPr lang="en-US" altLang="en-US" sz="2600" b="1" dirty="0"/>
              <a:t>h</a:t>
            </a:r>
            <a:r>
              <a:rPr lang="id-ID" altLang="en-US" sz="2600" b="1" dirty="0"/>
              <a:t>a</a:t>
            </a:r>
            <a:r>
              <a:rPr lang="en-US" altLang="en-US" sz="2600" b="1" dirty="0"/>
              <a:t>d</a:t>
            </a:r>
            <a:r>
              <a:rPr lang="id-ID" altLang="en-US" sz="2600" b="1" dirty="0"/>
              <a:t>a</a:t>
            </a:r>
            <a:r>
              <a:rPr lang="en-US" altLang="en-US" sz="2600" b="1" dirty="0"/>
              <a:t>p</a:t>
            </a:r>
            <a:r>
              <a:rPr lang="id-ID" altLang="en-US" sz="2600" b="1" dirty="0"/>
              <a:t> </a:t>
            </a:r>
            <a:r>
              <a:rPr lang="en-US" altLang="en-US" sz="2600" b="1" dirty="0"/>
              <a:t> </a:t>
            </a:r>
            <a:r>
              <a:rPr lang="id-ID" altLang="en-US" sz="2600" b="1" dirty="0" smtClean="0"/>
              <a:t>Pustaka </a:t>
            </a:r>
            <a:r>
              <a:rPr lang="en-US" altLang="en-US" sz="2600" b="1" dirty="0" err="1" smtClean="0"/>
              <a:t>Suci</a:t>
            </a:r>
            <a:r>
              <a:rPr lang="id-ID" altLang="en-US" sz="2600" b="1" dirty="0" smtClean="0"/>
              <a:t> (</a:t>
            </a:r>
            <a:r>
              <a:rPr lang="id-ID" altLang="en-US" sz="2600" b="1" dirty="0" smtClean="0"/>
              <a:t>Bhg.X.3; Bhg. III.21; </a:t>
            </a:r>
            <a:r>
              <a:rPr lang="en-US" sz="2600" dirty="0" err="1" smtClean="0"/>
              <a:t>bijaksana</a:t>
            </a:r>
            <a:r>
              <a:rPr lang="en-US" sz="2600" dirty="0" smtClean="0"/>
              <a:t> </a:t>
            </a:r>
            <a:r>
              <a:rPr lang="en-US" sz="2600" dirty="0" err="1"/>
              <a:t>janganlah</a:t>
            </a:r>
            <a:r>
              <a:rPr lang="en-US" sz="2600" dirty="0"/>
              <a:t> </a:t>
            </a:r>
            <a:r>
              <a:rPr lang="en-US" sz="2600" dirty="0" err="1"/>
              <a:t>membingungkan</a:t>
            </a:r>
            <a:r>
              <a:rPr lang="en-US" sz="2600" dirty="0"/>
              <a:t> yang </a:t>
            </a:r>
            <a:r>
              <a:rPr lang="en-US" sz="2600" dirty="0" err="1" smtClean="0"/>
              <a:t>bodoh</a:t>
            </a:r>
            <a:r>
              <a:rPr lang="id-ID" sz="2600" dirty="0" smtClean="0"/>
              <a:t>, memenjadi contoh bagi orang awam, </a:t>
            </a:r>
            <a:r>
              <a:rPr lang="en-US" sz="2600" i="1" dirty="0" err="1">
                <a:latin typeface="KwTimes New Roman" pitchFamily="18" charset="0"/>
              </a:rPr>
              <a:t>bodhayantaá</a:t>
            </a:r>
            <a:r>
              <a:rPr lang="en-US" sz="2600" i="1" dirty="0"/>
              <a:t> = </a:t>
            </a:r>
            <a:r>
              <a:rPr lang="en-US" sz="2600" dirty="0" err="1"/>
              <a:t>mencerahi</a:t>
            </a:r>
            <a:r>
              <a:rPr lang="id-ID" altLang="en-US" sz="2600" b="1" dirty="0" smtClean="0"/>
              <a:t>)</a:t>
            </a:r>
            <a:endParaRPr lang="id-ID" altLang="en-US" sz="2600" b="1" dirty="0" smtClean="0"/>
          </a:p>
        </p:txBody>
      </p:sp>
    </p:spTree>
    <p:extLst>
      <p:ext uri="{BB962C8B-B14F-4D97-AF65-F5344CB8AC3E}">
        <p14:creationId xmlns:p14="http://schemas.microsoft.com/office/powerpoint/2010/main" val="285296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userxx04\Pictures\Gambar-Segi-Enam-460x4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836712"/>
            <a:ext cx="4248472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67745" y="4780890"/>
            <a:ext cx="554461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b="1" u="sng" dirty="0" smtClean="0">
                <a:hlinkClick r:id="rId3" tooltip="Pratyaksha"/>
              </a:rPr>
              <a:t>1. </a:t>
            </a:r>
            <a:r>
              <a:rPr lang="en-US" b="1" u="sng" dirty="0" err="1" smtClean="0">
                <a:hlinkClick r:id="rId3" tooltip="Pratyaksha"/>
              </a:rPr>
              <a:t>Pratyakṣa</a:t>
            </a:r>
            <a:r>
              <a:rPr lang="en-US" b="1" dirty="0" smtClean="0"/>
              <a:t> </a:t>
            </a:r>
            <a:r>
              <a:rPr lang="en-US" b="1" dirty="0"/>
              <a:t>(</a:t>
            </a:r>
            <a:r>
              <a:rPr lang="en-US" b="1" dirty="0" err="1"/>
              <a:t>प्रत्यक्ष</a:t>
            </a:r>
            <a:r>
              <a:rPr lang="en-US" b="1" dirty="0"/>
              <a:t> means perception</a:t>
            </a:r>
            <a:r>
              <a:rPr lang="en-US" b="1" dirty="0" smtClean="0"/>
              <a:t>.</a:t>
            </a:r>
            <a:endParaRPr lang="id-ID" b="1" dirty="0" smtClean="0"/>
          </a:p>
          <a:p>
            <a:pPr algn="ctr"/>
            <a:r>
              <a:rPr lang="en-US" sz="1600" b="1" dirty="0"/>
              <a:t>It is of two types in </a:t>
            </a:r>
            <a:r>
              <a:rPr lang="en-US" sz="1600" b="1" dirty="0" err="1"/>
              <a:t>Mīmānsā</a:t>
            </a:r>
            <a:r>
              <a:rPr lang="en-US" sz="1600" b="1" dirty="0"/>
              <a:t> and other schools of Hinduism: external and internal. External perception is described as that arising from the interaction of five senses and worldly objects, while internal perception is described by this school </a:t>
            </a:r>
            <a:endParaRPr lang="id-ID" sz="1600" b="1" dirty="0" smtClean="0"/>
          </a:p>
          <a:p>
            <a:pPr algn="ctr"/>
            <a:r>
              <a:rPr lang="en-US" sz="1600" b="1" dirty="0" smtClean="0"/>
              <a:t>as </a:t>
            </a:r>
            <a:r>
              <a:rPr lang="en-US" sz="1600" b="1" dirty="0"/>
              <a:t>that of inner sense, the mind.</a:t>
            </a:r>
          </a:p>
        </p:txBody>
      </p:sp>
      <p:sp>
        <p:nvSpPr>
          <p:cNvPr id="6" name="Rectangle 5"/>
          <p:cNvSpPr/>
          <p:nvPr/>
        </p:nvSpPr>
        <p:spPr>
          <a:xfrm rot="3677237">
            <a:off x="256093" y="2878099"/>
            <a:ext cx="268329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u="sng" dirty="0" smtClean="0">
                <a:hlinkClick r:id="rId4" tooltip="Anumāṇa"/>
              </a:rPr>
              <a:t>2. </a:t>
            </a:r>
            <a:r>
              <a:rPr lang="en-US" b="1" u="sng" dirty="0" err="1" smtClean="0">
                <a:hlinkClick r:id="rId4" tooltip="Anumāṇa"/>
              </a:rPr>
              <a:t>Anumāṇa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अनुमान</a:t>
            </a:r>
            <a:r>
              <a:rPr lang="en-US" dirty="0"/>
              <a:t>) </a:t>
            </a:r>
            <a:endParaRPr lang="id-ID" dirty="0" smtClean="0"/>
          </a:p>
          <a:p>
            <a:pPr algn="ctr"/>
            <a:r>
              <a:rPr lang="en-US" dirty="0" smtClean="0"/>
              <a:t>means </a:t>
            </a:r>
            <a:r>
              <a:rPr lang="en-US" dirty="0"/>
              <a:t>inference. It is described as reaching a new conclusion and truth from one or more observations </a:t>
            </a:r>
            <a:r>
              <a:rPr lang="en-US" dirty="0" smtClean="0"/>
              <a:t>and</a:t>
            </a:r>
            <a:endParaRPr lang="id-ID" dirty="0" smtClean="0"/>
          </a:p>
          <a:p>
            <a:pPr algn="ctr"/>
            <a:r>
              <a:rPr lang="en-US" dirty="0" smtClean="0"/>
              <a:t> </a:t>
            </a:r>
            <a:r>
              <a:rPr lang="en-US" dirty="0"/>
              <a:t>previous truths by applying </a:t>
            </a:r>
            <a:endParaRPr lang="id-ID" dirty="0" smtClean="0"/>
          </a:p>
          <a:p>
            <a:pPr algn="ctr"/>
            <a:r>
              <a:rPr lang="en-US" dirty="0" smtClean="0"/>
              <a:t>reason</a:t>
            </a:r>
            <a:r>
              <a:rPr lang="en-US" dirty="0"/>
              <a:t>.</a:t>
            </a:r>
          </a:p>
        </p:txBody>
      </p:sp>
      <p:sp>
        <p:nvSpPr>
          <p:cNvPr id="7" name="Rectangle 6"/>
          <p:cNvSpPr/>
          <p:nvPr/>
        </p:nvSpPr>
        <p:spPr>
          <a:xfrm rot="18022896">
            <a:off x="967906" y="416236"/>
            <a:ext cx="210359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u="sng" dirty="0" smtClean="0">
                <a:hlinkClick r:id="rId5" tooltip="Upamāṇa"/>
              </a:rPr>
              <a:t>3. </a:t>
            </a:r>
            <a:r>
              <a:rPr lang="en-US" b="1" u="sng" dirty="0" err="1" smtClean="0">
                <a:hlinkClick r:id="rId5" tooltip="Upamāṇa"/>
              </a:rPr>
              <a:t>Upamāṇa</a:t>
            </a:r>
            <a:r>
              <a:rPr lang="en-US" dirty="0" smtClean="0"/>
              <a:t> </a:t>
            </a:r>
            <a:r>
              <a:rPr lang="en-US" dirty="0"/>
              <a:t>means comparison and analogy</a:t>
            </a:r>
            <a:r>
              <a:rPr lang="en-US" dirty="0" smtClean="0"/>
              <a:t>.</a:t>
            </a:r>
            <a:endParaRPr lang="id-ID" dirty="0" smtClean="0"/>
          </a:p>
          <a:p>
            <a:pPr algn="ctr"/>
            <a:r>
              <a:rPr lang="en-US" dirty="0"/>
              <a:t>Some Hindu schools consider it as a proper means of knowledge.</a:t>
            </a:r>
          </a:p>
        </p:txBody>
      </p:sp>
      <p:sp>
        <p:nvSpPr>
          <p:cNvPr id="8" name="Rectangle 7"/>
          <p:cNvSpPr/>
          <p:nvPr/>
        </p:nvSpPr>
        <p:spPr>
          <a:xfrm>
            <a:off x="3635896" y="63799"/>
            <a:ext cx="25202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dirty="0" smtClean="0">
                <a:hlinkClick r:id="rId6" tooltip="Arthāpatti"/>
              </a:rPr>
              <a:t>4. </a:t>
            </a:r>
            <a:r>
              <a:rPr lang="en-US" b="1" dirty="0" err="1" smtClean="0">
                <a:hlinkClick r:id="rId6" tooltip="Arthāpatti"/>
              </a:rPr>
              <a:t>Arthāpatti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अर्थापत्ति</a:t>
            </a:r>
            <a:r>
              <a:rPr lang="en-US" dirty="0"/>
              <a:t>) means postulation, derivation from circumstances.</a:t>
            </a:r>
          </a:p>
        </p:txBody>
      </p:sp>
      <p:sp>
        <p:nvSpPr>
          <p:cNvPr id="9" name="Rectangle 8"/>
          <p:cNvSpPr/>
          <p:nvPr/>
        </p:nvSpPr>
        <p:spPr>
          <a:xfrm rot="3577324">
            <a:off x="6178785" y="446890"/>
            <a:ext cx="23776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u="sng" dirty="0" smtClean="0">
                <a:hlinkClick r:id="rId7" tooltip="Abhava"/>
              </a:rPr>
              <a:t>5. </a:t>
            </a:r>
            <a:r>
              <a:rPr lang="en-US" b="1" u="sng" dirty="0" err="1" smtClean="0">
                <a:hlinkClick r:id="rId7" tooltip="Abhava"/>
              </a:rPr>
              <a:t>Abhava</a:t>
            </a:r>
            <a:r>
              <a:rPr lang="en-US" dirty="0"/>
              <a:t>; </a:t>
            </a:r>
            <a:r>
              <a:rPr lang="en-US" i="1" u="sng" dirty="0" err="1">
                <a:hlinkClick r:id="rId8" tooltip="Anupalabdhi"/>
              </a:rPr>
              <a:t>Anupalabdi</a:t>
            </a:r>
            <a:r>
              <a:rPr lang="en-US" dirty="0"/>
              <a:t> (</a:t>
            </a:r>
            <a:r>
              <a:rPr lang="en-US" dirty="0" err="1"/>
              <a:t>अनुपलब्धि</a:t>
            </a:r>
            <a:r>
              <a:rPr lang="en-US" dirty="0"/>
              <a:t>), accepted only by </a:t>
            </a:r>
            <a:r>
              <a:rPr lang="en-US" dirty="0" err="1"/>
              <a:t>Kumarila</a:t>
            </a:r>
            <a:r>
              <a:rPr lang="en-US" dirty="0"/>
              <a:t> </a:t>
            </a:r>
            <a:r>
              <a:rPr lang="en-US" dirty="0" err="1"/>
              <a:t>Bhatta</a:t>
            </a:r>
            <a:r>
              <a:rPr lang="en-US" dirty="0"/>
              <a:t> sub-school of </a:t>
            </a:r>
            <a:r>
              <a:rPr lang="en-US" dirty="0" err="1"/>
              <a:t>Mīmāṃsā</a:t>
            </a:r>
            <a:r>
              <a:rPr lang="en-US" dirty="0"/>
              <a:t>, means non-perception, negative/cognitive proof</a:t>
            </a:r>
          </a:p>
        </p:txBody>
      </p:sp>
      <p:sp>
        <p:nvSpPr>
          <p:cNvPr id="10" name="Rectangle 9"/>
          <p:cNvSpPr/>
          <p:nvPr/>
        </p:nvSpPr>
        <p:spPr>
          <a:xfrm rot="17951325">
            <a:off x="6958998" y="3435635"/>
            <a:ext cx="18231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u="sng" dirty="0" smtClean="0">
                <a:hlinkClick r:id="rId9" tooltip="Śabda"/>
              </a:rPr>
              <a:t>6. </a:t>
            </a:r>
            <a:r>
              <a:rPr lang="en-US" b="1" u="sng" dirty="0" err="1" smtClean="0">
                <a:hlinkClick r:id="rId9" tooltip="Śabda"/>
              </a:rPr>
              <a:t>Śabda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शब्द</a:t>
            </a:r>
            <a:r>
              <a:rPr lang="en-US" dirty="0"/>
              <a:t>) means relying on word, testimony of past or present reliable experts.</a:t>
            </a:r>
          </a:p>
        </p:txBody>
      </p:sp>
      <p:sp>
        <p:nvSpPr>
          <p:cNvPr id="11" name="Left Arrow 10"/>
          <p:cNvSpPr/>
          <p:nvPr/>
        </p:nvSpPr>
        <p:spPr>
          <a:xfrm>
            <a:off x="4175955" y="3789040"/>
            <a:ext cx="1044117" cy="864096"/>
          </a:xfrm>
          <a:prstGeom prst="leftArrow">
            <a:avLst/>
          </a:prstGeom>
          <a:solidFill>
            <a:schemeClr val="bg1">
              <a:lumMod val="75000"/>
            </a:schemeClr>
          </a:solidFill>
          <a:ln w="317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solidFill>
                  <a:schemeClr val="tx1"/>
                </a:solidFill>
                <a:latin typeface="Arial Black" pitchFamily="34" charset="0"/>
              </a:rPr>
              <a:t>1</a:t>
            </a:r>
            <a:endParaRPr lang="en-US" sz="24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2" name="Left Arrow 11"/>
          <p:cNvSpPr/>
          <p:nvPr/>
        </p:nvSpPr>
        <p:spPr>
          <a:xfrm rot="3719865">
            <a:off x="3044254" y="2920028"/>
            <a:ext cx="953942" cy="864096"/>
          </a:xfrm>
          <a:prstGeom prst="leftArrow">
            <a:avLst/>
          </a:prstGeom>
          <a:solidFill>
            <a:schemeClr val="bg1">
              <a:lumMod val="75000"/>
            </a:schemeClr>
          </a:solidFill>
          <a:ln w="317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solidFill>
                  <a:schemeClr val="tx1"/>
                </a:solidFill>
                <a:latin typeface="Arial Black" pitchFamily="34" charset="0"/>
              </a:rPr>
              <a:t>2</a:t>
            </a:r>
            <a:endParaRPr lang="en-US" sz="24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3" name="Right Arrow 12"/>
          <p:cNvSpPr/>
          <p:nvPr/>
        </p:nvSpPr>
        <p:spPr>
          <a:xfrm rot="17913312">
            <a:off x="3309358" y="1750036"/>
            <a:ext cx="928134" cy="821360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317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solidFill>
                  <a:schemeClr val="tx1"/>
                </a:solidFill>
                <a:latin typeface="Arial Black" pitchFamily="34" charset="0"/>
              </a:rPr>
              <a:t>3</a:t>
            </a:r>
            <a:endParaRPr lang="en-US" sz="24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4435954" y="1268760"/>
            <a:ext cx="928134" cy="821360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317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>
                <a:solidFill>
                  <a:schemeClr val="tx1"/>
                </a:solidFill>
                <a:latin typeface="Arial Black" pitchFamily="34" charset="0"/>
              </a:rPr>
              <a:t>4</a:t>
            </a:r>
            <a:endParaRPr lang="en-US" sz="24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5" name="Right Arrow 14"/>
          <p:cNvSpPr/>
          <p:nvPr/>
        </p:nvSpPr>
        <p:spPr>
          <a:xfrm rot="3730583">
            <a:off x="5472344" y="2036245"/>
            <a:ext cx="928134" cy="821360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317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solidFill>
                  <a:schemeClr val="tx1"/>
                </a:solidFill>
                <a:latin typeface="Arial Black" pitchFamily="34" charset="0"/>
              </a:rPr>
              <a:t>5</a:t>
            </a:r>
            <a:endParaRPr lang="en-US" sz="24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6" name="Left Arrow 15"/>
          <p:cNvSpPr/>
          <p:nvPr/>
        </p:nvSpPr>
        <p:spPr>
          <a:xfrm rot="18056926">
            <a:off x="5355141" y="3109985"/>
            <a:ext cx="1044117" cy="864096"/>
          </a:xfrm>
          <a:prstGeom prst="leftArrow">
            <a:avLst/>
          </a:prstGeom>
          <a:solidFill>
            <a:schemeClr val="bg1">
              <a:lumMod val="75000"/>
            </a:schemeClr>
          </a:solidFill>
          <a:ln w="317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>
                <a:solidFill>
                  <a:schemeClr val="tx1"/>
                </a:solidFill>
                <a:latin typeface="Arial Black" pitchFamily="34" charset="0"/>
              </a:rPr>
              <a:t>6</a:t>
            </a:r>
            <a:endParaRPr lang="en-US" sz="24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15616" y="6309320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dirty="0" smtClean="0"/>
              <a:t>Picture: Vedic Epistemology Framework </a:t>
            </a:r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8718997" y="258213"/>
            <a:ext cx="3083705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d-ID" sz="2200" b="1" dirty="0" smtClean="0">
                <a:latin typeface="Arial Black" pitchFamily="34" charset="0"/>
              </a:rPr>
              <a:t>ENAM HAL DALAM FRAMEWORK EPISTEMOLOGI VEDA:</a:t>
            </a:r>
            <a:r>
              <a:rPr lang="id-ID" sz="2000" b="1" dirty="0" smtClean="0">
                <a:latin typeface="Arial Black" pitchFamily="34" charset="0"/>
              </a:rPr>
              <a:t> </a:t>
            </a:r>
          </a:p>
          <a:p>
            <a:pPr algn="r"/>
            <a:endParaRPr lang="id-ID" b="1" dirty="0" smtClean="0"/>
          </a:p>
          <a:p>
            <a:pPr marL="342900" indent="-342900" algn="r">
              <a:buAutoNum type="arabicPeriod"/>
            </a:pPr>
            <a:r>
              <a:rPr lang="id-ID" sz="2000" b="1" dirty="0" smtClean="0"/>
              <a:t>Praktyaksa yaitu persepsi secara eksternal dan iternal</a:t>
            </a:r>
          </a:p>
          <a:p>
            <a:pPr marL="342900" indent="-342900" algn="r">
              <a:buAutoNum type="arabicPeriod"/>
            </a:pPr>
            <a:r>
              <a:rPr lang="id-ID" sz="2000" b="1" dirty="0" smtClean="0"/>
              <a:t>Anumana  yaitu penarikan kesimpulan sementara</a:t>
            </a:r>
          </a:p>
          <a:p>
            <a:pPr marL="342900" indent="-342900" algn="r">
              <a:buAutoNum type="arabicPeriod"/>
            </a:pPr>
            <a:r>
              <a:rPr lang="id-ID" sz="2000" b="1" dirty="0" smtClean="0"/>
              <a:t>Upamana yaitu analogi</a:t>
            </a:r>
          </a:p>
          <a:p>
            <a:pPr marL="342900" indent="-342900" algn="r">
              <a:buAutoNum type="arabicPeriod"/>
            </a:pPr>
            <a:r>
              <a:rPr lang="id-ID" sz="2000" b="1" dirty="0" smtClean="0"/>
              <a:t>Arthapatti membuat postulat atau aksioma</a:t>
            </a:r>
          </a:p>
          <a:p>
            <a:pPr marL="342900" indent="-342900" algn="r">
              <a:buAutoNum type="arabicPeriod"/>
            </a:pPr>
            <a:r>
              <a:rPr lang="id-ID" sz="2000" b="1" dirty="0" smtClean="0"/>
              <a:t>Abhava  (khusus oleh Kumarila) yaitu non-persepsi </a:t>
            </a:r>
          </a:p>
          <a:p>
            <a:pPr marL="342900" indent="-342900" algn="r">
              <a:buAutoNum type="arabicPeriod"/>
            </a:pPr>
            <a:r>
              <a:rPr lang="id-ID" sz="2000" b="1" dirty="0" smtClean="0"/>
              <a:t>Sabda yaitu mendengar langsung</a:t>
            </a:r>
          </a:p>
        </p:txBody>
      </p:sp>
    </p:spTree>
    <p:extLst>
      <p:ext uri="{BB962C8B-B14F-4D97-AF65-F5344CB8AC3E}">
        <p14:creationId xmlns:p14="http://schemas.microsoft.com/office/powerpoint/2010/main" val="370134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6906" y="546083"/>
            <a:ext cx="12013995" cy="526297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d-ID" sz="48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Alasan Teologi Hindu Mengapa </a:t>
            </a:r>
          </a:p>
          <a:p>
            <a:pPr algn="ctr"/>
            <a:r>
              <a:rPr lang="id-ID" sz="9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BERDAMAI </a:t>
            </a:r>
          </a:p>
          <a:p>
            <a:pPr algn="ctr"/>
            <a:r>
              <a:rPr lang="id-ID" sz="9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DENGAN COVID-19</a:t>
            </a:r>
          </a:p>
          <a:p>
            <a:pPr algn="ctr"/>
            <a:r>
              <a:rPr lang="id-ID" sz="4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Seluruh Ciptaan Berasal dari Sumber</a:t>
            </a:r>
          </a:p>
          <a:p>
            <a:pPr algn="ctr"/>
            <a:r>
              <a:rPr lang="id-ID" sz="4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Yang Sama, yaitu Tuhan Yang Maha Kuasa </a:t>
            </a:r>
            <a:endParaRPr lang="id-ID" sz="4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75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7" y="0"/>
            <a:ext cx="12238772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62130" y="4165082"/>
            <a:ext cx="98265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Aku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3000" b="1" dirty="0" smtClean="0">
                <a:latin typeface="Times New Roman" pitchFamily="18" charset="0"/>
                <a:cs typeface="Times New Roman" pitchFamily="18" charset="0"/>
              </a:rPr>
              <a:t>(Tuhan)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Bapa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Ibu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Pelindung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, </a:t>
            </a:r>
            <a:endParaRPr lang="id-ID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ctr"/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Datuk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semesta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Aku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3000" b="1" dirty="0" smtClean="0">
                <a:latin typeface="Times New Roman" pitchFamily="18" charset="0"/>
                <a:cs typeface="Times New Roman" pitchFamily="18" charset="0"/>
              </a:rPr>
              <a:t>(Tuhan)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obyek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pengetahuan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pensuci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Aku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id-ID" sz="3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kāra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, </a:t>
            </a:r>
            <a:endParaRPr lang="id-ID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ctr"/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30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ik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Sāma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Yajuh</a:t>
            </a:r>
            <a:endParaRPr lang="en-US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30310" y="1518347"/>
            <a:ext cx="9465972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spcAft>
                <a:spcPts val="600"/>
              </a:spcAft>
            </a:pPr>
            <a:r>
              <a:rPr lang="en-US" sz="2400" dirty="0" err="1">
                <a:latin typeface="Devanagari81791-Normal" pitchFamily="2" charset="0"/>
              </a:rPr>
              <a:t>iptahmSy</a:t>
            </a:r>
            <a:r>
              <a:rPr lang="en-US" sz="2400" dirty="0">
                <a:latin typeface="Devanagari81791-Normal" pitchFamily="2" charset="0"/>
              </a:rPr>
              <a:t> </a:t>
            </a:r>
            <a:r>
              <a:rPr lang="en-US" sz="2400" dirty="0" err="1">
                <a:latin typeface="Devanagari81791-Normal" pitchFamily="2" charset="0"/>
              </a:rPr>
              <a:t>jgto</a:t>
            </a:r>
            <a:r>
              <a:rPr lang="en-US" sz="2400" dirty="0">
                <a:latin typeface="Devanagari81791-Normal" pitchFamily="2" charset="0"/>
              </a:rPr>
              <a:t> </a:t>
            </a:r>
            <a:r>
              <a:rPr lang="en-US" sz="2400" dirty="0" err="1">
                <a:latin typeface="Devanagari81791-Normal" pitchFamily="2" charset="0"/>
              </a:rPr>
              <a:t>mata</a:t>
            </a:r>
            <a:r>
              <a:rPr lang="en-US" sz="2400" dirty="0">
                <a:latin typeface="Devanagari81791-Normal" pitchFamily="2" charset="0"/>
              </a:rPr>
              <a:t> /</a:t>
            </a:r>
            <a:r>
              <a:rPr lang="en-US" sz="2400" dirty="0" err="1">
                <a:latin typeface="Devanagari81791-Normal" pitchFamily="2" charset="0"/>
              </a:rPr>
              <a:t>ata</a:t>
            </a:r>
            <a:r>
              <a:rPr lang="en-US" sz="2400" dirty="0">
                <a:latin typeface="Devanagari81791-Normal" pitchFamily="2" charset="0"/>
              </a:rPr>
              <a:t> </a:t>
            </a:r>
            <a:r>
              <a:rPr lang="en-US" sz="2400" dirty="0" err="1">
                <a:latin typeface="Devanagari81791-Normal" pitchFamily="2" charset="0"/>
              </a:rPr>
              <a:t>iptamh</a:t>
            </a:r>
            <a:r>
              <a:rPr lang="en-US" sz="2400" dirty="0">
                <a:latin typeface="Devanagari81791-Normal" pitchFamily="2" charset="0"/>
              </a:rPr>
              <a:t>" -</a:t>
            </a:r>
          </a:p>
          <a:p>
            <a:pPr algn="ctr" fontAlgn="ctr">
              <a:spcAft>
                <a:spcPts val="600"/>
              </a:spcAft>
            </a:pPr>
            <a:r>
              <a:rPr lang="en-US" sz="2400" dirty="0" err="1">
                <a:latin typeface="Devanagari81791-Normal" pitchFamily="2" charset="0"/>
              </a:rPr>
              <a:t>veÛ</a:t>
            </a:r>
            <a:r>
              <a:rPr lang="en-US" sz="2400" dirty="0">
                <a:latin typeface="Devanagari81791-Normal" pitchFamily="2" charset="0"/>
              </a:rPr>
              <a:t>' </a:t>
            </a:r>
            <a:r>
              <a:rPr lang="en-US" sz="2400" dirty="0" err="1">
                <a:latin typeface="Devanagari81791-Normal" pitchFamily="2" charset="0"/>
              </a:rPr>
              <a:t>piv</a:t>
            </a:r>
            <a:r>
              <a:rPr lang="en-US" sz="2400" dirty="0">
                <a:latin typeface="Devanagari81791-Normal" pitchFamily="2" charset="0"/>
              </a:rPr>
              <a:t>]</a:t>
            </a:r>
            <a:r>
              <a:rPr lang="en-US" sz="2400" dirty="0" err="1">
                <a:latin typeface="Devanagari81791-Normal" pitchFamily="2" charset="0"/>
              </a:rPr>
              <a:t>mo»ar</a:t>
            </a:r>
            <a:r>
              <a:rPr lang="en-US" sz="2400" dirty="0">
                <a:latin typeface="Devanagari81791-Normal" pitchFamily="2" charset="0"/>
              </a:rPr>
              <a:t> ¨</a:t>
            </a:r>
            <a:r>
              <a:rPr lang="en-US" sz="2400" dirty="0" err="1">
                <a:latin typeface="Devanagari81791-Normal" pitchFamily="2" charset="0"/>
              </a:rPr>
              <a:t>Ksam</a:t>
            </a:r>
            <a:r>
              <a:rPr lang="en-US" sz="2400" dirty="0">
                <a:latin typeface="Devanagari81791-Normal" pitchFamily="2" charset="0"/>
              </a:rPr>
              <a:t> </a:t>
            </a:r>
            <a:r>
              <a:rPr lang="en-US" sz="2400" dirty="0" err="1">
                <a:latin typeface="Devanagari81791-Normal" pitchFamily="2" charset="0"/>
              </a:rPr>
              <a:t>yjurev</a:t>
            </a:r>
            <a:r>
              <a:rPr lang="en-US" sz="2400" dirty="0">
                <a:latin typeface="Devanagari81791-Normal" pitchFamily="2" charset="0"/>
              </a:rPr>
              <a:t> c --17--</a:t>
            </a:r>
          </a:p>
          <a:p>
            <a:pPr algn="ctr" fontAlgn="ctr"/>
            <a:r>
              <a:rPr lang="en-US" sz="3600" dirty="0" err="1">
                <a:latin typeface="KwTimes New Roman" pitchFamily="18" charset="0"/>
              </a:rPr>
              <a:t>pitàham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dirty="0" err="1">
                <a:latin typeface="KwTimes New Roman" pitchFamily="18" charset="0"/>
              </a:rPr>
              <a:t>asya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dirty="0" err="1">
                <a:latin typeface="KwTimes New Roman" pitchFamily="18" charset="0"/>
              </a:rPr>
              <a:t>jagato</a:t>
            </a:r>
            <a:r>
              <a:rPr lang="en-US" sz="3600" dirty="0">
                <a:latin typeface="KwTimes New Roman" pitchFamily="18" charset="0"/>
              </a:rPr>
              <a:t>  </a:t>
            </a:r>
            <a:r>
              <a:rPr lang="en-US" sz="3600" dirty="0" err="1">
                <a:latin typeface="KwTimes New Roman" pitchFamily="18" charset="0"/>
              </a:rPr>
              <a:t>màtà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dirty="0" err="1">
                <a:latin typeface="KwTimes New Roman" pitchFamily="18" charset="0"/>
              </a:rPr>
              <a:t>dhàtà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dirty="0" err="1">
                <a:latin typeface="KwTimes New Roman" pitchFamily="18" charset="0"/>
              </a:rPr>
              <a:t>pitàmahaá</a:t>
            </a:r>
            <a:r>
              <a:rPr lang="en-US" sz="3600" dirty="0">
                <a:latin typeface="KwTimes New Roman" pitchFamily="18" charset="0"/>
              </a:rPr>
              <a:t>,</a:t>
            </a:r>
          </a:p>
          <a:p>
            <a:pPr algn="ctr" fontAlgn="ctr"/>
            <a:r>
              <a:rPr lang="en-US" sz="3600" dirty="0" err="1">
                <a:latin typeface="KwTimes New Roman" pitchFamily="18" charset="0"/>
              </a:rPr>
              <a:t>vedyaý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dirty="0" err="1">
                <a:latin typeface="KwTimes New Roman" pitchFamily="18" charset="0"/>
              </a:rPr>
              <a:t>pavitram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dirty="0" err="1">
                <a:latin typeface="KwTimes New Roman" pitchFamily="18" charset="0"/>
              </a:rPr>
              <a:t>auýkàra</a:t>
            </a:r>
            <a:r>
              <a:rPr lang="en-US" sz="3600" dirty="0">
                <a:latin typeface="KwTimes New Roman" pitchFamily="18" charset="0"/>
              </a:rPr>
              <a:t>  </a:t>
            </a:r>
            <a:r>
              <a:rPr lang="en-US" sz="3600" dirty="0" err="1">
                <a:latin typeface="KwTimes New Roman" pitchFamily="18" charset="0"/>
              </a:rPr>
              <a:t>åk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dirty="0" err="1">
                <a:latin typeface="KwTimes New Roman" pitchFamily="18" charset="0"/>
              </a:rPr>
              <a:t>sàma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dirty="0" err="1">
                <a:latin typeface="KwTimes New Roman" pitchFamily="18" charset="0"/>
              </a:rPr>
              <a:t>yajur</a:t>
            </a:r>
            <a:r>
              <a:rPr lang="en-US" sz="3600" dirty="0">
                <a:latin typeface="KwTimes New Roman" pitchFamily="18" charset="0"/>
              </a:rPr>
              <a:t> </a:t>
            </a:r>
            <a:r>
              <a:rPr lang="en-US" sz="3600" dirty="0" err="1">
                <a:latin typeface="KwTimes New Roman" pitchFamily="18" charset="0"/>
              </a:rPr>
              <a:t>eva</a:t>
            </a:r>
            <a:r>
              <a:rPr lang="en-US" sz="3600" dirty="0">
                <a:latin typeface="KwTimes New Roman" pitchFamily="18" charset="0"/>
              </a:rPr>
              <a:t> ca.</a:t>
            </a:r>
          </a:p>
          <a:p>
            <a:pPr algn="ctr" fontAlgn="ctr"/>
            <a:r>
              <a:rPr lang="en-US" sz="2800" b="1" dirty="0">
                <a:latin typeface="KwTimes New Roman" pitchFamily="18" charset="0"/>
              </a:rPr>
              <a:t>(</a:t>
            </a:r>
            <a:r>
              <a:rPr lang="en-US" sz="2800" b="1" dirty="0" err="1">
                <a:latin typeface="KwTimes New Roman" pitchFamily="18" charset="0"/>
              </a:rPr>
              <a:t>Bhagavadgita</a:t>
            </a:r>
            <a:r>
              <a:rPr lang="en-US" sz="2800" b="1" dirty="0">
                <a:latin typeface="KwTimes New Roman" pitchFamily="18" charset="0"/>
              </a:rPr>
              <a:t> IX.17)</a:t>
            </a:r>
          </a:p>
        </p:txBody>
      </p:sp>
      <p:sp>
        <p:nvSpPr>
          <p:cNvPr id="7" name="Rectangle 6"/>
          <p:cNvSpPr/>
          <p:nvPr/>
        </p:nvSpPr>
        <p:spPr>
          <a:xfrm>
            <a:off x="1983346" y="249866"/>
            <a:ext cx="792050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</a:t>
            </a:r>
            <a:r>
              <a:rPr lang="id-ID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UHAN ADALAH AYAH DAN IBU</a:t>
            </a:r>
          </a:p>
          <a:p>
            <a:pPr algn="ctr"/>
            <a:r>
              <a:rPr lang="id-ID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SELURUH CIPTAAN</a:t>
            </a:r>
            <a:endParaRPr lang="en-US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841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4198</TotalTime>
  <Words>1858</Words>
  <Application>Microsoft Office PowerPoint</Application>
  <PresentationFormat>Custom</PresentationFormat>
  <Paragraphs>258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SEMUA PERBUATAN SAMPAI KEPADA TUHAN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userxx04</cp:lastModifiedBy>
  <cp:revision>121</cp:revision>
  <dcterms:created xsi:type="dcterms:W3CDTF">2017-07-03T10:44:19Z</dcterms:created>
  <dcterms:modified xsi:type="dcterms:W3CDTF">2020-05-30T04:33:26Z</dcterms:modified>
</cp:coreProperties>
</file>