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Arimo Bold" charset="1" panose="020B0704020202020204"/>
      <p:regular r:id="rId15"/>
    </p:embeddedFont>
    <p:embeddedFont>
      <p:font typeface="Arimo" charset="1" panose="020B0604020202020204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3887187"/>
            <a:ext cx="1886740" cy="1563855"/>
            <a:chOff x="0" y="0"/>
            <a:chExt cx="496919" cy="4118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6919" cy="411880"/>
            </a:xfrm>
            <a:custGeom>
              <a:avLst/>
              <a:gdLst/>
              <a:ahLst/>
              <a:cxnLst/>
              <a:rect r="r" b="b" t="t" l="l"/>
              <a:pathLst>
                <a:path h="411880" w="496919">
                  <a:moveTo>
                    <a:pt x="0" y="0"/>
                  </a:moveTo>
                  <a:lnTo>
                    <a:pt x="496919" y="0"/>
                  </a:lnTo>
                  <a:lnTo>
                    <a:pt x="496919" y="411880"/>
                  </a:lnTo>
                  <a:lnTo>
                    <a:pt x="0" y="411880"/>
                  </a:lnTo>
                  <a:close/>
                </a:path>
              </a:pathLst>
            </a:custGeom>
            <a:gradFill rotWithShape="true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96919" cy="4499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325063" y="9258300"/>
            <a:ext cx="7462268" cy="1543050"/>
            <a:chOff x="0" y="0"/>
            <a:chExt cx="1965371" cy="406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65371" cy="406400"/>
            </a:xfrm>
            <a:custGeom>
              <a:avLst/>
              <a:gdLst/>
              <a:ahLst/>
              <a:cxnLst/>
              <a:rect r="r" b="b" t="t" l="l"/>
              <a:pathLst>
                <a:path h="406400" w="1965371">
                  <a:moveTo>
                    <a:pt x="52911" y="0"/>
                  </a:moveTo>
                  <a:lnTo>
                    <a:pt x="1912460" y="0"/>
                  </a:lnTo>
                  <a:cubicBezTo>
                    <a:pt x="1926493" y="0"/>
                    <a:pt x="1939951" y="5575"/>
                    <a:pt x="1949874" y="15497"/>
                  </a:cubicBezTo>
                  <a:cubicBezTo>
                    <a:pt x="1959797" y="25420"/>
                    <a:pt x="1965371" y="38878"/>
                    <a:pt x="1965371" y="52911"/>
                  </a:cubicBezTo>
                  <a:lnTo>
                    <a:pt x="1965371" y="353489"/>
                  </a:lnTo>
                  <a:cubicBezTo>
                    <a:pt x="1965371" y="367522"/>
                    <a:pt x="1959797" y="380980"/>
                    <a:pt x="1949874" y="390903"/>
                  </a:cubicBezTo>
                  <a:cubicBezTo>
                    <a:pt x="1939951" y="400825"/>
                    <a:pt x="1926493" y="406400"/>
                    <a:pt x="1912460" y="406400"/>
                  </a:cubicBezTo>
                  <a:lnTo>
                    <a:pt x="52911" y="406400"/>
                  </a:lnTo>
                  <a:cubicBezTo>
                    <a:pt x="38878" y="406400"/>
                    <a:pt x="25420" y="400825"/>
                    <a:pt x="15497" y="390903"/>
                  </a:cubicBezTo>
                  <a:cubicBezTo>
                    <a:pt x="5575" y="380980"/>
                    <a:pt x="0" y="367522"/>
                    <a:pt x="0" y="353489"/>
                  </a:cubicBezTo>
                  <a:lnTo>
                    <a:pt x="0" y="52911"/>
                  </a:lnTo>
                  <a:cubicBezTo>
                    <a:pt x="0" y="38878"/>
                    <a:pt x="5575" y="25420"/>
                    <a:pt x="15497" y="15497"/>
                  </a:cubicBezTo>
                  <a:cubicBezTo>
                    <a:pt x="25420" y="5575"/>
                    <a:pt x="38878" y="0"/>
                    <a:pt x="5291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965371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0" y="0"/>
            <a:ext cx="8639175" cy="10801350"/>
          </a:xfrm>
          <a:custGeom>
            <a:avLst/>
            <a:gdLst/>
            <a:ahLst/>
            <a:cxnLst/>
            <a:rect r="r" b="b" t="t" l="l"/>
            <a:pathLst>
              <a:path h="10801350" w="8639175">
                <a:moveTo>
                  <a:pt x="0" y="0"/>
                </a:moveTo>
                <a:lnTo>
                  <a:pt x="8639175" y="0"/>
                </a:lnTo>
                <a:lnTo>
                  <a:pt x="8639175" y="10801350"/>
                </a:lnTo>
                <a:lnTo>
                  <a:pt x="0" y="108013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913" t="0" r="-73744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9153525" y="2651767"/>
            <a:ext cx="7546424" cy="4439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1541"/>
              </a:lnSpc>
            </a:pPr>
            <a:r>
              <a:rPr lang="en-US" sz="10035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Kebutuhan Pasar akan Desain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325063" y="9509471"/>
            <a:ext cx="5934237" cy="514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180"/>
              </a:lnSpc>
              <a:spcBef>
                <a:spcPct val="0"/>
              </a:spcBef>
            </a:pPr>
            <a:r>
              <a:rPr lang="en-US" b="true" sz="2985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Sabiqul Iman, S.AB, M.SI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305895" y="1816393"/>
            <a:ext cx="8953405" cy="6896137"/>
            <a:chOff x="0" y="0"/>
            <a:chExt cx="2831382" cy="21808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31382" cy="2180801"/>
            </a:xfrm>
            <a:custGeom>
              <a:avLst/>
              <a:gdLst/>
              <a:ahLst/>
              <a:cxnLst/>
              <a:rect r="r" b="b" t="t" l="l"/>
              <a:pathLst>
                <a:path h="2180801" w="2831382">
                  <a:moveTo>
                    <a:pt x="44099" y="0"/>
                  </a:moveTo>
                  <a:lnTo>
                    <a:pt x="2787283" y="0"/>
                  </a:lnTo>
                  <a:cubicBezTo>
                    <a:pt x="2798979" y="0"/>
                    <a:pt x="2810195" y="4646"/>
                    <a:pt x="2818466" y="12916"/>
                  </a:cubicBezTo>
                  <a:cubicBezTo>
                    <a:pt x="2826736" y="21187"/>
                    <a:pt x="2831382" y="32403"/>
                    <a:pt x="2831382" y="44099"/>
                  </a:cubicBezTo>
                  <a:lnTo>
                    <a:pt x="2831382" y="2136702"/>
                  </a:lnTo>
                  <a:cubicBezTo>
                    <a:pt x="2831382" y="2148398"/>
                    <a:pt x="2826736" y="2159615"/>
                    <a:pt x="2818466" y="2167885"/>
                  </a:cubicBezTo>
                  <a:cubicBezTo>
                    <a:pt x="2810195" y="2176155"/>
                    <a:pt x="2798979" y="2180801"/>
                    <a:pt x="2787283" y="2180801"/>
                  </a:cubicBezTo>
                  <a:lnTo>
                    <a:pt x="44099" y="2180801"/>
                  </a:lnTo>
                  <a:cubicBezTo>
                    <a:pt x="32403" y="2180801"/>
                    <a:pt x="21187" y="2176155"/>
                    <a:pt x="12916" y="2167885"/>
                  </a:cubicBezTo>
                  <a:cubicBezTo>
                    <a:pt x="4646" y="2159615"/>
                    <a:pt x="0" y="2148398"/>
                    <a:pt x="0" y="2136702"/>
                  </a:cubicBezTo>
                  <a:lnTo>
                    <a:pt x="0" y="44099"/>
                  </a:lnTo>
                  <a:cubicBezTo>
                    <a:pt x="0" y="32403"/>
                    <a:pt x="4646" y="21187"/>
                    <a:pt x="12916" y="12916"/>
                  </a:cubicBezTo>
                  <a:cubicBezTo>
                    <a:pt x="21187" y="4646"/>
                    <a:pt x="32403" y="0"/>
                    <a:pt x="44099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831382" cy="22189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1359605"/>
            <a:ext cx="7557119" cy="7809714"/>
          </a:xfrm>
          <a:custGeom>
            <a:avLst/>
            <a:gdLst/>
            <a:ahLst/>
            <a:cxnLst/>
            <a:rect r="r" b="b" t="t" l="l"/>
            <a:pathLst>
              <a:path h="7809714" w="7557119">
                <a:moveTo>
                  <a:pt x="0" y="0"/>
                </a:moveTo>
                <a:lnTo>
                  <a:pt x="7557119" y="0"/>
                </a:lnTo>
                <a:lnTo>
                  <a:pt x="7557119" y="7809714"/>
                </a:lnTo>
                <a:lnTo>
                  <a:pt x="0" y="7809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345" t="-25090" r="-80140" b="-12545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144000" y="2160832"/>
            <a:ext cx="7208386" cy="15487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58"/>
              </a:lnSpc>
            </a:pPr>
            <a:r>
              <a:rPr lang="en-US" sz="5858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Memahami Audiens &amp; Pasar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144000" y="4353376"/>
            <a:ext cx="7140143" cy="1755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7"/>
              </a:lnSpc>
              <a:spcBef>
                <a:spcPct val="0"/>
              </a:spcBef>
            </a:pPr>
            <a:r>
              <a:rPr lang="en-US" sz="2505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Banyak produk dan layanan “dapat dibuat”, mereka dapat diciptakan, dikembangkan dan dibuat sebagai bagian dari proses desain, tapi belun tentu “bisa dipasarkan”.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905374"/>
            <a:ext cx="8953405" cy="6896137"/>
            <a:chOff x="0" y="0"/>
            <a:chExt cx="2831382" cy="21808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31382" cy="2180801"/>
            </a:xfrm>
            <a:custGeom>
              <a:avLst/>
              <a:gdLst/>
              <a:ahLst/>
              <a:cxnLst/>
              <a:rect r="r" b="b" t="t" l="l"/>
              <a:pathLst>
                <a:path h="2180801" w="2831382">
                  <a:moveTo>
                    <a:pt x="44099" y="0"/>
                  </a:moveTo>
                  <a:lnTo>
                    <a:pt x="2787283" y="0"/>
                  </a:lnTo>
                  <a:cubicBezTo>
                    <a:pt x="2798979" y="0"/>
                    <a:pt x="2810195" y="4646"/>
                    <a:pt x="2818466" y="12916"/>
                  </a:cubicBezTo>
                  <a:cubicBezTo>
                    <a:pt x="2826736" y="21187"/>
                    <a:pt x="2831382" y="32403"/>
                    <a:pt x="2831382" y="44099"/>
                  </a:cubicBezTo>
                  <a:lnTo>
                    <a:pt x="2831382" y="2136702"/>
                  </a:lnTo>
                  <a:cubicBezTo>
                    <a:pt x="2831382" y="2148398"/>
                    <a:pt x="2826736" y="2159615"/>
                    <a:pt x="2818466" y="2167885"/>
                  </a:cubicBezTo>
                  <a:cubicBezTo>
                    <a:pt x="2810195" y="2176155"/>
                    <a:pt x="2798979" y="2180801"/>
                    <a:pt x="2787283" y="2180801"/>
                  </a:cubicBezTo>
                  <a:lnTo>
                    <a:pt x="44099" y="2180801"/>
                  </a:lnTo>
                  <a:cubicBezTo>
                    <a:pt x="32403" y="2180801"/>
                    <a:pt x="21187" y="2176155"/>
                    <a:pt x="12916" y="2167885"/>
                  </a:cubicBezTo>
                  <a:cubicBezTo>
                    <a:pt x="4646" y="2159615"/>
                    <a:pt x="0" y="2148398"/>
                    <a:pt x="0" y="2136702"/>
                  </a:cubicBezTo>
                  <a:lnTo>
                    <a:pt x="0" y="44099"/>
                  </a:lnTo>
                  <a:cubicBezTo>
                    <a:pt x="0" y="32403"/>
                    <a:pt x="4646" y="21187"/>
                    <a:pt x="12916" y="12916"/>
                  </a:cubicBezTo>
                  <a:cubicBezTo>
                    <a:pt x="21187" y="4646"/>
                    <a:pt x="32403" y="0"/>
                    <a:pt x="44099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831382" cy="22189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500312" y="1499312"/>
            <a:ext cx="7758988" cy="7758988"/>
          </a:xfrm>
          <a:custGeom>
            <a:avLst/>
            <a:gdLst/>
            <a:ahLst/>
            <a:cxnLst/>
            <a:rect r="r" b="b" t="t" l="l"/>
            <a:pathLst>
              <a:path h="7758988" w="7758988">
                <a:moveTo>
                  <a:pt x="0" y="0"/>
                </a:moveTo>
                <a:lnTo>
                  <a:pt x="7758988" y="0"/>
                </a:lnTo>
                <a:lnTo>
                  <a:pt x="7758988" y="7758988"/>
                </a:lnTo>
                <a:lnTo>
                  <a:pt x="0" y="77589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000" t="0" r="-2500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435013" y="1944965"/>
            <a:ext cx="8954892" cy="1912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311"/>
              </a:lnSpc>
              <a:spcBef>
                <a:spcPct val="0"/>
              </a:spcBef>
            </a:pPr>
            <a:r>
              <a:rPr lang="en-US" sz="10936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kuncinya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35013" y="4327828"/>
            <a:ext cx="7708987" cy="2193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7"/>
              </a:lnSpc>
              <a:spcBef>
                <a:spcPct val="0"/>
              </a:spcBef>
            </a:pPr>
            <a:r>
              <a:rPr lang="en-US" sz="2505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Memahami audiens dan pasar merupakan kunci bagaimana desain dapat secara kreatif menghasilkan solusi bisnis yang layak dan sama-sama bagaimana pemasaran dapat merespon suatu desain inovasi untuk menghasilkan proposisi bisnis yang layak.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086100"/>
            <a:ext cx="19336595" cy="8229600"/>
          </a:xfrm>
          <a:custGeom>
            <a:avLst/>
            <a:gdLst/>
            <a:ahLst/>
            <a:cxnLst/>
            <a:rect r="r" b="b" t="t" l="l"/>
            <a:pathLst>
              <a:path h="8229600" w="19336595">
                <a:moveTo>
                  <a:pt x="0" y="0"/>
                </a:moveTo>
                <a:lnTo>
                  <a:pt x="19336595" y="0"/>
                </a:lnTo>
                <a:lnTo>
                  <a:pt x="1933659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111" r="0" b="-381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-2596233"/>
            <a:ext cx="19336595" cy="7739733"/>
            <a:chOff x="0" y="0"/>
            <a:chExt cx="5092766" cy="203844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092766" cy="2038448"/>
            </a:xfrm>
            <a:custGeom>
              <a:avLst/>
              <a:gdLst/>
              <a:ahLst/>
              <a:cxnLst/>
              <a:rect r="r" b="b" t="t" l="l"/>
              <a:pathLst>
                <a:path h="2038448" w="5092766">
                  <a:moveTo>
                    <a:pt x="0" y="0"/>
                  </a:moveTo>
                  <a:lnTo>
                    <a:pt x="5092766" y="0"/>
                  </a:lnTo>
                  <a:lnTo>
                    <a:pt x="5092766" y="2038448"/>
                  </a:lnTo>
                  <a:lnTo>
                    <a:pt x="0" y="2038448"/>
                  </a:lnTo>
                  <a:close/>
                </a:path>
              </a:pathLst>
            </a:custGeom>
            <a:solidFill>
              <a:srgbClr val="000000">
                <a:alpha val="5098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092766" cy="20765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6196724"/>
            <a:ext cx="7541170" cy="2680576"/>
            <a:chOff x="0" y="0"/>
            <a:chExt cx="2383230" cy="8471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383230" cy="847140"/>
            </a:xfrm>
            <a:custGeom>
              <a:avLst/>
              <a:gdLst/>
              <a:ahLst/>
              <a:cxnLst/>
              <a:rect r="r" b="b" t="t" l="l"/>
              <a:pathLst>
                <a:path h="847140" w="2383230">
                  <a:moveTo>
                    <a:pt x="52358" y="0"/>
                  </a:moveTo>
                  <a:lnTo>
                    <a:pt x="2330873" y="0"/>
                  </a:lnTo>
                  <a:cubicBezTo>
                    <a:pt x="2344759" y="0"/>
                    <a:pt x="2358076" y="5516"/>
                    <a:pt x="2367895" y="15335"/>
                  </a:cubicBezTo>
                  <a:cubicBezTo>
                    <a:pt x="2377714" y="25154"/>
                    <a:pt x="2383230" y="38472"/>
                    <a:pt x="2383230" y="52358"/>
                  </a:cubicBezTo>
                  <a:lnTo>
                    <a:pt x="2383230" y="794783"/>
                  </a:lnTo>
                  <a:cubicBezTo>
                    <a:pt x="2383230" y="808669"/>
                    <a:pt x="2377714" y="821986"/>
                    <a:pt x="2367895" y="831805"/>
                  </a:cubicBezTo>
                  <a:cubicBezTo>
                    <a:pt x="2358076" y="841624"/>
                    <a:pt x="2344759" y="847140"/>
                    <a:pt x="2330873" y="847140"/>
                  </a:cubicBezTo>
                  <a:lnTo>
                    <a:pt x="52358" y="847140"/>
                  </a:lnTo>
                  <a:cubicBezTo>
                    <a:pt x="38472" y="847140"/>
                    <a:pt x="25154" y="841624"/>
                    <a:pt x="15335" y="831805"/>
                  </a:cubicBezTo>
                  <a:cubicBezTo>
                    <a:pt x="5516" y="821986"/>
                    <a:pt x="0" y="808669"/>
                    <a:pt x="0" y="794783"/>
                  </a:cubicBezTo>
                  <a:lnTo>
                    <a:pt x="0" y="52358"/>
                  </a:lnTo>
                  <a:cubicBezTo>
                    <a:pt x="0" y="38472"/>
                    <a:pt x="5516" y="25154"/>
                    <a:pt x="15335" y="15335"/>
                  </a:cubicBezTo>
                  <a:cubicBezTo>
                    <a:pt x="25154" y="5516"/>
                    <a:pt x="38472" y="0"/>
                    <a:pt x="52358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383230" cy="8852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144000" y="6196724"/>
            <a:ext cx="7541170" cy="2680576"/>
            <a:chOff x="0" y="0"/>
            <a:chExt cx="2383230" cy="84714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383230" cy="847140"/>
            </a:xfrm>
            <a:custGeom>
              <a:avLst/>
              <a:gdLst/>
              <a:ahLst/>
              <a:cxnLst/>
              <a:rect r="r" b="b" t="t" l="l"/>
              <a:pathLst>
                <a:path h="847140" w="2383230">
                  <a:moveTo>
                    <a:pt x="52358" y="0"/>
                  </a:moveTo>
                  <a:lnTo>
                    <a:pt x="2330873" y="0"/>
                  </a:lnTo>
                  <a:cubicBezTo>
                    <a:pt x="2344759" y="0"/>
                    <a:pt x="2358076" y="5516"/>
                    <a:pt x="2367895" y="15335"/>
                  </a:cubicBezTo>
                  <a:cubicBezTo>
                    <a:pt x="2377714" y="25154"/>
                    <a:pt x="2383230" y="38472"/>
                    <a:pt x="2383230" y="52358"/>
                  </a:cubicBezTo>
                  <a:lnTo>
                    <a:pt x="2383230" y="794783"/>
                  </a:lnTo>
                  <a:cubicBezTo>
                    <a:pt x="2383230" y="808669"/>
                    <a:pt x="2377714" y="821986"/>
                    <a:pt x="2367895" y="831805"/>
                  </a:cubicBezTo>
                  <a:cubicBezTo>
                    <a:pt x="2358076" y="841624"/>
                    <a:pt x="2344759" y="847140"/>
                    <a:pt x="2330873" y="847140"/>
                  </a:cubicBezTo>
                  <a:lnTo>
                    <a:pt x="52358" y="847140"/>
                  </a:lnTo>
                  <a:cubicBezTo>
                    <a:pt x="38472" y="847140"/>
                    <a:pt x="25154" y="841624"/>
                    <a:pt x="15335" y="831805"/>
                  </a:cubicBezTo>
                  <a:cubicBezTo>
                    <a:pt x="5516" y="821986"/>
                    <a:pt x="0" y="808669"/>
                    <a:pt x="0" y="794783"/>
                  </a:cubicBezTo>
                  <a:lnTo>
                    <a:pt x="0" y="52358"/>
                  </a:lnTo>
                  <a:cubicBezTo>
                    <a:pt x="0" y="38472"/>
                    <a:pt x="5516" y="25154"/>
                    <a:pt x="15335" y="15335"/>
                  </a:cubicBezTo>
                  <a:cubicBezTo>
                    <a:pt x="25154" y="5516"/>
                    <a:pt x="38472" y="0"/>
                    <a:pt x="52358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383230" cy="8852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745976" y="1597878"/>
            <a:ext cx="16380717" cy="20648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480"/>
              </a:lnSpc>
              <a:spcBef>
                <a:spcPct val="0"/>
              </a:spcBef>
            </a:pPr>
            <a:r>
              <a:rPr lang="en-US" b="true" sz="1177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Pemasaran &amp; Desain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53460" y="6438900"/>
            <a:ext cx="6850449" cy="2193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7"/>
              </a:lnSpc>
              <a:spcBef>
                <a:spcPct val="0"/>
              </a:spcBef>
            </a:pPr>
            <a:r>
              <a:rPr lang="en-US" sz="2505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Proses manajemen yang bertanggungjawab untuk mengidentifikasi, mengantisipasi dan memuaskan kebutuhan pelanggan secara menguntungkan. (Chartered Institute of Marketing)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568760" y="6438900"/>
            <a:ext cx="6850449" cy="2193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7"/>
              </a:lnSpc>
              <a:spcBef>
                <a:spcPct val="0"/>
              </a:spcBef>
            </a:pPr>
            <a:r>
              <a:rPr lang="en-US" sz="2505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Mengidentifikasi kesempatan, mengantisipasi dan memenuhi kebutuhan, menciptakan diferensiasi, mendapatkan keunggulan kompetitif, menghasilkan pendapatan dan menambah nilai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878685" y="8882120"/>
            <a:ext cx="8115300" cy="1149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b="true" sz="6500">
                <a:solidFill>
                  <a:srgbClr val="FF3131"/>
                </a:solidFill>
                <a:latin typeface="Arimo Bold"/>
                <a:ea typeface="Arimo Bold"/>
                <a:cs typeface="Arimo Bold"/>
                <a:sym typeface="Arimo Bold"/>
              </a:rPr>
              <a:t>Pemasaran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086100"/>
            <a:ext cx="19336595" cy="8229600"/>
          </a:xfrm>
          <a:custGeom>
            <a:avLst/>
            <a:gdLst/>
            <a:ahLst/>
            <a:cxnLst/>
            <a:rect r="r" b="b" t="t" l="l"/>
            <a:pathLst>
              <a:path h="8229600" w="19336595">
                <a:moveTo>
                  <a:pt x="0" y="0"/>
                </a:moveTo>
                <a:lnTo>
                  <a:pt x="19336595" y="0"/>
                </a:lnTo>
                <a:lnTo>
                  <a:pt x="1933659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111" r="0" b="-381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-2596233"/>
            <a:ext cx="19336595" cy="7739733"/>
            <a:chOff x="0" y="0"/>
            <a:chExt cx="5092766" cy="203844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092766" cy="2038448"/>
            </a:xfrm>
            <a:custGeom>
              <a:avLst/>
              <a:gdLst/>
              <a:ahLst/>
              <a:cxnLst/>
              <a:rect r="r" b="b" t="t" l="l"/>
              <a:pathLst>
                <a:path h="2038448" w="5092766">
                  <a:moveTo>
                    <a:pt x="0" y="0"/>
                  </a:moveTo>
                  <a:lnTo>
                    <a:pt x="5092766" y="0"/>
                  </a:lnTo>
                  <a:lnTo>
                    <a:pt x="5092766" y="2038448"/>
                  </a:lnTo>
                  <a:lnTo>
                    <a:pt x="0" y="2038448"/>
                  </a:lnTo>
                  <a:close/>
                </a:path>
              </a:pathLst>
            </a:custGeom>
            <a:solidFill>
              <a:srgbClr val="000000">
                <a:alpha val="5098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092766" cy="20765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6196724"/>
            <a:ext cx="7541170" cy="2680576"/>
            <a:chOff x="0" y="0"/>
            <a:chExt cx="2383230" cy="8471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383230" cy="847140"/>
            </a:xfrm>
            <a:custGeom>
              <a:avLst/>
              <a:gdLst/>
              <a:ahLst/>
              <a:cxnLst/>
              <a:rect r="r" b="b" t="t" l="l"/>
              <a:pathLst>
                <a:path h="847140" w="2383230">
                  <a:moveTo>
                    <a:pt x="52358" y="0"/>
                  </a:moveTo>
                  <a:lnTo>
                    <a:pt x="2330873" y="0"/>
                  </a:lnTo>
                  <a:cubicBezTo>
                    <a:pt x="2344759" y="0"/>
                    <a:pt x="2358076" y="5516"/>
                    <a:pt x="2367895" y="15335"/>
                  </a:cubicBezTo>
                  <a:cubicBezTo>
                    <a:pt x="2377714" y="25154"/>
                    <a:pt x="2383230" y="38472"/>
                    <a:pt x="2383230" y="52358"/>
                  </a:cubicBezTo>
                  <a:lnTo>
                    <a:pt x="2383230" y="794783"/>
                  </a:lnTo>
                  <a:cubicBezTo>
                    <a:pt x="2383230" y="808669"/>
                    <a:pt x="2377714" y="821986"/>
                    <a:pt x="2367895" y="831805"/>
                  </a:cubicBezTo>
                  <a:cubicBezTo>
                    <a:pt x="2358076" y="841624"/>
                    <a:pt x="2344759" y="847140"/>
                    <a:pt x="2330873" y="847140"/>
                  </a:cubicBezTo>
                  <a:lnTo>
                    <a:pt x="52358" y="847140"/>
                  </a:lnTo>
                  <a:cubicBezTo>
                    <a:pt x="38472" y="847140"/>
                    <a:pt x="25154" y="841624"/>
                    <a:pt x="15335" y="831805"/>
                  </a:cubicBezTo>
                  <a:cubicBezTo>
                    <a:pt x="5516" y="821986"/>
                    <a:pt x="0" y="808669"/>
                    <a:pt x="0" y="794783"/>
                  </a:cubicBezTo>
                  <a:lnTo>
                    <a:pt x="0" y="52358"/>
                  </a:lnTo>
                  <a:cubicBezTo>
                    <a:pt x="0" y="38472"/>
                    <a:pt x="5516" y="25154"/>
                    <a:pt x="15335" y="15335"/>
                  </a:cubicBezTo>
                  <a:cubicBezTo>
                    <a:pt x="25154" y="5516"/>
                    <a:pt x="38472" y="0"/>
                    <a:pt x="52358" y="0"/>
                  </a:cubicBezTo>
                  <a:close/>
                </a:path>
              </a:pathLst>
            </a:custGeom>
            <a:solidFill>
              <a:srgbClr val="FACE2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383230" cy="8852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144000" y="6196724"/>
            <a:ext cx="7541170" cy="2680576"/>
            <a:chOff x="0" y="0"/>
            <a:chExt cx="2383230" cy="84714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383230" cy="847140"/>
            </a:xfrm>
            <a:custGeom>
              <a:avLst/>
              <a:gdLst/>
              <a:ahLst/>
              <a:cxnLst/>
              <a:rect r="r" b="b" t="t" l="l"/>
              <a:pathLst>
                <a:path h="847140" w="2383230">
                  <a:moveTo>
                    <a:pt x="52358" y="0"/>
                  </a:moveTo>
                  <a:lnTo>
                    <a:pt x="2330873" y="0"/>
                  </a:lnTo>
                  <a:cubicBezTo>
                    <a:pt x="2344759" y="0"/>
                    <a:pt x="2358076" y="5516"/>
                    <a:pt x="2367895" y="15335"/>
                  </a:cubicBezTo>
                  <a:cubicBezTo>
                    <a:pt x="2377714" y="25154"/>
                    <a:pt x="2383230" y="38472"/>
                    <a:pt x="2383230" y="52358"/>
                  </a:cubicBezTo>
                  <a:lnTo>
                    <a:pt x="2383230" y="794783"/>
                  </a:lnTo>
                  <a:cubicBezTo>
                    <a:pt x="2383230" y="808669"/>
                    <a:pt x="2377714" y="821986"/>
                    <a:pt x="2367895" y="831805"/>
                  </a:cubicBezTo>
                  <a:cubicBezTo>
                    <a:pt x="2358076" y="841624"/>
                    <a:pt x="2344759" y="847140"/>
                    <a:pt x="2330873" y="847140"/>
                  </a:cubicBezTo>
                  <a:lnTo>
                    <a:pt x="52358" y="847140"/>
                  </a:lnTo>
                  <a:cubicBezTo>
                    <a:pt x="38472" y="847140"/>
                    <a:pt x="25154" y="841624"/>
                    <a:pt x="15335" y="831805"/>
                  </a:cubicBezTo>
                  <a:cubicBezTo>
                    <a:pt x="5516" y="821986"/>
                    <a:pt x="0" y="808669"/>
                    <a:pt x="0" y="794783"/>
                  </a:cubicBezTo>
                  <a:lnTo>
                    <a:pt x="0" y="52358"/>
                  </a:lnTo>
                  <a:cubicBezTo>
                    <a:pt x="0" y="38472"/>
                    <a:pt x="5516" y="25154"/>
                    <a:pt x="15335" y="15335"/>
                  </a:cubicBezTo>
                  <a:cubicBezTo>
                    <a:pt x="25154" y="5516"/>
                    <a:pt x="38472" y="0"/>
                    <a:pt x="52358" y="0"/>
                  </a:cubicBezTo>
                  <a:close/>
                </a:path>
              </a:pathLst>
            </a:custGeom>
            <a:solidFill>
              <a:srgbClr val="FACE27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383230" cy="8852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517843" y="1690712"/>
            <a:ext cx="18101835" cy="20648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480"/>
              </a:lnSpc>
              <a:spcBef>
                <a:spcPct val="0"/>
              </a:spcBef>
            </a:pPr>
            <a:r>
              <a:rPr lang="en-US" b="true" sz="1177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pemasaran &amp; desain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53460" y="6438900"/>
            <a:ext cx="6850449" cy="2193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7"/>
              </a:lnSpc>
              <a:spcBef>
                <a:spcPct val="0"/>
              </a:spcBef>
            </a:pPr>
            <a:r>
              <a:rPr lang="en-US" sz="2505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Desain, menciptakan nilai melalui inovasi, peningkatan fungsionalitas, diferensiasi merek dan pengalaman pelanggan yang berkualitas, dan oleh karena itu juga memainkan peran kunci dalam organisasi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568760" y="6438900"/>
            <a:ext cx="6850449" cy="2193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7"/>
              </a:lnSpc>
              <a:spcBef>
                <a:spcPct val="0"/>
              </a:spcBef>
            </a:pPr>
            <a:r>
              <a:rPr lang="en-US" sz="2505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Desain dan departemen pemasaran sering bekerjasama/kolaborasi untuk menunjang  kebutuhan bisnis. Namun bagaimana caranya mereka bekerja sama akan bergantung pada sifat organisasi dan peluang pasar yang tersedia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878685" y="8882120"/>
            <a:ext cx="8115300" cy="1149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b="true" sz="6500">
                <a:solidFill>
                  <a:srgbClr val="FF3131"/>
                </a:solidFill>
                <a:latin typeface="Arimo Bold"/>
                <a:ea typeface="Arimo Bold"/>
                <a:cs typeface="Arimo Bold"/>
                <a:sym typeface="Arimo Bold"/>
              </a:rPr>
              <a:t>Desain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952333" y="2768725"/>
            <a:ext cx="8415176" cy="894345"/>
            <a:chOff x="0" y="0"/>
            <a:chExt cx="2659442" cy="28263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59442" cy="282639"/>
            </a:xfrm>
            <a:custGeom>
              <a:avLst/>
              <a:gdLst/>
              <a:ahLst/>
              <a:cxnLst/>
              <a:rect r="r" b="b" t="t" l="l"/>
              <a:pathLst>
                <a:path h="282639" w="2659442">
                  <a:moveTo>
                    <a:pt x="46920" y="0"/>
                  </a:moveTo>
                  <a:lnTo>
                    <a:pt x="2612522" y="0"/>
                  </a:lnTo>
                  <a:cubicBezTo>
                    <a:pt x="2624966" y="0"/>
                    <a:pt x="2636900" y="4943"/>
                    <a:pt x="2645699" y="13742"/>
                  </a:cubicBezTo>
                  <a:cubicBezTo>
                    <a:pt x="2654498" y="22542"/>
                    <a:pt x="2659442" y="34476"/>
                    <a:pt x="2659442" y="46920"/>
                  </a:cubicBezTo>
                  <a:lnTo>
                    <a:pt x="2659442" y="235719"/>
                  </a:lnTo>
                  <a:cubicBezTo>
                    <a:pt x="2659442" y="248163"/>
                    <a:pt x="2654498" y="260098"/>
                    <a:pt x="2645699" y="268897"/>
                  </a:cubicBezTo>
                  <a:cubicBezTo>
                    <a:pt x="2636900" y="277696"/>
                    <a:pt x="2624966" y="282639"/>
                    <a:pt x="2612522" y="282639"/>
                  </a:cubicBezTo>
                  <a:lnTo>
                    <a:pt x="46920" y="282639"/>
                  </a:lnTo>
                  <a:cubicBezTo>
                    <a:pt x="34476" y="282639"/>
                    <a:pt x="22542" y="277696"/>
                    <a:pt x="13742" y="268897"/>
                  </a:cubicBezTo>
                  <a:cubicBezTo>
                    <a:pt x="4943" y="260098"/>
                    <a:pt x="0" y="248163"/>
                    <a:pt x="0" y="235719"/>
                  </a:cubicBezTo>
                  <a:lnTo>
                    <a:pt x="0" y="46920"/>
                  </a:lnTo>
                  <a:cubicBezTo>
                    <a:pt x="0" y="34476"/>
                    <a:pt x="4943" y="22542"/>
                    <a:pt x="13742" y="13742"/>
                  </a:cubicBezTo>
                  <a:cubicBezTo>
                    <a:pt x="22542" y="4943"/>
                    <a:pt x="34476" y="0"/>
                    <a:pt x="4692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659442" cy="3207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142865" y="4016559"/>
            <a:ext cx="1543050" cy="154305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85289" y="111986"/>
                  </a:lnTo>
                  <a:lnTo>
                    <a:pt x="609600" y="54447"/>
                  </a:lnTo>
                  <a:lnTo>
                    <a:pt x="621927" y="190873"/>
                  </a:lnTo>
                  <a:lnTo>
                    <a:pt x="758353" y="203200"/>
                  </a:lnTo>
                  <a:lnTo>
                    <a:pt x="700814" y="327511"/>
                  </a:lnTo>
                  <a:lnTo>
                    <a:pt x="812800" y="406400"/>
                  </a:lnTo>
                  <a:lnTo>
                    <a:pt x="700814" y="485289"/>
                  </a:lnTo>
                  <a:lnTo>
                    <a:pt x="758353" y="609600"/>
                  </a:lnTo>
                  <a:lnTo>
                    <a:pt x="621927" y="621927"/>
                  </a:lnTo>
                  <a:lnTo>
                    <a:pt x="609600" y="758353"/>
                  </a:lnTo>
                  <a:lnTo>
                    <a:pt x="485289" y="700814"/>
                  </a:lnTo>
                  <a:lnTo>
                    <a:pt x="406400" y="812800"/>
                  </a:lnTo>
                  <a:lnTo>
                    <a:pt x="327511" y="700814"/>
                  </a:lnTo>
                  <a:lnTo>
                    <a:pt x="203200" y="758353"/>
                  </a:lnTo>
                  <a:lnTo>
                    <a:pt x="190873" y="621927"/>
                  </a:lnTo>
                  <a:lnTo>
                    <a:pt x="54447" y="609600"/>
                  </a:lnTo>
                  <a:lnTo>
                    <a:pt x="111986" y="485289"/>
                  </a:lnTo>
                  <a:lnTo>
                    <a:pt x="0" y="406400"/>
                  </a:lnTo>
                  <a:lnTo>
                    <a:pt x="111986" y="327511"/>
                  </a:lnTo>
                  <a:lnTo>
                    <a:pt x="54447" y="203200"/>
                  </a:lnTo>
                  <a:lnTo>
                    <a:pt x="190873" y="190873"/>
                  </a:lnTo>
                  <a:lnTo>
                    <a:pt x="203200" y="54447"/>
                  </a:lnTo>
                  <a:lnTo>
                    <a:pt x="327511" y="111986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595984" y="4179192"/>
            <a:ext cx="1543050" cy="154305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85289" y="111986"/>
                  </a:lnTo>
                  <a:lnTo>
                    <a:pt x="609600" y="54447"/>
                  </a:lnTo>
                  <a:lnTo>
                    <a:pt x="621927" y="190873"/>
                  </a:lnTo>
                  <a:lnTo>
                    <a:pt x="758353" y="203200"/>
                  </a:lnTo>
                  <a:lnTo>
                    <a:pt x="700814" y="327511"/>
                  </a:lnTo>
                  <a:lnTo>
                    <a:pt x="812800" y="406400"/>
                  </a:lnTo>
                  <a:lnTo>
                    <a:pt x="700814" y="485289"/>
                  </a:lnTo>
                  <a:lnTo>
                    <a:pt x="758353" y="609600"/>
                  </a:lnTo>
                  <a:lnTo>
                    <a:pt x="621927" y="621927"/>
                  </a:lnTo>
                  <a:lnTo>
                    <a:pt x="609600" y="758353"/>
                  </a:lnTo>
                  <a:lnTo>
                    <a:pt x="485289" y="700814"/>
                  </a:lnTo>
                  <a:lnTo>
                    <a:pt x="406400" y="812800"/>
                  </a:lnTo>
                  <a:lnTo>
                    <a:pt x="327511" y="700814"/>
                  </a:lnTo>
                  <a:lnTo>
                    <a:pt x="203200" y="758353"/>
                  </a:lnTo>
                  <a:lnTo>
                    <a:pt x="190873" y="621927"/>
                  </a:lnTo>
                  <a:lnTo>
                    <a:pt x="54447" y="609600"/>
                  </a:lnTo>
                  <a:lnTo>
                    <a:pt x="111986" y="485289"/>
                  </a:lnTo>
                  <a:lnTo>
                    <a:pt x="0" y="406400"/>
                  </a:lnTo>
                  <a:lnTo>
                    <a:pt x="111986" y="327511"/>
                  </a:lnTo>
                  <a:lnTo>
                    <a:pt x="54447" y="203200"/>
                  </a:lnTo>
                  <a:lnTo>
                    <a:pt x="190873" y="190873"/>
                  </a:lnTo>
                  <a:lnTo>
                    <a:pt x="203200" y="54447"/>
                  </a:lnTo>
                  <a:lnTo>
                    <a:pt x="327511" y="111986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3258389" y="1970287"/>
            <a:ext cx="11803063" cy="1406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b="true" sz="80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peluang pasar desain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218751" y="4186549"/>
            <a:ext cx="1467164" cy="1103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52"/>
              </a:lnSpc>
              <a:spcBef>
                <a:spcPct val="0"/>
              </a:spcBef>
            </a:pPr>
            <a:r>
              <a:rPr lang="en-US" b="true" sz="6323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671870" y="4349182"/>
            <a:ext cx="1467164" cy="1103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52"/>
              </a:lnSpc>
              <a:spcBef>
                <a:spcPct val="0"/>
              </a:spcBef>
            </a:pPr>
            <a:r>
              <a:rPr lang="en-US" b="true" sz="6323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160323" y="5765104"/>
            <a:ext cx="5520338" cy="4296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7"/>
              </a:lnSpc>
            </a:pPr>
            <a:r>
              <a:rPr lang="en-US" sz="2205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Desain grafis merupakan salah satu bidang desain yang paling populer. Desain grafis digunakan untuk membuat berbagai jenis karya visual, seperti logo, poster, iklan, kemasan produk, dan situs web.</a:t>
            </a:r>
          </a:p>
          <a:p>
            <a:pPr algn="ctr">
              <a:lnSpc>
                <a:spcPts val="3087"/>
              </a:lnSpc>
            </a:pPr>
            <a:r>
              <a:rPr lang="en-US" sz="2205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Peluang pasar desain grafis sangat luas. Desain grafis dibutuhkan oleh berbagai jenis bisnis dan organisasi, mulai dari perusahaan besar hingga usaha kecil menengah</a:t>
            </a:r>
          </a:p>
          <a:p>
            <a:pPr algn="ctr">
              <a:lnSpc>
                <a:spcPts val="3087"/>
              </a:lnSpc>
              <a:spcBef>
                <a:spcPct val="0"/>
              </a:spcBef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10607340" y="5755579"/>
            <a:ext cx="5520338" cy="41027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7"/>
              </a:lnSpc>
            </a:pPr>
            <a:r>
              <a:rPr lang="en-US" sz="2305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Desain produk merupakan bidang desain yang berfokus pada pengembangan produk. Desainer produk bertanggung jawab untuk menciptakan produk yang fungsional, aman, dan estetis.</a:t>
            </a:r>
          </a:p>
          <a:p>
            <a:pPr algn="ctr">
              <a:lnSpc>
                <a:spcPts val="3227"/>
              </a:lnSpc>
            </a:pPr>
            <a:r>
              <a:rPr lang="en-US" sz="2305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Peluang pasar desain produk juga sangat luas. Desainer produk dibutuhkan oleh berbagai jenis industri, mulai dari industri manufaktur hingga industri jasa.</a:t>
            </a:r>
          </a:p>
          <a:p>
            <a:pPr algn="ctr">
              <a:lnSpc>
                <a:spcPts val="3227"/>
              </a:lnSpc>
              <a:spcBef>
                <a:spcPct val="0"/>
              </a:spcBef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521255"/>
            <a:ext cx="1892418" cy="507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55"/>
              </a:lnSpc>
              <a:spcBef>
                <a:spcPct val="0"/>
              </a:spcBef>
            </a:pPr>
            <a:r>
              <a:rPr lang="en-US" sz="2896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Page 5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430162" y="4318694"/>
            <a:ext cx="3883709" cy="632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35"/>
              </a:lnSpc>
              <a:spcBef>
                <a:spcPct val="0"/>
              </a:spcBef>
            </a:pPr>
            <a:r>
              <a:rPr lang="en-US" b="true" sz="3525">
                <a:solidFill>
                  <a:srgbClr val="FF3131"/>
                </a:solidFill>
                <a:latin typeface="Arimo Bold"/>
                <a:ea typeface="Arimo Bold"/>
                <a:cs typeface="Arimo Bold"/>
                <a:sym typeface="Arimo Bold"/>
              </a:rPr>
              <a:t>desain grafis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823220" y="1494672"/>
            <a:ext cx="10673401" cy="666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Desain memiliki peluang pasar yang luas dan terus berkembang. Desain dibutuhkan di berbagai aspek kehidupan, mulai dari bisnis, industri, hingga budaya.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854729" y="4446190"/>
            <a:ext cx="3883709" cy="632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35"/>
              </a:lnSpc>
              <a:spcBef>
                <a:spcPct val="0"/>
              </a:spcBef>
            </a:pPr>
            <a:r>
              <a:rPr lang="en-US" b="true" sz="3525">
                <a:solidFill>
                  <a:srgbClr val="FF3131"/>
                </a:solidFill>
                <a:latin typeface="Arimo Bold"/>
                <a:ea typeface="Arimo Bold"/>
                <a:cs typeface="Arimo Bold"/>
                <a:sym typeface="Arimo Bold"/>
              </a:rPr>
              <a:t>desain produk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952333" y="2768725"/>
            <a:ext cx="8415176" cy="894345"/>
            <a:chOff x="0" y="0"/>
            <a:chExt cx="2659442" cy="28263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59442" cy="282639"/>
            </a:xfrm>
            <a:custGeom>
              <a:avLst/>
              <a:gdLst/>
              <a:ahLst/>
              <a:cxnLst/>
              <a:rect r="r" b="b" t="t" l="l"/>
              <a:pathLst>
                <a:path h="282639" w="2659442">
                  <a:moveTo>
                    <a:pt x="46920" y="0"/>
                  </a:moveTo>
                  <a:lnTo>
                    <a:pt x="2612522" y="0"/>
                  </a:lnTo>
                  <a:cubicBezTo>
                    <a:pt x="2624966" y="0"/>
                    <a:pt x="2636900" y="4943"/>
                    <a:pt x="2645699" y="13742"/>
                  </a:cubicBezTo>
                  <a:cubicBezTo>
                    <a:pt x="2654498" y="22542"/>
                    <a:pt x="2659442" y="34476"/>
                    <a:pt x="2659442" y="46920"/>
                  </a:cubicBezTo>
                  <a:lnTo>
                    <a:pt x="2659442" y="235719"/>
                  </a:lnTo>
                  <a:cubicBezTo>
                    <a:pt x="2659442" y="248163"/>
                    <a:pt x="2654498" y="260098"/>
                    <a:pt x="2645699" y="268897"/>
                  </a:cubicBezTo>
                  <a:cubicBezTo>
                    <a:pt x="2636900" y="277696"/>
                    <a:pt x="2624966" y="282639"/>
                    <a:pt x="2612522" y="282639"/>
                  </a:cubicBezTo>
                  <a:lnTo>
                    <a:pt x="46920" y="282639"/>
                  </a:lnTo>
                  <a:cubicBezTo>
                    <a:pt x="34476" y="282639"/>
                    <a:pt x="22542" y="277696"/>
                    <a:pt x="13742" y="268897"/>
                  </a:cubicBezTo>
                  <a:cubicBezTo>
                    <a:pt x="4943" y="260098"/>
                    <a:pt x="0" y="248163"/>
                    <a:pt x="0" y="235719"/>
                  </a:cubicBezTo>
                  <a:lnTo>
                    <a:pt x="0" y="46920"/>
                  </a:lnTo>
                  <a:cubicBezTo>
                    <a:pt x="0" y="34476"/>
                    <a:pt x="4943" y="22542"/>
                    <a:pt x="13742" y="13742"/>
                  </a:cubicBezTo>
                  <a:cubicBezTo>
                    <a:pt x="22542" y="4943"/>
                    <a:pt x="34476" y="0"/>
                    <a:pt x="4692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659442" cy="3207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142865" y="4016559"/>
            <a:ext cx="1543050" cy="154305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85289" y="111986"/>
                  </a:lnTo>
                  <a:lnTo>
                    <a:pt x="609600" y="54447"/>
                  </a:lnTo>
                  <a:lnTo>
                    <a:pt x="621927" y="190873"/>
                  </a:lnTo>
                  <a:lnTo>
                    <a:pt x="758353" y="203200"/>
                  </a:lnTo>
                  <a:lnTo>
                    <a:pt x="700814" y="327511"/>
                  </a:lnTo>
                  <a:lnTo>
                    <a:pt x="812800" y="406400"/>
                  </a:lnTo>
                  <a:lnTo>
                    <a:pt x="700814" y="485289"/>
                  </a:lnTo>
                  <a:lnTo>
                    <a:pt x="758353" y="609600"/>
                  </a:lnTo>
                  <a:lnTo>
                    <a:pt x="621927" y="621927"/>
                  </a:lnTo>
                  <a:lnTo>
                    <a:pt x="609600" y="758353"/>
                  </a:lnTo>
                  <a:lnTo>
                    <a:pt x="485289" y="700814"/>
                  </a:lnTo>
                  <a:lnTo>
                    <a:pt x="406400" y="812800"/>
                  </a:lnTo>
                  <a:lnTo>
                    <a:pt x="327511" y="700814"/>
                  </a:lnTo>
                  <a:lnTo>
                    <a:pt x="203200" y="758353"/>
                  </a:lnTo>
                  <a:lnTo>
                    <a:pt x="190873" y="621927"/>
                  </a:lnTo>
                  <a:lnTo>
                    <a:pt x="54447" y="609600"/>
                  </a:lnTo>
                  <a:lnTo>
                    <a:pt x="111986" y="485289"/>
                  </a:lnTo>
                  <a:lnTo>
                    <a:pt x="0" y="406400"/>
                  </a:lnTo>
                  <a:lnTo>
                    <a:pt x="111986" y="327511"/>
                  </a:lnTo>
                  <a:lnTo>
                    <a:pt x="54447" y="203200"/>
                  </a:lnTo>
                  <a:lnTo>
                    <a:pt x="190873" y="190873"/>
                  </a:lnTo>
                  <a:lnTo>
                    <a:pt x="203200" y="54447"/>
                  </a:lnTo>
                  <a:lnTo>
                    <a:pt x="327511" y="111986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595984" y="4179192"/>
            <a:ext cx="1543050" cy="154305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85289" y="111986"/>
                  </a:lnTo>
                  <a:lnTo>
                    <a:pt x="609600" y="54447"/>
                  </a:lnTo>
                  <a:lnTo>
                    <a:pt x="621927" y="190873"/>
                  </a:lnTo>
                  <a:lnTo>
                    <a:pt x="758353" y="203200"/>
                  </a:lnTo>
                  <a:lnTo>
                    <a:pt x="700814" y="327511"/>
                  </a:lnTo>
                  <a:lnTo>
                    <a:pt x="812800" y="406400"/>
                  </a:lnTo>
                  <a:lnTo>
                    <a:pt x="700814" y="485289"/>
                  </a:lnTo>
                  <a:lnTo>
                    <a:pt x="758353" y="609600"/>
                  </a:lnTo>
                  <a:lnTo>
                    <a:pt x="621927" y="621927"/>
                  </a:lnTo>
                  <a:lnTo>
                    <a:pt x="609600" y="758353"/>
                  </a:lnTo>
                  <a:lnTo>
                    <a:pt x="485289" y="700814"/>
                  </a:lnTo>
                  <a:lnTo>
                    <a:pt x="406400" y="812800"/>
                  </a:lnTo>
                  <a:lnTo>
                    <a:pt x="327511" y="700814"/>
                  </a:lnTo>
                  <a:lnTo>
                    <a:pt x="203200" y="758353"/>
                  </a:lnTo>
                  <a:lnTo>
                    <a:pt x="190873" y="621927"/>
                  </a:lnTo>
                  <a:lnTo>
                    <a:pt x="54447" y="609600"/>
                  </a:lnTo>
                  <a:lnTo>
                    <a:pt x="111986" y="485289"/>
                  </a:lnTo>
                  <a:lnTo>
                    <a:pt x="0" y="406400"/>
                  </a:lnTo>
                  <a:lnTo>
                    <a:pt x="111986" y="327511"/>
                  </a:lnTo>
                  <a:lnTo>
                    <a:pt x="54447" y="203200"/>
                  </a:lnTo>
                  <a:lnTo>
                    <a:pt x="190873" y="190873"/>
                  </a:lnTo>
                  <a:lnTo>
                    <a:pt x="203200" y="54447"/>
                  </a:lnTo>
                  <a:lnTo>
                    <a:pt x="327511" y="111986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3258389" y="1970287"/>
            <a:ext cx="11803063" cy="1406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b="true" sz="80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peluang pasar desain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218751" y="4186549"/>
            <a:ext cx="1467164" cy="1103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52"/>
              </a:lnSpc>
              <a:spcBef>
                <a:spcPct val="0"/>
              </a:spcBef>
            </a:pPr>
            <a:r>
              <a:rPr lang="en-US" b="true" sz="6323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671870" y="4349182"/>
            <a:ext cx="1467164" cy="1103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52"/>
              </a:lnSpc>
              <a:spcBef>
                <a:spcPct val="0"/>
              </a:spcBef>
            </a:pPr>
            <a:r>
              <a:rPr lang="en-US" b="true" sz="6323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4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160323" y="5765104"/>
            <a:ext cx="5520338" cy="39060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7"/>
              </a:lnSpc>
            </a:pPr>
            <a:r>
              <a:rPr lang="en-US" sz="2205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Desain interior merupakan bidang desain yang berfokus pada penataan ruang interior. Desainer interior bertanggung jawab untuk menciptakan ruang yang nyaman, fungsional, dan estetis.</a:t>
            </a:r>
          </a:p>
          <a:p>
            <a:pPr algn="ctr">
              <a:lnSpc>
                <a:spcPts val="3087"/>
              </a:lnSpc>
            </a:pPr>
            <a:r>
              <a:rPr lang="en-US" sz="2205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Peluang pasar desain interior juga sangat luas. Desainer interior dibutuhkan oleh berbagai jenis bangunan, mulai dari rumah, kantor, hingga hotel.</a:t>
            </a:r>
          </a:p>
          <a:p>
            <a:pPr algn="ctr">
              <a:lnSpc>
                <a:spcPts val="3087"/>
              </a:lnSpc>
              <a:spcBef>
                <a:spcPct val="0"/>
              </a:spcBef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10607340" y="5803204"/>
            <a:ext cx="5520338" cy="4139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0"/>
              </a:lnSpc>
            </a:pPr>
            <a:r>
              <a:rPr lang="en-US" sz="2305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Desain arsitektur merupakan bidang desain yang berfokus pada perencanaan dan pembangunan bangunan. Desainer arsitektur bertanggung jawab untuk menciptakan bangunan yang fungsional, aman, dan estetis.</a:t>
            </a:r>
          </a:p>
          <a:p>
            <a:pPr algn="ctr">
              <a:lnSpc>
                <a:spcPts val="2720"/>
              </a:lnSpc>
            </a:pPr>
            <a:r>
              <a:rPr lang="en-US" sz="2305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Peluang pasar desain arsitektur juga sangat luas. Desainer arsitektur dibutuhkan oleh berbagai jenis bangunan, mulai dari rumah, kantor, hingga gedung pencakar langit.</a:t>
            </a:r>
          </a:p>
          <a:p>
            <a:pPr algn="ctr">
              <a:lnSpc>
                <a:spcPts val="2720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5430162" y="4318694"/>
            <a:ext cx="3883709" cy="632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35"/>
              </a:lnSpc>
              <a:spcBef>
                <a:spcPct val="0"/>
              </a:spcBef>
            </a:pPr>
            <a:r>
              <a:rPr lang="en-US" b="true" sz="3525">
                <a:solidFill>
                  <a:srgbClr val="FF3131"/>
                </a:solidFill>
                <a:latin typeface="Arimo Bold"/>
                <a:ea typeface="Arimo Bold"/>
                <a:cs typeface="Arimo Bold"/>
                <a:sym typeface="Arimo Bold"/>
              </a:rPr>
              <a:t>desain interior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823220" y="1494672"/>
            <a:ext cx="10673401" cy="666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Desain memiliki peluang pasar yang luas dan terus berkembang. Desain dibutuhkan di berbagai aspek kehidupan, mulai dari bisnis, industri, hingga budaya.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4139034" y="4446165"/>
            <a:ext cx="3883709" cy="632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35"/>
              </a:lnSpc>
              <a:spcBef>
                <a:spcPct val="0"/>
              </a:spcBef>
            </a:pPr>
            <a:r>
              <a:rPr lang="en-US" b="true" sz="3525">
                <a:solidFill>
                  <a:srgbClr val="FF3131"/>
                </a:solidFill>
                <a:latin typeface="Arimo Bold"/>
                <a:ea typeface="Arimo Bold"/>
                <a:cs typeface="Arimo Bold"/>
                <a:sym typeface="Arimo Bold"/>
              </a:rPr>
              <a:t>desain arsitektur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952333" y="2768725"/>
            <a:ext cx="8415176" cy="894345"/>
            <a:chOff x="0" y="0"/>
            <a:chExt cx="2659442" cy="28263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59442" cy="282639"/>
            </a:xfrm>
            <a:custGeom>
              <a:avLst/>
              <a:gdLst/>
              <a:ahLst/>
              <a:cxnLst/>
              <a:rect r="r" b="b" t="t" l="l"/>
              <a:pathLst>
                <a:path h="282639" w="2659442">
                  <a:moveTo>
                    <a:pt x="46920" y="0"/>
                  </a:moveTo>
                  <a:lnTo>
                    <a:pt x="2612522" y="0"/>
                  </a:lnTo>
                  <a:cubicBezTo>
                    <a:pt x="2624966" y="0"/>
                    <a:pt x="2636900" y="4943"/>
                    <a:pt x="2645699" y="13742"/>
                  </a:cubicBezTo>
                  <a:cubicBezTo>
                    <a:pt x="2654498" y="22542"/>
                    <a:pt x="2659442" y="34476"/>
                    <a:pt x="2659442" y="46920"/>
                  </a:cubicBezTo>
                  <a:lnTo>
                    <a:pt x="2659442" y="235719"/>
                  </a:lnTo>
                  <a:cubicBezTo>
                    <a:pt x="2659442" y="248163"/>
                    <a:pt x="2654498" y="260098"/>
                    <a:pt x="2645699" y="268897"/>
                  </a:cubicBezTo>
                  <a:cubicBezTo>
                    <a:pt x="2636900" y="277696"/>
                    <a:pt x="2624966" y="282639"/>
                    <a:pt x="2612522" y="282639"/>
                  </a:cubicBezTo>
                  <a:lnTo>
                    <a:pt x="46920" y="282639"/>
                  </a:lnTo>
                  <a:cubicBezTo>
                    <a:pt x="34476" y="282639"/>
                    <a:pt x="22542" y="277696"/>
                    <a:pt x="13742" y="268897"/>
                  </a:cubicBezTo>
                  <a:cubicBezTo>
                    <a:pt x="4943" y="260098"/>
                    <a:pt x="0" y="248163"/>
                    <a:pt x="0" y="235719"/>
                  </a:cubicBezTo>
                  <a:lnTo>
                    <a:pt x="0" y="46920"/>
                  </a:lnTo>
                  <a:cubicBezTo>
                    <a:pt x="0" y="34476"/>
                    <a:pt x="4943" y="22542"/>
                    <a:pt x="13742" y="13742"/>
                  </a:cubicBezTo>
                  <a:cubicBezTo>
                    <a:pt x="22542" y="4943"/>
                    <a:pt x="34476" y="0"/>
                    <a:pt x="4692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659442" cy="3207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558497" y="4038276"/>
            <a:ext cx="1543050" cy="154305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85289" y="111986"/>
                  </a:lnTo>
                  <a:lnTo>
                    <a:pt x="609600" y="54447"/>
                  </a:lnTo>
                  <a:lnTo>
                    <a:pt x="621927" y="190873"/>
                  </a:lnTo>
                  <a:lnTo>
                    <a:pt x="758353" y="203200"/>
                  </a:lnTo>
                  <a:lnTo>
                    <a:pt x="700814" y="327511"/>
                  </a:lnTo>
                  <a:lnTo>
                    <a:pt x="812800" y="406400"/>
                  </a:lnTo>
                  <a:lnTo>
                    <a:pt x="700814" y="485289"/>
                  </a:lnTo>
                  <a:lnTo>
                    <a:pt x="758353" y="609600"/>
                  </a:lnTo>
                  <a:lnTo>
                    <a:pt x="621927" y="621927"/>
                  </a:lnTo>
                  <a:lnTo>
                    <a:pt x="609600" y="758353"/>
                  </a:lnTo>
                  <a:lnTo>
                    <a:pt x="485289" y="700814"/>
                  </a:lnTo>
                  <a:lnTo>
                    <a:pt x="406400" y="812800"/>
                  </a:lnTo>
                  <a:lnTo>
                    <a:pt x="327511" y="700814"/>
                  </a:lnTo>
                  <a:lnTo>
                    <a:pt x="203200" y="758353"/>
                  </a:lnTo>
                  <a:lnTo>
                    <a:pt x="190873" y="621927"/>
                  </a:lnTo>
                  <a:lnTo>
                    <a:pt x="54447" y="609600"/>
                  </a:lnTo>
                  <a:lnTo>
                    <a:pt x="111986" y="485289"/>
                  </a:lnTo>
                  <a:lnTo>
                    <a:pt x="0" y="406400"/>
                  </a:lnTo>
                  <a:lnTo>
                    <a:pt x="111986" y="327511"/>
                  </a:lnTo>
                  <a:lnTo>
                    <a:pt x="54447" y="203200"/>
                  </a:lnTo>
                  <a:lnTo>
                    <a:pt x="190873" y="190873"/>
                  </a:lnTo>
                  <a:lnTo>
                    <a:pt x="203200" y="54447"/>
                  </a:lnTo>
                  <a:lnTo>
                    <a:pt x="327511" y="111986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258389" y="1970287"/>
            <a:ext cx="11803063" cy="1406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b="true" sz="80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peluang pasar desain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558497" y="4129795"/>
            <a:ext cx="1467164" cy="1103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52"/>
              </a:lnSpc>
              <a:spcBef>
                <a:spcPct val="0"/>
              </a:spcBef>
            </a:pPr>
            <a:r>
              <a:rPr lang="en-US" b="true" sz="6323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383831" y="5701472"/>
            <a:ext cx="5520338" cy="2734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7"/>
              </a:lnSpc>
              <a:spcBef>
                <a:spcPct val="0"/>
              </a:spcBef>
            </a:pPr>
            <a:r>
              <a:rPr lang="en-US" sz="2205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Selain bidang-bidang desain yang telah disebutkan di atas, masih banyak lagi bidang desain lainnya yang memiliki peluang pasar yang luas. Misalnya, desain UX/UI, desain interaksi, desain animasi, desain game, desain fashion, desain komunikasi, dan desain komunikasi visual.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845794" y="4340411"/>
            <a:ext cx="3883709" cy="632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35"/>
              </a:lnSpc>
              <a:spcBef>
                <a:spcPct val="0"/>
              </a:spcBef>
            </a:pPr>
            <a:r>
              <a:rPr lang="en-US" b="true" sz="3525">
                <a:solidFill>
                  <a:srgbClr val="FF3131"/>
                </a:solidFill>
                <a:latin typeface="Arimo Bold"/>
                <a:ea typeface="Arimo Bold"/>
                <a:cs typeface="Arimo Bold"/>
                <a:sym typeface="Arimo Bold"/>
              </a:rPr>
              <a:t>desain lainnya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823220" y="1494672"/>
            <a:ext cx="10673401" cy="666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Desain memiliki peluang pasar yang luas dan terus berkembang. Desain dibutuhkan di berbagai aspek kehidupan, mulai dari bisnis, industri, hingga budaya.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3173614" y="-1116214"/>
            <a:ext cx="8709652" cy="12999481"/>
          </a:xfrm>
          <a:custGeom>
            <a:avLst/>
            <a:gdLst/>
            <a:ahLst/>
            <a:cxnLst/>
            <a:rect r="r" b="b" t="t" l="l"/>
            <a:pathLst>
              <a:path h="12999481" w="8709652">
                <a:moveTo>
                  <a:pt x="0" y="0"/>
                </a:moveTo>
                <a:lnTo>
                  <a:pt x="8709653" y="0"/>
                </a:lnTo>
                <a:lnTo>
                  <a:pt x="8709653" y="12999481"/>
                </a:lnTo>
                <a:lnTo>
                  <a:pt x="0" y="129994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231575" y="4062756"/>
            <a:ext cx="3347893" cy="2347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47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Rencana Pemasaran Produk Baru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DAFzrS69Uqk</dc:identifier>
  <dcterms:modified xsi:type="dcterms:W3CDTF">2011-08-01T06:04:30Z</dcterms:modified>
  <cp:revision>1</cp:revision>
  <dc:title>Kebutuhan Pasar akan Desain</dc:title>
</cp:coreProperties>
</file>