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56" r:id="rId2"/>
    <p:sldId id="372" r:id="rId3"/>
    <p:sldId id="374" r:id="rId4"/>
    <p:sldId id="375" r:id="rId5"/>
    <p:sldId id="376" r:id="rId6"/>
    <p:sldId id="377" r:id="rId7"/>
    <p:sldId id="378" r:id="rId8"/>
    <p:sldId id="379" r:id="rId9"/>
    <p:sldId id="380" r:id="rId10"/>
    <p:sldId id="381" r:id="rId11"/>
    <p:sldId id="382" r:id="rId12"/>
    <p:sldId id="383" r:id="rId13"/>
    <p:sldId id="384" r:id="rId14"/>
    <p:sldId id="385" r:id="rId15"/>
    <p:sldId id="386" r:id="rId16"/>
    <p:sldId id="387" r:id="rId17"/>
    <p:sldId id="388" r:id="rId18"/>
    <p:sldId id="389" r:id="rId19"/>
    <p:sldId id="390" r:id="rId20"/>
    <p:sldId id="391" r:id="rId21"/>
    <p:sldId id="392" r:id="rId22"/>
    <p:sldId id="393" r:id="rId23"/>
    <p:sldId id="394" r:id="rId24"/>
    <p:sldId id="395" r:id="rId25"/>
    <p:sldId id="396" r:id="rId26"/>
    <p:sldId id="397" r:id="rId27"/>
    <p:sldId id="398" r:id="rId28"/>
    <p:sldId id="399" r:id="rId29"/>
    <p:sldId id="400" r:id="rId30"/>
    <p:sldId id="401" r:id="rId31"/>
    <p:sldId id="402" r:id="rId32"/>
    <p:sldId id="371" r:id="rId33"/>
  </p:sldIdLst>
  <p:sldSz cx="9144000" cy="6858000" type="screen4x3"/>
  <p:notesSz cx="7102475" cy="9388475"/>
  <p:custDataLst>
    <p:tags r:id="rId3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 xmlns:p15="http://schemas.microsoft.com/office/powerpoint/2012/main" userId="Ra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50" autoAdjust="0"/>
    <p:restoredTop sz="94656" autoAdjust="0"/>
  </p:normalViewPr>
  <p:slideViewPr>
    <p:cSldViewPr>
      <p:cViewPr>
        <p:scale>
          <a:sx n="70" d="100"/>
          <a:sy n="70" d="100"/>
        </p:scale>
        <p:origin x="-1272" y="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8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23093" y="0"/>
            <a:ext cx="3077739" cy="469424"/>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8917422"/>
            <a:ext cx="3077739" cy="46942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23093" y="8917422"/>
            <a:ext cx="3077739" cy="469424"/>
          </a:xfrm>
          <a:prstGeom prst="rect">
            <a:avLst/>
          </a:prstGeom>
        </p:spPr>
        <p:txBody>
          <a:bodyPr vert="horz" lIns="91440" tIns="45720" rIns="91440" bIns="45720"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093" y="0"/>
            <a:ext cx="3077739" cy="469424"/>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6942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093" y="8917422"/>
            <a:ext cx="3077739" cy="469424"/>
          </a:xfrm>
          <a:prstGeom prst="rect">
            <a:avLst/>
          </a:prstGeom>
        </p:spPr>
        <p:txBody>
          <a:bodyPr vert="horz" lIns="91440" tIns="45720" rIns="91440" bIns="45720"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Footer Placeholder 3"/>
          <p:cNvSpPr>
            <a:spLocks noGrp="1"/>
          </p:cNvSpPr>
          <p:nvPr>
            <p:ph type="ftr" sz="quarter" idx="10"/>
          </p:nvPr>
        </p:nvSpPr>
        <p:spPr/>
        <p:txBody>
          <a:bodyPr/>
          <a:lstStyle/>
          <a:p>
            <a:endParaRPr lang="en-US"/>
          </a:p>
        </p:txBody>
      </p:sp>
    </p:spTree>
    <p:extLst>
      <p:ext uri="{BB962C8B-B14F-4D97-AF65-F5344CB8AC3E}">
        <p14:creationId xmlns:p14="http://schemas.microsoft.com/office/powerpoint/2010/main" val="13064257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D77EF8-4DDB-4A4D-B371-BF716610FB53}" type="slidenum">
              <a:rPr lang="en-US" smtClean="0"/>
              <a:t>4</a:t>
            </a:fld>
            <a:endParaRPr lang="en-US"/>
          </a:p>
        </p:txBody>
      </p:sp>
    </p:spTree>
    <p:extLst>
      <p:ext uri="{BB962C8B-B14F-4D97-AF65-F5344CB8AC3E}">
        <p14:creationId xmlns:p14="http://schemas.microsoft.com/office/powerpoint/2010/main" val="1873490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Data yang </a:t>
            </a:r>
            <a:r>
              <a:rPr lang="en-US" dirty="0" err="1" smtClean="0"/>
              <a:t>cocok</a:t>
            </a:r>
            <a:r>
              <a:rPr lang="en-US" dirty="0" smtClean="0"/>
              <a:t> </a:t>
            </a:r>
            <a:r>
              <a:rPr lang="en-US" dirty="0" err="1" smtClean="0"/>
              <a:t>untuk</a:t>
            </a:r>
            <a:r>
              <a:rPr lang="en-US" dirty="0" smtClean="0"/>
              <a:t> </a:t>
            </a:r>
            <a:r>
              <a:rPr lang="en-US" dirty="0" err="1" smtClean="0"/>
              <a:t>satu</a:t>
            </a:r>
            <a:r>
              <a:rPr lang="en-US" dirty="0" smtClean="0"/>
              <a:t> </a:t>
            </a:r>
            <a:r>
              <a:rPr lang="en-US" dirty="0" err="1" smtClean="0"/>
              <a:t>penyelidikan</a:t>
            </a:r>
            <a:r>
              <a:rPr lang="en-US" dirty="0" smtClean="0"/>
              <a:t> </a:t>
            </a:r>
            <a:r>
              <a:rPr lang="en-US" dirty="0" err="1" smtClean="0"/>
              <a:t>belum</a:t>
            </a:r>
            <a:r>
              <a:rPr lang="en-US" dirty="0" smtClean="0"/>
              <a:t> </a:t>
            </a:r>
            <a:r>
              <a:rPr lang="en-US" dirty="0" err="1" smtClean="0"/>
              <a:t>tentu</a:t>
            </a:r>
            <a:r>
              <a:rPr lang="en-US" dirty="0" smtClean="0"/>
              <a:t> </a:t>
            </a:r>
            <a:r>
              <a:rPr lang="en-US" dirty="0" err="1" smtClean="0"/>
              <a:t>bisa</a:t>
            </a:r>
            <a:r>
              <a:rPr lang="en-US" dirty="0" smtClean="0"/>
              <a:t> </a:t>
            </a:r>
            <a:r>
              <a:rPr lang="en-US" dirty="0" err="1" smtClean="0"/>
              <a:t>ditemukan</a:t>
            </a:r>
            <a:r>
              <a:rPr lang="en-US" dirty="0" smtClean="0"/>
              <a:t> yang </a:t>
            </a:r>
            <a:r>
              <a:rPr lang="en-US" dirty="0" err="1" smtClean="0"/>
              <a:t>cocok</a:t>
            </a:r>
            <a:r>
              <a:rPr lang="en-US" dirty="0" smtClean="0"/>
              <a:t> </a:t>
            </a:r>
            <a:r>
              <a:rPr lang="en-US" dirty="0" err="1" smtClean="0"/>
              <a:t>dalam</a:t>
            </a:r>
            <a:r>
              <a:rPr lang="en-US" dirty="0" smtClean="0"/>
              <a:t> </a:t>
            </a:r>
            <a:r>
              <a:rPr lang="en-US" dirty="0" err="1" smtClean="0"/>
              <a:t>penyelidikan</a:t>
            </a:r>
            <a:r>
              <a:rPr lang="en-US" dirty="0" smtClean="0"/>
              <a:t> lain. </a:t>
            </a:r>
            <a:r>
              <a:rPr lang="en-US" dirty="0" err="1" smtClean="0"/>
              <a:t>Oleh</a:t>
            </a:r>
            <a:r>
              <a:rPr lang="en-US" dirty="0" smtClean="0"/>
              <a:t> </a:t>
            </a:r>
            <a:r>
              <a:rPr lang="en-US" dirty="0" err="1" smtClean="0"/>
              <a:t>karena</a:t>
            </a:r>
            <a:r>
              <a:rPr lang="en-US" dirty="0" smtClean="0"/>
              <a:t> </a:t>
            </a:r>
            <a:r>
              <a:rPr lang="en-US" dirty="0" err="1" smtClean="0"/>
              <a:t>itu</a:t>
            </a:r>
            <a:r>
              <a:rPr lang="en-US" dirty="0" smtClean="0"/>
              <a:t>, </a:t>
            </a:r>
            <a:r>
              <a:rPr lang="en-US" dirty="0" err="1" smtClean="0"/>
              <a:t>jika</a:t>
            </a:r>
            <a:r>
              <a:rPr lang="en-US" dirty="0" smtClean="0"/>
              <a:t> data yang </a:t>
            </a:r>
            <a:r>
              <a:rPr lang="en-US" dirty="0" err="1" smtClean="0"/>
              <a:t>tersedia</a:t>
            </a:r>
            <a:r>
              <a:rPr lang="en-US" dirty="0" smtClean="0"/>
              <a:t> </a:t>
            </a:r>
            <a:r>
              <a:rPr lang="en-US" dirty="0" err="1" smtClean="0"/>
              <a:t>ditemukan</a:t>
            </a:r>
            <a:r>
              <a:rPr lang="en-US" dirty="0" smtClean="0"/>
              <a:t> </a:t>
            </a:r>
            <a:r>
              <a:rPr lang="en-US" dirty="0" err="1" smtClean="0"/>
              <a:t>tidak</a:t>
            </a:r>
            <a:r>
              <a:rPr lang="en-US" dirty="0" smtClean="0"/>
              <a:t> </a:t>
            </a:r>
            <a:r>
              <a:rPr lang="en-US" dirty="0" err="1" smtClean="0"/>
              <a:t>sesuai</a:t>
            </a:r>
            <a:r>
              <a:rPr lang="en-US" dirty="0" smtClean="0"/>
              <a:t>, </a:t>
            </a:r>
            <a:r>
              <a:rPr lang="en-US" dirty="0" err="1" smtClean="0"/>
              <a:t>mereka</a:t>
            </a:r>
            <a:r>
              <a:rPr lang="en-US" dirty="0" smtClean="0"/>
              <a:t> </a:t>
            </a:r>
            <a:r>
              <a:rPr lang="en-US" dirty="0" err="1" smtClean="0"/>
              <a:t>tidak</a:t>
            </a:r>
            <a:r>
              <a:rPr lang="en-US" dirty="0" smtClean="0"/>
              <a:t> </a:t>
            </a:r>
            <a:r>
              <a:rPr lang="en-US" dirty="0" err="1" smtClean="0"/>
              <a:t>boleh</a:t>
            </a:r>
            <a:r>
              <a:rPr lang="en-US" dirty="0" smtClean="0"/>
              <a:t> </a:t>
            </a:r>
            <a:r>
              <a:rPr lang="en-US" dirty="0" err="1" smtClean="0"/>
              <a:t>digunakan</a:t>
            </a:r>
            <a:r>
              <a:rPr lang="en-US" dirty="0" smtClean="0"/>
              <a:t> </a:t>
            </a:r>
            <a:r>
              <a:rPr lang="en-US" dirty="0" err="1" smtClean="0"/>
              <a:t>oleh</a:t>
            </a:r>
            <a:r>
              <a:rPr lang="en-US" dirty="0" smtClean="0"/>
              <a:t> </a:t>
            </a:r>
            <a:r>
              <a:rPr lang="en-US" dirty="0" err="1" smtClean="0"/>
              <a:t>peneliti</a:t>
            </a:r>
            <a:r>
              <a:rPr lang="en-US" dirty="0" smtClean="0"/>
              <a:t>. </a:t>
            </a:r>
          </a:p>
          <a:p>
            <a:endParaRPr lang="en-US" dirty="0"/>
          </a:p>
        </p:txBody>
      </p:sp>
      <p:sp>
        <p:nvSpPr>
          <p:cNvPr id="4" name="Slide Number Placeholder 3"/>
          <p:cNvSpPr>
            <a:spLocks noGrp="1"/>
          </p:cNvSpPr>
          <p:nvPr>
            <p:ph type="sldNum" sz="quarter" idx="10"/>
          </p:nvPr>
        </p:nvSpPr>
        <p:spPr/>
        <p:txBody>
          <a:bodyPr/>
          <a:lstStyle/>
          <a:p>
            <a:fld id="{D4D77EF8-4DDB-4A4D-B371-BF716610FB53}" type="slidenum">
              <a:rPr lang="en-US" smtClean="0"/>
              <a:t>24</a:t>
            </a:fld>
            <a:endParaRPr lang="en-US"/>
          </a:p>
        </p:txBody>
      </p:sp>
    </p:spTree>
    <p:extLst>
      <p:ext uri="{BB962C8B-B14F-4D97-AF65-F5344CB8AC3E}">
        <p14:creationId xmlns:p14="http://schemas.microsoft.com/office/powerpoint/2010/main" val="3560837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lvl1pPr>
              <a:defRPr/>
            </a:lvl1pPr>
          </a:lstStyle>
          <a:p>
            <a:fld id="{9AA526D9-A5A6-41AF-8A00-46949A839F48}"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a:p>
        </p:txBody>
      </p:sp>
      <p:sp>
        <p:nvSpPr>
          <p:cNvPr id="6" name="Slide Number Placeholder 5"/>
          <p:cNvSpPr>
            <a:spLocks noGrp="1"/>
          </p:cNvSpPr>
          <p:nvPr>
            <p:ph type="sldNum" sz="quarter" idx="12"/>
          </p:nvPr>
        </p:nvSpPr>
        <p:spPr/>
        <p:txBody>
          <a:bodyPr/>
          <a:lstStyle/>
          <a:p>
            <a:fld id="{71937188-0379-47A7-8A22-F2418D3FACF8}" type="slidenum">
              <a:rPr lang="en-US" smtClean="0"/>
              <a:t>‹#›</a:t>
            </a:fld>
            <a:endParaRPr lang="en-US"/>
          </a:p>
        </p:txBody>
      </p:sp>
    </p:spTree>
    <p:extLst>
      <p:ext uri="{BB962C8B-B14F-4D97-AF65-F5344CB8AC3E}">
        <p14:creationId xmlns:p14="http://schemas.microsoft.com/office/powerpoint/2010/main" val="2721571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smtClean="0"/>
              <a:t>Seminar Manajemen Pemasaran</a:t>
            </a:r>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A80A70C-902A-499B-8946-FDFF5F575613}"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smtClean="0"/>
              <a:t>Seminar Manajemen Pemasaran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
        <p:nvSpPr>
          <p:cNvPr id="9" name="TextBox 8"/>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9" name="Slide Number Placeholder 8"/>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5" name="Slide Number Placeholder 4"/>
          <p:cNvSpPr>
            <a:spLocks noGrp="1"/>
          </p:cNvSpPr>
          <p:nvPr>
            <p:ph type="sldNum" sz="quarter" idx="12"/>
          </p:nvPr>
        </p:nvSpPr>
        <p:spPr/>
        <p:txBody>
          <a:bodyPr/>
          <a:lstStyle/>
          <a:p>
            <a:fld id="{DA80A70C-902A-499B-8946-FDFF5F575613}"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id-ID"/>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4" name="Slide Number Placeholder 3"/>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80A70C-902A-499B-8946-FDFF5F575613}" type="slidenum">
              <a:rPr lang="en-US" smtClean="0"/>
              <a:pPr/>
              <a:t>‹#›</a:t>
            </a:fld>
            <a:endParaRPr lang="en-US"/>
          </a:p>
        </p:txBody>
      </p:sp>
      <p:sp>
        <p:nvSpPr>
          <p:cNvPr id="7" name="TextBox 6"/>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
        <p:nvSpPr>
          <p:cNvPr id="8" name="TextBox 7"/>
          <p:cNvSpPr txBox="1"/>
          <p:nvPr userDrawn="1"/>
        </p:nvSpPr>
        <p:spPr>
          <a:xfrm>
            <a:off x="323528" y="404664"/>
            <a:ext cx="1656183" cy="276999"/>
          </a:xfrm>
          <a:prstGeom prst="rect">
            <a:avLst/>
          </a:prstGeom>
          <a:noFill/>
        </p:spPr>
        <p:txBody>
          <a:bodyPr wrap="square" rtlCol="0">
            <a:spAutoFit/>
          </a:bodyPr>
          <a:lstStyle/>
          <a:p>
            <a:r>
              <a:rPr lang="id-ID" sz="1200" b="1" dirty="0" smtClean="0">
                <a:latin typeface="Arial" panose="020B0604020202020204" pitchFamily="34" charset="0"/>
                <a:cs typeface="Arial" panose="020B0604020202020204" pitchFamily="34" charset="0"/>
              </a:rPr>
              <a:t>I.</a:t>
            </a:r>
            <a:fld id="{4452BE83-FDDD-4C44-83F4-34328A082FE7}" type="slidenum">
              <a:rPr lang="id-ID" sz="1200" b="1" smtClean="0">
                <a:latin typeface="Arial" panose="020B0604020202020204" pitchFamily="34" charset="0"/>
                <a:cs typeface="Arial" panose="020B0604020202020204" pitchFamily="34" charset="0"/>
              </a:rPr>
              <a:t>‹#›</a:t>
            </a:fld>
            <a:endParaRPr lang="id-ID" sz="1200" b="1" dirty="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fade thruBlk="1"/>
  </p:transition>
  <p:hf sldNum="0" hdr="0" dt="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11" name="Picture 2" descr="D:\Picture\logo ibi small.gif"/>
          <p:cNvPicPr>
            <a:picLocks noChangeAspect="1" noChangeArrowheads="1"/>
          </p:cNvPicPr>
          <p:nvPr/>
        </p:nvPicPr>
        <p:blipFill>
          <a:blip r:embed="rId4"/>
          <a:srcRect/>
          <a:stretch>
            <a:fillRect/>
          </a:stretch>
        </p:blipFill>
        <p:spPr bwMode="auto">
          <a:xfrm>
            <a:off x="7715272" y="142852"/>
            <a:ext cx="1244319" cy="1244320"/>
          </a:xfrm>
          <a:prstGeom prst="rect">
            <a:avLst/>
          </a:prstGeom>
          <a:noFill/>
        </p:spPr>
      </p:pic>
      <p:sp>
        <p:nvSpPr>
          <p:cNvPr id="3" name="Footer Placeholder 2"/>
          <p:cNvSpPr>
            <a:spLocks noGrp="1"/>
          </p:cNvSpPr>
          <p:nvPr>
            <p:ph type="ftr" sz="quarter" idx="4294967295"/>
          </p:nvPr>
        </p:nvSpPr>
        <p:spPr>
          <a:xfrm>
            <a:off x="2411760" y="6356350"/>
            <a:ext cx="4976192" cy="385018"/>
          </a:xfrm>
          <a:prstGeom prst="rect">
            <a:avLst/>
          </a:prstGeom>
        </p:spPr>
        <p:txBody>
          <a:bodyPr/>
          <a:lstStyle/>
          <a:p>
            <a:pPr algn="ctr"/>
            <a:r>
              <a:rPr lang="en-US" sz="1200" smtClean="0">
                <a:latin typeface="Arial" panose="020B0604020202020204" pitchFamily="34" charset="0"/>
                <a:cs typeface="Arial" panose="020B0604020202020204" pitchFamily="34" charset="0"/>
              </a:rPr>
              <a:t>Seminar Manajemen Pemasaran</a:t>
            </a:r>
            <a:endParaRPr lang="en-US" sz="1200" dirty="0">
              <a:latin typeface="Arial" panose="020B0604020202020204" pitchFamily="34" charset="0"/>
              <a:cs typeface="Arial" panose="020B0604020202020204" pitchFamily="34" charset="0"/>
            </a:endParaRPr>
          </a:p>
        </p:txBody>
      </p:sp>
      <p:sp>
        <p:nvSpPr>
          <p:cNvPr id="7" name="TextBox 6"/>
          <p:cNvSpPr txBox="1"/>
          <p:nvPr/>
        </p:nvSpPr>
        <p:spPr>
          <a:xfrm>
            <a:off x="184409" y="1953414"/>
            <a:ext cx="8852087" cy="1938992"/>
          </a:xfrm>
          <a:prstGeom prst="rect">
            <a:avLst/>
          </a:prstGeom>
          <a:noFill/>
        </p:spPr>
        <p:txBody>
          <a:bodyPr wrap="square" rtlCol="0">
            <a:spAutoFit/>
          </a:bodyPr>
          <a:lstStyle/>
          <a:p>
            <a:pPr algn="ctr"/>
            <a:r>
              <a:rPr lang="en-US" sz="6000" b="1" dirty="0" smtClean="0">
                <a:latin typeface="Cambria" pitchFamily="18" charset="0"/>
              </a:rPr>
              <a:t>M</a:t>
            </a:r>
            <a:r>
              <a:rPr lang="id-ID" sz="6000" b="1" dirty="0" smtClean="0">
                <a:latin typeface="Cambria" pitchFamily="18" charset="0"/>
              </a:rPr>
              <a:t>ETODE DAN TEKNIK PENGUMPULAN DATA</a:t>
            </a:r>
            <a:endParaRPr lang="id-ID" sz="6000" b="1" dirty="0">
              <a:latin typeface="Cambria" pitchFamily="18" charset="0"/>
            </a:endParaRPr>
          </a:p>
        </p:txBody>
      </p:sp>
      <p:sp>
        <p:nvSpPr>
          <p:cNvPr id="2" name="TextBox 1"/>
          <p:cNvSpPr txBox="1"/>
          <p:nvPr/>
        </p:nvSpPr>
        <p:spPr>
          <a:xfrm>
            <a:off x="3018653" y="5733256"/>
            <a:ext cx="3597203" cy="338554"/>
          </a:xfrm>
          <a:prstGeom prst="rect">
            <a:avLst/>
          </a:prstGeom>
          <a:noFill/>
        </p:spPr>
        <p:txBody>
          <a:bodyPr wrap="none" rtlCol="0">
            <a:spAutoFit/>
          </a:bodyPr>
          <a:lstStyle/>
          <a:p>
            <a:r>
              <a:rPr lang="id-ID" sz="1600" b="1" dirty="0" smtClean="0">
                <a:latin typeface="Cambria" pitchFamily="18" charset="0"/>
              </a:rPr>
              <a:t>Pertemuan </a:t>
            </a:r>
            <a:r>
              <a:rPr lang="id-ID" sz="1600" b="1" dirty="0" smtClean="0">
                <a:latin typeface="Cambria" pitchFamily="18" charset="0"/>
              </a:rPr>
              <a:t>17 </a:t>
            </a:r>
            <a:r>
              <a:rPr lang="id-ID" sz="1600" b="1" dirty="0" smtClean="0">
                <a:latin typeface="Cambria" pitchFamily="18" charset="0"/>
              </a:rPr>
              <a:t>dan </a:t>
            </a:r>
            <a:r>
              <a:rPr lang="id-ID" sz="1600" b="1" dirty="0" smtClean="0">
                <a:latin typeface="Cambria" pitchFamily="18" charset="0"/>
              </a:rPr>
              <a:t>18 </a:t>
            </a:r>
            <a:r>
              <a:rPr lang="id-ID" sz="1600" b="1" dirty="0" smtClean="0">
                <a:latin typeface="Cambria" pitchFamily="18" charset="0"/>
              </a:rPr>
              <a:t>(Minggu </a:t>
            </a:r>
            <a:r>
              <a:rPr lang="id-ID" sz="1600" b="1" dirty="0" smtClean="0">
                <a:latin typeface="Cambria" pitchFamily="18" charset="0"/>
              </a:rPr>
              <a:t>Ke-9)</a:t>
            </a:r>
            <a:endParaRPr lang="id-ID" sz="1600" b="1" dirty="0">
              <a:latin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normAutofit fontScale="90000"/>
          </a:bodyPr>
          <a:lstStyle/>
          <a:p>
            <a:r>
              <a:rPr lang="en-US" b="1" dirty="0" smtClean="0"/>
              <a:t>KEKURANGAN </a:t>
            </a:r>
            <a:r>
              <a:rPr lang="en-US" b="1" dirty="0"/>
              <a:t>METODE OBSERVASI</a:t>
            </a:r>
            <a:endParaRPr lang="en-US" dirty="0"/>
          </a:p>
        </p:txBody>
      </p:sp>
      <p:sp>
        <p:nvSpPr>
          <p:cNvPr id="3" name="Content Placeholder 2"/>
          <p:cNvSpPr>
            <a:spLocks noGrp="1"/>
          </p:cNvSpPr>
          <p:nvPr>
            <p:ph idx="1"/>
          </p:nvPr>
        </p:nvSpPr>
        <p:spPr>
          <a:xfrm>
            <a:off x="914400" y="1447800"/>
            <a:ext cx="7772400" cy="914400"/>
          </a:xfrm>
        </p:spPr>
        <p:txBody>
          <a:bodyPr>
            <a:normAutofit/>
          </a:bodyPr>
          <a:lstStyle/>
          <a:p>
            <a:r>
              <a:rPr lang="en-US" sz="2400" dirty="0" err="1" smtClean="0"/>
              <a:t>Membutuhkan</a:t>
            </a:r>
            <a:r>
              <a:rPr lang="en-US" sz="2400" dirty="0" smtClean="0"/>
              <a:t> </a:t>
            </a:r>
            <a:r>
              <a:rPr lang="en-US" sz="2400" dirty="0" err="1" smtClean="0"/>
              <a:t>biaya</a:t>
            </a:r>
            <a:r>
              <a:rPr lang="en-US" sz="2400" dirty="0" smtClean="0"/>
              <a:t> yang </a:t>
            </a:r>
            <a:r>
              <a:rPr lang="en-US" sz="2400" dirty="0" err="1" smtClean="0"/>
              <a:t>cukup</a:t>
            </a:r>
            <a:r>
              <a:rPr lang="en-US" sz="2400" dirty="0" smtClean="0"/>
              <a:t> </a:t>
            </a:r>
            <a:r>
              <a:rPr lang="en-US" sz="2400" dirty="0" err="1" smtClean="0"/>
              <a:t>mahal</a:t>
            </a:r>
            <a:endParaRPr lang="en-US" sz="2400" dirty="0"/>
          </a:p>
        </p:txBody>
      </p:sp>
      <p:sp>
        <p:nvSpPr>
          <p:cNvPr id="4" name="Content Placeholder 2"/>
          <p:cNvSpPr txBox="1">
            <a:spLocks/>
          </p:cNvSpPr>
          <p:nvPr/>
        </p:nvSpPr>
        <p:spPr>
          <a:xfrm>
            <a:off x="914400" y="1981200"/>
            <a:ext cx="7772400" cy="914400"/>
          </a:xfrm>
          <a:prstGeom prst="rect">
            <a:avLst/>
          </a:prstGeom>
        </p:spPr>
        <p:txBody>
          <a:bodyPr vert="horz">
            <a:norm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r>
              <a:rPr lang="en-US" sz="2400" dirty="0" err="1" smtClean="0"/>
              <a:t>informasi</a:t>
            </a:r>
            <a:r>
              <a:rPr lang="en-US" sz="2400" dirty="0" smtClean="0"/>
              <a:t> yang </a:t>
            </a:r>
            <a:r>
              <a:rPr lang="en-US" sz="2400" dirty="0" err="1" smtClean="0"/>
              <a:t>diberikan</a:t>
            </a:r>
            <a:r>
              <a:rPr lang="en-US" sz="2400" dirty="0" smtClean="0"/>
              <a:t> </a:t>
            </a:r>
            <a:r>
              <a:rPr lang="en-US" sz="2400" dirty="0" err="1" smtClean="0"/>
              <a:t>oleh</a:t>
            </a:r>
            <a:r>
              <a:rPr lang="en-US" sz="2400" dirty="0" smtClean="0"/>
              <a:t> </a:t>
            </a:r>
            <a:r>
              <a:rPr lang="en-US" sz="2400" dirty="0" err="1" smtClean="0"/>
              <a:t>metode</a:t>
            </a:r>
            <a:r>
              <a:rPr lang="en-US" sz="2400" dirty="0" smtClean="0"/>
              <a:t> </a:t>
            </a:r>
            <a:r>
              <a:rPr lang="en-US" sz="2400" dirty="0" err="1" smtClean="0"/>
              <a:t>ini</a:t>
            </a:r>
            <a:r>
              <a:rPr lang="en-US" sz="2400" dirty="0" smtClean="0"/>
              <a:t> </a:t>
            </a:r>
            <a:r>
              <a:rPr lang="en-US" sz="2400" dirty="0" err="1" smtClean="0"/>
              <a:t>sangat</a:t>
            </a:r>
            <a:r>
              <a:rPr lang="en-US" sz="2400" dirty="0" smtClean="0"/>
              <a:t> </a:t>
            </a:r>
            <a:r>
              <a:rPr lang="en-US" sz="2400" dirty="0" err="1" smtClean="0"/>
              <a:t>terbatas</a:t>
            </a:r>
            <a:endParaRPr lang="en-US" sz="2400" dirty="0"/>
          </a:p>
        </p:txBody>
      </p:sp>
      <p:sp>
        <p:nvSpPr>
          <p:cNvPr id="5" name="Content Placeholder 2"/>
          <p:cNvSpPr txBox="1">
            <a:spLocks/>
          </p:cNvSpPr>
          <p:nvPr/>
        </p:nvSpPr>
        <p:spPr>
          <a:xfrm>
            <a:off x="935182" y="2514600"/>
            <a:ext cx="7772400" cy="914400"/>
          </a:xfrm>
          <a:prstGeom prst="rect">
            <a:avLst/>
          </a:prstGeom>
        </p:spPr>
        <p:txBody>
          <a:bodyPr vert="horz">
            <a:norm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r>
              <a:rPr lang="en-US" sz="2400" dirty="0" err="1"/>
              <a:t>faktor</a:t>
            </a:r>
            <a:r>
              <a:rPr lang="en-US" sz="2400" dirty="0"/>
              <a:t> yang </a:t>
            </a:r>
            <a:r>
              <a:rPr lang="en-US" sz="2400" dirty="0" err="1"/>
              <a:t>tak</a:t>
            </a:r>
            <a:r>
              <a:rPr lang="en-US" sz="2400" dirty="0"/>
              <a:t> </a:t>
            </a:r>
            <a:r>
              <a:rPr lang="en-US" sz="2400" dirty="0" err="1"/>
              <a:t>terduga</a:t>
            </a:r>
            <a:r>
              <a:rPr lang="en-US" sz="2400" dirty="0"/>
              <a:t> </a:t>
            </a:r>
            <a:r>
              <a:rPr lang="en-US" sz="2400" dirty="0" err="1"/>
              <a:t>kadang-kadang</a:t>
            </a:r>
            <a:r>
              <a:rPr lang="en-US" sz="2400" dirty="0"/>
              <a:t> </a:t>
            </a:r>
            <a:r>
              <a:rPr lang="en-US" sz="2400" dirty="0" err="1"/>
              <a:t>dapat</a:t>
            </a:r>
            <a:r>
              <a:rPr lang="en-US" sz="2400" dirty="0"/>
              <a:t> </a:t>
            </a:r>
            <a:r>
              <a:rPr lang="en-US" sz="2400" dirty="0" err="1"/>
              <a:t>mengganggu</a:t>
            </a:r>
            <a:r>
              <a:rPr lang="en-US" sz="2400" dirty="0"/>
              <a:t> </a:t>
            </a:r>
            <a:r>
              <a:rPr lang="en-US" sz="2400" dirty="0" err="1"/>
              <a:t>tugas</a:t>
            </a:r>
            <a:r>
              <a:rPr lang="en-US" sz="2400" dirty="0"/>
              <a:t> </a:t>
            </a:r>
            <a:r>
              <a:rPr lang="en-US" sz="2400" dirty="0" err="1"/>
              <a:t>observasi</a:t>
            </a:r>
            <a:endParaRPr lang="en-US" sz="2400" dirty="0"/>
          </a:p>
        </p:txBody>
      </p:sp>
      <p:sp>
        <p:nvSpPr>
          <p:cNvPr id="6" name="Content Placeholder 2"/>
          <p:cNvSpPr txBox="1">
            <a:spLocks/>
          </p:cNvSpPr>
          <p:nvPr/>
        </p:nvSpPr>
        <p:spPr>
          <a:xfrm>
            <a:off x="907473" y="3429000"/>
            <a:ext cx="7772400" cy="914400"/>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r>
              <a:rPr lang="en-US" sz="2400" dirty="0" err="1"/>
              <a:t>fakta</a:t>
            </a:r>
            <a:r>
              <a:rPr lang="en-US" sz="2400" dirty="0"/>
              <a:t> </a:t>
            </a:r>
            <a:r>
              <a:rPr lang="en-US" sz="2400" dirty="0" err="1"/>
              <a:t>bahwa</a:t>
            </a:r>
            <a:r>
              <a:rPr lang="en-US" sz="2400" dirty="0"/>
              <a:t> </a:t>
            </a:r>
            <a:r>
              <a:rPr lang="en-US" sz="2400" dirty="0" err="1"/>
              <a:t>beberapa</a:t>
            </a:r>
            <a:r>
              <a:rPr lang="en-US" sz="2400" dirty="0"/>
              <a:t> orang </a:t>
            </a:r>
            <a:r>
              <a:rPr lang="en-US" sz="2400" dirty="0" err="1"/>
              <a:t>jarang</a:t>
            </a:r>
            <a:r>
              <a:rPr lang="en-US" sz="2400" dirty="0"/>
              <a:t> </a:t>
            </a:r>
            <a:r>
              <a:rPr lang="en-US" sz="2400" dirty="0" err="1"/>
              <a:t>diakses</a:t>
            </a:r>
            <a:r>
              <a:rPr lang="en-US" sz="2400" dirty="0"/>
              <a:t> </a:t>
            </a:r>
            <a:r>
              <a:rPr lang="en-US" sz="2400" dirty="0" err="1"/>
              <a:t>pengamatan</a:t>
            </a:r>
            <a:r>
              <a:rPr lang="en-US" sz="2400" dirty="0"/>
              <a:t> </a:t>
            </a:r>
            <a:r>
              <a:rPr lang="en-US" sz="2400" dirty="0" err="1"/>
              <a:t>langsung</a:t>
            </a:r>
            <a:r>
              <a:rPr lang="en-US" sz="2400" dirty="0"/>
              <a:t> </a:t>
            </a:r>
            <a:r>
              <a:rPr lang="en-US" sz="2400" dirty="0" err="1"/>
              <a:t>menciptakan</a:t>
            </a:r>
            <a:r>
              <a:rPr lang="en-US" sz="2400" dirty="0"/>
              <a:t> </a:t>
            </a:r>
            <a:r>
              <a:rPr lang="en-US" sz="2400" dirty="0" err="1"/>
              <a:t>kendala</a:t>
            </a:r>
            <a:r>
              <a:rPr lang="en-US" sz="2400" dirty="0"/>
              <a:t> </a:t>
            </a:r>
            <a:r>
              <a:rPr lang="en-US" sz="2400" dirty="0" err="1"/>
              <a:t>bagi</a:t>
            </a:r>
            <a:r>
              <a:rPr lang="en-US" sz="2400" dirty="0"/>
              <a:t> </a:t>
            </a:r>
            <a:r>
              <a:rPr lang="en-US" sz="2400" dirty="0" err="1"/>
              <a:t>metode</a:t>
            </a:r>
            <a:r>
              <a:rPr lang="en-US" sz="2400" dirty="0"/>
              <a:t> </a:t>
            </a:r>
            <a:r>
              <a:rPr lang="en-US" sz="2400" dirty="0" err="1"/>
              <a:t>ini</a:t>
            </a:r>
            <a:r>
              <a:rPr lang="en-US" sz="2400" dirty="0"/>
              <a:t> </a:t>
            </a:r>
            <a:r>
              <a:rPr lang="en-US" sz="2400" dirty="0" err="1"/>
              <a:t>untuk</a:t>
            </a:r>
            <a:r>
              <a:rPr lang="en-US" sz="2400" dirty="0"/>
              <a:t> </a:t>
            </a:r>
            <a:r>
              <a:rPr lang="en-US" sz="2400" dirty="0" err="1"/>
              <a:t>mengumpulkan</a:t>
            </a:r>
            <a:r>
              <a:rPr lang="en-US" sz="2400" dirty="0"/>
              <a:t> data </a:t>
            </a:r>
            <a:r>
              <a:rPr lang="en-US" sz="2400" dirty="0" err="1"/>
              <a:t>secara</a:t>
            </a:r>
            <a:r>
              <a:rPr lang="en-US" sz="2400" dirty="0"/>
              <a:t> </a:t>
            </a:r>
            <a:r>
              <a:rPr lang="en-US" sz="2400" dirty="0" err="1"/>
              <a:t>efektif</a:t>
            </a:r>
            <a:r>
              <a:rPr lang="en-US" sz="2400" dirty="0"/>
              <a:t>.</a:t>
            </a:r>
          </a:p>
        </p:txBody>
      </p:sp>
      <p:sp>
        <p:nvSpPr>
          <p:cNvPr id="7" name="Footer Placeholder 6"/>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247750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Metode</a:t>
            </a:r>
            <a:r>
              <a:rPr lang="en-US" dirty="0"/>
              <a:t> </a:t>
            </a:r>
            <a:r>
              <a:rPr lang="en-US" dirty="0" err="1"/>
              <a:t>Wawancara</a:t>
            </a:r>
            <a:endParaRPr lang="en-US" dirty="0"/>
          </a:p>
        </p:txBody>
      </p:sp>
      <p:sp>
        <p:nvSpPr>
          <p:cNvPr id="3" name="Content Placeholder 2"/>
          <p:cNvSpPr>
            <a:spLocks noGrp="1"/>
          </p:cNvSpPr>
          <p:nvPr>
            <p:ph idx="1"/>
          </p:nvPr>
        </p:nvSpPr>
        <p:spPr>
          <a:xfrm>
            <a:off x="467544" y="1447800"/>
            <a:ext cx="8219256" cy="1752600"/>
          </a:xfrm>
        </p:spPr>
        <p:txBody>
          <a:bodyPr>
            <a:normAutofit/>
          </a:bodyPr>
          <a:lstStyle/>
          <a:p>
            <a:pPr marL="0" indent="0" algn="just">
              <a:buNone/>
            </a:pPr>
            <a:r>
              <a:rPr lang="en-US" sz="2400" dirty="0" err="1"/>
              <a:t>Metode</a:t>
            </a:r>
            <a:r>
              <a:rPr lang="en-US" sz="2400" dirty="0"/>
              <a:t> </a:t>
            </a:r>
            <a:r>
              <a:rPr lang="en-US" sz="2400" dirty="0" err="1"/>
              <a:t>wawancara</a:t>
            </a:r>
            <a:r>
              <a:rPr lang="en-US" sz="2400" dirty="0"/>
              <a:t> </a:t>
            </a:r>
            <a:r>
              <a:rPr lang="en-US" sz="2400" dirty="0" err="1"/>
              <a:t>pengumpulan</a:t>
            </a:r>
            <a:r>
              <a:rPr lang="en-US" sz="2400" dirty="0"/>
              <a:t> data </a:t>
            </a:r>
            <a:r>
              <a:rPr lang="en-US" sz="2400" dirty="0" err="1"/>
              <a:t>melibatkan</a:t>
            </a:r>
            <a:r>
              <a:rPr lang="en-US" sz="2400" dirty="0"/>
              <a:t> </a:t>
            </a:r>
            <a:r>
              <a:rPr lang="en-US" sz="2400" dirty="0" err="1"/>
              <a:t>penyajian</a:t>
            </a:r>
            <a:r>
              <a:rPr lang="en-US" sz="2400" dirty="0"/>
              <a:t> stimulus verbal </a:t>
            </a:r>
            <a:r>
              <a:rPr lang="en-US" sz="2400" dirty="0" err="1"/>
              <a:t>dan</a:t>
            </a:r>
            <a:r>
              <a:rPr lang="en-US" sz="2400" dirty="0"/>
              <a:t> </a:t>
            </a:r>
            <a:r>
              <a:rPr lang="en-US" sz="2400" dirty="0" err="1"/>
              <a:t>jawaban</a:t>
            </a:r>
            <a:r>
              <a:rPr lang="en-US" sz="2400" dirty="0"/>
              <a:t> </a:t>
            </a:r>
            <a:r>
              <a:rPr lang="en-US" sz="2400" dirty="0" err="1"/>
              <a:t>dalam</a:t>
            </a:r>
            <a:r>
              <a:rPr lang="en-US" sz="2400" dirty="0"/>
              <a:t> </a:t>
            </a:r>
            <a:r>
              <a:rPr lang="en-US" sz="2400" dirty="0" err="1"/>
              <a:t>hal</a:t>
            </a:r>
            <a:r>
              <a:rPr lang="en-US" sz="2400" dirty="0"/>
              <a:t> </a:t>
            </a:r>
            <a:r>
              <a:rPr lang="en-US" sz="2400" dirty="0" err="1"/>
              <a:t>tanggapan</a:t>
            </a:r>
            <a:r>
              <a:rPr lang="en-US" sz="2400" dirty="0"/>
              <a:t> </a:t>
            </a:r>
            <a:r>
              <a:rPr lang="en-US" sz="2400" dirty="0" err="1"/>
              <a:t>lisan</a:t>
            </a:r>
            <a:r>
              <a:rPr lang="en-US" sz="2400" dirty="0"/>
              <a:t>. </a:t>
            </a:r>
            <a:r>
              <a:rPr lang="en-US" sz="2400" dirty="0" err="1"/>
              <a:t>Metode</a:t>
            </a:r>
            <a:r>
              <a:rPr lang="en-US" sz="2400" dirty="0"/>
              <a:t> </a:t>
            </a:r>
            <a:r>
              <a:rPr lang="en-US" sz="2400" dirty="0" err="1"/>
              <a:t>ini</a:t>
            </a:r>
            <a:r>
              <a:rPr lang="en-US" sz="2400" dirty="0"/>
              <a:t> </a:t>
            </a:r>
            <a:r>
              <a:rPr lang="en-US" sz="2400" dirty="0" err="1"/>
              <a:t>dapat</a:t>
            </a:r>
            <a:r>
              <a:rPr lang="en-US" sz="2400" dirty="0"/>
              <a:t> </a:t>
            </a:r>
            <a:r>
              <a:rPr lang="en-US" sz="2400" dirty="0" err="1"/>
              <a:t>digunakan</a:t>
            </a:r>
            <a:r>
              <a:rPr lang="en-US" sz="2400" dirty="0"/>
              <a:t> </a:t>
            </a:r>
            <a:r>
              <a:rPr lang="en-US" sz="2400" dirty="0" err="1"/>
              <a:t>melalui</a:t>
            </a:r>
            <a:r>
              <a:rPr lang="en-US" sz="2400" dirty="0"/>
              <a:t> </a:t>
            </a:r>
            <a:r>
              <a:rPr lang="en-US" sz="2400" dirty="0" err="1"/>
              <a:t>wawancara</a:t>
            </a:r>
            <a:r>
              <a:rPr lang="en-US" sz="2400" dirty="0"/>
              <a:t> </a:t>
            </a:r>
            <a:r>
              <a:rPr lang="en-US" sz="2400" dirty="0" err="1"/>
              <a:t>pribadi</a:t>
            </a:r>
            <a:r>
              <a:rPr lang="en-US" sz="2400" dirty="0"/>
              <a:t> </a:t>
            </a:r>
            <a:r>
              <a:rPr lang="en-US" sz="2400" dirty="0" err="1"/>
              <a:t>dan</a:t>
            </a:r>
            <a:r>
              <a:rPr lang="en-US" sz="2400" dirty="0"/>
              <a:t>, </a:t>
            </a:r>
            <a:r>
              <a:rPr lang="en-US" sz="2400" dirty="0" err="1"/>
              <a:t>jika</a:t>
            </a:r>
            <a:r>
              <a:rPr lang="en-US" sz="2400" dirty="0"/>
              <a:t> </a:t>
            </a:r>
            <a:r>
              <a:rPr lang="en-US" sz="2400" dirty="0" err="1"/>
              <a:t>mungkin</a:t>
            </a:r>
            <a:r>
              <a:rPr lang="en-US" sz="2400" dirty="0"/>
              <a:t>, </a:t>
            </a:r>
            <a:r>
              <a:rPr lang="en-US" sz="2400" dirty="0" err="1"/>
              <a:t>melalui</a:t>
            </a:r>
            <a:r>
              <a:rPr lang="en-US" sz="2400" dirty="0"/>
              <a:t> </a:t>
            </a:r>
            <a:r>
              <a:rPr lang="en-US" sz="2400" dirty="0" err="1"/>
              <a:t>wawancara</a:t>
            </a:r>
            <a:r>
              <a:rPr lang="en-US" sz="2400" dirty="0"/>
              <a:t> </a:t>
            </a:r>
            <a:r>
              <a:rPr lang="en-US" sz="2400" dirty="0" err="1"/>
              <a:t>telepon</a:t>
            </a:r>
            <a:r>
              <a:rPr lang="en-US" sz="2400" dirty="0"/>
              <a:t>.</a:t>
            </a:r>
          </a:p>
        </p:txBody>
      </p:sp>
      <p:sp>
        <p:nvSpPr>
          <p:cNvPr id="4" name="Content Placeholder 2"/>
          <p:cNvSpPr txBox="1">
            <a:spLocks/>
          </p:cNvSpPr>
          <p:nvPr/>
        </p:nvSpPr>
        <p:spPr>
          <a:xfrm>
            <a:off x="323528" y="3429000"/>
            <a:ext cx="8640960" cy="2514600"/>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0" indent="0" algn="just">
              <a:buNone/>
            </a:pPr>
            <a:r>
              <a:rPr lang="en-US" sz="2400" dirty="0" err="1" smtClean="0">
                <a:latin typeface="Times New Roman" pitchFamily="18" charset="0"/>
                <a:cs typeface="Times New Roman" pitchFamily="18" charset="0"/>
              </a:rPr>
              <a:t>Metode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pengumpulan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informasi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melalui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wawancara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pribadi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biasanya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dilakukan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dengan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cara</a:t>
            </a:r>
            <a:r>
              <a:rPr lang="en-US" sz="2400" dirty="0" smtClean="0">
                <a:latin typeface="Times New Roman" pitchFamily="18" charset="0"/>
                <a:cs typeface="Times New Roman" pitchFamily="18" charset="0"/>
              </a:rPr>
              <a:t> yang </a:t>
            </a:r>
            <a:r>
              <a:rPr lang="en-US" sz="2400" dirty="0" err="1" smtClean="0">
                <a:latin typeface="Times New Roman" pitchFamily="18" charset="0"/>
                <a:cs typeface="Times New Roman" pitchFamily="18" charset="0"/>
              </a:rPr>
              <a:t>terstruktur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Dengan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demikian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kita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sebut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sebagai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wawancara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wawancara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terstruktur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Wawancara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tersebut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melibatkan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penggunaan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serangkaian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pertanyaan</a:t>
            </a:r>
            <a:r>
              <a:rPr lang="en-US" sz="2400" dirty="0" smtClean="0">
                <a:latin typeface="Times New Roman" pitchFamily="18" charset="0"/>
                <a:cs typeface="Times New Roman" pitchFamily="18" charset="0"/>
              </a:rPr>
              <a:t> yang </a:t>
            </a:r>
            <a:r>
              <a:rPr lang="en-US" sz="2400" dirty="0" err="1" smtClean="0">
                <a:latin typeface="Times New Roman" pitchFamily="18" charset="0"/>
                <a:cs typeface="Times New Roman" pitchFamily="18" charset="0"/>
              </a:rPr>
              <a:t>telah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ditentukan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teknik</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pencatatan</a:t>
            </a:r>
            <a:r>
              <a:rPr lang="en-US" sz="2400" dirty="0" smtClean="0">
                <a:latin typeface="Times New Roman" pitchFamily="18" charset="0"/>
                <a:cs typeface="Times New Roman" pitchFamily="18" charset="0"/>
              </a:rPr>
              <a:t> yang </a:t>
            </a:r>
            <a:r>
              <a:rPr lang="en-US" sz="2400" dirty="0" err="1" smtClean="0">
                <a:latin typeface="Times New Roman" pitchFamily="18" charset="0"/>
                <a:cs typeface="Times New Roman" pitchFamily="18" charset="0"/>
              </a:rPr>
              <a:t>terstandar</a:t>
            </a: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
        <p:nvSpPr>
          <p:cNvPr id="5" name="Footer Placeholder 4"/>
          <p:cNvSpPr>
            <a:spLocks noGrp="1"/>
          </p:cNvSpPr>
          <p:nvPr>
            <p:ph type="ftr" sz="quarter" idx="11"/>
          </p:nvPr>
        </p:nvSpPr>
        <p:spPr>
          <a:xfrm>
            <a:off x="2339752" y="6356350"/>
            <a:ext cx="3680048" cy="365125"/>
          </a:xfrm>
        </p:spPr>
        <p:txBody>
          <a:bodyPr/>
          <a:lstStyle/>
          <a:p>
            <a:r>
              <a:rPr lang="en-US" smtClean="0"/>
              <a:t>Seminar Manajemen Pemasaran</a:t>
            </a:r>
            <a:endParaRPr lang="en-US"/>
          </a:p>
        </p:txBody>
      </p:sp>
    </p:spTree>
    <p:extLst>
      <p:ext uri="{BB962C8B-B14F-4D97-AF65-F5344CB8AC3E}">
        <p14:creationId xmlns:p14="http://schemas.microsoft.com/office/powerpoint/2010/main" val="28038627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Keuntungan</a:t>
            </a:r>
            <a:r>
              <a:rPr lang="en-US" dirty="0" smtClean="0"/>
              <a:t> </a:t>
            </a:r>
            <a:r>
              <a:rPr lang="en-US" dirty="0" err="1" smtClean="0"/>
              <a:t>Metode</a:t>
            </a:r>
            <a:r>
              <a:rPr lang="en-US" dirty="0" smtClean="0"/>
              <a:t> </a:t>
            </a:r>
            <a:r>
              <a:rPr lang="en-US" dirty="0" err="1"/>
              <a:t>Wawancara</a:t>
            </a:r>
            <a:endParaRPr lang="en-US" dirty="0"/>
          </a:p>
        </p:txBody>
      </p:sp>
      <p:sp>
        <p:nvSpPr>
          <p:cNvPr id="3" name="Content Placeholder 2"/>
          <p:cNvSpPr>
            <a:spLocks noGrp="1"/>
          </p:cNvSpPr>
          <p:nvPr>
            <p:ph idx="1"/>
          </p:nvPr>
        </p:nvSpPr>
        <p:spPr>
          <a:xfrm>
            <a:off x="914400" y="1447800"/>
            <a:ext cx="7772400" cy="914400"/>
          </a:xfrm>
        </p:spPr>
        <p:txBody>
          <a:bodyPr>
            <a:normAutofit/>
          </a:bodyPr>
          <a:lstStyle/>
          <a:p>
            <a:pPr algn="just"/>
            <a:r>
              <a:rPr lang="en-US" sz="2600" dirty="0" err="1" smtClean="0"/>
              <a:t>Informasi</a:t>
            </a:r>
            <a:r>
              <a:rPr lang="en-US" sz="2600" dirty="0" smtClean="0"/>
              <a:t> </a:t>
            </a:r>
            <a:r>
              <a:rPr lang="en-US" sz="2600" dirty="0" err="1"/>
              <a:t>lebih</a:t>
            </a:r>
            <a:r>
              <a:rPr lang="en-US" sz="2600" dirty="0"/>
              <a:t> </a:t>
            </a:r>
            <a:r>
              <a:rPr lang="en-US" sz="2600" dirty="0" err="1"/>
              <a:t>lanjut</a:t>
            </a:r>
            <a:r>
              <a:rPr lang="en-US" sz="2600" dirty="0"/>
              <a:t> </a:t>
            </a:r>
            <a:r>
              <a:rPr lang="en-US" sz="2600" dirty="0" err="1"/>
              <a:t>dan</a:t>
            </a:r>
            <a:r>
              <a:rPr lang="en-US" sz="2600" dirty="0"/>
              <a:t> </a:t>
            </a:r>
            <a:r>
              <a:rPr lang="en-US" sz="2600" dirty="0" err="1"/>
              <a:t>itu</a:t>
            </a:r>
            <a:r>
              <a:rPr lang="en-US" sz="2600" dirty="0"/>
              <a:t> </a:t>
            </a:r>
            <a:r>
              <a:rPr lang="en-US" sz="2600" dirty="0" err="1"/>
              <a:t>juga</a:t>
            </a:r>
            <a:r>
              <a:rPr lang="en-US" sz="2600" dirty="0"/>
              <a:t> </a:t>
            </a:r>
            <a:r>
              <a:rPr lang="en-US" sz="2600" dirty="0" err="1"/>
              <a:t>secara</a:t>
            </a:r>
            <a:r>
              <a:rPr lang="en-US" sz="2600" dirty="0"/>
              <a:t> </a:t>
            </a:r>
            <a:r>
              <a:rPr lang="en-US" sz="2600" dirty="0" err="1"/>
              <a:t>lebih</a:t>
            </a:r>
            <a:r>
              <a:rPr lang="en-US" sz="2600" dirty="0"/>
              <a:t> </a:t>
            </a:r>
            <a:r>
              <a:rPr lang="en-US" sz="2600" dirty="0" err="1"/>
              <a:t>mendalam</a:t>
            </a:r>
            <a:r>
              <a:rPr lang="en-US" sz="2600" dirty="0"/>
              <a:t> </a:t>
            </a:r>
            <a:r>
              <a:rPr lang="en-US" sz="2600" dirty="0" err="1"/>
              <a:t>dapat</a:t>
            </a:r>
            <a:r>
              <a:rPr lang="en-US" sz="2600" dirty="0"/>
              <a:t> </a:t>
            </a:r>
            <a:r>
              <a:rPr lang="en-US" sz="2600" dirty="0" err="1"/>
              <a:t>diperoleh</a:t>
            </a:r>
            <a:r>
              <a:rPr lang="en-US" dirty="0"/>
              <a:t>.</a:t>
            </a:r>
          </a:p>
        </p:txBody>
      </p:sp>
      <p:sp>
        <p:nvSpPr>
          <p:cNvPr id="4" name="Content Placeholder 2"/>
          <p:cNvSpPr txBox="1">
            <a:spLocks/>
          </p:cNvSpPr>
          <p:nvPr/>
        </p:nvSpPr>
        <p:spPr>
          <a:xfrm>
            <a:off x="914400" y="2362200"/>
            <a:ext cx="7772400" cy="914400"/>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algn="just"/>
            <a:r>
              <a:rPr lang="en-US" sz="2400" dirty="0" err="1" smtClean="0">
                <a:latin typeface="Times New Roman" pitchFamily="18" charset="0"/>
                <a:cs typeface="Times New Roman" pitchFamily="18" charset="0"/>
              </a:rPr>
              <a:t>Pewawancara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dengan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keterampilannya</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sendiri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dapat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melenyapkan</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resistensi</a:t>
            </a:r>
            <a:r>
              <a:rPr lang="en-US" sz="2400" dirty="0" smtClean="0">
                <a:latin typeface="Times New Roman" pitchFamily="18" charset="0"/>
                <a:cs typeface="Times New Roman" pitchFamily="18" charset="0"/>
              </a:rPr>
              <a:t> r </a:t>
            </a:r>
            <a:r>
              <a:rPr lang="en-US" sz="2400" dirty="0" err="1" smtClean="0">
                <a:latin typeface="Times New Roman" pitchFamily="18" charset="0"/>
                <a:cs typeface="Times New Roman" pitchFamily="18" charset="0"/>
              </a:rPr>
              <a:t>dari</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responden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metode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wawancara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dapat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dibuat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untuk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menghasilkan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sampel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hampir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sempurna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pada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populasi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umum</a:t>
            </a:r>
            <a:r>
              <a:rPr lang="en-US" sz="2400" dirty="0">
                <a:latin typeface="Times New Roman" pitchFamily="18" charset="0"/>
                <a:cs typeface="Times New Roman" pitchFamily="18" charset="0"/>
              </a:rPr>
              <a:t>.</a:t>
            </a:r>
          </a:p>
        </p:txBody>
      </p:sp>
      <p:sp>
        <p:nvSpPr>
          <p:cNvPr id="5" name="Content Placeholder 2"/>
          <p:cNvSpPr txBox="1">
            <a:spLocks/>
          </p:cNvSpPr>
          <p:nvPr/>
        </p:nvSpPr>
        <p:spPr>
          <a:xfrm>
            <a:off x="900545" y="4038600"/>
            <a:ext cx="7772400" cy="914400"/>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algn="just"/>
            <a:r>
              <a:rPr lang="en-US" sz="2800" dirty="0" smtClean="0">
                <a:latin typeface="Times New Roman" pitchFamily="18" charset="0"/>
                <a:cs typeface="Times New Roman" pitchFamily="18" charset="0"/>
              </a:rPr>
              <a:t>Ada </a:t>
            </a:r>
            <a:r>
              <a:rPr lang="en-US" sz="2800" dirty="0" err="1">
                <a:latin typeface="Times New Roman" pitchFamily="18" charset="0"/>
                <a:cs typeface="Times New Roman" pitchFamily="18" charset="0"/>
              </a:rPr>
              <a:t>fleksibilitas</a:t>
            </a:r>
            <a:r>
              <a:rPr lang="en-US" sz="2800" dirty="0">
                <a:latin typeface="Times New Roman" pitchFamily="18" charset="0"/>
                <a:cs typeface="Times New Roman" pitchFamily="18" charset="0"/>
              </a:rPr>
              <a:t> yang </a:t>
            </a:r>
            <a:r>
              <a:rPr lang="en-US" sz="2800" dirty="0" err="1">
                <a:latin typeface="Times New Roman" pitchFamily="18" charset="0"/>
                <a:cs typeface="Times New Roman" pitchFamily="18" charset="0"/>
              </a:rPr>
              <a:t>lebih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besar</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dengan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metode</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ini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sebagai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kesempatan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untuk</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merestrukturisasi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pertanyaan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selalu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ada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khususnya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dalam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kasus</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wawancara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terstruktur</a:t>
            </a:r>
            <a:r>
              <a:rPr lang="en-US" sz="2800" dirty="0">
                <a:latin typeface="Times New Roman" pitchFamily="18" charset="0"/>
                <a:cs typeface="Times New Roman" pitchFamily="18" charset="0"/>
              </a:rPr>
              <a:t>.</a:t>
            </a:r>
          </a:p>
        </p:txBody>
      </p:sp>
      <p:sp>
        <p:nvSpPr>
          <p:cNvPr id="6" name="Footer Placeholder 5"/>
          <p:cNvSpPr>
            <a:spLocks noGrp="1"/>
          </p:cNvSpPr>
          <p:nvPr>
            <p:ph type="ftr" sz="quarter" idx="11"/>
          </p:nvPr>
        </p:nvSpPr>
        <p:spPr>
          <a:xfrm>
            <a:off x="2555776" y="6356350"/>
            <a:ext cx="3464024" cy="365125"/>
          </a:xfrm>
        </p:spPr>
        <p:txBody>
          <a:bodyPr/>
          <a:lstStyle/>
          <a:p>
            <a:r>
              <a:rPr lang="en-US" dirty="0" smtClean="0"/>
              <a:t>Seminar </a:t>
            </a:r>
            <a:r>
              <a:rPr lang="en-US" dirty="0" err="1" smtClean="0"/>
              <a:t>Manajemen</a:t>
            </a:r>
            <a:r>
              <a:rPr lang="en-US" dirty="0" smtClean="0"/>
              <a:t> </a:t>
            </a:r>
            <a:r>
              <a:rPr lang="en-US" dirty="0" err="1" smtClean="0"/>
              <a:t>Pemasaran</a:t>
            </a:r>
            <a:endParaRPr lang="en-US" dirty="0"/>
          </a:p>
        </p:txBody>
      </p:sp>
    </p:spTree>
    <p:extLst>
      <p:ext uri="{BB962C8B-B14F-4D97-AF65-F5344CB8AC3E}">
        <p14:creationId xmlns:p14="http://schemas.microsoft.com/office/powerpoint/2010/main" val="1653837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868362"/>
          </a:xfrm>
        </p:spPr>
        <p:txBody>
          <a:bodyPr>
            <a:normAutofit/>
          </a:bodyPr>
          <a:lstStyle/>
          <a:p>
            <a:r>
              <a:rPr lang="en-US" sz="3200" b="1" dirty="0" err="1" smtClean="0"/>
              <a:t>Keuntungan</a:t>
            </a:r>
            <a:r>
              <a:rPr lang="en-US" sz="3200" b="1" dirty="0" smtClean="0"/>
              <a:t> </a:t>
            </a:r>
            <a:r>
              <a:rPr lang="en-US" sz="3200" b="1" dirty="0" err="1" smtClean="0"/>
              <a:t>Metode</a:t>
            </a:r>
            <a:r>
              <a:rPr lang="en-US" sz="3200" b="1" dirty="0" smtClean="0"/>
              <a:t> </a:t>
            </a:r>
            <a:r>
              <a:rPr lang="en-US" sz="3200" b="1" dirty="0" err="1"/>
              <a:t>Wawancara</a:t>
            </a:r>
            <a:endParaRPr lang="en-US" sz="3200" b="1" dirty="0"/>
          </a:p>
        </p:txBody>
      </p:sp>
      <p:sp>
        <p:nvSpPr>
          <p:cNvPr id="3" name="Content Placeholder 2"/>
          <p:cNvSpPr>
            <a:spLocks noGrp="1"/>
          </p:cNvSpPr>
          <p:nvPr>
            <p:ph idx="1"/>
          </p:nvPr>
        </p:nvSpPr>
        <p:spPr>
          <a:xfrm>
            <a:off x="838200" y="914400"/>
            <a:ext cx="7772400" cy="914400"/>
          </a:xfrm>
        </p:spPr>
        <p:txBody>
          <a:bodyPr>
            <a:normAutofit/>
          </a:bodyPr>
          <a:lstStyle/>
          <a:p>
            <a:r>
              <a:rPr lang="en-US" sz="2400" dirty="0" err="1" smtClean="0"/>
              <a:t>Metode</a:t>
            </a:r>
            <a:r>
              <a:rPr lang="en-US" sz="2400" dirty="0" smtClean="0"/>
              <a:t> </a:t>
            </a:r>
            <a:r>
              <a:rPr lang="en-US" sz="2400" dirty="0" err="1"/>
              <a:t>observasi</a:t>
            </a:r>
            <a:r>
              <a:rPr lang="en-US" sz="2400" dirty="0"/>
              <a:t> </a:t>
            </a:r>
            <a:r>
              <a:rPr lang="en-US" sz="2400" dirty="0" err="1"/>
              <a:t>dapat</a:t>
            </a:r>
            <a:r>
              <a:rPr lang="en-US" sz="2400" dirty="0"/>
              <a:t> </a:t>
            </a:r>
            <a:r>
              <a:rPr lang="en-US" sz="2400" dirty="0" err="1"/>
              <a:t>juga</a:t>
            </a:r>
            <a:r>
              <a:rPr lang="en-US" sz="2400" dirty="0"/>
              <a:t> </a:t>
            </a:r>
            <a:r>
              <a:rPr lang="en-US" sz="2400" dirty="0" err="1"/>
              <a:t>diterapkan</a:t>
            </a:r>
            <a:r>
              <a:rPr lang="en-US" sz="2400" dirty="0"/>
              <a:t> </a:t>
            </a:r>
            <a:r>
              <a:rPr lang="en-US" sz="2400" dirty="0" err="1"/>
              <a:t>untuk</a:t>
            </a:r>
            <a:r>
              <a:rPr lang="en-US" sz="2400" dirty="0"/>
              <a:t> </a:t>
            </a:r>
            <a:r>
              <a:rPr lang="en-US" sz="2400" dirty="0" err="1"/>
              <a:t>merekam</a:t>
            </a:r>
            <a:r>
              <a:rPr lang="en-US" sz="2400" dirty="0"/>
              <a:t> </a:t>
            </a:r>
            <a:r>
              <a:rPr lang="en-US" sz="2400" dirty="0" err="1"/>
              <a:t>jawaban</a:t>
            </a:r>
            <a:r>
              <a:rPr lang="en-US" sz="2400" dirty="0"/>
              <a:t> verbal </a:t>
            </a:r>
            <a:r>
              <a:rPr lang="en-US" sz="2400" dirty="0" err="1"/>
              <a:t>untuk</a:t>
            </a:r>
            <a:r>
              <a:rPr lang="en-US" sz="2400" dirty="0"/>
              <a:t> </a:t>
            </a:r>
            <a:r>
              <a:rPr lang="en-US" sz="2400" dirty="0" err="1"/>
              <a:t>berbagai</a:t>
            </a:r>
            <a:r>
              <a:rPr lang="en-US" sz="2400" dirty="0"/>
              <a:t> </a:t>
            </a:r>
            <a:r>
              <a:rPr lang="en-US" sz="2400" dirty="0" err="1"/>
              <a:t>pertanyaan</a:t>
            </a:r>
            <a:r>
              <a:rPr lang="en-US" sz="2400" dirty="0"/>
              <a:t>.</a:t>
            </a:r>
          </a:p>
        </p:txBody>
      </p:sp>
      <p:sp>
        <p:nvSpPr>
          <p:cNvPr id="4" name="Content Placeholder 2"/>
          <p:cNvSpPr txBox="1">
            <a:spLocks/>
          </p:cNvSpPr>
          <p:nvPr/>
        </p:nvSpPr>
        <p:spPr>
          <a:xfrm>
            <a:off x="914400" y="1828800"/>
            <a:ext cx="7772400" cy="914400"/>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r>
              <a:rPr lang="en-US" sz="2400" dirty="0" err="1" smtClean="0"/>
              <a:t>informasi</a:t>
            </a:r>
            <a:r>
              <a:rPr lang="en-US" sz="2400" dirty="0" smtClean="0"/>
              <a:t> </a:t>
            </a:r>
            <a:r>
              <a:rPr lang="en-US" sz="2400" dirty="0" err="1"/>
              <a:t>pribadi</a:t>
            </a:r>
            <a:r>
              <a:rPr lang="en-US" sz="2400" dirty="0"/>
              <a:t> </a:t>
            </a:r>
            <a:r>
              <a:rPr lang="en-US" sz="2400" dirty="0" err="1"/>
              <a:t>dapat</a:t>
            </a:r>
            <a:r>
              <a:rPr lang="en-US" sz="2400" dirty="0"/>
              <a:t> </a:t>
            </a:r>
            <a:r>
              <a:rPr lang="en-US" sz="2400" dirty="0" err="1"/>
              <a:t>juga</a:t>
            </a:r>
            <a:r>
              <a:rPr lang="en-US" sz="2400" dirty="0"/>
              <a:t> </a:t>
            </a:r>
            <a:r>
              <a:rPr lang="en-US" sz="2400" dirty="0" err="1"/>
              <a:t>diperoleh</a:t>
            </a:r>
            <a:r>
              <a:rPr lang="en-US" sz="2400" dirty="0"/>
              <a:t> </a:t>
            </a:r>
            <a:r>
              <a:rPr lang="en-US" sz="2400" dirty="0" err="1"/>
              <a:t>dengan</a:t>
            </a:r>
            <a:r>
              <a:rPr lang="en-US" sz="2400" dirty="0"/>
              <a:t> </a:t>
            </a:r>
            <a:r>
              <a:rPr lang="en-US" sz="2400" dirty="0" err="1"/>
              <a:t>mudah</a:t>
            </a:r>
            <a:r>
              <a:rPr lang="en-US" sz="2400" dirty="0"/>
              <a:t> </a:t>
            </a:r>
            <a:r>
              <a:rPr lang="en-US" sz="2400" dirty="0" err="1"/>
              <a:t>dengan</a:t>
            </a:r>
            <a:r>
              <a:rPr lang="en-US" sz="2400" dirty="0"/>
              <a:t> </a:t>
            </a:r>
            <a:r>
              <a:rPr lang="en-US" sz="2400" dirty="0" err="1"/>
              <a:t>metode</a:t>
            </a:r>
            <a:r>
              <a:rPr lang="en-US" sz="2400" dirty="0"/>
              <a:t> </a:t>
            </a:r>
            <a:r>
              <a:rPr lang="en-US" sz="2400" dirty="0" err="1"/>
              <a:t>ini</a:t>
            </a:r>
            <a:r>
              <a:rPr lang="en-US" sz="2400" dirty="0"/>
              <a:t>.</a:t>
            </a:r>
          </a:p>
        </p:txBody>
      </p:sp>
      <p:sp>
        <p:nvSpPr>
          <p:cNvPr id="5" name="Content Placeholder 2"/>
          <p:cNvSpPr txBox="1">
            <a:spLocks/>
          </p:cNvSpPr>
          <p:nvPr/>
        </p:nvSpPr>
        <p:spPr>
          <a:xfrm>
            <a:off x="865909" y="2667000"/>
            <a:ext cx="7772400" cy="914400"/>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r>
              <a:rPr lang="en-US" sz="2400" dirty="0" err="1" smtClean="0"/>
              <a:t>Sampel</a:t>
            </a:r>
            <a:r>
              <a:rPr lang="en-US" sz="2400" dirty="0" smtClean="0"/>
              <a:t> </a:t>
            </a:r>
            <a:r>
              <a:rPr lang="en-US" sz="2400" dirty="0" err="1"/>
              <a:t>dapat</a:t>
            </a:r>
            <a:r>
              <a:rPr lang="en-US" sz="2400" dirty="0"/>
              <a:t> </a:t>
            </a:r>
            <a:r>
              <a:rPr lang="en-US" sz="2400" dirty="0" err="1"/>
              <a:t>dikontrol</a:t>
            </a:r>
            <a:r>
              <a:rPr lang="en-US" sz="2400" dirty="0"/>
              <a:t> </a:t>
            </a:r>
            <a:r>
              <a:rPr lang="en-US" sz="2400" dirty="0" err="1"/>
              <a:t>lebih</a:t>
            </a:r>
            <a:r>
              <a:rPr lang="en-US" sz="2400" dirty="0"/>
              <a:t> </a:t>
            </a:r>
            <a:r>
              <a:rPr lang="en-US" sz="2400" dirty="0" err="1"/>
              <a:t>efektif</a:t>
            </a:r>
            <a:r>
              <a:rPr lang="en-US" sz="2400" dirty="0"/>
              <a:t> </a:t>
            </a:r>
            <a:r>
              <a:rPr lang="en-US" sz="2400" dirty="0" err="1"/>
              <a:t>karena</a:t>
            </a:r>
            <a:r>
              <a:rPr lang="en-US" sz="2400" dirty="0"/>
              <a:t> </a:t>
            </a:r>
            <a:r>
              <a:rPr lang="en-US" sz="2400" dirty="0" err="1"/>
              <a:t>tidak</a:t>
            </a:r>
            <a:r>
              <a:rPr lang="en-US" sz="2400" dirty="0"/>
              <a:t> </a:t>
            </a:r>
            <a:r>
              <a:rPr lang="en-US" sz="2400" dirty="0" err="1"/>
              <a:t>ada</a:t>
            </a:r>
            <a:r>
              <a:rPr lang="en-US" sz="2400" dirty="0"/>
              <a:t> </a:t>
            </a:r>
            <a:r>
              <a:rPr lang="en-US" sz="2400" dirty="0" smtClean="0"/>
              <a:t>feedback yang </a:t>
            </a:r>
            <a:r>
              <a:rPr lang="en-US" sz="2400" dirty="0" err="1" smtClean="0"/>
              <a:t>hilang</a:t>
            </a:r>
            <a:endParaRPr lang="en-US" sz="2400" dirty="0"/>
          </a:p>
        </p:txBody>
      </p:sp>
      <p:sp>
        <p:nvSpPr>
          <p:cNvPr id="6" name="Content Placeholder 2"/>
          <p:cNvSpPr txBox="1">
            <a:spLocks/>
          </p:cNvSpPr>
          <p:nvPr/>
        </p:nvSpPr>
        <p:spPr>
          <a:xfrm>
            <a:off x="838200" y="3581400"/>
            <a:ext cx="7772400" cy="914400"/>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r>
              <a:rPr lang="en-US" sz="2400" dirty="0" err="1" smtClean="0"/>
              <a:t>Pewawancara</a:t>
            </a:r>
            <a:r>
              <a:rPr lang="en-US" sz="2400" dirty="0" smtClean="0"/>
              <a:t> </a:t>
            </a:r>
            <a:r>
              <a:rPr lang="en-US" sz="2400" dirty="0" err="1"/>
              <a:t>dapat</a:t>
            </a:r>
            <a:r>
              <a:rPr lang="en-US" sz="2400" dirty="0"/>
              <a:t> </a:t>
            </a:r>
            <a:r>
              <a:rPr lang="en-US" sz="2400" dirty="0" err="1"/>
              <a:t>menangkap</a:t>
            </a:r>
            <a:r>
              <a:rPr lang="en-US" sz="2400" dirty="0"/>
              <a:t> </a:t>
            </a:r>
            <a:r>
              <a:rPr lang="en-US" sz="2400" dirty="0" err="1"/>
              <a:t>narasumber</a:t>
            </a:r>
            <a:r>
              <a:rPr lang="en-US" sz="2400" dirty="0"/>
              <a:t> </a:t>
            </a:r>
            <a:r>
              <a:rPr lang="en-US" sz="2400" dirty="0" err="1"/>
              <a:t>saat</a:t>
            </a:r>
            <a:r>
              <a:rPr lang="en-US" sz="2400" dirty="0"/>
              <a:t> </a:t>
            </a:r>
            <a:r>
              <a:rPr lang="en-US" sz="2400" dirty="0" err="1"/>
              <a:t>lengah</a:t>
            </a:r>
            <a:r>
              <a:rPr lang="en-US" sz="2400" dirty="0"/>
              <a:t> </a:t>
            </a:r>
            <a:r>
              <a:rPr lang="en-US" sz="2400" dirty="0" err="1"/>
              <a:t>dan</a:t>
            </a:r>
            <a:r>
              <a:rPr lang="en-US" sz="2400" dirty="0"/>
              <a:t> </a:t>
            </a:r>
            <a:r>
              <a:rPr lang="en-US" sz="2400" dirty="0" err="1"/>
              <a:t>dengan</a:t>
            </a:r>
            <a:r>
              <a:rPr lang="en-US" sz="2400" dirty="0"/>
              <a:t> </a:t>
            </a:r>
            <a:r>
              <a:rPr lang="en-US" sz="2400" dirty="0" err="1"/>
              <a:t>demikian</a:t>
            </a:r>
            <a:r>
              <a:rPr lang="en-US" sz="2400" dirty="0"/>
              <a:t> </a:t>
            </a:r>
            <a:r>
              <a:rPr lang="en-US" sz="2400" dirty="0" err="1"/>
              <a:t>dapat</a:t>
            </a:r>
            <a:r>
              <a:rPr lang="en-US" sz="2400" dirty="0"/>
              <a:t> </a:t>
            </a:r>
            <a:r>
              <a:rPr lang="en-US" sz="2400" dirty="0" err="1" smtClean="0"/>
              <a:t>mencatat</a:t>
            </a:r>
            <a:r>
              <a:rPr lang="en-US" sz="2400" dirty="0" smtClean="0"/>
              <a:t> </a:t>
            </a:r>
            <a:r>
              <a:rPr lang="en-US" sz="2400" dirty="0" err="1"/>
              <a:t>reaksi</a:t>
            </a:r>
            <a:r>
              <a:rPr lang="en-US" sz="2400" dirty="0"/>
              <a:t> paling </a:t>
            </a:r>
            <a:r>
              <a:rPr lang="en-US" sz="2400" dirty="0" err="1"/>
              <a:t>spontan</a:t>
            </a:r>
            <a:r>
              <a:rPr lang="en-US" sz="2400" dirty="0"/>
              <a:t> </a:t>
            </a:r>
            <a:r>
              <a:rPr lang="en-US" sz="2400" dirty="0" smtClean="0"/>
              <a:t>yang </a:t>
            </a:r>
            <a:r>
              <a:rPr lang="en-US" sz="2400" dirty="0" err="1" smtClean="0"/>
              <a:t>terjadi</a:t>
            </a:r>
            <a:endParaRPr lang="en-US" sz="2400" dirty="0"/>
          </a:p>
        </p:txBody>
      </p:sp>
      <p:sp>
        <p:nvSpPr>
          <p:cNvPr id="7" name="Content Placeholder 2"/>
          <p:cNvSpPr txBox="1">
            <a:spLocks/>
          </p:cNvSpPr>
          <p:nvPr/>
        </p:nvSpPr>
        <p:spPr>
          <a:xfrm>
            <a:off x="762000" y="4800600"/>
            <a:ext cx="7772400" cy="914400"/>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r>
              <a:rPr lang="en-US" sz="2400" dirty="0" err="1" smtClean="0"/>
              <a:t>Bahasa</a:t>
            </a:r>
            <a:r>
              <a:rPr lang="en-US" sz="2400" dirty="0" smtClean="0"/>
              <a:t> </a:t>
            </a:r>
            <a:r>
              <a:rPr lang="en-US" sz="2400" dirty="0" err="1"/>
              <a:t>wawancara</a:t>
            </a:r>
            <a:r>
              <a:rPr lang="en-US" sz="2400" dirty="0"/>
              <a:t> </a:t>
            </a:r>
            <a:r>
              <a:rPr lang="en-US" sz="2400" dirty="0" err="1"/>
              <a:t>dapat</a:t>
            </a:r>
            <a:r>
              <a:rPr lang="en-US" sz="2400" dirty="0"/>
              <a:t> </a:t>
            </a:r>
            <a:r>
              <a:rPr lang="en-US" sz="2400" dirty="0" err="1"/>
              <a:t>diadopsi</a:t>
            </a:r>
            <a:r>
              <a:rPr lang="en-US" sz="2400" dirty="0"/>
              <a:t> </a:t>
            </a:r>
            <a:r>
              <a:rPr lang="en-US" sz="2400" dirty="0" err="1" smtClean="0"/>
              <a:t>berdasarkan</a:t>
            </a:r>
            <a:r>
              <a:rPr lang="en-US" sz="2400" dirty="0" smtClean="0"/>
              <a:t> </a:t>
            </a:r>
            <a:r>
              <a:rPr lang="en-US" sz="2400" dirty="0" err="1"/>
              <a:t>kemampuan</a:t>
            </a:r>
            <a:r>
              <a:rPr lang="en-US" sz="2400" dirty="0"/>
              <a:t> </a:t>
            </a:r>
            <a:r>
              <a:rPr lang="en-US" sz="2400" dirty="0" err="1"/>
              <a:t>atau</a:t>
            </a:r>
            <a:r>
              <a:rPr lang="en-US" sz="2400" dirty="0"/>
              <a:t> </a:t>
            </a:r>
            <a:r>
              <a:rPr lang="en-US" sz="2400" dirty="0" err="1"/>
              <a:t>tingkat</a:t>
            </a:r>
            <a:r>
              <a:rPr lang="en-US" sz="2400" dirty="0"/>
              <a:t> </a:t>
            </a:r>
            <a:r>
              <a:rPr lang="en-US" sz="2400" dirty="0" err="1"/>
              <a:t>pendidikan</a:t>
            </a:r>
            <a:r>
              <a:rPr lang="en-US" sz="2400" dirty="0"/>
              <a:t> orang </a:t>
            </a:r>
            <a:r>
              <a:rPr lang="en-US" sz="2400" dirty="0" err="1"/>
              <a:t>diwawancarai</a:t>
            </a:r>
            <a:r>
              <a:rPr lang="en-US" sz="2400" dirty="0"/>
              <a:t> </a:t>
            </a:r>
            <a:r>
              <a:rPr lang="en-US" sz="2400" dirty="0" err="1"/>
              <a:t>dan</a:t>
            </a:r>
            <a:r>
              <a:rPr lang="en-US" sz="2400" dirty="0"/>
              <a:t> </a:t>
            </a:r>
            <a:r>
              <a:rPr lang="en-US" sz="2400" dirty="0" err="1"/>
              <a:t>sehingga</a:t>
            </a:r>
            <a:r>
              <a:rPr lang="en-US" sz="2400" dirty="0"/>
              <a:t> </a:t>
            </a:r>
            <a:r>
              <a:rPr lang="en-US" sz="2400" dirty="0" err="1"/>
              <a:t>salah</a:t>
            </a:r>
            <a:r>
              <a:rPr lang="en-US" sz="2400" dirty="0"/>
              <a:t> </a:t>
            </a:r>
            <a:r>
              <a:rPr lang="en-US" sz="2400" dirty="0" err="1"/>
              <a:t>tafsir</a:t>
            </a:r>
            <a:r>
              <a:rPr lang="en-US" sz="2400" dirty="0"/>
              <a:t> </a:t>
            </a:r>
            <a:r>
              <a:rPr lang="en-US" sz="2400" dirty="0" err="1"/>
              <a:t>mengenai</a:t>
            </a:r>
            <a:r>
              <a:rPr lang="en-US" sz="2400" dirty="0"/>
              <a:t> </a:t>
            </a:r>
            <a:r>
              <a:rPr lang="en-US" sz="2400" dirty="0" err="1"/>
              <a:t>pertanyaan</a:t>
            </a:r>
            <a:r>
              <a:rPr lang="en-US" sz="2400" dirty="0"/>
              <a:t> </a:t>
            </a:r>
            <a:r>
              <a:rPr lang="en-US" sz="2400" dirty="0" err="1"/>
              <a:t>dapat</a:t>
            </a:r>
            <a:r>
              <a:rPr lang="en-US" sz="2400" dirty="0"/>
              <a:t> </a:t>
            </a:r>
            <a:r>
              <a:rPr lang="en-US" sz="2400" dirty="0" err="1"/>
              <a:t>dihindari</a:t>
            </a:r>
            <a:r>
              <a:rPr lang="en-US" sz="2400" dirty="0"/>
              <a:t>.</a:t>
            </a:r>
          </a:p>
        </p:txBody>
      </p:sp>
      <p:sp>
        <p:nvSpPr>
          <p:cNvPr id="8" name="Footer Placeholder 7"/>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2561715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Kelemahan</a:t>
            </a:r>
            <a:r>
              <a:rPr lang="en-US" dirty="0" smtClean="0"/>
              <a:t> </a:t>
            </a:r>
            <a:r>
              <a:rPr lang="en-US" dirty="0" err="1" smtClean="0"/>
              <a:t>Metode</a:t>
            </a:r>
            <a:r>
              <a:rPr lang="en-US" dirty="0" smtClean="0"/>
              <a:t> </a:t>
            </a:r>
            <a:r>
              <a:rPr lang="en-US" dirty="0" err="1"/>
              <a:t>Wawancara</a:t>
            </a:r>
            <a:endParaRPr lang="en-US" dirty="0"/>
          </a:p>
        </p:txBody>
      </p:sp>
      <p:sp>
        <p:nvSpPr>
          <p:cNvPr id="3" name="Content Placeholder 2"/>
          <p:cNvSpPr>
            <a:spLocks noGrp="1"/>
          </p:cNvSpPr>
          <p:nvPr>
            <p:ph idx="1"/>
          </p:nvPr>
        </p:nvSpPr>
        <p:spPr>
          <a:xfrm>
            <a:off x="914400" y="1447800"/>
            <a:ext cx="7772400" cy="914400"/>
          </a:xfrm>
        </p:spPr>
        <p:txBody>
          <a:bodyPr>
            <a:normAutofit/>
          </a:bodyPr>
          <a:lstStyle/>
          <a:p>
            <a:r>
              <a:rPr lang="en-US" sz="2400" dirty="0" err="1" smtClean="0">
                <a:latin typeface="+mn-lt"/>
              </a:rPr>
              <a:t>Ini</a:t>
            </a:r>
            <a:r>
              <a:rPr lang="en-US" sz="2400" dirty="0" smtClean="0">
                <a:latin typeface="+mn-lt"/>
              </a:rPr>
              <a:t> </a:t>
            </a:r>
            <a:r>
              <a:rPr lang="en-US" sz="2400" dirty="0" err="1">
                <a:latin typeface="+mn-lt"/>
              </a:rPr>
              <a:t>adalah</a:t>
            </a:r>
            <a:r>
              <a:rPr lang="en-US" sz="2400" dirty="0">
                <a:latin typeface="+mn-lt"/>
              </a:rPr>
              <a:t> </a:t>
            </a:r>
            <a:r>
              <a:rPr lang="en-US" sz="2400" dirty="0" err="1">
                <a:latin typeface="+mn-lt"/>
              </a:rPr>
              <a:t>metode</a:t>
            </a:r>
            <a:r>
              <a:rPr lang="en-US" sz="2400" dirty="0">
                <a:latin typeface="+mn-lt"/>
              </a:rPr>
              <a:t> yang </a:t>
            </a:r>
            <a:r>
              <a:rPr lang="en-US" sz="2400" dirty="0" err="1">
                <a:latin typeface="+mn-lt"/>
              </a:rPr>
              <a:t>sangat</a:t>
            </a:r>
            <a:r>
              <a:rPr lang="en-US" sz="2400" dirty="0">
                <a:latin typeface="+mn-lt"/>
              </a:rPr>
              <a:t> </a:t>
            </a:r>
            <a:r>
              <a:rPr lang="en-US" sz="2400" dirty="0" err="1">
                <a:latin typeface="+mn-lt"/>
              </a:rPr>
              <a:t>mahal</a:t>
            </a:r>
            <a:r>
              <a:rPr lang="en-US" sz="2400" dirty="0">
                <a:latin typeface="+mn-lt"/>
              </a:rPr>
              <a:t>, </a:t>
            </a:r>
            <a:r>
              <a:rPr lang="en-US" sz="2400" dirty="0" err="1">
                <a:latin typeface="+mn-lt"/>
              </a:rPr>
              <a:t>khususnya</a:t>
            </a:r>
            <a:r>
              <a:rPr lang="en-US" sz="2400" dirty="0">
                <a:latin typeface="+mn-lt"/>
              </a:rPr>
              <a:t> </a:t>
            </a:r>
            <a:r>
              <a:rPr lang="en-US" sz="2400" dirty="0" err="1">
                <a:latin typeface="+mn-lt"/>
              </a:rPr>
              <a:t>bila</a:t>
            </a:r>
            <a:r>
              <a:rPr lang="en-US" sz="2400" dirty="0">
                <a:latin typeface="+mn-lt"/>
              </a:rPr>
              <a:t> </a:t>
            </a:r>
            <a:r>
              <a:rPr lang="en-US" sz="2400" dirty="0" err="1">
                <a:latin typeface="+mn-lt"/>
              </a:rPr>
              <a:t>sampel</a:t>
            </a:r>
            <a:r>
              <a:rPr lang="en-US" sz="2400" dirty="0">
                <a:latin typeface="+mn-lt"/>
              </a:rPr>
              <a:t> </a:t>
            </a:r>
            <a:r>
              <a:rPr lang="en-US" sz="2400" dirty="0" err="1">
                <a:latin typeface="+mn-lt"/>
              </a:rPr>
              <a:t>geografis</a:t>
            </a:r>
            <a:r>
              <a:rPr lang="en-US" sz="2400" dirty="0">
                <a:latin typeface="+mn-lt"/>
              </a:rPr>
              <a:t> yang </a:t>
            </a:r>
            <a:r>
              <a:rPr lang="en-US" sz="2400" dirty="0" err="1">
                <a:latin typeface="+mn-lt"/>
              </a:rPr>
              <a:t>luas</a:t>
            </a:r>
            <a:r>
              <a:rPr lang="en-US" sz="2400" dirty="0">
                <a:latin typeface="+mn-lt"/>
              </a:rPr>
              <a:t> </a:t>
            </a:r>
            <a:r>
              <a:rPr lang="en-US" sz="2400" dirty="0" err="1">
                <a:latin typeface="+mn-lt"/>
              </a:rPr>
              <a:t>dan</a:t>
            </a:r>
            <a:r>
              <a:rPr lang="en-US" sz="2400" dirty="0">
                <a:latin typeface="+mn-lt"/>
              </a:rPr>
              <a:t> </a:t>
            </a:r>
            <a:r>
              <a:rPr lang="en-US" sz="2400" dirty="0" err="1">
                <a:latin typeface="+mn-lt"/>
              </a:rPr>
              <a:t>tersebar</a:t>
            </a:r>
            <a:r>
              <a:rPr lang="en-US" sz="2400" dirty="0">
                <a:latin typeface="+mn-lt"/>
              </a:rPr>
              <a:t> </a:t>
            </a:r>
            <a:r>
              <a:rPr lang="en-US" sz="2400" dirty="0" err="1" smtClean="0">
                <a:latin typeface="+mn-lt"/>
              </a:rPr>
              <a:t>luas</a:t>
            </a:r>
            <a:r>
              <a:rPr lang="en-US" sz="2400" dirty="0" smtClean="0">
                <a:latin typeface="+mn-lt"/>
              </a:rPr>
              <a:t>.</a:t>
            </a:r>
            <a:endParaRPr lang="en-US" sz="2400" dirty="0">
              <a:latin typeface="+mn-lt"/>
            </a:endParaRPr>
          </a:p>
        </p:txBody>
      </p:sp>
      <p:sp>
        <p:nvSpPr>
          <p:cNvPr id="4" name="Content Placeholder 2"/>
          <p:cNvSpPr txBox="1">
            <a:spLocks/>
          </p:cNvSpPr>
          <p:nvPr/>
        </p:nvSpPr>
        <p:spPr>
          <a:xfrm>
            <a:off x="914400" y="2362200"/>
            <a:ext cx="7772400" cy="914400"/>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r>
              <a:rPr lang="en-US" sz="2400" dirty="0" err="1" smtClean="0"/>
              <a:t>Tetap</a:t>
            </a:r>
            <a:r>
              <a:rPr lang="en-US" sz="2400" dirty="0" smtClean="0"/>
              <a:t> </a:t>
            </a:r>
            <a:r>
              <a:rPr lang="en-US" sz="2400" dirty="0" err="1"/>
              <a:t>ada</a:t>
            </a:r>
            <a:r>
              <a:rPr lang="en-US" sz="2400" dirty="0"/>
              <a:t> </a:t>
            </a:r>
            <a:r>
              <a:rPr lang="en-US" sz="2400" dirty="0" err="1"/>
              <a:t>kemungkinan</a:t>
            </a:r>
            <a:r>
              <a:rPr lang="en-US" sz="2400" dirty="0"/>
              <a:t> bias </a:t>
            </a:r>
            <a:r>
              <a:rPr lang="en-US" sz="2400" dirty="0" err="1"/>
              <a:t>pewawancara</a:t>
            </a:r>
            <a:r>
              <a:rPr lang="en-US" sz="2400" dirty="0"/>
              <a:t> </a:t>
            </a:r>
            <a:r>
              <a:rPr lang="en-US" sz="2400" dirty="0" err="1"/>
              <a:t>serta</a:t>
            </a:r>
            <a:r>
              <a:rPr lang="en-US" sz="2400" dirty="0"/>
              <a:t> </a:t>
            </a:r>
            <a:r>
              <a:rPr lang="en-US" sz="2400" dirty="0" err="1"/>
              <a:t>bahwa</a:t>
            </a:r>
            <a:r>
              <a:rPr lang="en-US" sz="2400" dirty="0"/>
              <a:t> </a:t>
            </a:r>
            <a:r>
              <a:rPr lang="en-US" sz="2400" dirty="0" err="1"/>
              <a:t>responden</a:t>
            </a:r>
            <a:endParaRPr lang="en-US" sz="2400" dirty="0"/>
          </a:p>
        </p:txBody>
      </p:sp>
      <p:sp>
        <p:nvSpPr>
          <p:cNvPr id="5" name="Content Placeholder 2"/>
          <p:cNvSpPr txBox="1">
            <a:spLocks/>
          </p:cNvSpPr>
          <p:nvPr/>
        </p:nvSpPr>
        <p:spPr>
          <a:xfrm>
            <a:off x="865909" y="3200400"/>
            <a:ext cx="7772400" cy="914400"/>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r>
              <a:rPr lang="en-US" sz="2400" dirty="0" err="1" smtClean="0"/>
              <a:t>Beberapa</a:t>
            </a:r>
            <a:r>
              <a:rPr lang="en-US" sz="2400" dirty="0" smtClean="0"/>
              <a:t> </a:t>
            </a:r>
            <a:r>
              <a:rPr lang="en-US" sz="2400" dirty="0" err="1"/>
              <a:t>jenis</a:t>
            </a:r>
            <a:r>
              <a:rPr lang="en-US" sz="2400" dirty="0"/>
              <a:t> </a:t>
            </a:r>
            <a:r>
              <a:rPr lang="en-US" sz="2400" dirty="0" err="1"/>
              <a:t>responden</a:t>
            </a:r>
            <a:r>
              <a:rPr lang="en-US" sz="2400" dirty="0"/>
              <a:t> </a:t>
            </a:r>
            <a:r>
              <a:rPr lang="en-US" sz="2400" dirty="0" err="1"/>
              <a:t>seperti</a:t>
            </a:r>
            <a:r>
              <a:rPr lang="en-US" sz="2400" dirty="0"/>
              <a:t> </a:t>
            </a:r>
            <a:r>
              <a:rPr lang="en-US" sz="2400" dirty="0" err="1"/>
              <a:t>pejabat</a:t>
            </a:r>
            <a:r>
              <a:rPr lang="en-US" sz="2400" dirty="0"/>
              <a:t> </a:t>
            </a:r>
            <a:r>
              <a:rPr lang="en-US" sz="2400" dirty="0" err="1"/>
              <a:t>penting</a:t>
            </a:r>
            <a:r>
              <a:rPr lang="en-US" sz="2400" dirty="0"/>
              <a:t> </a:t>
            </a:r>
            <a:r>
              <a:rPr lang="en-US" sz="2400" dirty="0" err="1"/>
              <a:t>atau</a:t>
            </a:r>
            <a:r>
              <a:rPr lang="en-US" sz="2400" dirty="0"/>
              <a:t> </a:t>
            </a:r>
            <a:r>
              <a:rPr lang="en-US" sz="2400" dirty="0" err="1"/>
              <a:t>eksekutif</a:t>
            </a:r>
            <a:r>
              <a:rPr lang="en-US" sz="2400" dirty="0"/>
              <a:t> </a:t>
            </a:r>
            <a:r>
              <a:rPr lang="en-US" sz="2400" dirty="0" err="1"/>
              <a:t>atau</a:t>
            </a:r>
            <a:r>
              <a:rPr lang="en-US" sz="2400" dirty="0"/>
              <a:t> orang-orang </a:t>
            </a:r>
            <a:r>
              <a:rPr lang="en-US" sz="2400" dirty="0" err="1"/>
              <a:t>dalam</a:t>
            </a:r>
            <a:r>
              <a:rPr lang="en-US" sz="2400" dirty="0"/>
              <a:t> </a:t>
            </a:r>
            <a:r>
              <a:rPr lang="en-US" sz="2400" dirty="0" err="1"/>
              <a:t>kelompok</a:t>
            </a:r>
            <a:r>
              <a:rPr lang="en-US" sz="2400" dirty="0"/>
              <a:t> </a:t>
            </a:r>
            <a:r>
              <a:rPr lang="en-US" sz="2400" dirty="0" err="1"/>
              <a:t>berpenghasilan</a:t>
            </a:r>
            <a:r>
              <a:rPr lang="en-US" sz="2400" dirty="0"/>
              <a:t> </a:t>
            </a:r>
            <a:r>
              <a:rPr lang="en-US" sz="2400" dirty="0" err="1"/>
              <a:t>tinggi</a:t>
            </a:r>
            <a:r>
              <a:rPr lang="en-US" sz="2400" dirty="0"/>
              <a:t> </a:t>
            </a:r>
            <a:r>
              <a:rPr lang="en-US" sz="2400" dirty="0" err="1"/>
              <a:t>mungkin</a:t>
            </a:r>
            <a:r>
              <a:rPr lang="en-US" sz="2400" dirty="0"/>
              <a:t> </a:t>
            </a:r>
            <a:r>
              <a:rPr lang="en-US" sz="2400" dirty="0" err="1"/>
              <a:t>tidak</a:t>
            </a:r>
            <a:r>
              <a:rPr lang="en-US" sz="2400" dirty="0"/>
              <a:t> </a:t>
            </a:r>
            <a:r>
              <a:rPr lang="en-US" sz="2400" dirty="0" err="1"/>
              <a:t>mudah</a:t>
            </a:r>
            <a:r>
              <a:rPr lang="en-US" sz="2400" dirty="0"/>
              <a:t> </a:t>
            </a:r>
            <a:r>
              <a:rPr lang="en-US" sz="2400" dirty="0" err="1"/>
              <a:t>didekati</a:t>
            </a:r>
            <a:r>
              <a:rPr lang="en-US" sz="2400" dirty="0"/>
              <a:t> </a:t>
            </a:r>
            <a:r>
              <a:rPr lang="en-US" sz="2400" dirty="0" err="1"/>
              <a:t>dengan</a:t>
            </a:r>
            <a:r>
              <a:rPr lang="en-US" sz="2400" dirty="0"/>
              <a:t> </a:t>
            </a:r>
            <a:r>
              <a:rPr lang="en-US" sz="2400" dirty="0" err="1"/>
              <a:t>metode</a:t>
            </a:r>
            <a:r>
              <a:rPr lang="en-US" sz="2400" dirty="0"/>
              <a:t> </a:t>
            </a:r>
            <a:r>
              <a:rPr lang="en-US" sz="2400" dirty="0" err="1"/>
              <a:t>ini</a:t>
            </a:r>
            <a:endParaRPr lang="en-US" sz="2400" dirty="0"/>
          </a:p>
        </p:txBody>
      </p:sp>
      <p:sp>
        <p:nvSpPr>
          <p:cNvPr id="8" name="Content Placeholder 2"/>
          <p:cNvSpPr txBox="1">
            <a:spLocks/>
          </p:cNvSpPr>
          <p:nvPr/>
        </p:nvSpPr>
        <p:spPr>
          <a:xfrm>
            <a:off x="914400" y="4876800"/>
            <a:ext cx="7772400" cy="914400"/>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r>
              <a:rPr lang="en-US" sz="2400" dirty="0" err="1" smtClean="0"/>
              <a:t>Metode</a:t>
            </a:r>
            <a:r>
              <a:rPr lang="en-US" sz="2400" dirty="0" smtClean="0"/>
              <a:t> </a:t>
            </a:r>
            <a:r>
              <a:rPr lang="en-US" sz="2400" dirty="0" err="1"/>
              <a:t>ini</a:t>
            </a:r>
            <a:r>
              <a:rPr lang="en-US" sz="2400" dirty="0"/>
              <a:t> </a:t>
            </a:r>
            <a:r>
              <a:rPr lang="en-US" sz="2400" dirty="0" err="1"/>
              <a:t>merupakan</a:t>
            </a:r>
            <a:r>
              <a:rPr lang="en-US" sz="2400" dirty="0"/>
              <a:t> </a:t>
            </a:r>
            <a:r>
              <a:rPr lang="en-US" sz="2400" dirty="0" err="1"/>
              <a:t>metode</a:t>
            </a:r>
            <a:r>
              <a:rPr lang="en-US" sz="2400" dirty="0"/>
              <a:t> yang </a:t>
            </a:r>
            <a:r>
              <a:rPr lang="en-US" sz="2400" dirty="0" err="1"/>
              <a:t>relatif-memakan</a:t>
            </a:r>
            <a:r>
              <a:rPr lang="en-US" sz="2400" dirty="0"/>
              <a:t> </a:t>
            </a:r>
            <a:r>
              <a:rPr lang="en-US" sz="2400" dirty="0" err="1"/>
              <a:t>waktu</a:t>
            </a:r>
            <a:r>
              <a:rPr lang="en-US" sz="2400" dirty="0"/>
              <a:t>, </a:t>
            </a:r>
            <a:r>
              <a:rPr lang="en-US" sz="2400" dirty="0" err="1"/>
              <a:t>khususnya</a:t>
            </a:r>
            <a:r>
              <a:rPr lang="en-US" sz="2400" dirty="0"/>
              <a:t> </a:t>
            </a:r>
            <a:r>
              <a:rPr lang="en-US" sz="2400" dirty="0" err="1"/>
              <a:t>bila</a:t>
            </a:r>
            <a:r>
              <a:rPr lang="en-US" sz="2400" dirty="0"/>
              <a:t> </a:t>
            </a:r>
            <a:r>
              <a:rPr lang="en-US" sz="2400" dirty="0" err="1"/>
              <a:t>sampel</a:t>
            </a:r>
            <a:r>
              <a:rPr lang="en-US" sz="2400" dirty="0"/>
              <a:t> </a:t>
            </a:r>
            <a:r>
              <a:rPr lang="en-US" sz="2400" dirty="0" err="1"/>
              <a:t>besar</a:t>
            </a:r>
            <a:r>
              <a:rPr lang="en-US" sz="2400" dirty="0"/>
              <a:t> </a:t>
            </a:r>
            <a:r>
              <a:rPr lang="en-US" sz="2400" dirty="0" err="1"/>
              <a:t>dan</a:t>
            </a:r>
            <a:r>
              <a:rPr lang="en-US" sz="2400" dirty="0"/>
              <a:t> </a:t>
            </a:r>
            <a:r>
              <a:rPr lang="en-US" sz="2400" dirty="0" err="1" smtClean="0"/>
              <a:t>pemanggilan</a:t>
            </a:r>
            <a:r>
              <a:rPr lang="en-US" sz="2400" dirty="0" smtClean="0"/>
              <a:t> </a:t>
            </a:r>
            <a:r>
              <a:rPr lang="en-US" sz="2400" dirty="0" err="1"/>
              <a:t>kembali</a:t>
            </a:r>
            <a:r>
              <a:rPr lang="en-US" sz="2400" dirty="0"/>
              <a:t> </a:t>
            </a:r>
            <a:r>
              <a:rPr lang="en-US" sz="2400" dirty="0" err="1"/>
              <a:t>pada</a:t>
            </a:r>
            <a:r>
              <a:rPr lang="en-US" sz="2400" dirty="0"/>
              <a:t> </a:t>
            </a:r>
            <a:r>
              <a:rPr lang="en-US" sz="2400" dirty="0" err="1"/>
              <a:t>responden</a:t>
            </a:r>
            <a:r>
              <a:rPr lang="en-US" sz="2400" dirty="0"/>
              <a:t> yang </a:t>
            </a:r>
            <a:r>
              <a:rPr lang="en-US" sz="2400" dirty="0" err="1"/>
              <a:t>diperlukan</a:t>
            </a:r>
            <a:r>
              <a:rPr lang="en-US" sz="2400" dirty="0"/>
              <a:t>.</a:t>
            </a:r>
          </a:p>
        </p:txBody>
      </p:sp>
      <p:sp>
        <p:nvSpPr>
          <p:cNvPr id="6" name="Footer Placeholder 5"/>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30054192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Kelemahan</a:t>
            </a:r>
            <a:r>
              <a:rPr lang="en-US" dirty="0"/>
              <a:t> </a:t>
            </a:r>
            <a:r>
              <a:rPr lang="en-US" dirty="0" err="1"/>
              <a:t>Metode</a:t>
            </a:r>
            <a:r>
              <a:rPr lang="en-US" dirty="0"/>
              <a:t> </a:t>
            </a:r>
            <a:r>
              <a:rPr lang="en-US" dirty="0" err="1"/>
              <a:t>Wawancara</a:t>
            </a:r>
            <a:endParaRPr lang="en-US" dirty="0"/>
          </a:p>
        </p:txBody>
      </p:sp>
      <p:sp>
        <p:nvSpPr>
          <p:cNvPr id="3" name="Content Placeholder 2"/>
          <p:cNvSpPr>
            <a:spLocks noGrp="1"/>
          </p:cNvSpPr>
          <p:nvPr>
            <p:ph idx="1"/>
          </p:nvPr>
        </p:nvSpPr>
        <p:spPr>
          <a:xfrm>
            <a:off x="838200" y="1570037"/>
            <a:ext cx="7848600" cy="4525963"/>
          </a:xfrm>
        </p:spPr>
        <p:txBody>
          <a:bodyPr>
            <a:normAutofit/>
          </a:bodyPr>
          <a:lstStyle/>
          <a:p>
            <a:r>
              <a:rPr lang="en-US" sz="2400" dirty="0" err="1" smtClean="0"/>
              <a:t>Kehadiran</a:t>
            </a:r>
            <a:r>
              <a:rPr lang="en-US" sz="2400" dirty="0" smtClean="0"/>
              <a:t> </a:t>
            </a:r>
            <a:r>
              <a:rPr lang="en-US" sz="2400" dirty="0" err="1"/>
              <a:t>pewawancara</a:t>
            </a:r>
            <a:r>
              <a:rPr lang="en-US" sz="2400" dirty="0"/>
              <a:t> di </a:t>
            </a:r>
            <a:r>
              <a:rPr lang="en-US" sz="2400" dirty="0" err="1"/>
              <a:t>tempat</a:t>
            </a:r>
            <a:r>
              <a:rPr lang="en-US" sz="2400" dirty="0"/>
              <a:t> </a:t>
            </a:r>
            <a:r>
              <a:rPr lang="en-US" sz="2400" dirty="0" err="1"/>
              <a:t>mungkin</a:t>
            </a:r>
            <a:r>
              <a:rPr lang="en-US" sz="2400" dirty="0"/>
              <a:t> </a:t>
            </a:r>
            <a:r>
              <a:rPr lang="en-US" sz="2400" dirty="0" err="1"/>
              <a:t>berlebihan</a:t>
            </a:r>
            <a:r>
              <a:rPr lang="en-US" sz="2400" dirty="0"/>
              <a:t> </a:t>
            </a:r>
            <a:r>
              <a:rPr lang="en-US" sz="2400" dirty="0" err="1"/>
              <a:t>menstimulasi</a:t>
            </a:r>
            <a:r>
              <a:rPr lang="en-US" sz="2400" dirty="0"/>
              <a:t> </a:t>
            </a:r>
            <a:r>
              <a:rPr lang="en-US" sz="2400" dirty="0" err="1"/>
              <a:t>responden</a:t>
            </a:r>
            <a:r>
              <a:rPr lang="en-US" sz="2400" dirty="0"/>
              <a:t>, </a:t>
            </a:r>
            <a:r>
              <a:rPr lang="en-US" sz="2400" dirty="0" err="1"/>
              <a:t>terkadang</a:t>
            </a:r>
            <a:r>
              <a:rPr lang="en-US" sz="2400" dirty="0"/>
              <a:t> </a:t>
            </a:r>
            <a:r>
              <a:rPr lang="en-US" sz="2400" dirty="0" err="1"/>
              <a:t>sampai-sampai</a:t>
            </a:r>
            <a:r>
              <a:rPr lang="en-US" sz="2400" dirty="0"/>
              <a:t> </a:t>
            </a:r>
            <a:r>
              <a:rPr lang="en-US" sz="2400" dirty="0" err="1"/>
              <a:t>dia</a:t>
            </a:r>
            <a:r>
              <a:rPr lang="en-US" sz="2400" dirty="0"/>
              <a:t> </a:t>
            </a:r>
            <a:r>
              <a:rPr lang="en-US" sz="2400" dirty="0" err="1"/>
              <a:t>dapat</a:t>
            </a:r>
            <a:r>
              <a:rPr lang="en-US" sz="2400" dirty="0"/>
              <a:t> </a:t>
            </a:r>
            <a:r>
              <a:rPr lang="en-US" sz="2400" dirty="0" err="1"/>
              <a:t>memberikan</a:t>
            </a:r>
            <a:r>
              <a:rPr lang="en-US" sz="2400" dirty="0"/>
              <a:t> </a:t>
            </a:r>
            <a:r>
              <a:rPr lang="en-US" sz="2400" dirty="0" err="1"/>
              <a:t>informasi</a:t>
            </a:r>
            <a:r>
              <a:rPr lang="en-US" sz="2400" dirty="0"/>
              <a:t> </a:t>
            </a:r>
            <a:r>
              <a:rPr lang="en-US" sz="2400" dirty="0" err="1"/>
              <a:t>imajiner</a:t>
            </a:r>
            <a:r>
              <a:rPr lang="en-US" sz="2400" dirty="0"/>
              <a:t> </a:t>
            </a:r>
            <a:r>
              <a:rPr lang="en-US" sz="2400" dirty="0" err="1"/>
              <a:t>hanya</a:t>
            </a:r>
            <a:r>
              <a:rPr lang="en-US" sz="2400" dirty="0"/>
              <a:t> </a:t>
            </a:r>
            <a:r>
              <a:rPr lang="en-US" sz="2400" dirty="0" err="1"/>
              <a:t>untuk</a:t>
            </a:r>
            <a:r>
              <a:rPr lang="en-US" sz="2400" dirty="0"/>
              <a:t> </a:t>
            </a:r>
            <a:r>
              <a:rPr lang="en-US" sz="2400" dirty="0" err="1"/>
              <a:t>membuat</a:t>
            </a:r>
            <a:r>
              <a:rPr lang="en-US" sz="2400" dirty="0"/>
              <a:t> </a:t>
            </a:r>
            <a:r>
              <a:rPr lang="en-US" sz="2400" dirty="0" err="1"/>
              <a:t>wawancara</a:t>
            </a:r>
            <a:r>
              <a:rPr lang="en-US" sz="2400" dirty="0"/>
              <a:t> </a:t>
            </a:r>
            <a:r>
              <a:rPr lang="en-US" sz="2400" dirty="0" err="1"/>
              <a:t>menarik</a:t>
            </a:r>
            <a:r>
              <a:rPr lang="en-US" sz="2400" dirty="0" smtClean="0"/>
              <a:t>.</a:t>
            </a:r>
          </a:p>
          <a:p>
            <a:pPr marL="0" indent="0">
              <a:buNone/>
            </a:pPr>
            <a:endParaRPr lang="en-US" sz="2400" dirty="0" smtClean="0"/>
          </a:p>
          <a:p>
            <a:r>
              <a:rPr lang="en-US" sz="2400" dirty="0" err="1" smtClean="0"/>
              <a:t>wawancara</a:t>
            </a:r>
            <a:r>
              <a:rPr lang="en-US" sz="2400" dirty="0" smtClean="0"/>
              <a:t> </a:t>
            </a:r>
            <a:r>
              <a:rPr lang="en-US" sz="2400" dirty="0"/>
              <a:t>yang </a:t>
            </a:r>
            <a:r>
              <a:rPr lang="en-US" sz="2400" dirty="0" err="1"/>
              <a:t>efektif</a:t>
            </a:r>
            <a:r>
              <a:rPr lang="en-US" sz="2400" dirty="0"/>
              <a:t> </a:t>
            </a:r>
            <a:r>
              <a:rPr lang="en-US" sz="2400" dirty="0" err="1" smtClean="0"/>
              <a:t>memerlukan</a:t>
            </a:r>
            <a:r>
              <a:rPr lang="en-US" sz="2400" dirty="0" smtClean="0"/>
              <a:t> </a:t>
            </a:r>
            <a:r>
              <a:rPr lang="en-US" sz="2400" dirty="0" err="1" smtClean="0"/>
              <a:t>diciptakannya</a:t>
            </a:r>
            <a:r>
              <a:rPr lang="en-US" sz="2400" dirty="0" smtClean="0"/>
              <a:t> </a:t>
            </a:r>
            <a:r>
              <a:rPr lang="en-US" sz="2400" dirty="0" err="1" smtClean="0"/>
              <a:t>hubungan</a:t>
            </a:r>
            <a:r>
              <a:rPr lang="en-US" sz="2400" dirty="0" smtClean="0"/>
              <a:t> </a:t>
            </a:r>
            <a:r>
              <a:rPr lang="en-US" sz="2400" dirty="0" err="1" smtClean="0"/>
              <a:t>komunikasi</a:t>
            </a:r>
            <a:r>
              <a:rPr lang="en-US" sz="2400" dirty="0" smtClean="0"/>
              <a:t> </a:t>
            </a:r>
            <a:r>
              <a:rPr lang="en-US" sz="2400" dirty="0"/>
              <a:t>yang </a:t>
            </a:r>
            <a:r>
              <a:rPr lang="en-US" sz="2400" dirty="0" err="1"/>
              <a:t>tepat</a:t>
            </a:r>
            <a:r>
              <a:rPr lang="en-US" sz="2400" dirty="0"/>
              <a:t> </a:t>
            </a:r>
            <a:r>
              <a:rPr lang="en-US" sz="2400" dirty="0" err="1"/>
              <a:t>dengan</a:t>
            </a:r>
            <a:r>
              <a:rPr lang="en-US" sz="2400" dirty="0"/>
              <a:t> </a:t>
            </a:r>
            <a:r>
              <a:rPr lang="en-US" sz="2400" dirty="0" err="1" smtClean="0"/>
              <a:t>responden</a:t>
            </a:r>
            <a:r>
              <a:rPr lang="en-US" sz="2400" dirty="0" smtClean="0"/>
              <a:t> </a:t>
            </a:r>
            <a:r>
              <a:rPr lang="en-US" sz="2400" dirty="0" err="1" smtClean="0"/>
              <a:t>sehingga</a:t>
            </a:r>
            <a:r>
              <a:rPr lang="en-US" sz="2400" dirty="0" smtClean="0"/>
              <a:t> </a:t>
            </a:r>
            <a:r>
              <a:rPr lang="en-US" sz="2400" dirty="0" err="1" smtClean="0"/>
              <a:t>memfasilitasi</a:t>
            </a:r>
            <a:r>
              <a:rPr lang="en-US" sz="2400" dirty="0" smtClean="0"/>
              <a:t> </a:t>
            </a:r>
            <a:r>
              <a:rPr lang="en-US" sz="2400" dirty="0" err="1"/>
              <a:t>tanggapan</a:t>
            </a:r>
            <a:r>
              <a:rPr lang="en-US" sz="2400" dirty="0"/>
              <a:t> </a:t>
            </a:r>
            <a:r>
              <a:rPr lang="en-US" sz="2400" dirty="0" err="1"/>
              <a:t>bebas</a:t>
            </a:r>
            <a:r>
              <a:rPr lang="en-US" sz="2400" dirty="0"/>
              <a:t> </a:t>
            </a:r>
            <a:r>
              <a:rPr lang="en-US" sz="2400" dirty="0" err="1"/>
              <a:t>dan</a:t>
            </a:r>
            <a:r>
              <a:rPr lang="en-US" sz="2400" dirty="0"/>
              <a:t> </a:t>
            </a:r>
            <a:r>
              <a:rPr lang="en-US" sz="2400" dirty="0" err="1"/>
              <a:t>jujur</a:t>
            </a:r>
            <a:r>
              <a:rPr lang="en-US" sz="2400" dirty="0"/>
              <a:t>. </a:t>
            </a:r>
            <a:r>
              <a:rPr lang="en-US" sz="2400" dirty="0" err="1"/>
              <a:t>Ini</a:t>
            </a:r>
            <a:r>
              <a:rPr lang="en-US" sz="2400" dirty="0"/>
              <a:t> </a:t>
            </a:r>
            <a:r>
              <a:rPr lang="en-US" sz="2400" dirty="0" err="1"/>
              <a:t>sering</a:t>
            </a:r>
            <a:r>
              <a:rPr lang="en-US" sz="2400" dirty="0"/>
              <a:t> </a:t>
            </a:r>
            <a:r>
              <a:rPr lang="en-US" sz="2400" dirty="0" err="1"/>
              <a:t>merupakan</a:t>
            </a:r>
            <a:r>
              <a:rPr lang="en-US" sz="2400" dirty="0"/>
              <a:t> </a:t>
            </a:r>
            <a:r>
              <a:rPr lang="en-US" sz="2400" dirty="0" err="1"/>
              <a:t>tugas</a:t>
            </a:r>
            <a:r>
              <a:rPr lang="en-US" sz="2400" dirty="0"/>
              <a:t> yang </a:t>
            </a:r>
            <a:r>
              <a:rPr lang="en-US" sz="2400" dirty="0" err="1"/>
              <a:t>sangat</a:t>
            </a:r>
            <a:r>
              <a:rPr lang="en-US" sz="2400" dirty="0"/>
              <a:t> </a:t>
            </a:r>
            <a:r>
              <a:rPr lang="en-US" sz="2400" dirty="0" err="1"/>
              <a:t>sulit</a:t>
            </a:r>
            <a:r>
              <a:rPr lang="en-US" sz="2400" dirty="0"/>
              <a:t>.</a:t>
            </a:r>
          </a:p>
        </p:txBody>
      </p:sp>
      <p:sp>
        <p:nvSpPr>
          <p:cNvPr id="4" name="Footer Placeholder 3"/>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18045148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PENGUMPULAN DATA MELALUI KUISIONER</a:t>
            </a:r>
          </a:p>
        </p:txBody>
      </p:sp>
      <p:sp>
        <p:nvSpPr>
          <p:cNvPr id="3" name="Content Placeholder 2"/>
          <p:cNvSpPr>
            <a:spLocks noGrp="1"/>
          </p:cNvSpPr>
          <p:nvPr>
            <p:ph idx="1"/>
          </p:nvPr>
        </p:nvSpPr>
        <p:spPr>
          <a:xfrm>
            <a:off x="755576" y="1988840"/>
            <a:ext cx="7772400" cy="2552700"/>
          </a:xfrm>
        </p:spPr>
        <p:txBody>
          <a:bodyPr>
            <a:noAutofit/>
          </a:bodyPr>
          <a:lstStyle/>
          <a:p>
            <a:pPr algn="just">
              <a:buFont typeface="Wingdings" pitchFamily="2" charset="2"/>
              <a:buChar char="§"/>
            </a:pPr>
            <a:r>
              <a:rPr lang="id-ID" dirty="0" smtClean="0"/>
              <a:t>Dalam metode ini kuesioner dikirim ke</a:t>
            </a:r>
            <a:r>
              <a:rPr lang="en-US" dirty="0" err="1" smtClean="0"/>
              <a:t>pada</a:t>
            </a:r>
            <a:r>
              <a:rPr lang="id-ID" dirty="0" smtClean="0"/>
              <a:t> orang yang bersangkutan dengan permintaan untuk menjawab pertanyaan dan mengembalikan kuesioner. </a:t>
            </a:r>
            <a:endParaRPr lang="id-ID" dirty="0" smtClean="0"/>
          </a:p>
          <a:p>
            <a:pPr algn="just">
              <a:buFont typeface="Wingdings" pitchFamily="2" charset="2"/>
              <a:buChar char="§"/>
            </a:pPr>
            <a:r>
              <a:rPr lang="id-ID" dirty="0" smtClean="0"/>
              <a:t>Kuesioner </a:t>
            </a:r>
            <a:r>
              <a:rPr lang="id-ID" dirty="0" smtClean="0"/>
              <a:t>terdiri dari sejumlah pertanyaan dicetak atau diketik dalam urutan tertentu pada suatu bentuk atau set formulir.</a:t>
            </a:r>
            <a:endParaRPr lang="en-US" dirty="0"/>
          </a:p>
        </p:txBody>
      </p:sp>
      <p:sp>
        <p:nvSpPr>
          <p:cNvPr id="4" name="Content Placeholder 2"/>
          <p:cNvSpPr txBox="1">
            <a:spLocks/>
          </p:cNvSpPr>
          <p:nvPr/>
        </p:nvSpPr>
        <p:spPr>
          <a:xfrm>
            <a:off x="838200" y="3276600"/>
            <a:ext cx="7772400" cy="1828800"/>
          </a:xfrm>
          <a:prstGeom prst="rect">
            <a:avLst/>
          </a:prstGeom>
        </p:spPr>
        <p:txBody>
          <a:bodyPr vert="horz">
            <a:norm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0" indent="0">
              <a:buNone/>
            </a:pPr>
            <a:endParaRPr lang="en-US" dirty="0"/>
          </a:p>
        </p:txBody>
      </p:sp>
      <p:sp>
        <p:nvSpPr>
          <p:cNvPr id="5" name="Footer Placeholder 4"/>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36799561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KEUNTUNGAN KUISIONER</a:t>
            </a:r>
            <a:endParaRPr lang="en-US" sz="2800" b="1" dirty="0"/>
          </a:p>
        </p:txBody>
      </p:sp>
      <p:sp>
        <p:nvSpPr>
          <p:cNvPr id="4" name="Content Placeholder 2"/>
          <p:cNvSpPr txBox="1">
            <a:spLocks/>
          </p:cNvSpPr>
          <p:nvPr/>
        </p:nvSpPr>
        <p:spPr>
          <a:xfrm>
            <a:off x="838200" y="3276600"/>
            <a:ext cx="7772400" cy="1828800"/>
          </a:xfrm>
          <a:prstGeom prst="rect">
            <a:avLst/>
          </a:prstGeom>
        </p:spPr>
        <p:txBody>
          <a:bodyPr vert="horz">
            <a:norm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0" indent="0">
              <a:buNone/>
            </a:pPr>
            <a:endParaRPr lang="en-US" dirty="0"/>
          </a:p>
        </p:txBody>
      </p:sp>
      <p:sp>
        <p:nvSpPr>
          <p:cNvPr id="5" name="Content Placeholder 2"/>
          <p:cNvSpPr txBox="1">
            <a:spLocks/>
          </p:cNvSpPr>
          <p:nvPr/>
        </p:nvSpPr>
        <p:spPr>
          <a:xfrm>
            <a:off x="1066800" y="1600200"/>
            <a:ext cx="7391400" cy="4343400"/>
          </a:xfrm>
          <a:prstGeom prst="rect">
            <a:avLst/>
          </a:prstGeom>
        </p:spPr>
        <p:txBody>
          <a:bodyPr vert="horz">
            <a:norm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457200" indent="-457200">
              <a:buFont typeface="+mj-lt"/>
              <a:buAutoNum type="arabicPeriod"/>
            </a:pPr>
            <a:r>
              <a:rPr lang="id-ID" sz="2400" dirty="0" err="1"/>
              <a:t>B</a:t>
            </a:r>
            <a:r>
              <a:rPr lang="en-US" sz="2400" dirty="0" err="1" smtClean="0"/>
              <a:t>iaya</a:t>
            </a:r>
            <a:r>
              <a:rPr lang="en-US" sz="2400" dirty="0" smtClean="0"/>
              <a:t> </a:t>
            </a:r>
            <a:r>
              <a:rPr lang="en-US" sz="2400" dirty="0" err="1" smtClean="0"/>
              <a:t>rendah</a:t>
            </a:r>
            <a:endParaRPr lang="en-US" sz="2400" dirty="0" smtClean="0"/>
          </a:p>
          <a:p>
            <a:pPr marL="457200" indent="-457200">
              <a:buFont typeface="+mj-lt"/>
              <a:buAutoNum type="arabicPeriod"/>
            </a:pPr>
            <a:r>
              <a:rPr lang="id-ID" sz="2400" dirty="0" smtClean="0"/>
              <a:t>Nebas </a:t>
            </a:r>
            <a:r>
              <a:rPr lang="id-ID" sz="2400" dirty="0"/>
              <a:t>dari bias </a:t>
            </a:r>
            <a:r>
              <a:rPr lang="id-ID" sz="2400" dirty="0" smtClean="0"/>
              <a:t>pewawancara</a:t>
            </a:r>
            <a:endParaRPr lang="en-US" sz="2400" dirty="0" smtClean="0"/>
          </a:p>
          <a:p>
            <a:pPr marL="457200" indent="-457200">
              <a:buFont typeface="+mj-lt"/>
              <a:buAutoNum type="arabicPeriod"/>
            </a:pPr>
            <a:r>
              <a:rPr lang="id-ID" sz="2400" dirty="0" smtClean="0"/>
              <a:t>Responden </a:t>
            </a:r>
            <a:r>
              <a:rPr lang="id-ID" sz="2400" dirty="0"/>
              <a:t>memiliki waktu yang cukup untuk </a:t>
            </a:r>
            <a:r>
              <a:rPr lang="en-US" sz="2400" dirty="0" err="1" smtClean="0"/>
              <a:t>memikirkan</a:t>
            </a:r>
            <a:r>
              <a:rPr lang="id-ID" sz="2400" dirty="0" smtClean="0"/>
              <a:t> jawaban</a:t>
            </a:r>
            <a:endParaRPr lang="en-US" sz="2400" dirty="0" smtClean="0"/>
          </a:p>
          <a:p>
            <a:pPr marL="457200" indent="-457200">
              <a:buFont typeface="+mj-lt"/>
              <a:buAutoNum type="arabicPeriod"/>
            </a:pPr>
            <a:r>
              <a:rPr lang="id-ID" sz="2400" dirty="0"/>
              <a:t>R</a:t>
            </a:r>
            <a:r>
              <a:rPr lang="id-ID" sz="2400" dirty="0" smtClean="0"/>
              <a:t>esponden</a:t>
            </a:r>
            <a:r>
              <a:rPr lang="id-ID" sz="2400" dirty="0"/>
              <a:t>, yang tidak mudah didekati, juga bisa dicapai dengan </a:t>
            </a:r>
            <a:r>
              <a:rPr lang="id-ID" sz="2400" dirty="0" smtClean="0"/>
              <a:t>mudah</a:t>
            </a:r>
            <a:endParaRPr lang="en-US" sz="2400" dirty="0" smtClean="0"/>
          </a:p>
          <a:p>
            <a:pPr marL="457200" lvl="0" indent="-457200">
              <a:buFont typeface="+mj-lt"/>
              <a:buAutoNum type="arabicPeriod"/>
            </a:pPr>
            <a:r>
              <a:rPr lang="id-ID" sz="2400" dirty="0"/>
              <a:t>S</a:t>
            </a:r>
            <a:r>
              <a:rPr lang="id-ID" sz="2400" dirty="0" smtClean="0"/>
              <a:t>ampel </a:t>
            </a:r>
            <a:r>
              <a:rPr lang="id-ID" sz="2400" dirty="0"/>
              <a:t>yang besar dapat dimanfaatkan sehingga hasilnya dapat </a:t>
            </a:r>
            <a:r>
              <a:rPr lang="id-ID" sz="2400" dirty="0" smtClean="0"/>
              <a:t>lebih diandalkan</a:t>
            </a:r>
            <a:endParaRPr lang="en-US" sz="2400" dirty="0"/>
          </a:p>
          <a:p>
            <a:pPr marL="514350" indent="-514350">
              <a:buFont typeface="+mj-lt"/>
              <a:buAutoNum type="arabicPeriod"/>
            </a:pPr>
            <a:endParaRPr lang="en-US" dirty="0"/>
          </a:p>
        </p:txBody>
      </p:sp>
      <p:sp>
        <p:nvSpPr>
          <p:cNvPr id="3" name="Footer Placeholder 2"/>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33239661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05800" cy="1143000"/>
          </a:xfrm>
        </p:spPr>
        <p:txBody>
          <a:bodyPr>
            <a:normAutofit/>
          </a:bodyPr>
          <a:lstStyle/>
          <a:p>
            <a:r>
              <a:rPr lang="en-US" sz="2800" dirty="0" smtClean="0"/>
              <a:t>KELEMAHAN METODE KUISIONER</a:t>
            </a:r>
            <a:endParaRPr lang="en-US" sz="2800" dirty="0"/>
          </a:p>
        </p:txBody>
      </p:sp>
      <p:sp>
        <p:nvSpPr>
          <p:cNvPr id="3" name="Content Placeholder 2"/>
          <p:cNvSpPr>
            <a:spLocks noGrp="1"/>
          </p:cNvSpPr>
          <p:nvPr>
            <p:ph idx="1"/>
          </p:nvPr>
        </p:nvSpPr>
        <p:spPr>
          <a:xfrm>
            <a:off x="685800" y="1371600"/>
            <a:ext cx="8001000" cy="5029200"/>
          </a:xfrm>
        </p:spPr>
        <p:txBody>
          <a:bodyPr>
            <a:normAutofit fontScale="92500" lnSpcReduction="20000"/>
          </a:bodyPr>
          <a:lstStyle/>
          <a:p>
            <a:pPr algn="just">
              <a:spcBef>
                <a:spcPts val="1200"/>
              </a:spcBef>
            </a:pPr>
            <a:r>
              <a:rPr lang="en-US" dirty="0"/>
              <a:t>Tingkat </a:t>
            </a:r>
            <a:r>
              <a:rPr lang="en-US" dirty="0" err="1"/>
              <a:t>pengembalian</a:t>
            </a:r>
            <a:r>
              <a:rPr lang="en-US" dirty="0"/>
              <a:t> yang </a:t>
            </a:r>
            <a:r>
              <a:rPr lang="en-US" dirty="0" err="1"/>
              <a:t>rendah</a:t>
            </a:r>
            <a:r>
              <a:rPr lang="en-US" dirty="0"/>
              <a:t> </a:t>
            </a:r>
            <a:r>
              <a:rPr lang="en-US" dirty="0" smtClean="0"/>
              <a:t>.</a:t>
            </a:r>
          </a:p>
          <a:p>
            <a:pPr algn="just">
              <a:spcBef>
                <a:spcPts val="1200"/>
              </a:spcBef>
            </a:pPr>
            <a:r>
              <a:rPr lang="en-US" dirty="0" err="1" smtClean="0"/>
              <a:t>Kuisioner</a:t>
            </a:r>
            <a:r>
              <a:rPr lang="en-US" dirty="0" smtClean="0"/>
              <a:t> </a:t>
            </a:r>
            <a:r>
              <a:rPr lang="en-US" dirty="0" err="1" smtClean="0"/>
              <a:t>tepat</a:t>
            </a:r>
            <a:r>
              <a:rPr lang="en-US" dirty="0" smtClean="0"/>
              <a:t> </a:t>
            </a:r>
            <a:r>
              <a:rPr lang="en-US" dirty="0" err="1"/>
              <a:t>digunakan</a:t>
            </a:r>
            <a:r>
              <a:rPr lang="en-US" dirty="0"/>
              <a:t> </a:t>
            </a:r>
            <a:r>
              <a:rPr lang="en-US" dirty="0" err="1" smtClean="0"/>
              <a:t>pada</a:t>
            </a:r>
            <a:r>
              <a:rPr lang="en-US" dirty="0" smtClean="0"/>
              <a:t> </a:t>
            </a:r>
            <a:r>
              <a:rPr lang="en-US" dirty="0" err="1" smtClean="0"/>
              <a:t>responden</a:t>
            </a:r>
            <a:r>
              <a:rPr lang="en-US" dirty="0" smtClean="0"/>
              <a:t> yang </a:t>
            </a:r>
            <a:r>
              <a:rPr lang="en-US" dirty="0" err="1" smtClean="0"/>
              <a:t>berpendidikan</a:t>
            </a:r>
            <a:r>
              <a:rPr lang="en-US" dirty="0" smtClean="0"/>
              <a:t> </a:t>
            </a:r>
            <a:r>
              <a:rPr lang="en-US" dirty="0" err="1" smtClean="0"/>
              <a:t>dan</a:t>
            </a:r>
            <a:r>
              <a:rPr lang="en-US" dirty="0" smtClean="0"/>
              <a:t> </a:t>
            </a:r>
            <a:r>
              <a:rPr lang="en-US" dirty="0" err="1" smtClean="0"/>
              <a:t>bekerja</a:t>
            </a:r>
            <a:r>
              <a:rPr lang="en-US" dirty="0" smtClean="0"/>
              <a:t> </a:t>
            </a:r>
            <a:r>
              <a:rPr lang="en-US" dirty="0" err="1" smtClean="0"/>
              <a:t>sama</a:t>
            </a:r>
            <a:endParaRPr lang="en-US" dirty="0" smtClean="0"/>
          </a:p>
          <a:p>
            <a:pPr algn="just">
              <a:spcBef>
                <a:spcPts val="1200"/>
              </a:spcBef>
            </a:pPr>
            <a:r>
              <a:rPr lang="en-US" dirty="0" err="1" smtClean="0"/>
              <a:t>kaku</a:t>
            </a:r>
            <a:r>
              <a:rPr lang="en-US" dirty="0" smtClean="0"/>
              <a:t> </a:t>
            </a:r>
            <a:r>
              <a:rPr lang="en-US" dirty="0" err="1"/>
              <a:t>karena</a:t>
            </a:r>
            <a:r>
              <a:rPr lang="en-US" dirty="0"/>
              <a:t> </a:t>
            </a:r>
            <a:r>
              <a:rPr lang="en-US" dirty="0" err="1"/>
              <a:t>sulitnya</a:t>
            </a:r>
            <a:r>
              <a:rPr lang="en-US" dirty="0"/>
              <a:t> </a:t>
            </a:r>
            <a:r>
              <a:rPr lang="en-US" dirty="0" err="1"/>
              <a:t>mengubah</a:t>
            </a:r>
            <a:r>
              <a:rPr lang="en-US" dirty="0"/>
              <a:t> </a:t>
            </a:r>
            <a:r>
              <a:rPr lang="en-US" dirty="0" err="1"/>
              <a:t>metode</a:t>
            </a:r>
            <a:r>
              <a:rPr lang="en-US" dirty="0"/>
              <a:t> </a:t>
            </a:r>
            <a:r>
              <a:rPr lang="en-US" dirty="0" err="1"/>
              <a:t>pendekatan</a:t>
            </a:r>
            <a:r>
              <a:rPr lang="en-US" dirty="0"/>
              <a:t> </a:t>
            </a:r>
            <a:r>
              <a:rPr lang="en-US" dirty="0" err="1"/>
              <a:t>ketika</a:t>
            </a:r>
            <a:r>
              <a:rPr lang="en-US" dirty="0"/>
              <a:t> </a:t>
            </a:r>
            <a:r>
              <a:rPr lang="en-US" dirty="0" err="1"/>
              <a:t>kuesioner</a:t>
            </a:r>
            <a:r>
              <a:rPr lang="en-US" dirty="0"/>
              <a:t> </a:t>
            </a:r>
            <a:r>
              <a:rPr lang="en-US" dirty="0" err="1"/>
              <a:t>telah</a:t>
            </a:r>
            <a:r>
              <a:rPr lang="en-US" dirty="0"/>
              <a:t> </a:t>
            </a:r>
            <a:r>
              <a:rPr lang="en-US" dirty="0" err="1"/>
              <a:t>dikirim</a:t>
            </a:r>
            <a:r>
              <a:rPr lang="en-US" dirty="0"/>
              <a:t>.</a:t>
            </a:r>
          </a:p>
          <a:p>
            <a:pPr algn="just">
              <a:spcBef>
                <a:spcPts val="1200"/>
              </a:spcBef>
            </a:pPr>
            <a:r>
              <a:rPr lang="en-US" dirty="0" smtClean="0"/>
              <a:t>Ada </a:t>
            </a:r>
            <a:r>
              <a:rPr lang="en-US" dirty="0" err="1"/>
              <a:t>juga</a:t>
            </a:r>
            <a:r>
              <a:rPr lang="en-US" dirty="0"/>
              <a:t> </a:t>
            </a:r>
            <a:r>
              <a:rPr lang="en-US" dirty="0" err="1"/>
              <a:t>kemungkinan</a:t>
            </a:r>
            <a:r>
              <a:rPr lang="en-US" dirty="0"/>
              <a:t> </a:t>
            </a:r>
            <a:r>
              <a:rPr lang="en-US" dirty="0" err="1"/>
              <a:t>Tanggapan</a:t>
            </a:r>
            <a:r>
              <a:rPr lang="en-US" dirty="0"/>
              <a:t> </a:t>
            </a:r>
            <a:r>
              <a:rPr lang="en-US" dirty="0" err="1"/>
              <a:t>ambigu</a:t>
            </a:r>
            <a:r>
              <a:rPr lang="en-US" dirty="0"/>
              <a:t> </a:t>
            </a:r>
            <a:r>
              <a:rPr lang="en-US" dirty="0" err="1"/>
              <a:t>atau</a:t>
            </a:r>
            <a:r>
              <a:rPr lang="en-US" dirty="0"/>
              <a:t> </a:t>
            </a:r>
            <a:r>
              <a:rPr lang="en-US" dirty="0" err="1"/>
              <a:t>kekurangan</a:t>
            </a:r>
            <a:r>
              <a:rPr lang="en-US" dirty="0"/>
              <a:t> </a:t>
            </a:r>
            <a:r>
              <a:rPr lang="en-US" dirty="0" err="1"/>
              <a:t>balasan</a:t>
            </a:r>
            <a:r>
              <a:rPr lang="en-US" dirty="0"/>
              <a:t> </a:t>
            </a:r>
            <a:r>
              <a:rPr lang="en-US" dirty="0" err="1" smtClean="0"/>
              <a:t>bahkan</a:t>
            </a:r>
            <a:r>
              <a:rPr lang="en-US" dirty="0" smtClean="0"/>
              <a:t> </a:t>
            </a:r>
            <a:r>
              <a:rPr lang="en-US" dirty="0" err="1"/>
              <a:t>sama</a:t>
            </a:r>
            <a:r>
              <a:rPr lang="en-US" dirty="0"/>
              <a:t> </a:t>
            </a:r>
            <a:r>
              <a:rPr lang="en-US" dirty="0" err="1"/>
              <a:t>sekali</a:t>
            </a:r>
            <a:r>
              <a:rPr lang="en-US" dirty="0"/>
              <a:t> </a:t>
            </a:r>
            <a:r>
              <a:rPr lang="en-US" dirty="0" err="1"/>
              <a:t>tidak</a:t>
            </a:r>
            <a:r>
              <a:rPr lang="en-US" dirty="0"/>
              <a:t> </a:t>
            </a:r>
            <a:r>
              <a:rPr lang="en-US" dirty="0" err="1"/>
              <a:t>dijawab</a:t>
            </a:r>
            <a:r>
              <a:rPr lang="en-US" dirty="0"/>
              <a:t> </a:t>
            </a:r>
            <a:r>
              <a:rPr lang="en-US" dirty="0" err="1"/>
              <a:t>pada</a:t>
            </a:r>
            <a:r>
              <a:rPr lang="en-US" dirty="0"/>
              <a:t> </a:t>
            </a:r>
            <a:r>
              <a:rPr lang="en-US" dirty="0" err="1"/>
              <a:t>beberapa</a:t>
            </a:r>
            <a:r>
              <a:rPr lang="en-US" dirty="0"/>
              <a:t> </a:t>
            </a:r>
            <a:r>
              <a:rPr lang="en-US" dirty="0" err="1"/>
              <a:t>pertanyaan</a:t>
            </a:r>
            <a:r>
              <a:rPr lang="en-US" dirty="0"/>
              <a:t>, </a:t>
            </a:r>
            <a:r>
              <a:rPr lang="en-US" dirty="0" err="1"/>
              <a:t>menyebabkan</a:t>
            </a:r>
            <a:r>
              <a:rPr lang="en-US" dirty="0"/>
              <a:t> </a:t>
            </a:r>
            <a:r>
              <a:rPr lang="en-US" dirty="0" err="1"/>
              <a:t>interpretasi</a:t>
            </a:r>
            <a:r>
              <a:rPr lang="en-US" dirty="0"/>
              <a:t> </a:t>
            </a:r>
            <a:r>
              <a:rPr lang="en-US" dirty="0" err="1"/>
              <a:t>menjadi</a:t>
            </a:r>
            <a:r>
              <a:rPr lang="en-US" dirty="0"/>
              <a:t> </a:t>
            </a:r>
            <a:r>
              <a:rPr lang="en-US" dirty="0" err="1"/>
              <a:t>sulit</a:t>
            </a:r>
            <a:r>
              <a:rPr lang="en-US" dirty="0"/>
              <a:t>.</a:t>
            </a:r>
          </a:p>
          <a:p>
            <a:pPr algn="just">
              <a:spcBef>
                <a:spcPts val="1200"/>
              </a:spcBef>
            </a:pPr>
            <a:r>
              <a:rPr lang="en-US" dirty="0" err="1" smtClean="0"/>
              <a:t>Sulit</a:t>
            </a:r>
            <a:r>
              <a:rPr lang="en-US" dirty="0" smtClean="0"/>
              <a:t> </a:t>
            </a:r>
            <a:r>
              <a:rPr lang="en-US" dirty="0" err="1"/>
              <a:t>untuk</a:t>
            </a:r>
            <a:r>
              <a:rPr lang="en-US" dirty="0"/>
              <a:t> </a:t>
            </a:r>
            <a:r>
              <a:rPr lang="en-US" dirty="0" err="1"/>
              <a:t>mengetahui</a:t>
            </a:r>
            <a:r>
              <a:rPr lang="en-US" dirty="0"/>
              <a:t> </a:t>
            </a:r>
            <a:r>
              <a:rPr lang="en-US" dirty="0" err="1"/>
              <a:t>apakah</a:t>
            </a:r>
            <a:r>
              <a:rPr lang="en-US" dirty="0"/>
              <a:t> </a:t>
            </a:r>
            <a:r>
              <a:rPr lang="en-US" dirty="0" err="1"/>
              <a:t>responden</a:t>
            </a:r>
            <a:r>
              <a:rPr lang="en-US" dirty="0"/>
              <a:t> </a:t>
            </a:r>
            <a:r>
              <a:rPr lang="en-US" dirty="0" err="1"/>
              <a:t>bersedia</a:t>
            </a:r>
            <a:r>
              <a:rPr lang="en-US" dirty="0"/>
              <a:t> </a:t>
            </a:r>
            <a:r>
              <a:rPr lang="en-US" dirty="0" err="1"/>
              <a:t>benar-benar</a:t>
            </a:r>
            <a:r>
              <a:rPr lang="en-US" dirty="0"/>
              <a:t> </a:t>
            </a:r>
            <a:r>
              <a:rPr lang="en-US" dirty="0" err="1"/>
              <a:t>representatif</a:t>
            </a:r>
            <a:r>
              <a:rPr lang="en-US" dirty="0"/>
              <a:t>.</a:t>
            </a:r>
          </a:p>
          <a:p>
            <a:pPr algn="just">
              <a:spcBef>
                <a:spcPts val="1200"/>
              </a:spcBef>
            </a:pPr>
            <a:r>
              <a:rPr lang="en-US" dirty="0" err="1" smtClean="0"/>
              <a:t>Metode</a:t>
            </a:r>
            <a:r>
              <a:rPr lang="en-US" dirty="0" smtClean="0"/>
              <a:t> </a:t>
            </a:r>
            <a:r>
              <a:rPr lang="en-US" dirty="0" err="1"/>
              <a:t>ini</a:t>
            </a:r>
            <a:r>
              <a:rPr lang="en-US" dirty="0"/>
              <a:t> </a:t>
            </a:r>
            <a:r>
              <a:rPr lang="en-US" dirty="0" err="1"/>
              <a:t>mungkin</a:t>
            </a:r>
            <a:r>
              <a:rPr lang="en-US" dirty="0"/>
              <a:t> yang paling </a:t>
            </a:r>
            <a:r>
              <a:rPr lang="en-US" dirty="0" err="1"/>
              <a:t>lambat</a:t>
            </a:r>
            <a:r>
              <a:rPr lang="en-US" dirty="0"/>
              <a:t> </a:t>
            </a:r>
            <a:r>
              <a:rPr lang="en-US" dirty="0" err="1"/>
              <a:t>dari</a:t>
            </a:r>
            <a:r>
              <a:rPr lang="en-US" dirty="0"/>
              <a:t> </a:t>
            </a:r>
            <a:r>
              <a:rPr lang="en-US" dirty="0" err="1" smtClean="0"/>
              <a:t>semua</a:t>
            </a:r>
            <a:r>
              <a:rPr lang="en-US" dirty="0" smtClean="0"/>
              <a:t> </a:t>
            </a:r>
            <a:r>
              <a:rPr lang="en-US" dirty="0" err="1" smtClean="0"/>
              <a:t>metode</a:t>
            </a:r>
            <a:r>
              <a:rPr lang="en-US" dirty="0" smtClean="0"/>
              <a:t>.</a:t>
            </a:r>
            <a:endParaRPr lang="en-US" dirty="0"/>
          </a:p>
          <a:p>
            <a:pPr algn="just"/>
            <a:endParaRPr lang="en-US" dirty="0"/>
          </a:p>
        </p:txBody>
      </p:sp>
      <p:sp>
        <p:nvSpPr>
          <p:cNvPr id="4" name="Footer Placeholder 3"/>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25545087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dirty="0" smtClean="0"/>
              <a:t>ASPEK UTAMA KUISIONER</a:t>
            </a:r>
            <a:endParaRPr lang="en-US" dirty="0"/>
          </a:p>
        </p:txBody>
      </p:sp>
      <p:sp>
        <p:nvSpPr>
          <p:cNvPr id="4" name="Content Placeholder 3"/>
          <p:cNvSpPr>
            <a:spLocks noGrp="1"/>
          </p:cNvSpPr>
          <p:nvPr>
            <p:ph idx="1"/>
          </p:nvPr>
        </p:nvSpPr>
        <p:spPr>
          <a:xfrm>
            <a:off x="914400" y="1454727"/>
            <a:ext cx="7772400" cy="2209800"/>
          </a:xfrm>
        </p:spPr>
        <p:txBody>
          <a:bodyPr>
            <a:noAutofit/>
          </a:bodyPr>
          <a:lstStyle/>
          <a:p>
            <a:pPr marL="0" indent="0">
              <a:buNone/>
            </a:pPr>
            <a:r>
              <a:rPr lang="en-US" dirty="0" smtClean="0"/>
              <a:t>.</a:t>
            </a:r>
            <a:endParaRPr lang="en-US" dirty="0"/>
          </a:p>
        </p:txBody>
      </p:sp>
      <p:sp>
        <p:nvSpPr>
          <p:cNvPr id="7" name="Content Placeholder 3"/>
          <p:cNvSpPr txBox="1">
            <a:spLocks/>
          </p:cNvSpPr>
          <p:nvPr/>
        </p:nvSpPr>
        <p:spPr>
          <a:xfrm>
            <a:off x="1186064" y="1916832"/>
            <a:ext cx="7086600" cy="2209800"/>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0" indent="0" algn="just">
              <a:buFont typeface="Wingdings 2"/>
              <a:buNone/>
            </a:pPr>
            <a:r>
              <a:rPr lang="en-US" sz="2800" dirty="0" err="1" smtClean="0"/>
              <a:t>Tak</a:t>
            </a:r>
            <a:r>
              <a:rPr lang="en-US" sz="2800" dirty="0" smtClean="0"/>
              <a:t> </a:t>
            </a:r>
            <a:r>
              <a:rPr lang="en-US" sz="2800" dirty="0" err="1" smtClean="0"/>
              <a:t>jarang</a:t>
            </a:r>
            <a:r>
              <a:rPr lang="en-US" sz="2800" dirty="0" smtClean="0"/>
              <a:t> </a:t>
            </a:r>
            <a:r>
              <a:rPr lang="en-US" sz="2800" dirty="0" err="1" smtClean="0"/>
              <a:t>kuesioner</a:t>
            </a:r>
            <a:r>
              <a:rPr lang="en-US" sz="2800" dirty="0" smtClean="0"/>
              <a:t> </a:t>
            </a:r>
            <a:r>
              <a:rPr lang="en-US" sz="2800" dirty="0" err="1" smtClean="0"/>
              <a:t>dianggap</a:t>
            </a:r>
            <a:r>
              <a:rPr lang="en-US" sz="2800" dirty="0" smtClean="0"/>
              <a:t> </a:t>
            </a:r>
            <a:r>
              <a:rPr lang="en-US" sz="2800" dirty="0" err="1" smtClean="0"/>
              <a:t>sebagai</a:t>
            </a:r>
            <a:r>
              <a:rPr lang="en-US" sz="2800" dirty="0" smtClean="0"/>
              <a:t> </a:t>
            </a:r>
            <a:r>
              <a:rPr lang="en-US" sz="2800" dirty="0" err="1" smtClean="0"/>
              <a:t>jantung</a:t>
            </a:r>
            <a:r>
              <a:rPr lang="en-US" sz="2800" dirty="0" smtClean="0"/>
              <a:t> </a:t>
            </a:r>
            <a:r>
              <a:rPr lang="en-US" sz="2800" dirty="0" err="1" smtClean="0"/>
              <a:t>dari</a:t>
            </a:r>
            <a:r>
              <a:rPr lang="en-US" sz="2800" dirty="0" smtClean="0"/>
              <a:t> </a:t>
            </a:r>
            <a:r>
              <a:rPr lang="en-US" sz="2800" dirty="0" err="1" smtClean="0"/>
              <a:t>operasi</a:t>
            </a:r>
            <a:r>
              <a:rPr lang="en-US" sz="2800" dirty="0" smtClean="0"/>
              <a:t> </a:t>
            </a:r>
            <a:r>
              <a:rPr lang="en-US" sz="2800" dirty="0" err="1" smtClean="0"/>
              <a:t>survei</a:t>
            </a:r>
            <a:r>
              <a:rPr lang="en-US" sz="2800" dirty="0" smtClean="0"/>
              <a:t>. </a:t>
            </a:r>
            <a:r>
              <a:rPr lang="en-US" sz="2800" dirty="0" err="1" smtClean="0"/>
              <a:t>Oleh</a:t>
            </a:r>
            <a:r>
              <a:rPr lang="en-US" sz="2800" dirty="0" smtClean="0"/>
              <a:t> </a:t>
            </a:r>
            <a:r>
              <a:rPr lang="en-US" sz="2800" dirty="0" err="1" smtClean="0"/>
              <a:t>karena</a:t>
            </a:r>
            <a:r>
              <a:rPr lang="en-US" sz="2800" dirty="0" smtClean="0"/>
              <a:t> </a:t>
            </a:r>
            <a:r>
              <a:rPr lang="en-US" sz="2800" dirty="0" err="1" smtClean="0"/>
              <a:t>itu</a:t>
            </a:r>
            <a:r>
              <a:rPr lang="en-US" sz="2800" dirty="0" smtClean="0"/>
              <a:t> </a:t>
            </a:r>
            <a:r>
              <a:rPr lang="en-US" sz="2800" dirty="0" err="1" smtClean="0"/>
              <a:t>harus</a:t>
            </a:r>
            <a:r>
              <a:rPr lang="en-US" sz="2800" dirty="0" smtClean="0"/>
              <a:t> </a:t>
            </a:r>
            <a:r>
              <a:rPr lang="en-US" sz="2800" dirty="0" err="1" smtClean="0"/>
              <a:t>sangat</a:t>
            </a:r>
            <a:r>
              <a:rPr lang="en-US" sz="2800" dirty="0" smtClean="0"/>
              <a:t> </a:t>
            </a:r>
            <a:r>
              <a:rPr lang="en-US" sz="2800" dirty="0" err="1" smtClean="0"/>
              <a:t>hati-hati</a:t>
            </a:r>
            <a:r>
              <a:rPr lang="en-US" sz="2800" dirty="0" smtClean="0"/>
              <a:t> </a:t>
            </a:r>
            <a:r>
              <a:rPr lang="en-US" sz="2800" dirty="0" err="1" smtClean="0"/>
              <a:t>dibangun</a:t>
            </a:r>
            <a:r>
              <a:rPr lang="en-US" sz="2800" dirty="0" smtClean="0"/>
              <a:t>. </a:t>
            </a:r>
            <a:r>
              <a:rPr lang="en-US" sz="2800" dirty="0" err="1" smtClean="0"/>
              <a:t>Jika</a:t>
            </a:r>
            <a:r>
              <a:rPr lang="en-US" sz="2800" dirty="0" smtClean="0"/>
              <a:t> </a:t>
            </a:r>
            <a:r>
              <a:rPr lang="en-US" sz="2800" dirty="0" err="1" smtClean="0"/>
              <a:t>tidak</a:t>
            </a:r>
            <a:r>
              <a:rPr lang="en-US" sz="2800" dirty="0" smtClean="0"/>
              <a:t> </a:t>
            </a:r>
            <a:r>
              <a:rPr lang="en-US" sz="2800" dirty="0" err="1" smtClean="0"/>
              <a:t>diatur</a:t>
            </a:r>
            <a:r>
              <a:rPr lang="en-US" sz="2800" dirty="0" smtClean="0"/>
              <a:t> </a:t>
            </a:r>
            <a:r>
              <a:rPr lang="en-US" sz="2800" dirty="0" err="1" smtClean="0"/>
              <a:t>dengan</a:t>
            </a:r>
            <a:r>
              <a:rPr lang="en-US" sz="2800" dirty="0" smtClean="0"/>
              <a:t> </a:t>
            </a:r>
            <a:r>
              <a:rPr lang="en-US" sz="2800" dirty="0" err="1" smtClean="0"/>
              <a:t>benar</a:t>
            </a:r>
            <a:r>
              <a:rPr lang="en-US" sz="2800" dirty="0" smtClean="0"/>
              <a:t>, </a:t>
            </a:r>
            <a:r>
              <a:rPr lang="en-US" sz="2800" dirty="0" err="1" smtClean="0"/>
              <a:t>maka</a:t>
            </a:r>
            <a:r>
              <a:rPr lang="en-US" sz="2800" dirty="0" smtClean="0"/>
              <a:t> </a:t>
            </a:r>
            <a:r>
              <a:rPr lang="en-US" sz="2800" dirty="0" err="1" smtClean="0"/>
              <a:t>survei</a:t>
            </a:r>
            <a:r>
              <a:rPr lang="en-US" sz="2800" dirty="0" smtClean="0"/>
              <a:t> </a:t>
            </a:r>
            <a:r>
              <a:rPr lang="en-US" sz="2800" dirty="0" err="1" smtClean="0"/>
              <a:t>diperkirakan</a:t>
            </a:r>
            <a:r>
              <a:rPr lang="en-US" sz="2800" dirty="0" smtClean="0"/>
              <a:t> </a:t>
            </a:r>
            <a:r>
              <a:rPr lang="en-US" sz="2800" dirty="0" err="1" smtClean="0"/>
              <a:t>akan</a:t>
            </a:r>
            <a:r>
              <a:rPr lang="en-US" sz="2800" dirty="0" smtClean="0"/>
              <a:t> </a:t>
            </a:r>
            <a:r>
              <a:rPr lang="en-US" sz="2800" dirty="0" err="1" smtClean="0"/>
              <a:t>gagal</a:t>
            </a:r>
            <a:r>
              <a:rPr lang="en-US" sz="2800" dirty="0" smtClean="0"/>
              <a:t>. </a:t>
            </a:r>
            <a:r>
              <a:rPr lang="en-US" sz="2800" dirty="0" err="1" smtClean="0"/>
              <a:t>Fakta</a:t>
            </a:r>
            <a:r>
              <a:rPr lang="en-US" sz="2800" dirty="0" smtClean="0"/>
              <a:t> </a:t>
            </a:r>
            <a:r>
              <a:rPr lang="en-US" sz="2800" dirty="0" err="1" smtClean="0"/>
              <a:t>ini</a:t>
            </a:r>
            <a:r>
              <a:rPr lang="en-US" sz="2800" dirty="0" smtClean="0"/>
              <a:t> </a:t>
            </a:r>
            <a:r>
              <a:rPr lang="en-US" sz="2800" dirty="0" err="1" smtClean="0"/>
              <a:t>mengharuskan</a:t>
            </a:r>
            <a:r>
              <a:rPr lang="en-US" sz="2800" dirty="0" smtClean="0"/>
              <a:t> </a:t>
            </a:r>
            <a:r>
              <a:rPr lang="en-US" sz="2800" dirty="0" err="1" smtClean="0"/>
              <a:t>kita</a:t>
            </a:r>
            <a:r>
              <a:rPr lang="en-US" sz="2800" dirty="0" smtClean="0"/>
              <a:t> </a:t>
            </a:r>
            <a:r>
              <a:rPr lang="en-US" sz="2800" dirty="0" err="1" smtClean="0"/>
              <a:t>untuk</a:t>
            </a:r>
            <a:r>
              <a:rPr lang="en-US" sz="2800" dirty="0" smtClean="0"/>
              <a:t> </a:t>
            </a:r>
            <a:r>
              <a:rPr lang="en-US" sz="2800" dirty="0" err="1" smtClean="0"/>
              <a:t>mempelajari</a:t>
            </a:r>
            <a:r>
              <a:rPr lang="en-US" sz="2800" dirty="0" smtClean="0"/>
              <a:t> </a:t>
            </a:r>
            <a:r>
              <a:rPr lang="en-US" sz="2800" dirty="0" err="1" smtClean="0"/>
              <a:t>aspek-aspek</a:t>
            </a:r>
            <a:r>
              <a:rPr lang="en-US" sz="2800" dirty="0" smtClean="0"/>
              <a:t> </a:t>
            </a:r>
            <a:r>
              <a:rPr lang="en-US" sz="2800" dirty="0" err="1" smtClean="0"/>
              <a:t>utama</a:t>
            </a:r>
            <a:r>
              <a:rPr lang="en-US" sz="2800" dirty="0" smtClean="0"/>
              <a:t> </a:t>
            </a:r>
            <a:r>
              <a:rPr lang="en-US" sz="2800" dirty="0" err="1" smtClean="0"/>
              <a:t>dari</a:t>
            </a:r>
            <a:r>
              <a:rPr lang="en-US" sz="2800" dirty="0" smtClean="0"/>
              <a:t> </a:t>
            </a:r>
            <a:r>
              <a:rPr lang="en-US" sz="2800" dirty="0" err="1" smtClean="0"/>
              <a:t>sebuah</a:t>
            </a:r>
            <a:r>
              <a:rPr lang="en-US" sz="2800" dirty="0" smtClean="0"/>
              <a:t> </a:t>
            </a:r>
            <a:r>
              <a:rPr lang="en-US" sz="2800" dirty="0" err="1" smtClean="0"/>
              <a:t>yaitu</a:t>
            </a:r>
            <a:r>
              <a:rPr lang="en-US" sz="2800" dirty="0" smtClean="0"/>
              <a:t> </a:t>
            </a:r>
            <a:r>
              <a:rPr lang="en-US" sz="2800" dirty="0" err="1" smtClean="0"/>
              <a:t>kuesioner</a:t>
            </a:r>
            <a:endParaRPr lang="en-US" sz="2800" dirty="0"/>
          </a:p>
        </p:txBody>
      </p:sp>
      <p:sp>
        <p:nvSpPr>
          <p:cNvPr id="3" name="Footer Placeholder 2"/>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14909619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323528" y="752505"/>
            <a:ext cx="8352928" cy="3108543"/>
          </a:xfrm>
          <a:prstGeom prst="rect">
            <a:avLst/>
          </a:prstGeom>
        </p:spPr>
        <p:txBody>
          <a:bodyPr wrap="square">
            <a:spAutoFit/>
          </a:bodyPr>
          <a:lstStyle/>
          <a:p>
            <a:pPr marL="457200" indent="-457200" algn="just">
              <a:buFont typeface="Wingdings" pitchFamily="2" charset="2"/>
              <a:buChar char="Ø"/>
            </a:pPr>
            <a:r>
              <a:rPr lang="id-ID" sz="2800" dirty="0">
                <a:latin typeface="Cambria" pitchFamily="18" charset="0"/>
              </a:rPr>
              <a:t>Data adalah bahan keterangan berupa himpunan fakta, angka, huruf, grafik, tabel, lambang, objek, kondisi, situasi. </a:t>
            </a:r>
            <a:endParaRPr lang="id-ID" sz="2800" dirty="0" smtClean="0">
              <a:latin typeface="Cambria" pitchFamily="18" charset="0"/>
            </a:endParaRPr>
          </a:p>
          <a:p>
            <a:pPr marL="457200" indent="-457200" algn="just">
              <a:buFont typeface="Wingdings" pitchFamily="2" charset="2"/>
              <a:buChar char="Ø"/>
            </a:pPr>
            <a:r>
              <a:rPr lang="id-ID" sz="2800" dirty="0" smtClean="0">
                <a:latin typeface="Cambria" pitchFamily="18" charset="0"/>
              </a:rPr>
              <a:t>Data </a:t>
            </a:r>
            <a:r>
              <a:rPr lang="id-ID" sz="2800" dirty="0">
                <a:latin typeface="Cambria" pitchFamily="18" charset="0"/>
              </a:rPr>
              <a:t>merupakan bahan baku informasi. </a:t>
            </a:r>
            <a:endParaRPr lang="id-ID" sz="2800" dirty="0" smtClean="0">
              <a:latin typeface="Cambria" pitchFamily="18" charset="0"/>
            </a:endParaRPr>
          </a:p>
          <a:p>
            <a:pPr marL="457200" indent="-457200" algn="just">
              <a:buFont typeface="Wingdings" pitchFamily="2" charset="2"/>
              <a:buChar char="Ø"/>
            </a:pPr>
            <a:r>
              <a:rPr lang="id-ID" sz="2800" dirty="0" smtClean="0">
                <a:latin typeface="Cambria" pitchFamily="18" charset="0"/>
              </a:rPr>
              <a:t>Penelitian </a:t>
            </a:r>
            <a:r>
              <a:rPr lang="id-ID" sz="2800" dirty="0">
                <a:latin typeface="Cambria" pitchFamily="18" charset="0"/>
              </a:rPr>
              <a:t>memerlukan data yang benar </a:t>
            </a:r>
            <a:r>
              <a:rPr lang="id-ID" sz="2800" dirty="0" smtClean="0">
                <a:latin typeface="Cambria" pitchFamily="18" charset="0"/>
              </a:rPr>
              <a:t>sesuai </a:t>
            </a:r>
            <a:r>
              <a:rPr lang="id-ID" sz="2800" dirty="0">
                <a:latin typeface="Cambria" pitchFamily="18" charset="0"/>
              </a:rPr>
              <a:t>dengan topik dalam </a:t>
            </a:r>
            <a:r>
              <a:rPr lang="id-ID" sz="2800" dirty="0" smtClean="0">
                <a:latin typeface="Cambria" pitchFamily="18" charset="0"/>
              </a:rPr>
              <a:t>penelitiannya, agar dapat </a:t>
            </a:r>
            <a:r>
              <a:rPr lang="id-ID" sz="2800" dirty="0">
                <a:latin typeface="Cambria" pitchFamily="18" charset="0"/>
              </a:rPr>
              <a:t>mencapai tujuan penelitian, </a:t>
            </a:r>
            <a:endParaRPr lang="id-ID" sz="2800" dirty="0">
              <a:latin typeface="Cambria" pitchFamily="18" charset="0"/>
            </a:endParaRPr>
          </a:p>
        </p:txBody>
      </p:sp>
      <p:sp>
        <p:nvSpPr>
          <p:cNvPr id="5" name="Rectangle 4"/>
          <p:cNvSpPr/>
          <p:nvPr/>
        </p:nvSpPr>
        <p:spPr>
          <a:xfrm>
            <a:off x="323528" y="4420269"/>
            <a:ext cx="8496944" cy="138499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id-ID" sz="2800" dirty="0">
                <a:latin typeface="Cambria" pitchFamily="18" charset="0"/>
              </a:rPr>
              <a:t>Pengumpulan data merupakan kegiatan mencari data di lapangan yang akan digunakan untuk menjawab permasalahan penelitian. </a:t>
            </a:r>
            <a:endParaRPr lang="id-ID" sz="2800" dirty="0" smtClean="0">
              <a:latin typeface="Cambria" pitchFamily="18" charset="0"/>
            </a:endParaRPr>
          </a:p>
        </p:txBody>
      </p:sp>
    </p:spTree>
    <p:extLst>
      <p:ext uri="{BB962C8B-B14F-4D97-AF65-F5344CB8AC3E}">
        <p14:creationId xmlns:p14="http://schemas.microsoft.com/office/powerpoint/2010/main" val="3982521399"/>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ASPEK UTAMA KUISIONER</a:t>
            </a:r>
            <a:endParaRPr lang="en-US" dirty="0"/>
          </a:p>
        </p:txBody>
      </p:sp>
      <p:sp>
        <p:nvSpPr>
          <p:cNvPr id="4" name="Content Placeholder 3"/>
          <p:cNvSpPr>
            <a:spLocks noGrp="1"/>
          </p:cNvSpPr>
          <p:nvPr>
            <p:ph idx="1"/>
          </p:nvPr>
        </p:nvSpPr>
        <p:spPr>
          <a:xfrm>
            <a:off x="467544" y="1295400"/>
            <a:ext cx="7920880" cy="2209800"/>
          </a:xfrm>
        </p:spPr>
        <p:txBody>
          <a:bodyPr>
            <a:noAutofit/>
          </a:bodyPr>
          <a:lstStyle/>
          <a:p>
            <a:pPr lvl="0" algn="just"/>
            <a:r>
              <a:rPr lang="id-ID" sz="2400" b="1" dirty="0"/>
              <a:t>Bentuk umum</a:t>
            </a:r>
            <a:r>
              <a:rPr lang="id-ID" sz="2400" dirty="0"/>
              <a:t>: Sejauh bentuk umum dari kuesioner yang bersangkutan, bisa berupa  kuesioner terstruktur atau tidak terstruktur. Kuesioner terstruktur adalah mereka kuesioner di mana ada yang pasti, </a:t>
            </a:r>
            <a:r>
              <a:rPr lang="en-US" sz="2400" dirty="0" err="1" smtClean="0"/>
              <a:t>kongkrit</a:t>
            </a:r>
            <a:r>
              <a:rPr lang="id-ID" sz="2400" dirty="0" smtClean="0"/>
              <a:t> </a:t>
            </a:r>
            <a:r>
              <a:rPr lang="id-ID" sz="2400" dirty="0"/>
              <a:t>dan telah </a:t>
            </a:r>
            <a:r>
              <a:rPr lang="id-ID" sz="2400" dirty="0" smtClean="0"/>
              <a:t>ditentukan. </a:t>
            </a:r>
            <a:r>
              <a:rPr lang="id-ID" sz="2400" dirty="0"/>
              <a:t>Pertanyaan disajikan dengan persis kata-kata yang sama dan dalam urutan yang sama untuk semua responden.</a:t>
            </a:r>
            <a:endParaRPr lang="en-US" sz="2400" dirty="0"/>
          </a:p>
        </p:txBody>
      </p:sp>
      <p:sp>
        <p:nvSpPr>
          <p:cNvPr id="5" name="Content Placeholder 3"/>
          <p:cNvSpPr txBox="1">
            <a:spLocks/>
          </p:cNvSpPr>
          <p:nvPr/>
        </p:nvSpPr>
        <p:spPr>
          <a:xfrm>
            <a:off x="467544" y="3645024"/>
            <a:ext cx="8064896" cy="2209800"/>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algn="just"/>
            <a:r>
              <a:rPr lang="id-ID" sz="2400" b="1" dirty="0" smtClean="0">
                <a:latin typeface="Times New Roman" pitchFamily="18" charset="0"/>
                <a:cs typeface="Times New Roman" pitchFamily="18" charset="0"/>
              </a:rPr>
              <a:t>Urutan </a:t>
            </a:r>
            <a:r>
              <a:rPr lang="id-ID" sz="2400" b="1" dirty="0">
                <a:latin typeface="Times New Roman" pitchFamily="18" charset="0"/>
                <a:cs typeface="Times New Roman" pitchFamily="18" charset="0"/>
              </a:rPr>
              <a:t>Pertanyaan: </a:t>
            </a:r>
            <a:r>
              <a:rPr lang="id-ID" sz="2400" dirty="0">
                <a:latin typeface="Times New Roman" pitchFamily="18" charset="0"/>
                <a:cs typeface="Times New Roman" pitchFamily="18" charset="0"/>
              </a:rPr>
              <a:t>Dalam rangka untuk membuat kuesioner efektif dan untuk memastikan kualitas dengan jawaban yang diterima, seorang peneliti harus memperhatikan pertanyaan-urutan dalam mempersiapkan kuesioner. Sebuah urutan yang tepat dari pertanyaan mengurangi jauh kemungkinan pertanyaan individu disalahpahami</a:t>
            </a:r>
            <a:endParaRPr lang="en-US" sz="2400" dirty="0">
              <a:latin typeface="Times New Roman" pitchFamily="18" charset="0"/>
              <a:cs typeface="Times New Roman" pitchFamily="18" charset="0"/>
            </a:endParaRPr>
          </a:p>
        </p:txBody>
      </p:sp>
      <p:sp>
        <p:nvSpPr>
          <p:cNvPr id="3" name="Footer Placeholder 2"/>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5291958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772400" cy="1143000"/>
          </a:xfrm>
        </p:spPr>
        <p:txBody>
          <a:bodyPr>
            <a:normAutofit/>
          </a:bodyPr>
          <a:lstStyle/>
          <a:p>
            <a:r>
              <a:rPr lang="en-US" dirty="0" smtClean="0"/>
              <a:t>ASPEK UTAMA KUISIONER</a:t>
            </a:r>
            <a:endParaRPr lang="en-US" dirty="0"/>
          </a:p>
        </p:txBody>
      </p:sp>
      <p:sp>
        <p:nvSpPr>
          <p:cNvPr id="4" name="Content Placeholder 3"/>
          <p:cNvSpPr>
            <a:spLocks noGrp="1"/>
          </p:cNvSpPr>
          <p:nvPr>
            <p:ph idx="1"/>
          </p:nvPr>
        </p:nvSpPr>
        <p:spPr>
          <a:xfrm>
            <a:off x="489516" y="3573016"/>
            <a:ext cx="7970915" cy="2209800"/>
          </a:xfrm>
        </p:spPr>
        <p:txBody>
          <a:bodyPr>
            <a:noAutofit/>
          </a:bodyPr>
          <a:lstStyle/>
          <a:p>
            <a:pPr lvl="0"/>
            <a:r>
              <a:rPr lang="id-ID" sz="2400" dirty="0" smtClean="0"/>
              <a:t>Secara umum, semua pertanyaan harus memenuhi standar-berikut </a:t>
            </a:r>
            <a:endParaRPr lang="en-US" sz="2400" dirty="0" smtClean="0"/>
          </a:p>
          <a:p>
            <a:pPr marL="0" lvl="0" indent="0">
              <a:buNone/>
            </a:pPr>
            <a:r>
              <a:rPr lang="en-US" sz="2400" dirty="0"/>
              <a:t>	</a:t>
            </a:r>
            <a:r>
              <a:rPr lang="id-ID" sz="2400" dirty="0" smtClean="0"/>
              <a:t>(a) </a:t>
            </a:r>
            <a:r>
              <a:rPr lang="id-ID" sz="2400" dirty="0" smtClean="0"/>
              <a:t>Harus </a:t>
            </a:r>
            <a:r>
              <a:rPr lang="id-ID" sz="2400" dirty="0" smtClean="0"/>
              <a:t>mudah dipahami,</a:t>
            </a:r>
            <a:endParaRPr lang="en-US" sz="2400" dirty="0" smtClean="0"/>
          </a:p>
          <a:p>
            <a:pPr marL="0" lvl="0" indent="0">
              <a:buNone/>
            </a:pPr>
            <a:r>
              <a:rPr lang="en-US" sz="2400" dirty="0"/>
              <a:t>	</a:t>
            </a:r>
            <a:r>
              <a:rPr lang="id-ID" sz="2400" dirty="0" smtClean="0"/>
              <a:t>(b) </a:t>
            </a:r>
            <a:r>
              <a:rPr lang="id-ID" sz="2400" dirty="0" smtClean="0"/>
              <a:t>Harus </a:t>
            </a:r>
            <a:r>
              <a:rPr lang="id-ID" sz="2400" dirty="0" smtClean="0"/>
              <a:t>sederhana yaitu, harus menyampaikan </a:t>
            </a:r>
            <a:r>
              <a:rPr lang="en-US" sz="2400" dirty="0" smtClean="0"/>
              <a:t>		      </a:t>
            </a:r>
            <a:r>
              <a:rPr lang="id-ID" sz="2400" dirty="0" smtClean="0"/>
              <a:t>hanya satu pikiran pada suatu waktu, </a:t>
            </a:r>
            <a:endParaRPr lang="en-US" sz="2400" dirty="0" smtClean="0"/>
          </a:p>
          <a:p>
            <a:pPr marL="0" lvl="0" indent="0">
              <a:buNone/>
            </a:pPr>
            <a:r>
              <a:rPr lang="en-US" sz="2400" dirty="0"/>
              <a:t>	</a:t>
            </a:r>
            <a:r>
              <a:rPr lang="id-ID" sz="2400" dirty="0" smtClean="0"/>
              <a:t>(c) </a:t>
            </a:r>
            <a:r>
              <a:rPr lang="id-ID" sz="2400" dirty="0" smtClean="0"/>
              <a:t>Harus </a:t>
            </a:r>
            <a:r>
              <a:rPr lang="id-ID" sz="2400" dirty="0" smtClean="0"/>
              <a:t>konkret</a:t>
            </a:r>
            <a:endParaRPr lang="en-US" sz="2400" dirty="0"/>
          </a:p>
        </p:txBody>
      </p:sp>
      <p:sp>
        <p:nvSpPr>
          <p:cNvPr id="5" name="Content Placeholder 3"/>
          <p:cNvSpPr txBox="1">
            <a:spLocks/>
          </p:cNvSpPr>
          <p:nvPr/>
        </p:nvSpPr>
        <p:spPr>
          <a:xfrm>
            <a:off x="467544" y="1066800"/>
            <a:ext cx="8136904" cy="22098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id-ID" sz="2400" b="1" dirty="0" smtClean="0">
                <a:latin typeface="Times New Roman" pitchFamily="18" charset="0"/>
                <a:cs typeface="Times New Roman" pitchFamily="18" charset="0"/>
              </a:rPr>
              <a:t>Formulasi pertanyaan dan kata-kata</a:t>
            </a:r>
            <a:r>
              <a:rPr lang="id-ID" sz="2400" dirty="0" smtClean="0">
                <a:latin typeface="Times New Roman" pitchFamily="18" charset="0"/>
                <a:cs typeface="Times New Roman" pitchFamily="18" charset="0"/>
              </a:rPr>
              <a:t>: Sehubungan dengan aspek kuesioner, peneliti harus mencatat bahwa setiap pertanyaan harus sangat jelas untuk setiap jenis kesalahpahaman dapat melakukan melukai sebuah survei. Pertanyaan juga harus berimbang agar tidak memberikan gambaran bias dari keadaan sebenarnya. </a:t>
            </a:r>
            <a:endParaRPr lang="en-US" sz="2400" dirty="0">
              <a:latin typeface="Times New Roman" pitchFamily="18" charset="0"/>
              <a:cs typeface="Times New Roman" pitchFamily="18" charset="0"/>
            </a:endParaRPr>
          </a:p>
        </p:txBody>
      </p:sp>
      <p:sp>
        <p:nvSpPr>
          <p:cNvPr id="3" name="Footer Placeholder 2"/>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32490618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PENGUMPULAN DATA SEKUNDER</a:t>
            </a:r>
          </a:p>
        </p:txBody>
      </p:sp>
      <p:sp>
        <p:nvSpPr>
          <p:cNvPr id="3" name="Content Placeholder 2"/>
          <p:cNvSpPr>
            <a:spLocks noGrp="1"/>
          </p:cNvSpPr>
          <p:nvPr>
            <p:ph idx="1"/>
          </p:nvPr>
        </p:nvSpPr>
        <p:spPr>
          <a:xfrm>
            <a:off x="838200" y="1828800"/>
            <a:ext cx="7772400" cy="2971800"/>
          </a:xfrm>
        </p:spPr>
        <p:txBody>
          <a:bodyPr>
            <a:noAutofit/>
          </a:bodyPr>
          <a:lstStyle/>
          <a:p>
            <a:pPr marL="0" indent="0">
              <a:buNone/>
            </a:pPr>
            <a:r>
              <a:rPr lang="en-US" sz="2400" dirty="0" err="1" smtClean="0"/>
              <a:t>Ketika</a:t>
            </a:r>
            <a:r>
              <a:rPr lang="en-US" sz="2400" dirty="0" smtClean="0"/>
              <a:t> </a:t>
            </a:r>
            <a:r>
              <a:rPr lang="en-US" sz="2400" dirty="0" err="1"/>
              <a:t>peneliti</a:t>
            </a:r>
            <a:r>
              <a:rPr lang="en-US" sz="2400" dirty="0"/>
              <a:t> </a:t>
            </a:r>
            <a:r>
              <a:rPr lang="en-US" sz="2400" dirty="0" err="1"/>
              <a:t>menggunakan</a:t>
            </a:r>
            <a:r>
              <a:rPr lang="en-US" sz="2400" dirty="0"/>
              <a:t> data </a:t>
            </a:r>
            <a:r>
              <a:rPr lang="en-US" sz="2400" dirty="0" err="1"/>
              <a:t>sekunder</a:t>
            </a:r>
            <a:r>
              <a:rPr lang="en-US" sz="2400" dirty="0"/>
              <a:t>, </a:t>
            </a:r>
            <a:r>
              <a:rPr lang="en-US" sz="2400" dirty="0" err="1"/>
              <a:t>maka</a:t>
            </a:r>
            <a:r>
              <a:rPr lang="en-US" sz="2400" dirty="0"/>
              <a:t> </a:t>
            </a:r>
            <a:r>
              <a:rPr lang="en-US" sz="2400" dirty="0" err="1"/>
              <a:t>dia</a:t>
            </a:r>
            <a:r>
              <a:rPr lang="en-US" sz="2400" dirty="0"/>
              <a:t> </a:t>
            </a:r>
            <a:r>
              <a:rPr lang="en-US" sz="2400" dirty="0" err="1"/>
              <a:t>harus</a:t>
            </a:r>
            <a:r>
              <a:rPr lang="en-US" sz="2400" dirty="0"/>
              <a:t> </a:t>
            </a:r>
            <a:r>
              <a:rPr lang="en-US" sz="2400" dirty="0" err="1"/>
              <a:t>melihat</a:t>
            </a:r>
            <a:r>
              <a:rPr lang="en-US" sz="2400" dirty="0"/>
              <a:t> </a:t>
            </a:r>
            <a:r>
              <a:rPr lang="en-US" sz="2400" dirty="0" err="1"/>
              <a:t>ke</a:t>
            </a:r>
            <a:r>
              <a:rPr lang="en-US" sz="2400" dirty="0"/>
              <a:t> </a:t>
            </a:r>
            <a:r>
              <a:rPr lang="en-US" sz="2400" dirty="0" err="1"/>
              <a:t>dalam</a:t>
            </a:r>
            <a:r>
              <a:rPr lang="en-US" sz="2400" dirty="0"/>
              <a:t> </a:t>
            </a:r>
            <a:r>
              <a:rPr lang="en-US" sz="2400" dirty="0" err="1"/>
              <a:t>berbagai</a:t>
            </a:r>
            <a:r>
              <a:rPr lang="en-US" sz="2400" dirty="0"/>
              <a:t> </a:t>
            </a:r>
            <a:r>
              <a:rPr lang="en-US" sz="2400" dirty="0" err="1"/>
              <a:t>sumber</a:t>
            </a:r>
            <a:r>
              <a:rPr lang="en-US" sz="2400" dirty="0"/>
              <a:t> </a:t>
            </a:r>
            <a:r>
              <a:rPr lang="en-US" sz="2400" dirty="0" err="1"/>
              <a:t>dari</a:t>
            </a:r>
            <a:r>
              <a:rPr lang="en-US" sz="2400" dirty="0"/>
              <a:t> </a:t>
            </a:r>
            <a:r>
              <a:rPr lang="en-US" sz="2400" dirty="0" err="1"/>
              <a:t>mana</a:t>
            </a:r>
            <a:r>
              <a:rPr lang="en-US" sz="2400" dirty="0"/>
              <a:t> </a:t>
            </a:r>
            <a:r>
              <a:rPr lang="en-US" sz="2400" dirty="0" err="1"/>
              <a:t>ia</a:t>
            </a:r>
            <a:r>
              <a:rPr lang="en-US" sz="2400" dirty="0"/>
              <a:t> </a:t>
            </a:r>
            <a:r>
              <a:rPr lang="en-US" sz="2400" dirty="0" err="1"/>
              <a:t>bisa</a:t>
            </a:r>
            <a:r>
              <a:rPr lang="en-US" sz="2400" dirty="0"/>
              <a:t> </a:t>
            </a:r>
            <a:r>
              <a:rPr lang="en-US" sz="2400" dirty="0" err="1"/>
              <a:t>mendapatkan</a:t>
            </a:r>
            <a:r>
              <a:rPr lang="en-US" sz="2400" dirty="0"/>
              <a:t> </a:t>
            </a:r>
            <a:r>
              <a:rPr lang="en-US" sz="2400" dirty="0" err="1"/>
              <a:t>mereka</a:t>
            </a:r>
            <a:r>
              <a:rPr lang="en-US" sz="2400" dirty="0"/>
              <a:t>. </a:t>
            </a:r>
            <a:r>
              <a:rPr lang="en-US" sz="2400" dirty="0" err="1"/>
              <a:t>Dalam</a:t>
            </a:r>
            <a:r>
              <a:rPr lang="en-US" sz="2400" dirty="0"/>
              <a:t> </a:t>
            </a:r>
            <a:r>
              <a:rPr lang="en-US" sz="2400" dirty="0" err="1"/>
              <a:t>hal</a:t>
            </a:r>
            <a:r>
              <a:rPr lang="en-US" sz="2400" dirty="0"/>
              <a:t> </a:t>
            </a:r>
            <a:r>
              <a:rPr lang="en-US" sz="2400" dirty="0" err="1"/>
              <a:t>ini</a:t>
            </a:r>
            <a:r>
              <a:rPr lang="en-US" sz="2400" dirty="0"/>
              <a:t> </a:t>
            </a:r>
            <a:r>
              <a:rPr lang="en-US" sz="2400" dirty="0" err="1"/>
              <a:t>ia</a:t>
            </a:r>
            <a:r>
              <a:rPr lang="en-US" sz="2400" dirty="0"/>
              <a:t> </a:t>
            </a:r>
            <a:r>
              <a:rPr lang="en-US" sz="2400" dirty="0" err="1"/>
              <a:t>tentu</a:t>
            </a:r>
            <a:r>
              <a:rPr lang="en-US" sz="2400" dirty="0"/>
              <a:t> </a:t>
            </a:r>
            <a:r>
              <a:rPr lang="en-US" sz="2400" dirty="0" err="1"/>
              <a:t>tidak</a:t>
            </a:r>
            <a:r>
              <a:rPr lang="en-US" sz="2400" dirty="0"/>
              <a:t> </a:t>
            </a:r>
            <a:r>
              <a:rPr lang="en-US" sz="2400" dirty="0" err="1"/>
              <a:t>dihadapkan</a:t>
            </a:r>
            <a:r>
              <a:rPr lang="en-US" sz="2400" dirty="0"/>
              <a:t> </a:t>
            </a:r>
            <a:r>
              <a:rPr lang="en-US" sz="2400" dirty="0" err="1"/>
              <a:t>dengan</a:t>
            </a:r>
            <a:r>
              <a:rPr lang="en-US" sz="2400" dirty="0"/>
              <a:t> </a:t>
            </a:r>
            <a:r>
              <a:rPr lang="en-US" sz="2400" dirty="0" err="1"/>
              <a:t>masalah</a:t>
            </a:r>
            <a:r>
              <a:rPr lang="en-US" sz="2400" dirty="0"/>
              <a:t> yang </a:t>
            </a:r>
            <a:r>
              <a:rPr lang="en-US" sz="2400" dirty="0" err="1"/>
              <a:t>biasanya</a:t>
            </a:r>
            <a:r>
              <a:rPr lang="en-US" sz="2400" dirty="0"/>
              <a:t> </a:t>
            </a:r>
            <a:r>
              <a:rPr lang="en-US" sz="2400" dirty="0" err="1"/>
              <a:t>berhubungan</a:t>
            </a:r>
            <a:r>
              <a:rPr lang="en-US" sz="2400" dirty="0"/>
              <a:t> </a:t>
            </a:r>
            <a:r>
              <a:rPr lang="en-US" sz="2400" dirty="0" err="1"/>
              <a:t>dengan</a:t>
            </a:r>
            <a:r>
              <a:rPr lang="en-US" sz="2400" dirty="0"/>
              <a:t> </a:t>
            </a:r>
            <a:r>
              <a:rPr lang="en-US" sz="2400" dirty="0" err="1"/>
              <a:t>pengumpulan</a:t>
            </a:r>
            <a:r>
              <a:rPr lang="en-US" sz="2400" dirty="0"/>
              <a:t> data </a:t>
            </a:r>
            <a:r>
              <a:rPr lang="en-US" sz="2400" dirty="0" err="1"/>
              <a:t>asli</a:t>
            </a:r>
            <a:r>
              <a:rPr lang="en-US" sz="2400" dirty="0"/>
              <a:t>. </a:t>
            </a:r>
            <a:endParaRPr lang="en-US" sz="2400" dirty="0" smtClean="0"/>
          </a:p>
          <a:p>
            <a:pPr marL="0" indent="0">
              <a:buNone/>
            </a:pPr>
            <a:r>
              <a:rPr lang="en-US" sz="2400" dirty="0" err="1" smtClean="0"/>
              <a:t>Dengan</a:t>
            </a:r>
            <a:r>
              <a:rPr lang="en-US" sz="2400" dirty="0" smtClean="0"/>
              <a:t> </a:t>
            </a:r>
            <a:r>
              <a:rPr lang="en-US" sz="2400" dirty="0" err="1"/>
              <a:t>hati-hati</a:t>
            </a:r>
            <a:r>
              <a:rPr lang="en-US" sz="2400" dirty="0"/>
              <a:t>, </a:t>
            </a:r>
            <a:r>
              <a:rPr lang="en-US" sz="2400" dirty="0" err="1" smtClean="0"/>
              <a:t>sebelum</a:t>
            </a:r>
            <a:r>
              <a:rPr lang="en-US" sz="2400" dirty="0" smtClean="0"/>
              <a:t> </a:t>
            </a:r>
            <a:r>
              <a:rPr lang="en-US" sz="2400" dirty="0" err="1"/>
              <a:t>menggunakan</a:t>
            </a:r>
            <a:r>
              <a:rPr lang="en-US" sz="2400" dirty="0"/>
              <a:t> data </a:t>
            </a:r>
            <a:r>
              <a:rPr lang="en-US" sz="2400" dirty="0" err="1"/>
              <a:t>sekunder</a:t>
            </a:r>
            <a:r>
              <a:rPr lang="en-US" sz="2400" dirty="0"/>
              <a:t>, </a:t>
            </a:r>
            <a:r>
              <a:rPr lang="en-US" sz="2400" dirty="0" smtClean="0"/>
              <a:t> data </a:t>
            </a:r>
            <a:r>
              <a:rPr lang="en-US" sz="2400" dirty="0" err="1" smtClean="0"/>
              <a:t>sekunder</a:t>
            </a:r>
            <a:r>
              <a:rPr lang="en-US" sz="2400" dirty="0" smtClean="0"/>
              <a:t> </a:t>
            </a:r>
            <a:r>
              <a:rPr lang="en-US" sz="2400" dirty="0" err="1" smtClean="0"/>
              <a:t>haruslah</a:t>
            </a:r>
            <a:r>
              <a:rPr lang="en-US" sz="2400" dirty="0" smtClean="0"/>
              <a:t> </a:t>
            </a:r>
            <a:r>
              <a:rPr lang="en-US" sz="2400" dirty="0" err="1"/>
              <a:t>memiliki</a:t>
            </a:r>
            <a:r>
              <a:rPr lang="en-US" sz="2400" dirty="0"/>
              <a:t> </a:t>
            </a:r>
            <a:r>
              <a:rPr lang="en-US" sz="2400" dirty="0" err="1"/>
              <a:t>karakteristik</a:t>
            </a:r>
            <a:r>
              <a:rPr lang="en-US" sz="2400" dirty="0"/>
              <a:t> </a:t>
            </a:r>
            <a:r>
              <a:rPr lang="en-US" sz="2400" dirty="0" err="1"/>
              <a:t>sebagai</a:t>
            </a:r>
            <a:r>
              <a:rPr lang="en-US" sz="2400" dirty="0"/>
              <a:t> </a:t>
            </a:r>
            <a:r>
              <a:rPr lang="en-US" sz="2400" dirty="0" err="1"/>
              <a:t>berikut</a:t>
            </a:r>
            <a:r>
              <a:rPr lang="en-US" sz="2400" dirty="0"/>
              <a:t>:</a:t>
            </a:r>
          </a:p>
          <a:p>
            <a:pPr marL="0" indent="0">
              <a:buNone/>
            </a:pPr>
            <a:endParaRPr lang="en-US" sz="2400" dirty="0"/>
          </a:p>
        </p:txBody>
      </p:sp>
      <p:sp>
        <p:nvSpPr>
          <p:cNvPr id="4" name="Footer Placeholder 3"/>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18157798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KARAKTERISTIK PENTING</a:t>
            </a:r>
            <a:br>
              <a:rPr lang="en-US" dirty="0" smtClean="0"/>
            </a:br>
            <a:r>
              <a:rPr lang="en-US" dirty="0" smtClean="0"/>
              <a:t>DATA </a:t>
            </a:r>
            <a:r>
              <a:rPr lang="en-US" dirty="0"/>
              <a:t>SEKUNDER</a:t>
            </a:r>
          </a:p>
        </p:txBody>
      </p:sp>
      <p:sp>
        <p:nvSpPr>
          <p:cNvPr id="3" name="Content Placeholder 2"/>
          <p:cNvSpPr>
            <a:spLocks noGrp="1"/>
          </p:cNvSpPr>
          <p:nvPr>
            <p:ph idx="1"/>
          </p:nvPr>
        </p:nvSpPr>
        <p:spPr>
          <a:xfrm>
            <a:off x="914400" y="1447800"/>
            <a:ext cx="7772400" cy="4724400"/>
          </a:xfrm>
        </p:spPr>
        <p:txBody>
          <a:bodyPr>
            <a:normAutofit/>
          </a:bodyPr>
          <a:lstStyle/>
          <a:p>
            <a:r>
              <a:rPr lang="en-US" sz="2400" b="1" dirty="0" err="1" smtClean="0"/>
              <a:t>Keandalan</a:t>
            </a:r>
            <a:r>
              <a:rPr lang="en-US" sz="2400" b="1" dirty="0" smtClean="0"/>
              <a:t> data</a:t>
            </a:r>
          </a:p>
          <a:p>
            <a:pPr marL="0" indent="0">
              <a:buNone/>
            </a:pPr>
            <a:r>
              <a:rPr lang="en-US" sz="2400" dirty="0" err="1" smtClean="0"/>
              <a:t>reliabilitas</a:t>
            </a:r>
            <a:r>
              <a:rPr lang="en-US" sz="2400" dirty="0" smtClean="0"/>
              <a:t> </a:t>
            </a:r>
            <a:r>
              <a:rPr lang="en-US" sz="2400" dirty="0" err="1"/>
              <a:t>dapat</a:t>
            </a:r>
            <a:r>
              <a:rPr lang="en-US" sz="2400" dirty="0"/>
              <a:t> </a:t>
            </a:r>
            <a:r>
              <a:rPr lang="en-US" sz="2400" dirty="0" err="1"/>
              <a:t>diuji</a:t>
            </a:r>
            <a:r>
              <a:rPr lang="en-US" sz="2400" dirty="0"/>
              <a:t> </a:t>
            </a:r>
            <a:r>
              <a:rPr lang="en-US" sz="2400" dirty="0" err="1"/>
              <a:t>dengan</a:t>
            </a:r>
            <a:r>
              <a:rPr lang="en-US" sz="2400" dirty="0"/>
              <a:t> </a:t>
            </a:r>
            <a:r>
              <a:rPr lang="en-US" sz="2400" dirty="0" err="1"/>
              <a:t>mencari</a:t>
            </a:r>
            <a:r>
              <a:rPr lang="en-US" sz="2400" dirty="0"/>
              <a:t> </a:t>
            </a:r>
            <a:r>
              <a:rPr lang="en-US" sz="2400" dirty="0" err="1"/>
              <a:t>tahu</a:t>
            </a:r>
            <a:r>
              <a:rPr lang="en-US" sz="2400" dirty="0"/>
              <a:t> </a:t>
            </a:r>
            <a:r>
              <a:rPr lang="en-US" sz="2400" dirty="0" err="1"/>
              <a:t>hal-hal</a:t>
            </a:r>
            <a:r>
              <a:rPr lang="en-US" sz="2400" dirty="0"/>
              <a:t> </a:t>
            </a:r>
            <a:r>
              <a:rPr lang="en-US" sz="2400" dirty="0" err="1"/>
              <a:t>seperti</a:t>
            </a:r>
            <a:r>
              <a:rPr lang="en-US" sz="2400" dirty="0"/>
              <a:t> </a:t>
            </a:r>
            <a:r>
              <a:rPr lang="en-US" sz="2400" dirty="0" err="1"/>
              <a:t>tentang</a:t>
            </a:r>
            <a:r>
              <a:rPr lang="en-US" sz="2400" dirty="0"/>
              <a:t> data </a:t>
            </a:r>
            <a:r>
              <a:rPr lang="en-US" sz="2400" dirty="0" err="1"/>
              <a:t>mengatakan</a:t>
            </a:r>
            <a:r>
              <a:rPr lang="en-US" sz="2400" dirty="0"/>
              <a:t>:</a:t>
            </a:r>
          </a:p>
          <a:p>
            <a:pPr marL="339725" indent="0">
              <a:buNone/>
            </a:pPr>
            <a:r>
              <a:rPr lang="en-US" sz="2400" dirty="0"/>
              <a:t>(a) </a:t>
            </a:r>
            <a:r>
              <a:rPr lang="en-US" sz="2400" dirty="0" err="1"/>
              <a:t>Siapa</a:t>
            </a:r>
            <a:r>
              <a:rPr lang="en-US" sz="2400" dirty="0"/>
              <a:t> yang </a:t>
            </a:r>
            <a:r>
              <a:rPr lang="en-US" sz="2400" dirty="0" err="1"/>
              <a:t>mengumpulkan</a:t>
            </a:r>
            <a:r>
              <a:rPr lang="en-US" sz="2400" dirty="0"/>
              <a:t> data? </a:t>
            </a:r>
            <a:endParaRPr lang="en-US" sz="2400" dirty="0" smtClean="0"/>
          </a:p>
          <a:p>
            <a:pPr marL="339725" indent="0">
              <a:buNone/>
            </a:pPr>
            <a:r>
              <a:rPr lang="en-US" sz="2400" dirty="0" smtClean="0"/>
              <a:t>(</a:t>
            </a:r>
            <a:r>
              <a:rPr lang="en-US" sz="2400" dirty="0"/>
              <a:t>b) </a:t>
            </a:r>
            <a:r>
              <a:rPr lang="en-US" sz="2400" dirty="0" err="1"/>
              <a:t>Apa</a:t>
            </a:r>
            <a:r>
              <a:rPr lang="en-US" sz="2400" dirty="0"/>
              <a:t> </a:t>
            </a:r>
            <a:r>
              <a:rPr lang="en-US" sz="2400" dirty="0" err="1"/>
              <a:t>sumber-sumber</a:t>
            </a:r>
            <a:r>
              <a:rPr lang="en-US" sz="2400" dirty="0"/>
              <a:t> data? </a:t>
            </a:r>
            <a:endParaRPr lang="en-US" sz="2400" dirty="0" smtClean="0"/>
          </a:p>
          <a:p>
            <a:pPr marL="339725" indent="0">
              <a:buNone/>
            </a:pPr>
            <a:r>
              <a:rPr lang="en-US" sz="2400" dirty="0" smtClean="0"/>
              <a:t>(</a:t>
            </a:r>
            <a:r>
              <a:rPr lang="en-US" sz="2400" dirty="0"/>
              <a:t>c) </a:t>
            </a:r>
            <a:r>
              <a:rPr lang="en-US" sz="2400" dirty="0" err="1"/>
              <a:t>Apakah</a:t>
            </a:r>
            <a:r>
              <a:rPr lang="en-US" sz="2400" dirty="0"/>
              <a:t> </a:t>
            </a:r>
            <a:r>
              <a:rPr lang="en-US" sz="2400" dirty="0" err="1"/>
              <a:t>mereka</a:t>
            </a:r>
            <a:r>
              <a:rPr lang="en-US" sz="2400" dirty="0"/>
              <a:t> </a:t>
            </a:r>
            <a:r>
              <a:rPr lang="en-US" sz="2400" dirty="0" err="1"/>
              <a:t>dikumpulkan</a:t>
            </a:r>
            <a:r>
              <a:rPr lang="en-US" sz="2400" dirty="0"/>
              <a:t> </a:t>
            </a:r>
            <a:r>
              <a:rPr lang="en-US" sz="2400" dirty="0" err="1"/>
              <a:t>dengan</a:t>
            </a:r>
            <a:r>
              <a:rPr lang="en-US" sz="2400" dirty="0"/>
              <a:t> </a:t>
            </a:r>
            <a:r>
              <a:rPr lang="en-US" sz="2400" dirty="0" err="1"/>
              <a:t>menggunakan</a:t>
            </a:r>
            <a:r>
              <a:rPr lang="en-US" sz="2400" dirty="0"/>
              <a:t>  </a:t>
            </a:r>
            <a:r>
              <a:rPr lang="en-US" sz="2400" dirty="0" smtClean="0"/>
              <a:t> 	</a:t>
            </a:r>
            <a:r>
              <a:rPr lang="en-US" sz="2400" dirty="0" err="1" smtClean="0"/>
              <a:t>metode</a:t>
            </a:r>
            <a:r>
              <a:rPr lang="en-US" sz="2400" dirty="0" smtClean="0"/>
              <a:t> </a:t>
            </a:r>
            <a:r>
              <a:rPr lang="en-US" sz="2400" dirty="0"/>
              <a:t>yang </a:t>
            </a:r>
            <a:r>
              <a:rPr lang="en-US" sz="2400" dirty="0" err="1"/>
              <a:t>tepat</a:t>
            </a:r>
            <a:r>
              <a:rPr lang="en-US" sz="2400" dirty="0"/>
              <a:t> </a:t>
            </a:r>
            <a:endParaRPr lang="en-US" sz="2400" dirty="0" smtClean="0"/>
          </a:p>
          <a:p>
            <a:pPr marL="339725" indent="0">
              <a:buNone/>
            </a:pPr>
            <a:r>
              <a:rPr lang="en-US" sz="2400" dirty="0" smtClean="0"/>
              <a:t>(</a:t>
            </a:r>
            <a:r>
              <a:rPr lang="en-US" sz="2400" dirty="0"/>
              <a:t>d) </a:t>
            </a:r>
            <a:r>
              <a:rPr lang="en-US" sz="2400" dirty="0" err="1"/>
              <a:t>Pada</a:t>
            </a:r>
            <a:r>
              <a:rPr lang="en-US" sz="2400" dirty="0"/>
              <a:t> </a:t>
            </a:r>
            <a:r>
              <a:rPr lang="en-US" sz="2400" dirty="0" err="1"/>
              <a:t>waktu</a:t>
            </a:r>
            <a:r>
              <a:rPr lang="en-US" sz="2400" dirty="0"/>
              <a:t> </a:t>
            </a:r>
            <a:r>
              <a:rPr lang="en-US" sz="2400" dirty="0" err="1"/>
              <a:t>apa</a:t>
            </a:r>
            <a:r>
              <a:rPr lang="en-US" sz="2400" dirty="0"/>
              <a:t> yang </a:t>
            </a:r>
            <a:r>
              <a:rPr lang="en-US" sz="2400" dirty="0" err="1"/>
              <a:t>mereka</a:t>
            </a:r>
            <a:r>
              <a:rPr lang="en-US" sz="2400" dirty="0"/>
              <a:t> </a:t>
            </a:r>
            <a:r>
              <a:rPr lang="en-US" sz="2400" dirty="0" err="1"/>
              <a:t>dikumpulkan</a:t>
            </a:r>
            <a:r>
              <a:rPr lang="en-US" sz="2400" dirty="0"/>
              <a:t>? </a:t>
            </a:r>
            <a:endParaRPr lang="en-US" sz="2400" dirty="0" smtClean="0"/>
          </a:p>
          <a:p>
            <a:pPr marL="339725" indent="0">
              <a:buNone/>
            </a:pPr>
            <a:r>
              <a:rPr lang="en-US" sz="2400" dirty="0" smtClean="0"/>
              <a:t>(</a:t>
            </a:r>
            <a:r>
              <a:rPr lang="en-US" sz="2400" dirty="0"/>
              <a:t>e) </a:t>
            </a:r>
            <a:r>
              <a:rPr lang="en-US" sz="2400" dirty="0" err="1"/>
              <a:t>Apakah</a:t>
            </a:r>
            <a:r>
              <a:rPr lang="en-US" sz="2400" dirty="0"/>
              <a:t> </a:t>
            </a:r>
            <a:r>
              <a:rPr lang="en-US" sz="2400" dirty="0" err="1"/>
              <a:t>ada</a:t>
            </a:r>
            <a:r>
              <a:rPr lang="en-US" sz="2400" dirty="0"/>
              <a:t> bias </a:t>
            </a:r>
            <a:r>
              <a:rPr lang="en-US" sz="2400" dirty="0" err="1"/>
              <a:t>saat</a:t>
            </a:r>
            <a:r>
              <a:rPr lang="en-US" sz="2400" dirty="0"/>
              <a:t> </a:t>
            </a:r>
            <a:r>
              <a:rPr lang="en-US" sz="2400" dirty="0" err="1"/>
              <a:t>dikumpulkan</a:t>
            </a:r>
            <a:r>
              <a:rPr lang="en-US" sz="2400" dirty="0"/>
              <a:t>?</a:t>
            </a:r>
          </a:p>
          <a:p>
            <a:pPr marL="339725" indent="0">
              <a:buNone/>
            </a:pPr>
            <a:r>
              <a:rPr lang="en-US" sz="2400" dirty="0" smtClean="0"/>
              <a:t>(f) </a:t>
            </a:r>
            <a:r>
              <a:rPr lang="en-US" sz="2400" dirty="0" err="1"/>
              <a:t>Bagaimana</a:t>
            </a:r>
            <a:r>
              <a:rPr lang="en-US" sz="2400" dirty="0"/>
              <a:t> </a:t>
            </a:r>
            <a:r>
              <a:rPr lang="en-US" sz="2400" dirty="0" err="1"/>
              <a:t>tingkat</a:t>
            </a:r>
            <a:r>
              <a:rPr lang="en-US" sz="2400" dirty="0"/>
              <a:t> </a:t>
            </a:r>
            <a:r>
              <a:rPr lang="en-US" sz="2400" dirty="0" err="1"/>
              <a:t>akurasi</a:t>
            </a:r>
            <a:r>
              <a:rPr lang="en-US" sz="2400" dirty="0"/>
              <a:t> yang </a:t>
            </a:r>
            <a:r>
              <a:rPr lang="en-US" sz="2400" dirty="0" err="1"/>
              <a:t>diinginkan</a:t>
            </a:r>
            <a:r>
              <a:rPr lang="en-US" sz="2400" dirty="0"/>
              <a:t>? </a:t>
            </a:r>
            <a:r>
              <a:rPr lang="en-US" sz="2400" dirty="0" err="1"/>
              <a:t>Apakah</a:t>
            </a:r>
            <a:r>
              <a:rPr lang="en-US" sz="2400" dirty="0"/>
              <a:t> </a:t>
            </a:r>
            <a:r>
              <a:rPr lang="en-US" sz="2400" dirty="0" err="1"/>
              <a:t>itu</a:t>
            </a:r>
            <a:r>
              <a:rPr lang="en-US" sz="2400" dirty="0"/>
              <a:t> </a:t>
            </a:r>
            <a:r>
              <a:rPr lang="en-US" sz="2400" dirty="0" smtClean="0"/>
              <a:t>	</a:t>
            </a:r>
            <a:r>
              <a:rPr lang="en-US" sz="2400" dirty="0" err="1" smtClean="0"/>
              <a:t>tercapai</a:t>
            </a:r>
            <a:r>
              <a:rPr lang="en-US" sz="2400" dirty="0"/>
              <a:t>?</a:t>
            </a:r>
          </a:p>
          <a:p>
            <a:endParaRPr lang="en-US" sz="2400" dirty="0"/>
          </a:p>
        </p:txBody>
      </p:sp>
      <p:sp>
        <p:nvSpPr>
          <p:cNvPr id="4" name="Footer Placeholder 3"/>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21257049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KARAKTERISTIK PENTING DATA </a:t>
            </a:r>
            <a:r>
              <a:rPr lang="en-US" sz="3200" b="1" dirty="0"/>
              <a:t>SEKUNDER</a:t>
            </a:r>
          </a:p>
        </p:txBody>
      </p:sp>
      <p:sp>
        <p:nvSpPr>
          <p:cNvPr id="3" name="Content Placeholder 2"/>
          <p:cNvSpPr>
            <a:spLocks noGrp="1"/>
          </p:cNvSpPr>
          <p:nvPr>
            <p:ph idx="1"/>
          </p:nvPr>
        </p:nvSpPr>
        <p:spPr>
          <a:xfrm>
            <a:off x="914400" y="1447800"/>
            <a:ext cx="7772400" cy="4724400"/>
          </a:xfrm>
        </p:spPr>
        <p:txBody>
          <a:bodyPr>
            <a:normAutofit/>
          </a:bodyPr>
          <a:lstStyle/>
          <a:p>
            <a:r>
              <a:rPr lang="en-US" b="1" dirty="0" err="1"/>
              <a:t>Kesesuaian</a:t>
            </a:r>
            <a:r>
              <a:rPr lang="en-US" b="1" dirty="0"/>
              <a:t> </a:t>
            </a:r>
            <a:r>
              <a:rPr lang="en-US" b="1" dirty="0" smtClean="0"/>
              <a:t>data</a:t>
            </a:r>
          </a:p>
          <a:p>
            <a:pPr marL="0" indent="0">
              <a:buNone/>
            </a:pPr>
            <a:r>
              <a:rPr lang="en-US" sz="2800" dirty="0" err="1" smtClean="0"/>
              <a:t>Dalam</a:t>
            </a:r>
            <a:r>
              <a:rPr lang="en-US" sz="2800" dirty="0" smtClean="0"/>
              <a:t> </a:t>
            </a:r>
            <a:r>
              <a:rPr lang="en-US" sz="2800" dirty="0" err="1"/>
              <a:t>konteks</a:t>
            </a:r>
            <a:r>
              <a:rPr lang="en-US" sz="2800" dirty="0"/>
              <a:t> </a:t>
            </a:r>
            <a:r>
              <a:rPr lang="en-US" sz="2800" dirty="0" err="1"/>
              <a:t>ini</a:t>
            </a:r>
            <a:r>
              <a:rPr lang="en-US" sz="2800" dirty="0"/>
              <a:t>, </a:t>
            </a:r>
            <a:r>
              <a:rPr lang="en-US" sz="2800" dirty="0" err="1"/>
              <a:t>peneliti</a:t>
            </a:r>
            <a:r>
              <a:rPr lang="en-US" sz="2800" dirty="0"/>
              <a:t> </a:t>
            </a:r>
            <a:r>
              <a:rPr lang="en-US" sz="2800" dirty="0" err="1"/>
              <a:t>harus</a:t>
            </a:r>
            <a:r>
              <a:rPr lang="en-US" sz="2800" dirty="0"/>
              <a:t> </a:t>
            </a:r>
            <a:r>
              <a:rPr lang="en-US" sz="2800" dirty="0" err="1"/>
              <a:t>sangat</a:t>
            </a:r>
            <a:r>
              <a:rPr lang="en-US" sz="2800" dirty="0"/>
              <a:t> </a:t>
            </a:r>
            <a:r>
              <a:rPr lang="en-US" sz="2800" dirty="0" err="1"/>
              <a:t>hati-hati</a:t>
            </a:r>
            <a:r>
              <a:rPr lang="en-US" sz="2800" dirty="0"/>
              <a:t> </a:t>
            </a:r>
            <a:r>
              <a:rPr lang="en-US" sz="2800" dirty="0" err="1"/>
              <a:t>meneliti</a:t>
            </a:r>
            <a:r>
              <a:rPr lang="en-US" sz="2800" dirty="0"/>
              <a:t> </a:t>
            </a:r>
            <a:r>
              <a:rPr lang="en-US" sz="2800" dirty="0" err="1"/>
              <a:t>definisi</a:t>
            </a:r>
            <a:r>
              <a:rPr lang="en-US" sz="2800" dirty="0"/>
              <a:t> </a:t>
            </a:r>
            <a:r>
              <a:rPr lang="en-US" sz="2800" dirty="0" err="1"/>
              <a:t>berbagai</a:t>
            </a:r>
            <a:r>
              <a:rPr lang="en-US" sz="2800" dirty="0"/>
              <a:t> </a:t>
            </a:r>
            <a:r>
              <a:rPr lang="en-US" sz="2800" dirty="0" err="1"/>
              <a:t>istilah</a:t>
            </a:r>
            <a:r>
              <a:rPr lang="en-US" sz="2800" dirty="0"/>
              <a:t> </a:t>
            </a:r>
            <a:r>
              <a:rPr lang="en-US" sz="2800" dirty="0" err="1"/>
              <a:t>dan</a:t>
            </a:r>
            <a:r>
              <a:rPr lang="en-US" sz="2800" dirty="0"/>
              <a:t> unit </a:t>
            </a:r>
            <a:r>
              <a:rPr lang="en-US" sz="2800" dirty="0" err="1"/>
              <a:t>pengumpulan</a:t>
            </a:r>
            <a:r>
              <a:rPr lang="en-US" sz="2800" dirty="0"/>
              <a:t> yang </a:t>
            </a:r>
            <a:r>
              <a:rPr lang="en-US" sz="2800" dirty="0" err="1"/>
              <a:t>digunakan</a:t>
            </a:r>
            <a:r>
              <a:rPr lang="en-US" sz="2800" dirty="0"/>
              <a:t> </a:t>
            </a:r>
            <a:r>
              <a:rPr lang="en-US" sz="2800" dirty="0" err="1"/>
              <a:t>pada</a:t>
            </a:r>
            <a:r>
              <a:rPr lang="en-US" sz="2800" dirty="0"/>
              <a:t> </a:t>
            </a:r>
            <a:r>
              <a:rPr lang="en-US" sz="2800" dirty="0" err="1"/>
              <a:t>saat</a:t>
            </a:r>
            <a:r>
              <a:rPr lang="en-US" sz="2800" dirty="0"/>
              <a:t> </a:t>
            </a:r>
            <a:r>
              <a:rPr lang="en-US" sz="2800" dirty="0" err="1"/>
              <a:t>pengumpulan</a:t>
            </a:r>
            <a:r>
              <a:rPr lang="en-US" sz="2800" dirty="0"/>
              <a:t> data </a:t>
            </a:r>
            <a:r>
              <a:rPr lang="en-US" sz="2800" dirty="0" err="1"/>
              <a:t>dari</a:t>
            </a:r>
            <a:r>
              <a:rPr lang="en-US" sz="2800" dirty="0"/>
              <a:t> </a:t>
            </a:r>
            <a:r>
              <a:rPr lang="en-US" sz="2800" dirty="0" err="1"/>
              <a:t>sumber</a:t>
            </a:r>
            <a:r>
              <a:rPr lang="en-US" sz="2800" dirty="0"/>
              <a:t> primer </a:t>
            </a:r>
            <a:r>
              <a:rPr lang="en-US" sz="2800" dirty="0" err="1"/>
              <a:t>awalnya</a:t>
            </a:r>
            <a:r>
              <a:rPr lang="en-US" sz="2800" dirty="0"/>
              <a:t>. </a:t>
            </a:r>
            <a:r>
              <a:rPr lang="en-US" sz="2800" dirty="0" err="1"/>
              <a:t>Demikian</a:t>
            </a:r>
            <a:r>
              <a:rPr lang="en-US" sz="2800" dirty="0"/>
              <a:t> pula, </a:t>
            </a:r>
            <a:r>
              <a:rPr lang="en-US" sz="2800" dirty="0" err="1"/>
              <a:t>obyek</a:t>
            </a:r>
            <a:r>
              <a:rPr lang="en-US" sz="2800" dirty="0"/>
              <a:t>, </a:t>
            </a:r>
            <a:r>
              <a:rPr lang="en-US" sz="2800" dirty="0" err="1"/>
              <a:t>ruang</a:t>
            </a:r>
            <a:r>
              <a:rPr lang="en-US" sz="2800" dirty="0"/>
              <a:t> </a:t>
            </a:r>
            <a:r>
              <a:rPr lang="en-US" sz="2800" dirty="0" err="1"/>
              <a:t>lingkup</a:t>
            </a:r>
            <a:r>
              <a:rPr lang="en-US" sz="2800" dirty="0"/>
              <a:t> </a:t>
            </a:r>
            <a:r>
              <a:rPr lang="en-US" sz="2800" dirty="0" err="1"/>
              <a:t>dan</a:t>
            </a:r>
            <a:r>
              <a:rPr lang="en-US" sz="2800" dirty="0"/>
              <a:t> </a:t>
            </a:r>
            <a:r>
              <a:rPr lang="en-US" sz="2800" dirty="0" err="1"/>
              <a:t>sifat</a:t>
            </a:r>
            <a:r>
              <a:rPr lang="en-US" sz="2800" dirty="0"/>
              <a:t> </a:t>
            </a:r>
            <a:r>
              <a:rPr lang="en-US" sz="2800" dirty="0" err="1"/>
              <a:t>penyelidikan</a:t>
            </a:r>
            <a:r>
              <a:rPr lang="en-US" sz="2800" dirty="0"/>
              <a:t> </a:t>
            </a:r>
            <a:r>
              <a:rPr lang="en-US" sz="2800" dirty="0" err="1"/>
              <a:t>asli</a:t>
            </a:r>
            <a:r>
              <a:rPr lang="en-US" sz="2800" dirty="0"/>
              <a:t> </a:t>
            </a:r>
            <a:r>
              <a:rPr lang="en-US" sz="2800" dirty="0" err="1"/>
              <a:t>juga</a:t>
            </a:r>
            <a:r>
              <a:rPr lang="en-US" sz="2800" dirty="0"/>
              <a:t> </a:t>
            </a:r>
            <a:r>
              <a:rPr lang="en-US" sz="2800" dirty="0" err="1"/>
              <a:t>harus</a:t>
            </a:r>
            <a:r>
              <a:rPr lang="en-US" sz="2800" dirty="0"/>
              <a:t> </a:t>
            </a:r>
            <a:r>
              <a:rPr lang="en-US" sz="2800" dirty="0" err="1"/>
              <a:t>dipelajari</a:t>
            </a:r>
            <a:r>
              <a:rPr lang="en-US" sz="2800" dirty="0"/>
              <a:t>. </a:t>
            </a:r>
            <a:r>
              <a:rPr lang="en-US" sz="2800" dirty="0" err="1"/>
              <a:t>Jika</a:t>
            </a:r>
            <a:r>
              <a:rPr lang="en-US" sz="2800" dirty="0"/>
              <a:t> </a:t>
            </a:r>
            <a:r>
              <a:rPr lang="en-US" sz="2800" dirty="0" err="1"/>
              <a:t>peneliti</a:t>
            </a:r>
            <a:r>
              <a:rPr lang="en-US" sz="2800" dirty="0"/>
              <a:t> </a:t>
            </a:r>
            <a:r>
              <a:rPr lang="en-US" sz="2800" dirty="0" err="1"/>
              <a:t>menemukan</a:t>
            </a:r>
            <a:r>
              <a:rPr lang="en-US" sz="2800" dirty="0"/>
              <a:t> </a:t>
            </a:r>
            <a:r>
              <a:rPr lang="en-US" sz="2800" dirty="0" err="1"/>
              <a:t>perbedaan</a:t>
            </a:r>
            <a:r>
              <a:rPr lang="en-US" sz="2800" dirty="0"/>
              <a:t> </a:t>
            </a:r>
            <a:r>
              <a:rPr lang="en-US" sz="2800" dirty="0" err="1"/>
              <a:t>ini</a:t>
            </a:r>
            <a:r>
              <a:rPr lang="en-US" sz="2800" dirty="0"/>
              <a:t>, data </a:t>
            </a:r>
            <a:r>
              <a:rPr lang="en-US" sz="2800" dirty="0" err="1" smtClean="0"/>
              <a:t>tidak</a:t>
            </a:r>
            <a:r>
              <a:rPr lang="en-US" sz="2800" dirty="0" smtClean="0"/>
              <a:t> </a:t>
            </a:r>
            <a:r>
              <a:rPr lang="en-US" sz="2800" dirty="0" err="1"/>
              <a:t>cocok</a:t>
            </a:r>
            <a:r>
              <a:rPr lang="en-US" sz="2800" dirty="0"/>
              <a:t> </a:t>
            </a:r>
            <a:r>
              <a:rPr lang="en-US" sz="2800" dirty="0" err="1"/>
              <a:t>untuk</a:t>
            </a:r>
            <a:r>
              <a:rPr lang="en-US" sz="2800" dirty="0"/>
              <a:t> </a:t>
            </a:r>
            <a:r>
              <a:rPr lang="en-US" sz="2800" dirty="0" err="1"/>
              <a:t>penyelidikan</a:t>
            </a:r>
            <a:r>
              <a:rPr lang="en-US" sz="2800" dirty="0"/>
              <a:t> </a:t>
            </a:r>
            <a:r>
              <a:rPr lang="en-US" sz="2800" dirty="0" err="1"/>
              <a:t>ini</a:t>
            </a:r>
            <a:r>
              <a:rPr lang="en-US" sz="2800" dirty="0"/>
              <a:t> </a:t>
            </a:r>
            <a:r>
              <a:rPr lang="en-US" sz="2800" dirty="0" err="1" smtClean="0"/>
              <a:t>dan</a:t>
            </a:r>
            <a:r>
              <a:rPr lang="en-US" sz="2800" dirty="0" smtClean="0"/>
              <a:t> </a:t>
            </a:r>
            <a:r>
              <a:rPr lang="en-US" sz="2800" dirty="0" err="1"/>
              <a:t>tidak</a:t>
            </a:r>
            <a:r>
              <a:rPr lang="en-US" sz="2800" dirty="0"/>
              <a:t> </a:t>
            </a:r>
            <a:r>
              <a:rPr lang="en-US" sz="2800" dirty="0" err="1"/>
              <a:t>boleh</a:t>
            </a:r>
            <a:r>
              <a:rPr lang="en-US" sz="2800" dirty="0"/>
              <a:t> </a:t>
            </a:r>
            <a:r>
              <a:rPr lang="en-US" sz="2800" dirty="0" err="1"/>
              <a:t>digunakan</a:t>
            </a:r>
            <a:r>
              <a:rPr lang="en-US" sz="2800" dirty="0"/>
              <a:t>.</a:t>
            </a:r>
          </a:p>
        </p:txBody>
      </p:sp>
      <p:sp>
        <p:nvSpPr>
          <p:cNvPr id="4" name="Footer Placeholder 3"/>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36492775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KARAKTERISTIK PENTING</a:t>
            </a:r>
            <a:br>
              <a:rPr lang="en-US" dirty="0" smtClean="0"/>
            </a:br>
            <a:r>
              <a:rPr lang="en-US" dirty="0" smtClean="0"/>
              <a:t>DATA </a:t>
            </a:r>
            <a:r>
              <a:rPr lang="en-US" dirty="0"/>
              <a:t>SEKUNDER</a:t>
            </a:r>
          </a:p>
        </p:txBody>
      </p:sp>
      <p:sp>
        <p:nvSpPr>
          <p:cNvPr id="3" name="Content Placeholder 2"/>
          <p:cNvSpPr>
            <a:spLocks noGrp="1"/>
          </p:cNvSpPr>
          <p:nvPr>
            <p:ph idx="1"/>
          </p:nvPr>
        </p:nvSpPr>
        <p:spPr>
          <a:xfrm>
            <a:off x="914400" y="1447800"/>
            <a:ext cx="7772400" cy="4724400"/>
          </a:xfrm>
        </p:spPr>
        <p:txBody>
          <a:bodyPr>
            <a:normAutofit/>
          </a:bodyPr>
          <a:lstStyle/>
          <a:p>
            <a:r>
              <a:rPr lang="id-ID" b="1" dirty="0"/>
              <a:t>Kecukupan </a:t>
            </a:r>
            <a:r>
              <a:rPr lang="id-ID" b="1" dirty="0" smtClean="0"/>
              <a:t>data</a:t>
            </a:r>
            <a:endParaRPr lang="en-US" b="1" dirty="0" smtClean="0"/>
          </a:p>
          <a:p>
            <a:pPr marL="0" indent="0">
              <a:buNone/>
            </a:pPr>
            <a:r>
              <a:rPr lang="en-US" sz="2400" dirty="0" err="1" smtClean="0"/>
              <a:t>Jika</a:t>
            </a:r>
            <a:r>
              <a:rPr lang="en-US" sz="2400" dirty="0" smtClean="0"/>
              <a:t> </a:t>
            </a:r>
            <a:r>
              <a:rPr lang="en-US" sz="2400" dirty="0" err="1"/>
              <a:t>tingkat</a:t>
            </a:r>
            <a:r>
              <a:rPr lang="en-US" sz="2400" dirty="0"/>
              <a:t> </a:t>
            </a:r>
            <a:r>
              <a:rPr lang="en-US" sz="2400" dirty="0" err="1"/>
              <a:t>akurasi</a:t>
            </a:r>
            <a:r>
              <a:rPr lang="en-US" sz="2400" dirty="0"/>
              <a:t> yang </a:t>
            </a:r>
            <a:r>
              <a:rPr lang="en-US" sz="2400" dirty="0" err="1"/>
              <a:t>dicapai</a:t>
            </a:r>
            <a:r>
              <a:rPr lang="en-US" sz="2400" dirty="0"/>
              <a:t> </a:t>
            </a:r>
            <a:r>
              <a:rPr lang="en-US" sz="2400" dirty="0" err="1"/>
              <a:t>dalam</a:t>
            </a:r>
            <a:r>
              <a:rPr lang="en-US" sz="2400" dirty="0"/>
              <a:t> data </a:t>
            </a:r>
            <a:r>
              <a:rPr lang="en-US" sz="2400" dirty="0" err="1"/>
              <a:t>ditemukan</a:t>
            </a:r>
            <a:r>
              <a:rPr lang="en-US" sz="2400" dirty="0"/>
              <a:t> </a:t>
            </a:r>
            <a:r>
              <a:rPr lang="en-US" sz="2400" dirty="0" err="1"/>
              <a:t>tidak</a:t>
            </a:r>
            <a:r>
              <a:rPr lang="en-US" sz="2400" dirty="0"/>
              <a:t> </a:t>
            </a:r>
            <a:r>
              <a:rPr lang="en-US" sz="2400" dirty="0" err="1"/>
              <a:t>memadai</a:t>
            </a:r>
            <a:r>
              <a:rPr lang="en-US" sz="2400" dirty="0"/>
              <a:t> </a:t>
            </a:r>
            <a:r>
              <a:rPr lang="en-US" sz="2400" dirty="0" err="1"/>
              <a:t>untuk</a:t>
            </a:r>
            <a:r>
              <a:rPr lang="en-US" sz="2400" dirty="0"/>
              <a:t> </a:t>
            </a:r>
            <a:r>
              <a:rPr lang="en-US" sz="2400" dirty="0" err="1"/>
              <a:t>tujuan</a:t>
            </a:r>
            <a:r>
              <a:rPr lang="en-US" sz="2400" dirty="0"/>
              <a:t> </a:t>
            </a:r>
            <a:r>
              <a:rPr lang="en-US" sz="2400" dirty="0" err="1"/>
              <a:t>penyelidikan</a:t>
            </a:r>
            <a:r>
              <a:rPr lang="en-US" sz="2400" dirty="0"/>
              <a:t> </a:t>
            </a:r>
            <a:r>
              <a:rPr lang="en-US" sz="2400" dirty="0" err="1"/>
              <a:t>ini</a:t>
            </a:r>
            <a:r>
              <a:rPr lang="en-US" sz="2400" dirty="0"/>
              <a:t>, </a:t>
            </a:r>
            <a:r>
              <a:rPr lang="en-US" sz="2400" dirty="0" err="1"/>
              <a:t>mereka</a:t>
            </a:r>
            <a:r>
              <a:rPr lang="en-US" sz="2400" dirty="0"/>
              <a:t> </a:t>
            </a:r>
            <a:r>
              <a:rPr lang="en-US" sz="2400" dirty="0" err="1"/>
              <a:t>akan</a:t>
            </a:r>
            <a:r>
              <a:rPr lang="en-US" sz="2400" dirty="0"/>
              <a:t> </a:t>
            </a:r>
            <a:r>
              <a:rPr lang="en-US" sz="2400" dirty="0" err="1"/>
              <a:t>dianggap</a:t>
            </a:r>
            <a:r>
              <a:rPr lang="en-US" sz="2400" dirty="0"/>
              <a:t> </a:t>
            </a:r>
            <a:r>
              <a:rPr lang="en-US" sz="2400" dirty="0" err="1"/>
              <a:t>tidak</a:t>
            </a:r>
            <a:r>
              <a:rPr lang="en-US" sz="2400" dirty="0"/>
              <a:t> </a:t>
            </a:r>
            <a:r>
              <a:rPr lang="en-US" sz="2400" dirty="0" err="1"/>
              <a:t>memadai</a:t>
            </a:r>
            <a:r>
              <a:rPr lang="en-US" sz="2400" dirty="0"/>
              <a:t> </a:t>
            </a:r>
            <a:r>
              <a:rPr lang="en-US" sz="2400" dirty="0" err="1"/>
              <a:t>dan</a:t>
            </a:r>
            <a:r>
              <a:rPr lang="en-US" sz="2400" dirty="0"/>
              <a:t> </a:t>
            </a:r>
            <a:r>
              <a:rPr lang="en-US" sz="2400" dirty="0" err="1"/>
              <a:t>tidak</a:t>
            </a:r>
            <a:r>
              <a:rPr lang="en-US" sz="2400" dirty="0"/>
              <a:t> </a:t>
            </a:r>
            <a:r>
              <a:rPr lang="en-US" sz="2400" dirty="0" err="1"/>
              <a:t>boleh</a:t>
            </a:r>
            <a:r>
              <a:rPr lang="en-US" sz="2400" dirty="0"/>
              <a:t> </a:t>
            </a:r>
            <a:r>
              <a:rPr lang="en-US" sz="2400" dirty="0" err="1"/>
              <a:t>digunakan</a:t>
            </a:r>
            <a:r>
              <a:rPr lang="en-US" sz="2400" dirty="0"/>
              <a:t> </a:t>
            </a:r>
            <a:r>
              <a:rPr lang="en-US" sz="2400" dirty="0" err="1"/>
              <a:t>oleh</a:t>
            </a:r>
            <a:r>
              <a:rPr lang="en-US" sz="2400" dirty="0"/>
              <a:t> </a:t>
            </a:r>
            <a:r>
              <a:rPr lang="en-US" sz="2400" dirty="0" err="1"/>
              <a:t>peneliti</a:t>
            </a:r>
            <a:r>
              <a:rPr lang="en-US" sz="2400" dirty="0"/>
              <a:t>. Data </a:t>
            </a:r>
            <a:r>
              <a:rPr lang="en-US" sz="2400" dirty="0" err="1"/>
              <a:t>juga</a:t>
            </a:r>
            <a:r>
              <a:rPr lang="en-US" sz="2400" dirty="0"/>
              <a:t> </a:t>
            </a:r>
            <a:r>
              <a:rPr lang="en-US" sz="2400" dirty="0" err="1"/>
              <a:t>dapat</a:t>
            </a:r>
            <a:r>
              <a:rPr lang="en-US" sz="2400" dirty="0"/>
              <a:t> </a:t>
            </a:r>
            <a:r>
              <a:rPr lang="en-US" sz="2400" dirty="0" err="1"/>
              <a:t>dipertimbangkan</a:t>
            </a:r>
            <a:r>
              <a:rPr lang="en-US" sz="2400" dirty="0"/>
              <a:t> </a:t>
            </a:r>
            <a:r>
              <a:rPr lang="en-US" sz="2400" dirty="0" err="1"/>
              <a:t>memadai</a:t>
            </a:r>
            <a:r>
              <a:rPr lang="en-US" sz="2400" dirty="0"/>
              <a:t>, </a:t>
            </a:r>
            <a:r>
              <a:rPr lang="en-US" sz="2400" dirty="0" err="1"/>
              <a:t>jika</a:t>
            </a:r>
            <a:r>
              <a:rPr lang="en-US" sz="2400" dirty="0"/>
              <a:t> </a:t>
            </a:r>
            <a:r>
              <a:rPr lang="en-US" sz="2400" dirty="0" err="1"/>
              <a:t>mereka</a:t>
            </a:r>
            <a:r>
              <a:rPr lang="en-US" sz="2400" dirty="0"/>
              <a:t> </a:t>
            </a:r>
            <a:r>
              <a:rPr lang="en-US" sz="2400" dirty="0" err="1"/>
              <a:t>berhubungan</a:t>
            </a:r>
            <a:r>
              <a:rPr lang="en-US" sz="2400" dirty="0"/>
              <a:t> </a:t>
            </a:r>
            <a:r>
              <a:rPr lang="en-US" sz="2400" dirty="0" err="1"/>
              <a:t>dengan</a:t>
            </a:r>
            <a:r>
              <a:rPr lang="en-US" sz="2400" dirty="0"/>
              <a:t> </a:t>
            </a:r>
            <a:r>
              <a:rPr lang="en-US" sz="2400" dirty="0" err="1"/>
              <a:t>daerah</a:t>
            </a:r>
            <a:r>
              <a:rPr lang="en-US" sz="2400" dirty="0"/>
              <a:t> yang </a:t>
            </a:r>
            <a:r>
              <a:rPr lang="en-US" sz="2400" dirty="0" err="1"/>
              <a:t>mungkin</a:t>
            </a:r>
            <a:r>
              <a:rPr lang="en-US" sz="2400" dirty="0"/>
              <a:t> </a:t>
            </a:r>
            <a:r>
              <a:rPr lang="en-US" sz="2400" dirty="0" err="1"/>
              <a:t>baik</a:t>
            </a:r>
            <a:r>
              <a:rPr lang="en-US" sz="2400" dirty="0"/>
              <a:t> </a:t>
            </a:r>
            <a:r>
              <a:rPr lang="en-US" sz="2400" dirty="0" err="1"/>
              <a:t>sempit</a:t>
            </a:r>
            <a:r>
              <a:rPr lang="en-US" sz="2400" dirty="0"/>
              <a:t> </a:t>
            </a:r>
            <a:r>
              <a:rPr lang="en-US" sz="2400" dirty="0" err="1"/>
              <a:t>atau</a:t>
            </a:r>
            <a:r>
              <a:rPr lang="en-US" sz="2400" dirty="0"/>
              <a:t> </a:t>
            </a:r>
            <a:r>
              <a:rPr lang="en-US" sz="2400" dirty="0" err="1"/>
              <a:t>lebih</a:t>
            </a:r>
            <a:r>
              <a:rPr lang="en-US" sz="2400" dirty="0"/>
              <a:t> </a:t>
            </a:r>
            <a:r>
              <a:rPr lang="en-US" sz="2400" dirty="0" err="1"/>
              <a:t>luas</a:t>
            </a:r>
            <a:r>
              <a:rPr lang="en-US" sz="2400" dirty="0"/>
              <a:t> </a:t>
            </a:r>
            <a:r>
              <a:rPr lang="en-US" sz="2400" dirty="0" err="1"/>
              <a:t>daripada</a:t>
            </a:r>
            <a:r>
              <a:rPr lang="en-US" sz="2400" dirty="0"/>
              <a:t> </a:t>
            </a:r>
            <a:r>
              <a:rPr lang="en-US" sz="2400" dirty="0" err="1"/>
              <a:t>daerah</a:t>
            </a:r>
            <a:r>
              <a:rPr lang="en-US" sz="2400" dirty="0"/>
              <a:t> </a:t>
            </a:r>
            <a:r>
              <a:rPr lang="en-US" sz="2400" dirty="0" err="1"/>
              <a:t>penyelidikan</a:t>
            </a:r>
            <a:r>
              <a:rPr lang="en-US" sz="2400" dirty="0"/>
              <a:t> </a:t>
            </a:r>
          </a:p>
        </p:txBody>
      </p:sp>
      <p:sp>
        <p:nvSpPr>
          <p:cNvPr id="4" name="Footer Placeholder 3"/>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33060414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3200" b="1" dirty="0" smtClean="0"/>
              <a:t>FAKTOR YANG PERLU DIPERHATIKAN DALAM PENGUMPULAN DATA</a:t>
            </a:r>
            <a:endParaRPr lang="en-US" sz="3200" b="1" dirty="0"/>
          </a:p>
        </p:txBody>
      </p:sp>
      <p:sp>
        <p:nvSpPr>
          <p:cNvPr id="3" name="Content Placeholder 2"/>
          <p:cNvSpPr>
            <a:spLocks noGrp="1"/>
          </p:cNvSpPr>
          <p:nvPr>
            <p:ph idx="1"/>
          </p:nvPr>
        </p:nvSpPr>
        <p:spPr>
          <a:xfrm>
            <a:off x="914400" y="1600200"/>
            <a:ext cx="7772400" cy="3810000"/>
          </a:xfrm>
        </p:spPr>
        <p:txBody>
          <a:bodyPr>
            <a:normAutofit/>
          </a:bodyPr>
          <a:lstStyle/>
          <a:p>
            <a:r>
              <a:rPr lang="en-US" sz="2400" dirty="0" err="1" smtClean="0"/>
              <a:t>Alam</a:t>
            </a:r>
            <a:r>
              <a:rPr lang="en-US" sz="2400" dirty="0"/>
              <a:t>, </a:t>
            </a:r>
            <a:r>
              <a:rPr lang="en-US" sz="2400" dirty="0" err="1"/>
              <a:t>ruang</a:t>
            </a:r>
            <a:r>
              <a:rPr lang="en-US" sz="2400" dirty="0"/>
              <a:t> </a:t>
            </a:r>
            <a:r>
              <a:rPr lang="en-US" sz="2400" dirty="0" err="1"/>
              <a:t>lingkup</a:t>
            </a:r>
            <a:r>
              <a:rPr lang="en-US" sz="2400" dirty="0"/>
              <a:t> </a:t>
            </a:r>
            <a:r>
              <a:rPr lang="en-US" sz="2400" dirty="0" err="1"/>
              <a:t>dan</a:t>
            </a:r>
            <a:r>
              <a:rPr lang="en-US" sz="2400" dirty="0"/>
              <a:t> </a:t>
            </a:r>
            <a:r>
              <a:rPr lang="en-US" sz="2400" dirty="0" err="1"/>
              <a:t>objek</a:t>
            </a:r>
            <a:r>
              <a:rPr lang="en-US" sz="2400" dirty="0"/>
              <a:t> </a:t>
            </a:r>
            <a:r>
              <a:rPr lang="en-US" sz="2400" dirty="0" err="1"/>
              <a:t>penyelidikan</a:t>
            </a:r>
            <a:r>
              <a:rPr lang="en-US" sz="2400" dirty="0"/>
              <a:t>: </a:t>
            </a:r>
            <a:r>
              <a:rPr lang="en-US" sz="2400" dirty="0" err="1"/>
              <a:t>ini</a:t>
            </a:r>
            <a:r>
              <a:rPr lang="en-US" sz="2400" dirty="0"/>
              <a:t> </a:t>
            </a:r>
            <a:r>
              <a:rPr lang="en-US" sz="2400" dirty="0" err="1"/>
              <a:t>merupakan</a:t>
            </a:r>
            <a:r>
              <a:rPr lang="en-US" sz="2400" dirty="0"/>
              <a:t> </a:t>
            </a:r>
            <a:r>
              <a:rPr lang="en-US" sz="2400" dirty="0" err="1"/>
              <a:t>faktor</a:t>
            </a:r>
            <a:r>
              <a:rPr lang="en-US" sz="2400" dirty="0"/>
              <a:t> yang paling </a:t>
            </a:r>
            <a:r>
              <a:rPr lang="en-US" sz="2400" dirty="0" err="1"/>
              <a:t>penting</a:t>
            </a:r>
            <a:r>
              <a:rPr lang="en-US" sz="2400" dirty="0"/>
              <a:t> yang </a:t>
            </a:r>
            <a:r>
              <a:rPr lang="en-US" sz="2400" dirty="0" err="1"/>
              <a:t>mempengaruhi</a:t>
            </a:r>
            <a:r>
              <a:rPr lang="en-US" sz="2400" dirty="0"/>
              <a:t> </a:t>
            </a:r>
            <a:r>
              <a:rPr lang="en-US" sz="2400" dirty="0" err="1"/>
              <a:t>pilihan</a:t>
            </a:r>
            <a:r>
              <a:rPr lang="en-US" sz="2400" dirty="0"/>
              <a:t> </a:t>
            </a:r>
            <a:r>
              <a:rPr lang="en-US" sz="2400" dirty="0" err="1"/>
              <a:t>metode</a:t>
            </a:r>
            <a:r>
              <a:rPr lang="en-US" sz="2400" dirty="0"/>
              <a:t> </a:t>
            </a:r>
            <a:r>
              <a:rPr lang="en-US" sz="2400" dirty="0" err="1"/>
              <a:t>tertentu</a:t>
            </a:r>
            <a:r>
              <a:rPr lang="en-US" sz="2400" dirty="0"/>
              <a:t>. </a:t>
            </a:r>
            <a:r>
              <a:rPr lang="en-US" sz="2400" dirty="0" err="1"/>
              <a:t>Metode</a:t>
            </a:r>
            <a:r>
              <a:rPr lang="en-US" sz="2400" dirty="0"/>
              <a:t> yang </a:t>
            </a:r>
            <a:r>
              <a:rPr lang="en-US" sz="2400" dirty="0" err="1"/>
              <a:t>dipilih</a:t>
            </a:r>
            <a:r>
              <a:rPr lang="en-US" sz="2400" dirty="0"/>
              <a:t> </a:t>
            </a:r>
            <a:r>
              <a:rPr lang="en-US" sz="2400" dirty="0" err="1"/>
              <a:t>harus</a:t>
            </a:r>
            <a:r>
              <a:rPr lang="en-US" sz="2400" dirty="0"/>
              <a:t> </a:t>
            </a:r>
            <a:r>
              <a:rPr lang="en-US" sz="2400" dirty="0" err="1"/>
              <a:t>sedemikian</a:t>
            </a:r>
            <a:r>
              <a:rPr lang="en-US" sz="2400" dirty="0"/>
              <a:t> </a:t>
            </a:r>
            <a:r>
              <a:rPr lang="en-US" sz="2400" dirty="0" err="1"/>
              <a:t>rupa</a:t>
            </a:r>
            <a:r>
              <a:rPr lang="en-US" sz="2400" dirty="0"/>
              <a:t> </a:t>
            </a:r>
            <a:r>
              <a:rPr lang="en-US" sz="2400" dirty="0" err="1"/>
              <a:t>sehingga</a:t>
            </a:r>
            <a:r>
              <a:rPr lang="en-US" sz="2400" dirty="0"/>
              <a:t> </a:t>
            </a:r>
            <a:r>
              <a:rPr lang="en-US" sz="2400" dirty="0" err="1"/>
              <a:t>sesuai</a:t>
            </a:r>
            <a:r>
              <a:rPr lang="en-US" sz="2400" dirty="0"/>
              <a:t> </a:t>
            </a:r>
            <a:r>
              <a:rPr lang="en-US" sz="2400" dirty="0" err="1"/>
              <a:t>dengan</a:t>
            </a:r>
            <a:r>
              <a:rPr lang="en-US" sz="2400" dirty="0"/>
              <a:t> </a:t>
            </a:r>
            <a:r>
              <a:rPr lang="en-US" sz="2400" dirty="0" err="1"/>
              <a:t>jenis</a:t>
            </a:r>
            <a:r>
              <a:rPr lang="en-US" sz="2400" dirty="0"/>
              <a:t> </a:t>
            </a:r>
            <a:r>
              <a:rPr lang="en-US" sz="2400" dirty="0" err="1"/>
              <a:t>penyelidikan</a:t>
            </a:r>
            <a:r>
              <a:rPr lang="en-US" sz="2400" dirty="0"/>
              <a:t> yang </a:t>
            </a:r>
            <a:r>
              <a:rPr lang="en-US" sz="2400" dirty="0" err="1"/>
              <a:t>akan</a:t>
            </a:r>
            <a:r>
              <a:rPr lang="en-US" sz="2400" dirty="0"/>
              <a:t> </a:t>
            </a:r>
            <a:r>
              <a:rPr lang="en-US" sz="2400" dirty="0" err="1"/>
              <a:t>dilakukan</a:t>
            </a:r>
            <a:r>
              <a:rPr lang="en-US" sz="2400" dirty="0"/>
              <a:t> </a:t>
            </a:r>
            <a:r>
              <a:rPr lang="en-US" sz="2400" dirty="0" err="1"/>
              <a:t>oleh</a:t>
            </a:r>
            <a:r>
              <a:rPr lang="en-US" sz="2400" dirty="0"/>
              <a:t> </a:t>
            </a:r>
            <a:r>
              <a:rPr lang="en-US" sz="2400" dirty="0" err="1"/>
              <a:t>peneliti</a:t>
            </a:r>
            <a:r>
              <a:rPr lang="en-US" sz="2400" dirty="0" smtClean="0"/>
              <a:t>. </a:t>
            </a:r>
            <a:r>
              <a:rPr lang="en-US" sz="2400" dirty="0" err="1" smtClean="0"/>
              <a:t>Faktor</a:t>
            </a:r>
            <a:r>
              <a:rPr lang="en-US" sz="2400" dirty="0" smtClean="0"/>
              <a:t> </a:t>
            </a:r>
            <a:r>
              <a:rPr lang="en-US" sz="2400" dirty="0" err="1" smtClean="0"/>
              <a:t>ini</a:t>
            </a:r>
            <a:r>
              <a:rPr lang="en-US" sz="2400" dirty="0" smtClean="0"/>
              <a:t> </a:t>
            </a:r>
            <a:r>
              <a:rPr lang="en-US" sz="2400" dirty="0" err="1" smtClean="0"/>
              <a:t>juga</a:t>
            </a:r>
            <a:r>
              <a:rPr lang="en-US" sz="2400" dirty="0" smtClean="0"/>
              <a:t> </a:t>
            </a:r>
            <a:r>
              <a:rPr lang="en-US" sz="2400" dirty="0" err="1" smtClean="0"/>
              <a:t>penting</a:t>
            </a:r>
            <a:r>
              <a:rPr lang="en-US" sz="2400" dirty="0" smtClean="0"/>
              <a:t> </a:t>
            </a:r>
            <a:r>
              <a:rPr lang="en-US" sz="2400" dirty="0" err="1" smtClean="0"/>
              <a:t>dalam</a:t>
            </a:r>
            <a:r>
              <a:rPr lang="en-US" sz="2400" dirty="0" smtClean="0"/>
              <a:t> </a:t>
            </a:r>
            <a:r>
              <a:rPr lang="en-US" sz="2400" dirty="0" err="1" smtClean="0"/>
              <a:t>menentukan</a:t>
            </a:r>
            <a:r>
              <a:rPr lang="en-US" sz="2400" dirty="0" smtClean="0"/>
              <a:t> </a:t>
            </a:r>
            <a:r>
              <a:rPr lang="en-US" sz="2400" dirty="0" err="1" smtClean="0"/>
              <a:t>apakah</a:t>
            </a:r>
            <a:r>
              <a:rPr lang="en-US" sz="2400" dirty="0" smtClean="0"/>
              <a:t> data </a:t>
            </a:r>
            <a:r>
              <a:rPr lang="en-US" sz="2400" dirty="0" err="1" smtClean="0"/>
              <a:t>data</a:t>
            </a:r>
            <a:r>
              <a:rPr lang="en-US" sz="2400" dirty="0" smtClean="0"/>
              <a:t> </a:t>
            </a:r>
            <a:r>
              <a:rPr lang="en-US" sz="2400" dirty="0" err="1" smtClean="0"/>
              <a:t>sekunder</a:t>
            </a:r>
            <a:r>
              <a:rPr lang="en-US" sz="2400" dirty="0" smtClean="0"/>
              <a:t> yang </a:t>
            </a:r>
            <a:r>
              <a:rPr lang="en-US" sz="2400" dirty="0" err="1" smtClean="0"/>
              <a:t>akan</a:t>
            </a:r>
            <a:r>
              <a:rPr lang="en-US" sz="2400" dirty="0" smtClean="0"/>
              <a:t> </a:t>
            </a:r>
            <a:r>
              <a:rPr lang="en-US" sz="2400" dirty="0" err="1" smtClean="0"/>
              <a:t>digunakan</a:t>
            </a:r>
            <a:r>
              <a:rPr lang="en-US" sz="2400" dirty="0" smtClean="0"/>
              <a:t> </a:t>
            </a:r>
            <a:r>
              <a:rPr lang="en-US" sz="2400" dirty="0" err="1" smtClean="0"/>
              <a:t>atau</a:t>
            </a:r>
            <a:r>
              <a:rPr lang="en-US" sz="2400" dirty="0" smtClean="0"/>
              <a:t> data </a:t>
            </a:r>
            <a:r>
              <a:rPr lang="en-US" sz="2400" dirty="0" err="1" smtClean="0"/>
              <a:t>belum</a:t>
            </a:r>
            <a:r>
              <a:rPr lang="en-US" sz="2400" dirty="0" smtClean="0"/>
              <a:t> </a:t>
            </a:r>
            <a:r>
              <a:rPr lang="en-US" sz="2400" dirty="0" err="1" smtClean="0"/>
              <a:t>tersedia</a:t>
            </a:r>
            <a:r>
              <a:rPr lang="en-US" sz="2400" dirty="0" smtClean="0"/>
              <a:t> data primer </a:t>
            </a:r>
            <a:r>
              <a:rPr lang="en-US" sz="2400" dirty="0" err="1" smtClean="0"/>
              <a:t>harus</a:t>
            </a:r>
            <a:r>
              <a:rPr lang="en-US" sz="2400" dirty="0" smtClean="0"/>
              <a:t> </a:t>
            </a:r>
            <a:r>
              <a:rPr lang="en-US" sz="2400" dirty="0" err="1" smtClean="0"/>
              <a:t>dikumpulkan</a:t>
            </a:r>
            <a:r>
              <a:rPr lang="en-US" sz="2400" dirty="0" smtClean="0"/>
              <a:t>.</a:t>
            </a:r>
          </a:p>
        </p:txBody>
      </p:sp>
      <p:sp>
        <p:nvSpPr>
          <p:cNvPr id="4" name="Footer Placeholder 3"/>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5314018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3200" b="1" dirty="0" smtClean="0"/>
              <a:t>FAKTOR YANG PERLU DIPERHATIKAN UNTUK METODE PENGUMPULAN DATA</a:t>
            </a:r>
            <a:endParaRPr lang="en-US" sz="3200" b="1" dirty="0"/>
          </a:p>
        </p:txBody>
      </p:sp>
      <p:sp>
        <p:nvSpPr>
          <p:cNvPr id="3" name="Content Placeholder 2"/>
          <p:cNvSpPr>
            <a:spLocks noGrp="1"/>
          </p:cNvSpPr>
          <p:nvPr>
            <p:ph idx="1"/>
          </p:nvPr>
        </p:nvSpPr>
        <p:spPr>
          <a:xfrm>
            <a:off x="914400" y="1600200"/>
            <a:ext cx="7772400" cy="3276600"/>
          </a:xfrm>
        </p:spPr>
        <p:txBody>
          <a:bodyPr>
            <a:noAutofit/>
          </a:bodyPr>
          <a:lstStyle/>
          <a:p>
            <a:pPr lvl="0"/>
            <a:r>
              <a:rPr lang="id-ID" sz="2400" b="1" dirty="0"/>
              <a:t>Dana yang tersedia:</a:t>
            </a:r>
            <a:r>
              <a:rPr lang="id-ID" sz="2400" dirty="0"/>
              <a:t> Ketersediaan dana untuk proyek riset menentukan untuk sebagian besar metode yang digunakan untuk pengumpulan data. Ketika dana yang dimiliki peneliti sangat terbatas, dia harus memilih metode yang relatif lebih </a:t>
            </a:r>
            <a:r>
              <a:rPr lang="id-ID" sz="2400" dirty="0" smtClean="0"/>
              <a:t>murah</a:t>
            </a:r>
            <a:r>
              <a:rPr lang="en-US" sz="2400" dirty="0" smtClean="0"/>
              <a:t>,</a:t>
            </a:r>
            <a:r>
              <a:rPr lang="id-ID" sz="2400" dirty="0" smtClean="0"/>
              <a:t> </a:t>
            </a:r>
            <a:r>
              <a:rPr lang="id-ID" sz="2400" dirty="0"/>
              <a:t>mungkin tidak efisien dan efektif karena beberapa metode mahal </a:t>
            </a:r>
            <a:r>
              <a:rPr lang="id-ID" sz="2400" dirty="0" smtClean="0"/>
              <a:t>lainnya</a:t>
            </a:r>
            <a:endParaRPr lang="en-US" sz="2400" dirty="0"/>
          </a:p>
        </p:txBody>
      </p:sp>
      <p:sp>
        <p:nvSpPr>
          <p:cNvPr id="4" name="Footer Placeholder 3"/>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38721470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3200" b="1" dirty="0" smtClean="0"/>
              <a:t>FAKTOR YANG PERLU DIPERHATIKAN UNTUK METODE PENGUMPULAN DATA</a:t>
            </a:r>
            <a:endParaRPr lang="en-US" sz="3200" b="1" dirty="0"/>
          </a:p>
        </p:txBody>
      </p:sp>
      <p:sp>
        <p:nvSpPr>
          <p:cNvPr id="3" name="Content Placeholder 2"/>
          <p:cNvSpPr>
            <a:spLocks noGrp="1"/>
          </p:cNvSpPr>
          <p:nvPr>
            <p:ph idx="1"/>
          </p:nvPr>
        </p:nvSpPr>
        <p:spPr>
          <a:xfrm>
            <a:off x="914400" y="1600200"/>
            <a:ext cx="7772400" cy="3276600"/>
          </a:xfrm>
        </p:spPr>
        <p:txBody>
          <a:bodyPr>
            <a:normAutofit fontScale="92500" lnSpcReduction="10000"/>
          </a:bodyPr>
          <a:lstStyle/>
          <a:p>
            <a:pPr lvl="0"/>
            <a:r>
              <a:rPr lang="id-ID" b="1" dirty="0"/>
              <a:t>Faktor waktu</a:t>
            </a:r>
            <a:r>
              <a:rPr lang="id-ID" sz="2800" b="1" dirty="0"/>
              <a:t>:</a:t>
            </a:r>
            <a:r>
              <a:rPr lang="id-ID" sz="2800" dirty="0"/>
              <a:t> Tersedianya waktu juga harus diperhitungkan dalam menentukan metode pengumpulan data. Beberapa metode mengambil waktu yang lebih lama, sedangkan dengan yang lainnya data dapat dikumpulkan dalam durasi relatif lebih pendek. Waktu yang dimiliki peneliti, dengan demikian, mempengaruhi pemilihan metode yang data akan dikumpulkan.</a:t>
            </a:r>
            <a:endParaRPr lang="en-US" sz="2800" dirty="0"/>
          </a:p>
        </p:txBody>
      </p:sp>
      <p:sp>
        <p:nvSpPr>
          <p:cNvPr id="4" name="Content Placeholder 2"/>
          <p:cNvSpPr txBox="1">
            <a:spLocks/>
          </p:cNvSpPr>
          <p:nvPr/>
        </p:nvSpPr>
        <p:spPr>
          <a:xfrm>
            <a:off x="833284" y="4724400"/>
            <a:ext cx="7772400" cy="3276600"/>
          </a:xfrm>
          <a:prstGeom prst="rect">
            <a:avLst/>
          </a:prstGeom>
        </p:spPr>
        <p:txBody>
          <a:bodyPr vert="horz">
            <a:norm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r>
              <a:rPr lang="en-US" dirty="0" smtClean="0"/>
              <a:t> </a:t>
            </a:r>
            <a:r>
              <a:rPr lang="id-ID" b="1" dirty="0" smtClean="0"/>
              <a:t>Presisi yang diperlukan</a:t>
            </a:r>
            <a:r>
              <a:rPr lang="id-ID" sz="2400" b="1" dirty="0" smtClean="0"/>
              <a:t>:</a:t>
            </a:r>
            <a:r>
              <a:rPr lang="id-ID" sz="2400" dirty="0" smtClean="0"/>
              <a:t> Presisi yang dibutuhkan adalah faktor penting untuk dipertimbangkan pada saat memilih metode pengumpulan data.</a:t>
            </a:r>
            <a:endParaRPr lang="en-US" sz="2400" dirty="0"/>
          </a:p>
        </p:txBody>
      </p:sp>
      <p:sp>
        <p:nvSpPr>
          <p:cNvPr id="5" name="Footer Placeholder 4"/>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235145706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b="1" dirty="0" smtClean="0"/>
              <a:t>METODE STUDI KASUS</a:t>
            </a:r>
            <a:endParaRPr lang="en-US" b="1" dirty="0"/>
          </a:p>
        </p:txBody>
      </p:sp>
      <p:sp>
        <p:nvSpPr>
          <p:cNvPr id="4" name="Content Placeholder 3"/>
          <p:cNvSpPr>
            <a:spLocks noGrp="1"/>
          </p:cNvSpPr>
          <p:nvPr>
            <p:ph idx="1"/>
          </p:nvPr>
        </p:nvSpPr>
        <p:spPr>
          <a:xfrm>
            <a:off x="457200" y="1447800"/>
            <a:ext cx="8229600" cy="4754563"/>
          </a:xfrm>
        </p:spPr>
        <p:txBody>
          <a:bodyPr>
            <a:normAutofit/>
          </a:bodyPr>
          <a:lstStyle/>
          <a:p>
            <a:r>
              <a:rPr lang="en-US" sz="2400" dirty="0" err="1" smtClean="0"/>
              <a:t>Dengan</a:t>
            </a:r>
            <a:r>
              <a:rPr lang="en-US" sz="2400" dirty="0" smtClean="0"/>
              <a:t> </a:t>
            </a:r>
            <a:r>
              <a:rPr lang="en-US" sz="2400" dirty="0" err="1"/>
              <a:t>metode</a:t>
            </a:r>
            <a:r>
              <a:rPr lang="en-US" sz="2400" dirty="0"/>
              <a:t> </a:t>
            </a:r>
            <a:r>
              <a:rPr lang="en-US" sz="2400" dirty="0" err="1"/>
              <a:t>ini</a:t>
            </a:r>
            <a:r>
              <a:rPr lang="en-US" sz="2400" dirty="0"/>
              <a:t> </a:t>
            </a:r>
            <a:r>
              <a:rPr lang="en-US" sz="2400" dirty="0" err="1"/>
              <a:t>peneliti</a:t>
            </a:r>
            <a:r>
              <a:rPr lang="en-US" sz="2400" dirty="0"/>
              <a:t> </a:t>
            </a:r>
            <a:r>
              <a:rPr lang="en-US" sz="2400" dirty="0" err="1"/>
              <a:t>dapat</a:t>
            </a:r>
            <a:r>
              <a:rPr lang="en-US" sz="2400" dirty="0"/>
              <a:t> </a:t>
            </a:r>
            <a:r>
              <a:rPr lang="en-US" sz="2400" dirty="0" err="1"/>
              <a:t>mengambil</a:t>
            </a:r>
            <a:r>
              <a:rPr lang="en-US" sz="2400" dirty="0"/>
              <a:t> </a:t>
            </a:r>
            <a:r>
              <a:rPr lang="en-US" sz="2400" dirty="0" err="1"/>
              <a:t>satu</a:t>
            </a:r>
            <a:r>
              <a:rPr lang="en-US" sz="2400" dirty="0"/>
              <a:t> unit </a:t>
            </a:r>
            <a:r>
              <a:rPr lang="en-US" sz="2400" dirty="0" err="1"/>
              <a:t>sosial</a:t>
            </a:r>
            <a:r>
              <a:rPr lang="en-US" sz="2400" dirty="0"/>
              <a:t> </a:t>
            </a:r>
            <a:r>
              <a:rPr lang="en-US" sz="2400" dirty="0" err="1"/>
              <a:t>tunggal</a:t>
            </a:r>
            <a:r>
              <a:rPr lang="en-US" sz="2400" dirty="0"/>
              <a:t> </a:t>
            </a:r>
            <a:r>
              <a:rPr lang="en-US" sz="2400" dirty="0" err="1"/>
              <a:t>atau</a:t>
            </a:r>
            <a:r>
              <a:rPr lang="en-US" sz="2400" dirty="0"/>
              <a:t> </a:t>
            </a:r>
            <a:r>
              <a:rPr lang="en-US" sz="2400" dirty="0" err="1"/>
              <a:t>lebih</a:t>
            </a:r>
            <a:r>
              <a:rPr lang="en-US" sz="2400" dirty="0"/>
              <a:t> </a:t>
            </a:r>
            <a:r>
              <a:rPr lang="en-US" sz="2400" dirty="0" err="1"/>
              <a:t>dari</a:t>
            </a:r>
            <a:r>
              <a:rPr lang="en-US" sz="2400" dirty="0"/>
              <a:t> unit </a:t>
            </a:r>
            <a:r>
              <a:rPr lang="en-US" sz="2400" dirty="0" err="1"/>
              <a:t>tersebut</a:t>
            </a:r>
            <a:r>
              <a:rPr lang="en-US" sz="2400" dirty="0"/>
              <a:t> </a:t>
            </a:r>
            <a:r>
              <a:rPr lang="en-US" sz="2400" dirty="0" err="1"/>
              <a:t>untuk</a:t>
            </a:r>
            <a:r>
              <a:rPr lang="en-US" sz="2400" dirty="0"/>
              <a:t> </a:t>
            </a:r>
            <a:r>
              <a:rPr lang="en-US" sz="2400" dirty="0" err="1"/>
              <a:t>tujuan</a:t>
            </a:r>
            <a:r>
              <a:rPr lang="en-US" sz="2400" dirty="0"/>
              <a:t> </a:t>
            </a:r>
            <a:r>
              <a:rPr lang="en-US" sz="2400" dirty="0" err="1"/>
              <a:t>studi</a:t>
            </a:r>
            <a:r>
              <a:rPr lang="en-US" sz="2400" dirty="0"/>
              <a:t>, </a:t>
            </a:r>
            <a:r>
              <a:rPr lang="en-US" sz="2400" dirty="0" err="1"/>
              <a:t>ia</a:t>
            </a:r>
            <a:r>
              <a:rPr lang="en-US" sz="2400" dirty="0"/>
              <a:t> </a:t>
            </a:r>
            <a:r>
              <a:rPr lang="en-US" sz="2400" dirty="0" err="1"/>
              <a:t>bahkan</a:t>
            </a:r>
            <a:r>
              <a:rPr lang="en-US" sz="2400" dirty="0"/>
              <a:t> </a:t>
            </a:r>
            <a:r>
              <a:rPr lang="en-US" sz="2400" dirty="0" err="1"/>
              <a:t>dapat</a:t>
            </a:r>
            <a:r>
              <a:rPr lang="en-US" sz="2400" dirty="0"/>
              <a:t> </a:t>
            </a:r>
            <a:r>
              <a:rPr lang="en-US" sz="2400" dirty="0" err="1"/>
              <a:t>mengambil</a:t>
            </a:r>
            <a:r>
              <a:rPr lang="en-US" sz="2400" dirty="0"/>
              <a:t> </a:t>
            </a:r>
            <a:r>
              <a:rPr lang="en-US" sz="2400" dirty="0" err="1"/>
              <a:t>suatu</a:t>
            </a:r>
            <a:r>
              <a:rPr lang="en-US" sz="2400" dirty="0"/>
              <a:t> </a:t>
            </a:r>
            <a:r>
              <a:rPr lang="en-US" sz="2400" dirty="0" err="1"/>
              <a:t>keadaan</a:t>
            </a:r>
            <a:r>
              <a:rPr lang="en-US" sz="2400" dirty="0"/>
              <a:t> </a:t>
            </a:r>
            <a:r>
              <a:rPr lang="en-US" sz="2400" dirty="0" err="1"/>
              <a:t>untuk</a:t>
            </a:r>
            <a:r>
              <a:rPr lang="en-US" sz="2400" dirty="0"/>
              <a:t> </a:t>
            </a:r>
            <a:r>
              <a:rPr lang="en-US" sz="2400" dirty="0" err="1"/>
              <a:t>mempelajari</a:t>
            </a:r>
            <a:r>
              <a:rPr lang="en-US" sz="2400" dirty="0"/>
              <a:t> yang </a:t>
            </a:r>
            <a:r>
              <a:rPr lang="en-US" sz="2400" dirty="0" err="1" smtClean="0"/>
              <a:t>secara</a:t>
            </a:r>
            <a:r>
              <a:rPr lang="en-US" sz="2400" dirty="0" smtClean="0"/>
              <a:t> </a:t>
            </a:r>
            <a:r>
              <a:rPr lang="en-US" sz="2400" dirty="0" err="1"/>
              <a:t>komprehensif</a:t>
            </a:r>
            <a:r>
              <a:rPr lang="en-US" sz="2400" dirty="0" smtClean="0"/>
              <a:t>.</a:t>
            </a:r>
          </a:p>
          <a:p>
            <a:pPr marL="0" indent="0">
              <a:buNone/>
            </a:pPr>
            <a:endParaRPr lang="en-US" sz="2400" dirty="0"/>
          </a:p>
          <a:p>
            <a:r>
              <a:rPr lang="en-US" sz="2400" dirty="0" err="1" smtClean="0"/>
              <a:t>Umumnya</a:t>
            </a:r>
            <a:r>
              <a:rPr lang="en-US" sz="2400" dirty="0"/>
              <a:t>, </a:t>
            </a:r>
            <a:r>
              <a:rPr lang="en-US" sz="2400" dirty="0" err="1"/>
              <a:t>penelitian</a:t>
            </a:r>
            <a:r>
              <a:rPr lang="en-US" sz="2400" dirty="0"/>
              <a:t> </a:t>
            </a:r>
            <a:r>
              <a:rPr lang="en-US" sz="2400" dirty="0" err="1"/>
              <a:t>meluas</a:t>
            </a:r>
            <a:r>
              <a:rPr lang="en-US" sz="2400" dirty="0"/>
              <a:t> </a:t>
            </a:r>
            <a:r>
              <a:rPr lang="en-US" sz="2400" dirty="0" err="1"/>
              <a:t>selama</a:t>
            </a:r>
            <a:r>
              <a:rPr lang="en-US" sz="2400" dirty="0"/>
              <a:t> </a:t>
            </a:r>
            <a:r>
              <a:rPr lang="en-US" sz="2400" dirty="0" err="1"/>
              <a:t>periode</a:t>
            </a:r>
            <a:r>
              <a:rPr lang="en-US" sz="2400" dirty="0"/>
              <a:t> </a:t>
            </a:r>
            <a:r>
              <a:rPr lang="en-US" sz="2400" dirty="0" err="1"/>
              <a:t>waktu</a:t>
            </a:r>
            <a:r>
              <a:rPr lang="en-US" sz="2400" dirty="0"/>
              <a:t> yang </a:t>
            </a:r>
            <a:r>
              <a:rPr lang="en-US" sz="2400" dirty="0" err="1"/>
              <a:t>panjang</a:t>
            </a:r>
            <a:r>
              <a:rPr lang="en-US" sz="2400" dirty="0"/>
              <a:t> </a:t>
            </a:r>
            <a:r>
              <a:rPr lang="en-US" sz="2400" dirty="0" err="1"/>
              <a:t>untuk</a:t>
            </a:r>
            <a:r>
              <a:rPr lang="en-US" sz="2400" dirty="0"/>
              <a:t> </a:t>
            </a:r>
            <a:r>
              <a:rPr lang="en-US" sz="2400" dirty="0" err="1"/>
              <a:t>memastikan</a:t>
            </a:r>
            <a:r>
              <a:rPr lang="en-US" sz="2400" dirty="0"/>
              <a:t> </a:t>
            </a:r>
            <a:r>
              <a:rPr lang="en-US" sz="2400" dirty="0" err="1"/>
              <a:t>riwayat</a:t>
            </a:r>
            <a:r>
              <a:rPr lang="en-US" sz="2400" dirty="0"/>
              <a:t> </a:t>
            </a:r>
            <a:r>
              <a:rPr lang="en-US" sz="2400" dirty="0" err="1"/>
              <a:t>alami</a:t>
            </a:r>
            <a:r>
              <a:rPr lang="en-US" sz="2400" dirty="0"/>
              <a:t> unit </a:t>
            </a:r>
            <a:r>
              <a:rPr lang="en-US" sz="2400" dirty="0" err="1"/>
              <a:t>sehingga</a:t>
            </a:r>
            <a:r>
              <a:rPr lang="en-US" sz="2400" dirty="0"/>
              <a:t> </a:t>
            </a:r>
            <a:r>
              <a:rPr lang="en-US" sz="2400" dirty="0" err="1"/>
              <a:t>memperoleh</a:t>
            </a:r>
            <a:r>
              <a:rPr lang="en-US" sz="2400" dirty="0"/>
              <a:t> </a:t>
            </a:r>
            <a:r>
              <a:rPr lang="en-US" sz="2400" dirty="0" err="1"/>
              <a:t>informasi</a:t>
            </a:r>
            <a:r>
              <a:rPr lang="en-US" sz="2400" dirty="0"/>
              <a:t> yang </a:t>
            </a:r>
            <a:r>
              <a:rPr lang="en-US" sz="2400" dirty="0" err="1"/>
              <a:t>cukup</a:t>
            </a:r>
            <a:r>
              <a:rPr lang="en-US" sz="2400" dirty="0"/>
              <a:t> </a:t>
            </a:r>
            <a:r>
              <a:rPr lang="en-US" sz="2400" dirty="0" err="1"/>
              <a:t>untuk</a:t>
            </a:r>
            <a:r>
              <a:rPr lang="en-US" sz="2400" dirty="0"/>
              <a:t> </a:t>
            </a:r>
            <a:r>
              <a:rPr lang="en-US" sz="2400" dirty="0" err="1"/>
              <a:t>menggambarkan</a:t>
            </a:r>
            <a:r>
              <a:rPr lang="en-US" sz="2400" dirty="0"/>
              <a:t> </a:t>
            </a:r>
            <a:r>
              <a:rPr lang="en-US" sz="2400" dirty="0" err="1"/>
              <a:t>kesimpulan</a:t>
            </a:r>
            <a:r>
              <a:rPr lang="en-US" sz="2400" dirty="0"/>
              <a:t> yang </a:t>
            </a:r>
            <a:r>
              <a:rPr lang="en-US" sz="2400" dirty="0" err="1"/>
              <a:t>benar</a:t>
            </a:r>
            <a:r>
              <a:rPr lang="en-US" sz="2400" dirty="0"/>
              <a:t>.</a:t>
            </a:r>
          </a:p>
          <a:p>
            <a:endParaRPr lang="en-US" sz="2400" dirty="0"/>
          </a:p>
        </p:txBody>
      </p:sp>
      <p:sp>
        <p:nvSpPr>
          <p:cNvPr id="3" name="Footer Placeholder 2"/>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24393325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262" y="745587"/>
            <a:ext cx="7620000" cy="990600"/>
          </a:xfrm>
        </p:spPr>
        <p:txBody>
          <a:bodyPr>
            <a:noAutofit/>
          </a:bodyPr>
          <a:lstStyle/>
          <a:p>
            <a:pPr marL="114300" indent="0">
              <a:buNone/>
            </a:pPr>
            <a:r>
              <a:rPr lang="id-ID" sz="3200" dirty="0" smtClean="0"/>
              <a:t>M</a:t>
            </a:r>
            <a:r>
              <a:rPr lang="en-US" sz="3200" dirty="0" err="1" smtClean="0"/>
              <a:t>etode</a:t>
            </a:r>
            <a:r>
              <a:rPr lang="en-US" sz="3200" dirty="0" smtClean="0"/>
              <a:t> </a:t>
            </a:r>
            <a:r>
              <a:rPr lang="en-US" sz="3200" dirty="0" err="1"/>
              <a:t>pengumpulan</a:t>
            </a:r>
            <a:r>
              <a:rPr lang="en-US" sz="3200" dirty="0"/>
              <a:t> </a:t>
            </a:r>
            <a:r>
              <a:rPr lang="en-US" sz="3200" dirty="0" smtClean="0"/>
              <a:t>data</a:t>
            </a:r>
            <a:r>
              <a:rPr lang="id-ID" sz="3200" dirty="0" smtClean="0"/>
              <a:t> </a:t>
            </a:r>
            <a:r>
              <a:rPr lang="en-US" sz="3200" dirty="0" smtClean="0"/>
              <a:t> </a:t>
            </a:r>
            <a:r>
              <a:rPr lang="en-US" sz="3200" dirty="0" err="1"/>
              <a:t>terdiri</a:t>
            </a:r>
            <a:r>
              <a:rPr lang="en-US" sz="3200" dirty="0"/>
              <a:t> </a:t>
            </a:r>
            <a:r>
              <a:rPr lang="en-US" sz="3200" dirty="0" err="1"/>
              <a:t>atas</a:t>
            </a:r>
            <a:r>
              <a:rPr lang="en-US" sz="3200" dirty="0"/>
              <a:t> 2 </a:t>
            </a:r>
            <a:r>
              <a:rPr lang="en-US" sz="3200" dirty="0" err="1"/>
              <a:t>jenis</a:t>
            </a:r>
            <a:r>
              <a:rPr lang="en-US" sz="3200" dirty="0"/>
              <a:t> :</a:t>
            </a:r>
          </a:p>
        </p:txBody>
      </p:sp>
      <p:sp>
        <p:nvSpPr>
          <p:cNvPr id="4" name="Content Placeholder 2"/>
          <p:cNvSpPr txBox="1">
            <a:spLocks/>
          </p:cNvSpPr>
          <p:nvPr/>
        </p:nvSpPr>
        <p:spPr>
          <a:xfrm>
            <a:off x="1187624" y="2171700"/>
            <a:ext cx="6705600" cy="990600"/>
          </a:xfrm>
          <a:prstGeom prst="rect">
            <a:avLst/>
          </a:prstGeom>
        </p:spPr>
        <p:txBody>
          <a:bodyPr vert="horz" lIns="91440" tIns="45720" rIns="91440" bIns="45720" rtlCol="0">
            <a:normAutofit fontScale="25000" lnSpcReduction="20000"/>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n-US" sz="12900" b="1" dirty="0"/>
              <a:t>Data primer</a:t>
            </a:r>
            <a:r>
              <a:rPr lang="en-US" sz="12900" dirty="0"/>
              <a:t>, </a:t>
            </a:r>
            <a:r>
              <a:rPr lang="en-US" sz="12900" dirty="0" err="1"/>
              <a:t>adalah</a:t>
            </a:r>
            <a:r>
              <a:rPr lang="en-US" sz="12900" dirty="0"/>
              <a:t> data yang </a:t>
            </a:r>
            <a:r>
              <a:rPr lang="en-US" sz="12900" dirty="0" err="1"/>
              <a:t>dikoleksi</a:t>
            </a:r>
            <a:r>
              <a:rPr lang="en-US" sz="12900" dirty="0"/>
              <a:t> </a:t>
            </a:r>
            <a:r>
              <a:rPr lang="en-US" sz="12900" dirty="0" err="1"/>
              <a:t>langsung</a:t>
            </a:r>
            <a:r>
              <a:rPr lang="en-US" sz="12900" dirty="0"/>
              <a:t> </a:t>
            </a:r>
            <a:r>
              <a:rPr lang="en-US" sz="12900" dirty="0" err="1"/>
              <a:t>oleh</a:t>
            </a:r>
            <a:r>
              <a:rPr lang="en-US" sz="12900" dirty="0"/>
              <a:t> </a:t>
            </a:r>
            <a:r>
              <a:rPr lang="en-US" sz="12900" dirty="0" err="1"/>
              <a:t>peneliti</a:t>
            </a:r>
            <a:r>
              <a:rPr lang="en-US" sz="12900" dirty="0"/>
              <a:t> </a:t>
            </a:r>
            <a:r>
              <a:rPr lang="en-US" sz="12900" dirty="0" err="1"/>
              <a:t>dan</a:t>
            </a:r>
            <a:r>
              <a:rPr lang="en-US" sz="12900" dirty="0"/>
              <a:t> </a:t>
            </a:r>
            <a:r>
              <a:rPr lang="en-US" sz="12900" dirty="0" err="1"/>
              <a:t>berada</a:t>
            </a:r>
            <a:r>
              <a:rPr lang="en-US" sz="12900" dirty="0"/>
              <a:t> </a:t>
            </a:r>
            <a:r>
              <a:rPr lang="en-US" sz="12900" dirty="0" err="1"/>
              <a:t>pada</a:t>
            </a:r>
            <a:r>
              <a:rPr lang="en-US" sz="12900" dirty="0"/>
              <a:t> </a:t>
            </a:r>
            <a:r>
              <a:rPr lang="en-US" sz="12900" dirty="0" err="1"/>
              <a:t>karakter</a:t>
            </a:r>
            <a:r>
              <a:rPr lang="en-US" sz="12900" dirty="0"/>
              <a:t> </a:t>
            </a:r>
            <a:r>
              <a:rPr lang="en-US" sz="12900" dirty="0" err="1"/>
              <a:t>originalnya</a:t>
            </a:r>
            <a:r>
              <a:rPr lang="en-US" dirty="0"/>
              <a:t>.</a:t>
            </a:r>
          </a:p>
          <a:p>
            <a:pPr algn="just"/>
            <a:endParaRPr lang="en-US" dirty="0"/>
          </a:p>
        </p:txBody>
      </p:sp>
      <p:sp>
        <p:nvSpPr>
          <p:cNvPr id="5" name="Content Placeholder 2"/>
          <p:cNvSpPr txBox="1">
            <a:spLocks/>
          </p:cNvSpPr>
          <p:nvPr/>
        </p:nvSpPr>
        <p:spPr>
          <a:xfrm>
            <a:off x="1187624" y="3933056"/>
            <a:ext cx="6705600" cy="990600"/>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lvl="0" algn="just"/>
            <a:r>
              <a:rPr lang="en-US" sz="3200" b="1" dirty="0"/>
              <a:t>Data </a:t>
            </a:r>
            <a:r>
              <a:rPr lang="en-US" sz="3200" b="1" dirty="0" err="1"/>
              <a:t>sekunder</a:t>
            </a:r>
            <a:r>
              <a:rPr lang="en-US" sz="3200" dirty="0"/>
              <a:t>, </a:t>
            </a:r>
            <a:r>
              <a:rPr lang="en-US" sz="3200" dirty="0" err="1"/>
              <a:t>adalah</a:t>
            </a:r>
            <a:r>
              <a:rPr lang="en-US" sz="3200" dirty="0"/>
              <a:t> data yang </a:t>
            </a:r>
            <a:r>
              <a:rPr lang="en-US" sz="3200" dirty="0" err="1"/>
              <a:t>dikoleksi</a:t>
            </a:r>
            <a:r>
              <a:rPr lang="en-US" sz="3200" dirty="0"/>
              <a:t> </a:t>
            </a:r>
            <a:r>
              <a:rPr lang="en-US" sz="3200" dirty="0" err="1"/>
              <a:t>olah</a:t>
            </a:r>
            <a:r>
              <a:rPr lang="en-US" sz="3200" dirty="0"/>
              <a:t> orang lain </a:t>
            </a:r>
            <a:r>
              <a:rPr lang="en-US" sz="3200" dirty="0" err="1"/>
              <a:t>dan</a:t>
            </a:r>
            <a:r>
              <a:rPr lang="en-US" sz="3200" dirty="0"/>
              <a:t> </a:t>
            </a:r>
            <a:r>
              <a:rPr lang="en-US" sz="3200" dirty="0" err="1"/>
              <a:t>telah</a:t>
            </a:r>
            <a:r>
              <a:rPr lang="en-US" sz="3200" dirty="0"/>
              <a:t> </a:t>
            </a:r>
            <a:r>
              <a:rPr lang="en-US" sz="3200" dirty="0" err="1"/>
              <a:t>melalui</a:t>
            </a:r>
            <a:r>
              <a:rPr lang="en-US" sz="3200" dirty="0"/>
              <a:t> proses </a:t>
            </a:r>
            <a:r>
              <a:rPr lang="en-US" sz="3200" dirty="0" err="1"/>
              <a:t>statistik</a:t>
            </a:r>
            <a:r>
              <a:rPr lang="en-US" sz="3200" dirty="0"/>
              <a:t>.</a:t>
            </a:r>
          </a:p>
        </p:txBody>
      </p:sp>
      <p:sp>
        <p:nvSpPr>
          <p:cNvPr id="2" name="Footer Placeholder 1"/>
          <p:cNvSpPr>
            <a:spLocks noGrp="1"/>
          </p:cNvSpPr>
          <p:nvPr>
            <p:ph type="ftr" sz="quarter" idx="11"/>
          </p:nvPr>
        </p:nvSpPr>
        <p:spPr>
          <a:xfrm>
            <a:off x="2555776" y="6356350"/>
            <a:ext cx="3464024" cy="365125"/>
          </a:xfrm>
        </p:spPr>
        <p:txBody>
          <a:bodyPr/>
          <a:lstStyle/>
          <a:p>
            <a:r>
              <a:rPr lang="en-US" dirty="0" smtClean="0"/>
              <a:t>Seminar </a:t>
            </a:r>
            <a:r>
              <a:rPr lang="en-US" dirty="0" err="1" smtClean="0"/>
              <a:t>Manajemen</a:t>
            </a:r>
            <a:r>
              <a:rPr lang="en-US" dirty="0" smtClean="0"/>
              <a:t> </a:t>
            </a:r>
            <a:r>
              <a:rPr lang="en-US" dirty="0" err="1" smtClean="0"/>
              <a:t>Pemasaran</a:t>
            </a:r>
            <a:endParaRPr lang="en-US" dirty="0"/>
          </a:p>
        </p:txBody>
      </p:sp>
    </p:spTree>
    <p:extLst>
      <p:ext uri="{BB962C8B-B14F-4D97-AF65-F5344CB8AC3E}">
        <p14:creationId xmlns:p14="http://schemas.microsoft.com/office/powerpoint/2010/main" val="3269571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2" presetClass="entr" presetSubtype="4" fill="hold" grpId="0" nodeType="withEffect">
                                  <p:stCondLst>
                                    <p:cond delay="400"/>
                                  </p:stCondLst>
                                  <p:childTnLst>
                                    <p:set>
                                      <p:cBhvr>
                                        <p:cTn id="8" dur="1" fill="hold">
                                          <p:stCondLst>
                                            <p:cond delay="0"/>
                                          </p:stCondLst>
                                        </p:cTn>
                                        <p:tgtEl>
                                          <p:spTgt spid="4"/>
                                        </p:tgtEl>
                                        <p:attrNameLst>
                                          <p:attrName>style.visibility</p:attrName>
                                        </p:attrNameLst>
                                      </p:cBhvr>
                                      <p:to>
                                        <p:strVal val="visible"/>
                                      </p:to>
                                    </p:set>
                                    <p:anim calcmode="lin" valueType="num">
                                      <p:cBhvr additive="base">
                                        <p:cTn id="9" dur="1000" fill="hold"/>
                                        <p:tgtEl>
                                          <p:spTgt spid="4"/>
                                        </p:tgtEl>
                                        <p:attrNameLst>
                                          <p:attrName>ppt_x</p:attrName>
                                        </p:attrNameLst>
                                      </p:cBhvr>
                                      <p:tavLst>
                                        <p:tav tm="0">
                                          <p:val>
                                            <p:strVal val="#ppt_x"/>
                                          </p:val>
                                        </p:tav>
                                        <p:tav tm="100000">
                                          <p:val>
                                            <p:strVal val="#ppt_x"/>
                                          </p:val>
                                        </p:tav>
                                      </p:tavLst>
                                    </p:anim>
                                    <p:anim calcmode="lin" valueType="num">
                                      <p:cBhvr additive="base">
                                        <p:cTn id="10" dur="1000" fill="hold"/>
                                        <p:tgtEl>
                                          <p:spTgt spid="4"/>
                                        </p:tgtEl>
                                        <p:attrNameLst>
                                          <p:attrName>ppt_y</p:attrName>
                                        </p:attrNameLst>
                                      </p:cBhvr>
                                      <p:tavLst>
                                        <p:tav tm="0">
                                          <p:val>
                                            <p:strVal val="1+#ppt_h/2"/>
                                          </p:val>
                                        </p:tav>
                                        <p:tav tm="100000">
                                          <p:val>
                                            <p:strVal val="#ppt_y"/>
                                          </p:val>
                                        </p:tav>
                                      </p:tavLst>
                                    </p:anim>
                                  </p:childTnLst>
                                </p:cTn>
                              </p:par>
                              <p:par>
                                <p:cTn id="11" presetID="2" presetClass="entr" presetSubtype="4" fill="hold" grpId="0" nodeType="withEffect">
                                  <p:stCondLst>
                                    <p:cond delay="140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900" fill="hold"/>
                                        <p:tgtEl>
                                          <p:spTgt spid="5"/>
                                        </p:tgtEl>
                                        <p:attrNameLst>
                                          <p:attrName>ppt_x</p:attrName>
                                        </p:attrNameLst>
                                      </p:cBhvr>
                                      <p:tavLst>
                                        <p:tav tm="0">
                                          <p:val>
                                            <p:strVal val="#ppt_x"/>
                                          </p:val>
                                        </p:tav>
                                        <p:tav tm="100000">
                                          <p:val>
                                            <p:strVal val="#ppt_x"/>
                                          </p:val>
                                        </p:tav>
                                      </p:tavLst>
                                    </p:anim>
                                    <p:anim calcmode="lin" valueType="num">
                                      <p:cBhvr additive="base">
                                        <p:cTn id="14" dur="9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dirty="0" smtClean="0"/>
              <a:t>METODE STUDI KASUS</a:t>
            </a:r>
            <a:endParaRPr lang="en-US" dirty="0"/>
          </a:p>
        </p:txBody>
      </p:sp>
      <p:sp>
        <p:nvSpPr>
          <p:cNvPr id="4" name="Content Placeholder 3"/>
          <p:cNvSpPr>
            <a:spLocks noGrp="1"/>
          </p:cNvSpPr>
          <p:nvPr>
            <p:ph idx="1"/>
          </p:nvPr>
        </p:nvSpPr>
        <p:spPr>
          <a:xfrm>
            <a:off x="533400" y="1371600"/>
            <a:ext cx="8229600" cy="4525963"/>
          </a:xfrm>
        </p:spPr>
        <p:txBody>
          <a:bodyPr>
            <a:normAutofit fontScale="92500" lnSpcReduction="10000"/>
          </a:bodyPr>
          <a:lstStyle/>
          <a:p>
            <a:pPr lvl="0"/>
            <a:r>
              <a:rPr lang="id-ID" sz="2800" dirty="0" smtClean="0"/>
              <a:t>Dalam </a:t>
            </a:r>
            <a:r>
              <a:rPr lang="id-ID" sz="2800" dirty="0"/>
              <a:t>konteks metode ini kita membuat studi lengkap dari unit sosial yang mencakup semua aspek.</a:t>
            </a:r>
            <a:br>
              <a:rPr lang="id-ID" sz="2800" dirty="0"/>
            </a:br>
            <a:r>
              <a:rPr lang="id-ID" sz="2800" dirty="0"/>
              <a:t>Melalui metode ini kita mencoba untuk memahami kompleks faktor yang operatif dalam suatu unit sosial sebagai totalitas terpadu.</a:t>
            </a:r>
            <a:endParaRPr lang="en-US" sz="2800" dirty="0"/>
          </a:p>
          <a:p>
            <a:r>
              <a:rPr lang="id-ID" sz="2800" dirty="0"/>
              <a:t>Berdasarkan metode pendekatan ini yang kebetulan menjadi kualitatif dan tidak kuantitatif . Informasi kuantitatif hanya tidak diambil. Setiap upaya yang mungkin dilakukan untuk mengumpulkan informasi mengenai semua aspek kehidupan. Dengan demikian, studi kasus memperdalam persepsi kita dan memberi kita wawasan yang jelas ke dalam hidup</a:t>
            </a:r>
            <a:endParaRPr lang="en-US" sz="2800" dirty="0"/>
          </a:p>
        </p:txBody>
      </p:sp>
      <p:sp>
        <p:nvSpPr>
          <p:cNvPr id="3" name="Footer Placeholder 2"/>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378118442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dirty="0" smtClean="0"/>
              <a:t>METODE STUDI KASUS</a:t>
            </a:r>
            <a:endParaRPr lang="en-US" dirty="0"/>
          </a:p>
        </p:txBody>
      </p:sp>
      <p:sp>
        <p:nvSpPr>
          <p:cNvPr id="4" name="Content Placeholder 3"/>
          <p:cNvSpPr>
            <a:spLocks noGrp="1"/>
          </p:cNvSpPr>
          <p:nvPr>
            <p:ph idx="1"/>
          </p:nvPr>
        </p:nvSpPr>
        <p:spPr>
          <a:xfrm>
            <a:off x="838200" y="1447800"/>
            <a:ext cx="7772400" cy="4572000"/>
          </a:xfrm>
        </p:spPr>
        <p:txBody>
          <a:bodyPr>
            <a:normAutofit fontScale="85000" lnSpcReduction="20000"/>
          </a:bodyPr>
          <a:lstStyle/>
          <a:p>
            <a:pPr lvl="0"/>
            <a:r>
              <a:rPr lang="id-ID" dirty="0"/>
              <a:t>Sehubungan dengan metode studi kasus upaya dilakukan untuk mengetahui saling hubungan antar-faktor </a:t>
            </a:r>
            <a:r>
              <a:rPr lang="en-US" dirty="0" err="1" smtClean="0"/>
              <a:t>kausa</a:t>
            </a:r>
            <a:r>
              <a:rPr lang="id-ID" dirty="0" smtClean="0"/>
              <a:t>.</a:t>
            </a:r>
            <a:endParaRPr lang="en-US" dirty="0"/>
          </a:p>
          <a:p>
            <a:pPr lvl="0"/>
            <a:r>
              <a:rPr lang="en-US" dirty="0"/>
              <a:t> </a:t>
            </a:r>
            <a:r>
              <a:rPr lang="id-ID" dirty="0"/>
              <a:t>Berdasarkan metode studi kasus pola perilaku dari unit terkait dipelajari secara langsung dan bukan oleh pendekatan tidak langsung dan abstrak.</a:t>
            </a:r>
            <a:endParaRPr lang="en-US" dirty="0"/>
          </a:p>
          <a:p>
            <a:pPr lvl="0"/>
            <a:r>
              <a:rPr lang="id-ID" dirty="0"/>
              <a:t>Studi kasus hasil metode hipotesis berbuah bersama dengan data yang mungkin dapat membantu dalam menguji mereka, dan dengan demikian memungkinkan pengetahuan umum untuk mendapatkan lebih kaya dan lebih kaya. Dalam ketiadaan, ilmu sosial generalisasi mungkin akan cacat.</a:t>
            </a:r>
            <a:endParaRPr lang="en-US" dirty="0"/>
          </a:p>
        </p:txBody>
      </p:sp>
      <p:sp>
        <p:nvSpPr>
          <p:cNvPr id="3" name="Footer Placeholder 2"/>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7660367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Seminar Manajemen Pemasaran</a:t>
            </a:r>
            <a:endParaRPr lang="en-US" dirty="0"/>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1331640" y="1412776"/>
            <a:ext cx="6192688" cy="3816424"/>
          </a:xfrm>
          <a:prstGeom prst="rect">
            <a:avLst/>
          </a:prstGeom>
        </p:spPr>
      </p:pic>
    </p:spTree>
    <p:extLst>
      <p:ext uri="{BB962C8B-B14F-4D97-AF65-F5344CB8AC3E}">
        <p14:creationId xmlns:p14="http://schemas.microsoft.com/office/powerpoint/2010/main" val="80398150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2728" y="548481"/>
            <a:ext cx="7772400" cy="884238"/>
          </a:xfrm>
        </p:spPr>
        <p:txBody>
          <a:bodyPr>
            <a:normAutofit/>
          </a:bodyPr>
          <a:lstStyle/>
          <a:p>
            <a:r>
              <a:rPr lang="en-US" sz="3200" b="1" dirty="0"/>
              <a:t>PENGUMPULAN DATA PRIMER</a:t>
            </a:r>
            <a:endParaRPr lang="en-US" sz="3200" dirty="0"/>
          </a:p>
        </p:txBody>
      </p:sp>
      <p:sp>
        <p:nvSpPr>
          <p:cNvPr id="7" name="Content Placeholder 2"/>
          <p:cNvSpPr txBox="1">
            <a:spLocks/>
          </p:cNvSpPr>
          <p:nvPr/>
        </p:nvSpPr>
        <p:spPr>
          <a:xfrm>
            <a:off x="803564" y="990600"/>
            <a:ext cx="7696200" cy="1828800"/>
          </a:xfrm>
          <a:prstGeom prst="rect">
            <a:avLst/>
          </a:prstGeom>
        </p:spPr>
        <p:txBody>
          <a:bodyPr vert="horz">
            <a:norm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0" indent="0">
              <a:buFont typeface="Wingdings 2"/>
              <a:buNone/>
            </a:pPr>
            <a:endParaRPr lang="en-US" dirty="0" smtClean="0">
              <a:latin typeface="Arial Narrow" pitchFamily="34" charset="0"/>
            </a:endParaRPr>
          </a:p>
        </p:txBody>
      </p:sp>
      <p:sp>
        <p:nvSpPr>
          <p:cNvPr id="8" name="Content Placeholder 2"/>
          <p:cNvSpPr txBox="1">
            <a:spLocks/>
          </p:cNvSpPr>
          <p:nvPr/>
        </p:nvSpPr>
        <p:spPr>
          <a:xfrm>
            <a:off x="768928" y="4343400"/>
            <a:ext cx="7696200" cy="1828800"/>
          </a:xfrm>
          <a:prstGeom prst="rect">
            <a:avLst/>
          </a:prstGeom>
        </p:spPr>
        <p:txBody>
          <a:bodyPr vert="horz">
            <a:norm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0" indent="0">
              <a:buFont typeface="Wingdings 2"/>
              <a:buNone/>
            </a:pPr>
            <a:endParaRPr lang="en-US" dirty="0">
              <a:latin typeface="Arial Narrow" pitchFamily="34" charset="0"/>
            </a:endParaRPr>
          </a:p>
        </p:txBody>
      </p:sp>
      <p:sp>
        <p:nvSpPr>
          <p:cNvPr id="9" name="Content Placeholder 2"/>
          <p:cNvSpPr txBox="1">
            <a:spLocks/>
          </p:cNvSpPr>
          <p:nvPr/>
        </p:nvSpPr>
        <p:spPr>
          <a:xfrm>
            <a:off x="755576" y="2242128"/>
            <a:ext cx="7696200" cy="568036"/>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0" indent="0" algn="just">
              <a:buFont typeface="Wingdings 2"/>
              <a:buNone/>
            </a:pPr>
            <a:r>
              <a:rPr lang="en-US" sz="3200" dirty="0" smtClean="0"/>
              <a:t>Data primer </a:t>
            </a:r>
            <a:r>
              <a:rPr lang="en-US" sz="3200" dirty="0" err="1" smtClean="0"/>
              <a:t>dapat</a:t>
            </a:r>
            <a:r>
              <a:rPr lang="en-US" sz="3200" dirty="0" smtClean="0"/>
              <a:t> </a:t>
            </a:r>
            <a:r>
              <a:rPr lang="en-US" sz="3200" dirty="0" err="1" smtClean="0"/>
              <a:t>dikumpulkan</a:t>
            </a:r>
            <a:r>
              <a:rPr lang="en-US" sz="3200" dirty="0" smtClean="0"/>
              <a:t> </a:t>
            </a:r>
            <a:r>
              <a:rPr lang="en-US" sz="3200" dirty="0" err="1" smtClean="0"/>
              <a:t>melalui</a:t>
            </a:r>
            <a:r>
              <a:rPr lang="en-US" sz="3200" dirty="0" smtClean="0"/>
              <a:t> </a:t>
            </a:r>
            <a:r>
              <a:rPr lang="en-US" sz="3200" dirty="0" err="1" smtClean="0"/>
              <a:t>eksperimen</a:t>
            </a:r>
            <a:r>
              <a:rPr lang="en-US" sz="3200" dirty="0" smtClean="0"/>
              <a:t> </a:t>
            </a:r>
            <a:r>
              <a:rPr lang="en-US" sz="3200" dirty="0" err="1" smtClean="0"/>
              <a:t>pada</a:t>
            </a:r>
            <a:r>
              <a:rPr lang="en-US" sz="3200" dirty="0" smtClean="0"/>
              <a:t> </a:t>
            </a:r>
            <a:r>
              <a:rPr lang="en-US" sz="3200" dirty="0" err="1" smtClean="0"/>
              <a:t>penelitian</a:t>
            </a:r>
            <a:r>
              <a:rPr lang="en-US" sz="3200" dirty="0" smtClean="0"/>
              <a:t> </a:t>
            </a:r>
            <a:r>
              <a:rPr lang="en-US" sz="3200" dirty="0" err="1" smtClean="0"/>
              <a:t>eksperimental</a:t>
            </a:r>
            <a:r>
              <a:rPr lang="en-US" sz="3200" dirty="0" smtClean="0"/>
              <a:t>, </a:t>
            </a:r>
            <a:r>
              <a:rPr lang="en-US" sz="3200" dirty="0" err="1" smtClean="0"/>
              <a:t>namun</a:t>
            </a:r>
            <a:r>
              <a:rPr lang="en-US" sz="3200" dirty="0" smtClean="0"/>
              <a:t> </a:t>
            </a:r>
            <a:r>
              <a:rPr lang="en-US" sz="3200" dirty="0" err="1" smtClean="0"/>
              <a:t>jika</a:t>
            </a:r>
            <a:r>
              <a:rPr lang="en-US" sz="3200" dirty="0" smtClean="0"/>
              <a:t> </a:t>
            </a:r>
            <a:r>
              <a:rPr lang="en-US" sz="3200" dirty="0" err="1" smtClean="0"/>
              <a:t>saja</a:t>
            </a:r>
            <a:r>
              <a:rPr lang="en-US" sz="3200" dirty="0" smtClean="0"/>
              <a:t> </a:t>
            </a:r>
            <a:r>
              <a:rPr lang="en-US" sz="3200" dirty="0" err="1" smtClean="0"/>
              <a:t>kita</a:t>
            </a:r>
            <a:r>
              <a:rPr lang="en-US" sz="3200" dirty="0" smtClean="0"/>
              <a:t> </a:t>
            </a:r>
            <a:r>
              <a:rPr lang="en-US" sz="3200" dirty="0" err="1" smtClean="0"/>
              <a:t>melakukan</a:t>
            </a:r>
            <a:r>
              <a:rPr lang="en-US" sz="3200" dirty="0" smtClean="0"/>
              <a:t> </a:t>
            </a:r>
            <a:r>
              <a:rPr lang="en-US" sz="3200" dirty="0" err="1" smtClean="0"/>
              <a:t>penelitian</a:t>
            </a:r>
            <a:r>
              <a:rPr lang="en-US" sz="3200" dirty="0" smtClean="0"/>
              <a:t> </a:t>
            </a:r>
            <a:r>
              <a:rPr lang="en-US" sz="3200" dirty="0" err="1" smtClean="0"/>
              <a:t>deskriptif</a:t>
            </a:r>
            <a:r>
              <a:rPr lang="en-US" sz="3200" dirty="0" smtClean="0"/>
              <a:t> </a:t>
            </a:r>
            <a:r>
              <a:rPr lang="en-US" sz="3200" dirty="0" err="1" smtClean="0"/>
              <a:t>maka</a:t>
            </a:r>
            <a:r>
              <a:rPr lang="en-US" sz="3200" dirty="0" smtClean="0"/>
              <a:t> survey </a:t>
            </a:r>
            <a:r>
              <a:rPr lang="en-US" sz="3200" dirty="0" err="1" smtClean="0"/>
              <a:t>diperlukan</a:t>
            </a:r>
            <a:r>
              <a:rPr lang="en-US" sz="3200" dirty="0" smtClean="0"/>
              <a:t> </a:t>
            </a:r>
            <a:r>
              <a:rPr lang="en-US" sz="3200" dirty="0" err="1" smtClean="0"/>
              <a:t>untuk</a:t>
            </a:r>
            <a:r>
              <a:rPr lang="en-US" sz="3200" dirty="0" smtClean="0"/>
              <a:t> </a:t>
            </a:r>
            <a:r>
              <a:rPr lang="en-US" sz="3200" dirty="0" err="1" smtClean="0"/>
              <a:t>mengumpulkan</a:t>
            </a:r>
            <a:r>
              <a:rPr lang="en-US" sz="3200" dirty="0" smtClean="0"/>
              <a:t> data primer.</a:t>
            </a:r>
          </a:p>
        </p:txBody>
      </p:sp>
      <p:sp>
        <p:nvSpPr>
          <p:cNvPr id="3" name="Footer Placeholder 2"/>
          <p:cNvSpPr>
            <a:spLocks noGrp="1"/>
          </p:cNvSpPr>
          <p:nvPr>
            <p:ph type="ftr" sz="quarter" idx="11"/>
          </p:nvPr>
        </p:nvSpPr>
        <p:spPr>
          <a:xfrm>
            <a:off x="2195736" y="6356350"/>
            <a:ext cx="3824064" cy="365125"/>
          </a:xfrm>
        </p:spPr>
        <p:txBody>
          <a:bodyPr/>
          <a:lstStyle/>
          <a:p>
            <a:r>
              <a:rPr lang="en-US" dirty="0" smtClean="0"/>
              <a:t>Seminar </a:t>
            </a:r>
            <a:r>
              <a:rPr lang="en-US" dirty="0" err="1" smtClean="0"/>
              <a:t>Manajemen</a:t>
            </a:r>
            <a:r>
              <a:rPr lang="en-US" dirty="0" smtClean="0"/>
              <a:t> </a:t>
            </a:r>
            <a:r>
              <a:rPr lang="en-US" dirty="0" err="1" smtClean="0"/>
              <a:t>Pemasaran</a:t>
            </a:r>
            <a:endParaRPr lang="en-US" dirty="0"/>
          </a:p>
        </p:txBody>
      </p:sp>
    </p:spTree>
    <p:extLst>
      <p:ext uri="{BB962C8B-B14F-4D97-AF65-F5344CB8AC3E}">
        <p14:creationId xmlns:p14="http://schemas.microsoft.com/office/powerpoint/2010/main" val="15868143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PERBEDAAN EKSPERIMEN DENGAN SURVEY</a:t>
            </a:r>
            <a:endParaRPr lang="en-US" sz="2800" b="1" dirty="0"/>
          </a:p>
        </p:txBody>
      </p:sp>
      <p:sp>
        <p:nvSpPr>
          <p:cNvPr id="4" name="Content Placeholder 2"/>
          <p:cNvSpPr txBox="1">
            <a:spLocks/>
          </p:cNvSpPr>
          <p:nvPr/>
        </p:nvSpPr>
        <p:spPr>
          <a:xfrm>
            <a:off x="467544" y="3789040"/>
            <a:ext cx="8056240" cy="151014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en-US" b="1" dirty="0" smtClean="0">
                <a:latin typeface="Cambria" pitchFamily="18" charset="0"/>
              </a:rPr>
              <a:t>SURVEY</a:t>
            </a:r>
          </a:p>
          <a:p>
            <a:pPr marL="274320" lvl="1" indent="0" algn="just">
              <a:buFont typeface="Arial" pitchFamily="34" charset="0"/>
              <a:buNone/>
            </a:pPr>
            <a:r>
              <a:rPr lang="en-US" dirty="0" smtClean="0">
                <a:latin typeface="Cambria" pitchFamily="18" charset="0"/>
              </a:rPr>
              <a:t>Survey </a:t>
            </a:r>
            <a:r>
              <a:rPr lang="en-US" dirty="0" err="1" smtClean="0">
                <a:latin typeface="Cambria" pitchFamily="18" charset="0"/>
              </a:rPr>
              <a:t>mengacu</a:t>
            </a:r>
            <a:r>
              <a:rPr lang="en-US" dirty="0" smtClean="0">
                <a:latin typeface="Cambria" pitchFamily="18" charset="0"/>
              </a:rPr>
              <a:t> </a:t>
            </a:r>
            <a:r>
              <a:rPr lang="en-US" dirty="0" err="1" smtClean="0">
                <a:latin typeface="Cambria" pitchFamily="18" charset="0"/>
              </a:rPr>
              <a:t>pada</a:t>
            </a:r>
            <a:r>
              <a:rPr lang="en-US" dirty="0" smtClean="0">
                <a:latin typeface="Cambria" pitchFamily="18" charset="0"/>
              </a:rPr>
              <a:t> </a:t>
            </a:r>
            <a:r>
              <a:rPr lang="en-US" dirty="0" err="1" smtClean="0">
                <a:latin typeface="Cambria" pitchFamily="18" charset="0"/>
              </a:rPr>
              <a:t>metode</a:t>
            </a:r>
            <a:r>
              <a:rPr lang="en-US" dirty="0" smtClean="0">
                <a:latin typeface="Cambria" pitchFamily="18" charset="0"/>
              </a:rPr>
              <a:t> </a:t>
            </a:r>
            <a:r>
              <a:rPr lang="en-US" dirty="0" err="1" smtClean="0">
                <a:latin typeface="Cambria" pitchFamily="18" charset="0"/>
              </a:rPr>
              <a:t>pengamanan</a:t>
            </a:r>
            <a:r>
              <a:rPr lang="en-US" dirty="0" smtClean="0">
                <a:latin typeface="Cambria" pitchFamily="18" charset="0"/>
              </a:rPr>
              <a:t> </a:t>
            </a:r>
            <a:r>
              <a:rPr lang="en-US" dirty="0" err="1" smtClean="0">
                <a:latin typeface="Cambria" pitchFamily="18" charset="0"/>
              </a:rPr>
              <a:t>informasi</a:t>
            </a:r>
            <a:r>
              <a:rPr lang="en-US" dirty="0" smtClean="0">
                <a:latin typeface="Cambria" pitchFamily="18" charset="0"/>
              </a:rPr>
              <a:t> </a:t>
            </a:r>
            <a:r>
              <a:rPr lang="en-US" dirty="0" err="1" smtClean="0">
                <a:latin typeface="Cambria" pitchFamily="18" charset="0"/>
              </a:rPr>
              <a:t>mengenai</a:t>
            </a:r>
            <a:r>
              <a:rPr lang="en-US" dirty="0" smtClean="0">
                <a:latin typeface="Cambria" pitchFamily="18" charset="0"/>
              </a:rPr>
              <a:t> </a:t>
            </a:r>
            <a:r>
              <a:rPr lang="en-US" dirty="0" err="1" smtClean="0">
                <a:latin typeface="Cambria" pitchFamily="18" charset="0"/>
              </a:rPr>
              <a:t>fenomena</a:t>
            </a:r>
            <a:r>
              <a:rPr lang="en-US" dirty="0" smtClean="0">
                <a:latin typeface="Cambria" pitchFamily="18" charset="0"/>
              </a:rPr>
              <a:t> yang </a:t>
            </a:r>
            <a:r>
              <a:rPr lang="en-US" dirty="0" err="1" smtClean="0">
                <a:latin typeface="Cambria" pitchFamily="18" charset="0"/>
              </a:rPr>
              <a:t>diteliti</a:t>
            </a:r>
            <a:r>
              <a:rPr lang="en-US" dirty="0" smtClean="0">
                <a:latin typeface="Cambria" pitchFamily="18" charset="0"/>
              </a:rPr>
              <a:t> </a:t>
            </a:r>
            <a:r>
              <a:rPr lang="en-US" dirty="0" err="1" smtClean="0">
                <a:latin typeface="Cambria" pitchFamily="18" charset="0"/>
              </a:rPr>
              <a:t>dari</a:t>
            </a:r>
            <a:r>
              <a:rPr lang="en-US" dirty="0" smtClean="0">
                <a:latin typeface="Cambria" pitchFamily="18" charset="0"/>
              </a:rPr>
              <a:t> </a:t>
            </a:r>
            <a:r>
              <a:rPr lang="en-US" dirty="0" err="1" smtClean="0">
                <a:latin typeface="Cambria" pitchFamily="18" charset="0"/>
              </a:rPr>
              <a:t>seluruh</a:t>
            </a:r>
            <a:r>
              <a:rPr lang="en-US" dirty="0" smtClean="0">
                <a:latin typeface="Cambria" pitchFamily="18" charset="0"/>
              </a:rPr>
              <a:t> </a:t>
            </a:r>
            <a:r>
              <a:rPr lang="en-US" dirty="0" err="1" smtClean="0">
                <a:latin typeface="Cambria" pitchFamily="18" charset="0"/>
              </a:rPr>
              <a:t>populasi</a:t>
            </a:r>
            <a:r>
              <a:rPr lang="en-US" dirty="0" smtClean="0">
                <a:latin typeface="Cambria" pitchFamily="18" charset="0"/>
              </a:rPr>
              <a:t> </a:t>
            </a:r>
            <a:r>
              <a:rPr lang="en-US" dirty="0" err="1" smtClean="0">
                <a:latin typeface="Cambria" pitchFamily="18" charset="0"/>
              </a:rPr>
              <a:t>atau</a:t>
            </a:r>
            <a:r>
              <a:rPr lang="en-US" dirty="0" smtClean="0">
                <a:latin typeface="Cambria" pitchFamily="18" charset="0"/>
              </a:rPr>
              <a:t> </a:t>
            </a:r>
            <a:r>
              <a:rPr lang="en-US" dirty="0" err="1" smtClean="0">
                <a:latin typeface="Cambria" pitchFamily="18" charset="0"/>
              </a:rPr>
              <a:t>sampel</a:t>
            </a:r>
            <a:r>
              <a:rPr lang="en-US" dirty="0" smtClean="0">
                <a:latin typeface="Cambria" pitchFamily="18" charset="0"/>
              </a:rPr>
              <a:t> yang </a:t>
            </a:r>
            <a:r>
              <a:rPr lang="en-US" dirty="0" err="1" smtClean="0">
                <a:latin typeface="Cambria" pitchFamily="18" charset="0"/>
              </a:rPr>
              <a:t>mewakili</a:t>
            </a:r>
            <a:r>
              <a:rPr lang="en-US" dirty="0" smtClean="0">
                <a:latin typeface="Cambria" pitchFamily="18" charset="0"/>
              </a:rPr>
              <a:t> </a:t>
            </a:r>
            <a:r>
              <a:rPr lang="en-US" dirty="0" err="1" smtClean="0">
                <a:latin typeface="Cambria" pitchFamily="18" charset="0"/>
              </a:rPr>
              <a:t>melalui</a:t>
            </a:r>
            <a:r>
              <a:rPr lang="en-US" dirty="0" smtClean="0">
                <a:latin typeface="Cambria" pitchFamily="18" charset="0"/>
              </a:rPr>
              <a:t> </a:t>
            </a:r>
            <a:r>
              <a:rPr lang="en-US" dirty="0" err="1" smtClean="0">
                <a:latin typeface="Cambria" pitchFamily="18" charset="0"/>
              </a:rPr>
              <a:t>pengamatan</a:t>
            </a:r>
            <a:endParaRPr lang="en-US" dirty="0">
              <a:latin typeface="Cambria" pitchFamily="18" charset="0"/>
            </a:endParaRPr>
          </a:p>
        </p:txBody>
      </p:sp>
      <p:sp>
        <p:nvSpPr>
          <p:cNvPr id="5" name="Content Placeholder 2"/>
          <p:cNvSpPr txBox="1">
            <a:spLocks/>
          </p:cNvSpPr>
          <p:nvPr/>
        </p:nvSpPr>
        <p:spPr>
          <a:xfrm>
            <a:off x="467544" y="1676400"/>
            <a:ext cx="8056240" cy="1828800"/>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algn="just"/>
            <a:r>
              <a:rPr lang="en-US" sz="2800" b="1" dirty="0" smtClean="0">
                <a:latin typeface="Cambria" pitchFamily="18" charset="0"/>
              </a:rPr>
              <a:t>EKSPERIMEN</a:t>
            </a:r>
          </a:p>
          <a:p>
            <a:pPr marL="274320" lvl="1" indent="0" algn="just">
              <a:buNone/>
            </a:pPr>
            <a:r>
              <a:rPr lang="en-US" sz="2800" dirty="0" err="1" smtClean="0">
                <a:latin typeface="Cambria" pitchFamily="18" charset="0"/>
              </a:rPr>
              <a:t>Sebuah</a:t>
            </a:r>
            <a:r>
              <a:rPr lang="en-US" sz="2800" dirty="0" smtClean="0">
                <a:latin typeface="Cambria" pitchFamily="18" charset="0"/>
              </a:rPr>
              <a:t> </a:t>
            </a:r>
            <a:r>
              <a:rPr lang="en-US" sz="2800" dirty="0" err="1" smtClean="0">
                <a:latin typeface="Cambria" pitchFamily="18" charset="0"/>
              </a:rPr>
              <a:t>eksperimen</a:t>
            </a:r>
            <a:r>
              <a:rPr lang="en-US" sz="2800" dirty="0" smtClean="0">
                <a:latin typeface="Cambria" pitchFamily="18" charset="0"/>
              </a:rPr>
              <a:t> </a:t>
            </a:r>
            <a:r>
              <a:rPr lang="en-US" sz="2800" dirty="0" err="1" smtClean="0">
                <a:latin typeface="Cambria" pitchFamily="18" charset="0"/>
              </a:rPr>
              <a:t>mengacu</a:t>
            </a:r>
            <a:r>
              <a:rPr lang="en-US" sz="2800" dirty="0" smtClean="0">
                <a:latin typeface="Cambria" pitchFamily="18" charset="0"/>
              </a:rPr>
              <a:t> </a:t>
            </a:r>
            <a:r>
              <a:rPr lang="en-US" sz="2800" dirty="0" err="1" smtClean="0">
                <a:latin typeface="Cambria" pitchFamily="18" charset="0"/>
              </a:rPr>
              <a:t>pada</a:t>
            </a:r>
            <a:r>
              <a:rPr lang="en-US" sz="2800" dirty="0" smtClean="0">
                <a:latin typeface="Cambria" pitchFamily="18" charset="0"/>
              </a:rPr>
              <a:t> </a:t>
            </a:r>
            <a:r>
              <a:rPr lang="en-US" sz="2800" dirty="0" err="1" smtClean="0">
                <a:latin typeface="Cambria" pitchFamily="18" charset="0"/>
              </a:rPr>
              <a:t>investigasi</a:t>
            </a:r>
            <a:r>
              <a:rPr lang="en-US" sz="2800" dirty="0" smtClean="0">
                <a:latin typeface="Cambria" pitchFamily="18" charset="0"/>
              </a:rPr>
              <a:t> di </a:t>
            </a:r>
            <a:r>
              <a:rPr lang="en-US" sz="2800" dirty="0" err="1" smtClean="0">
                <a:latin typeface="Cambria" pitchFamily="18" charset="0"/>
              </a:rPr>
              <a:t>mana</a:t>
            </a:r>
            <a:r>
              <a:rPr lang="en-US" sz="2800" dirty="0" smtClean="0">
                <a:latin typeface="Cambria" pitchFamily="18" charset="0"/>
              </a:rPr>
              <a:t> </a:t>
            </a:r>
            <a:r>
              <a:rPr lang="en-US" sz="2800" dirty="0" err="1" smtClean="0">
                <a:latin typeface="Cambria" pitchFamily="18" charset="0"/>
              </a:rPr>
              <a:t>faktor</a:t>
            </a:r>
            <a:r>
              <a:rPr lang="en-US" sz="2800" dirty="0" smtClean="0">
                <a:latin typeface="Cambria" pitchFamily="18" charset="0"/>
              </a:rPr>
              <a:t> </a:t>
            </a:r>
            <a:r>
              <a:rPr lang="en-US" sz="2800" dirty="0" err="1" smtClean="0">
                <a:latin typeface="Cambria" pitchFamily="18" charset="0"/>
              </a:rPr>
              <a:t>atau</a:t>
            </a:r>
            <a:r>
              <a:rPr lang="en-US" sz="2800" dirty="0" smtClean="0">
                <a:latin typeface="Cambria" pitchFamily="18" charset="0"/>
              </a:rPr>
              <a:t> </a:t>
            </a:r>
            <a:r>
              <a:rPr lang="en-US" sz="2800" dirty="0" err="1" smtClean="0">
                <a:latin typeface="Cambria" pitchFamily="18" charset="0"/>
              </a:rPr>
              <a:t>variabel</a:t>
            </a:r>
            <a:r>
              <a:rPr lang="en-US" sz="2800" dirty="0" smtClean="0">
                <a:latin typeface="Cambria" pitchFamily="18" charset="0"/>
              </a:rPr>
              <a:t> yang </a:t>
            </a:r>
            <a:r>
              <a:rPr lang="en-US" sz="2800" dirty="0" err="1" smtClean="0">
                <a:latin typeface="Cambria" pitchFamily="18" charset="0"/>
              </a:rPr>
              <a:t>diuji</a:t>
            </a:r>
            <a:r>
              <a:rPr lang="en-US" sz="2800" dirty="0" smtClean="0">
                <a:latin typeface="Cambria" pitchFamily="18" charset="0"/>
              </a:rPr>
              <a:t> </a:t>
            </a:r>
            <a:r>
              <a:rPr lang="en-US" sz="2800" dirty="0" err="1" smtClean="0">
                <a:latin typeface="Cambria" pitchFamily="18" charset="0"/>
              </a:rPr>
              <a:t>terisolasi</a:t>
            </a:r>
            <a:r>
              <a:rPr lang="en-US" sz="2800" dirty="0">
                <a:latin typeface="Cambria" pitchFamily="18" charset="0"/>
              </a:rPr>
              <a:t> </a:t>
            </a:r>
            <a:r>
              <a:rPr lang="en-US" sz="2800" dirty="0" err="1" smtClean="0">
                <a:latin typeface="Cambria" pitchFamily="18" charset="0"/>
              </a:rPr>
              <a:t>serta</a:t>
            </a:r>
            <a:r>
              <a:rPr lang="en-US" sz="2800" dirty="0" smtClean="0">
                <a:latin typeface="Cambria" pitchFamily="18" charset="0"/>
              </a:rPr>
              <a:t> </a:t>
            </a:r>
            <a:r>
              <a:rPr lang="en-US" sz="2800" dirty="0" err="1" smtClean="0">
                <a:latin typeface="Cambria" pitchFamily="18" charset="0"/>
              </a:rPr>
              <a:t>dimodifikasi</a:t>
            </a:r>
            <a:r>
              <a:rPr lang="en-US" sz="2800" dirty="0" smtClean="0">
                <a:latin typeface="Cambria" pitchFamily="18" charset="0"/>
              </a:rPr>
              <a:t> agar </a:t>
            </a:r>
            <a:r>
              <a:rPr lang="en-US" sz="2800" dirty="0" err="1" smtClean="0">
                <a:latin typeface="Cambria" pitchFamily="18" charset="0"/>
              </a:rPr>
              <a:t>efeknya</a:t>
            </a:r>
            <a:r>
              <a:rPr lang="en-US" sz="2800" dirty="0" smtClean="0">
                <a:latin typeface="Cambria" pitchFamily="18" charset="0"/>
              </a:rPr>
              <a:t> </a:t>
            </a:r>
            <a:r>
              <a:rPr lang="en-US" sz="2800" dirty="0" err="1" smtClean="0">
                <a:latin typeface="Cambria" pitchFamily="18" charset="0"/>
              </a:rPr>
              <a:t>dapat</a:t>
            </a:r>
            <a:r>
              <a:rPr lang="en-US" sz="2800" dirty="0" smtClean="0">
                <a:latin typeface="Cambria" pitchFamily="18" charset="0"/>
              </a:rPr>
              <a:t> </a:t>
            </a:r>
            <a:r>
              <a:rPr lang="en-US" sz="2800" dirty="0" err="1" smtClean="0">
                <a:latin typeface="Cambria" pitchFamily="18" charset="0"/>
              </a:rPr>
              <a:t>diukur</a:t>
            </a:r>
            <a:r>
              <a:rPr lang="en-US" sz="2800" dirty="0" smtClean="0">
                <a:latin typeface="Cambria" pitchFamily="18" charset="0"/>
              </a:rPr>
              <a:t>. </a:t>
            </a:r>
          </a:p>
        </p:txBody>
      </p:sp>
      <p:sp>
        <p:nvSpPr>
          <p:cNvPr id="3" name="Footer Placeholder 2"/>
          <p:cNvSpPr>
            <a:spLocks noGrp="1"/>
          </p:cNvSpPr>
          <p:nvPr>
            <p:ph type="ftr" sz="quarter" idx="11"/>
          </p:nvPr>
        </p:nvSpPr>
        <p:spPr>
          <a:xfrm>
            <a:off x="2771800" y="6356350"/>
            <a:ext cx="3248000" cy="365125"/>
          </a:xfrm>
        </p:spPr>
        <p:txBody>
          <a:bodyPr/>
          <a:lstStyle/>
          <a:p>
            <a:r>
              <a:rPr lang="en-US" dirty="0" smtClean="0"/>
              <a:t>Seminar </a:t>
            </a:r>
            <a:r>
              <a:rPr lang="en-US" dirty="0" err="1" smtClean="0"/>
              <a:t>Manajemen</a:t>
            </a:r>
            <a:r>
              <a:rPr lang="en-US" dirty="0" smtClean="0"/>
              <a:t> </a:t>
            </a:r>
            <a:r>
              <a:rPr lang="en-US" dirty="0" err="1" smtClean="0"/>
              <a:t>Pemasaran</a:t>
            </a:r>
            <a:endParaRPr lang="en-US" dirty="0"/>
          </a:p>
        </p:txBody>
      </p:sp>
    </p:spTree>
    <p:extLst>
      <p:ext uri="{BB962C8B-B14F-4D97-AF65-F5344CB8AC3E}">
        <p14:creationId xmlns:p14="http://schemas.microsoft.com/office/powerpoint/2010/main" val="3793579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PENGUMPULAN DATA PRIMER</a:t>
            </a:r>
            <a:endParaRPr lang="en-US" sz="3200" dirty="0"/>
          </a:p>
        </p:txBody>
      </p:sp>
      <p:sp>
        <p:nvSpPr>
          <p:cNvPr id="3" name="Content Placeholder 2"/>
          <p:cNvSpPr>
            <a:spLocks noGrp="1"/>
          </p:cNvSpPr>
          <p:nvPr>
            <p:ph idx="1"/>
          </p:nvPr>
        </p:nvSpPr>
        <p:spPr/>
        <p:txBody>
          <a:bodyPr>
            <a:normAutofit/>
          </a:bodyPr>
          <a:lstStyle/>
          <a:p>
            <a:pPr marL="0" indent="0" algn="just">
              <a:buNone/>
            </a:pPr>
            <a:r>
              <a:rPr lang="id-ID" dirty="0" smtClean="0">
                <a:latin typeface="Cambria" pitchFamily="18" charset="0"/>
              </a:rPr>
              <a:t>M</a:t>
            </a:r>
            <a:r>
              <a:rPr lang="en-US" dirty="0" err="1" smtClean="0">
                <a:latin typeface="Cambria" pitchFamily="18" charset="0"/>
              </a:rPr>
              <a:t>etode</a:t>
            </a:r>
            <a:r>
              <a:rPr lang="en-US" dirty="0" smtClean="0">
                <a:latin typeface="Cambria" pitchFamily="18" charset="0"/>
              </a:rPr>
              <a:t> </a:t>
            </a:r>
            <a:r>
              <a:rPr lang="en-US" dirty="0" err="1">
                <a:latin typeface="Cambria" pitchFamily="18" charset="0"/>
              </a:rPr>
              <a:t>pengumpulan</a:t>
            </a:r>
            <a:r>
              <a:rPr lang="en-US" dirty="0">
                <a:latin typeface="Cambria" pitchFamily="18" charset="0"/>
              </a:rPr>
              <a:t> data primer, </a:t>
            </a:r>
            <a:r>
              <a:rPr lang="en-US" dirty="0" err="1">
                <a:latin typeface="Cambria" pitchFamily="18" charset="0"/>
              </a:rPr>
              <a:t>khususnya</a:t>
            </a:r>
            <a:r>
              <a:rPr lang="en-US" dirty="0">
                <a:latin typeface="Cambria" pitchFamily="18" charset="0"/>
              </a:rPr>
              <a:t> di </a:t>
            </a:r>
            <a:r>
              <a:rPr lang="en-US" dirty="0" err="1">
                <a:latin typeface="Cambria" pitchFamily="18" charset="0"/>
              </a:rPr>
              <a:t>survei</a:t>
            </a:r>
            <a:r>
              <a:rPr lang="en-US" dirty="0">
                <a:latin typeface="Cambria" pitchFamily="18" charset="0"/>
              </a:rPr>
              <a:t> </a:t>
            </a:r>
            <a:r>
              <a:rPr lang="en-US" dirty="0" err="1">
                <a:latin typeface="Cambria" pitchFamily="18" charset="0"/>
              </a:rPr>
              <a:t>dan</a:t>
            </a:r>
            <a:r>
              <a:rPr lang="en-US" dirty="0">
                <a:latin typeface="Cambria" pitchFamily="18" charset="0"/>
              </a:rPr>
              <a:t> </a:t>
            </a:r>
            <a:r>
              <a:rPr lang="en-US" dirty="0" err="1">
                <a:latin typeface="Cambria" pitchFamily="18" charset="0"/>
              </a:rPr>
              <a:t>penelitian</a:t>
            </a:r>
            <a:r>
              <a:rPr lang="en-US" dirty="0">
                <a:latin typeface="Cambria" pitchFamily="18" charset="0"/>
              </a:rPr>
              <a:t> </a:t>
            </a:r>
            <a:r>
              <a:rPr lang="en-US" dirty="0" err="1" smtClean="0">
                <a:latin typeface="Cambria" pitchFamily="18" charset="0"/>
              </a:rPr>
              <a:t>deskriptif</a:t>
            </a:r>
            <a:r>
              <a:rPr lang="id-ID" dirty="0">
                <a:latin typeface="Cambria" pitchFamily="18" charset="0"/>
              </a:rPr>
              <a:t> </a:t>
            </a:r>
            <a:r>
              <a:rPr lang="id-ID" dirty="0" smtClean="0">
                <a:latin typeface="Cambria" pitchFamily="18" charset="0"/>
              </a:rPr>
              <a:t>:</a:t>
            </a:r>
            <a:endParaRPr lang="en-US" dirty="0" smtClean="0">
              <a:latin typeface="Cambria" pitchFamily="18" charset="0"/>
            </a:endParaRPr>
          </a:p>
          <a:p>
            <a:pPr marL="1249363" indent="-514350">
              <a:lnSpc>
                <a:spcPct val="150000"/>
              </a:lnSpc>
              <a:buFont typeface="+mj-lt"/>
              <a:buAutoNum type="arabicPeriod"/>
            </a:pPr>
            <a:r>
              <a:rPr lang="id-ID" dirty="0" err="1">
                <a:latin typeface="Cambria" pitchFamily="18" charset="0"/>
              </a:rPr>
              <a:t>M</a:t>
            </a:r>
            <a:r>
              <a:rPr lang="en-US" dirty="0" err="1" smtClean="0">
                <a:latin typeface="Cambria" pitchFamily="18" charset="0"/>
              </a:rPr>
              <a:t>etode</a:t>
            </a:r>
            <a:r>
              <a:rPr lang="en-US" dirty="0" smtClean="0">
                <a:latin typeface="Cambria" pitchFamily="18" charset="0"/>
              </a:rPr>
              <a:t> </a:t>
            </a:r>
            <a:r>
              <a:rPr lang="en-US" dirty="0" err="1">
                <a:latin typeface="Cambria" pitchFamily="18" charset="0"/>
              </a:rPr>
              <a:t>observasi</a:t>
            </a:r>
            <a:r>
              <a:rPr lang="en-US" dirty="0">
                <a:latin typeface="Cambria" pitchFamily="18" charset="0"/>
              </a:rPr>
              <a:t>, </a:t>
            </a:r>
            <a:endParaRPr lang="en-US" dirty="0" smtClean="0">
              <a:latin typeface="Cambria" pitchFamily="18" charset="0"/>
            </a:endParaRPr>
          </a:p>
          <a:p>
            <a:pPr marL="1249363" indent="-514350">
              <a:lnSpc>
                <a:spcPct val="150000"/>
              </a:lnSpc>
              <a:buFont typeface="+mj-lt"/>
              <a:buAutoNum type="arabicPeriod"/>
            </a:pPr>
            <a:r>
              <a:rPr lang="id-ID" dirty="0" err="1">
                <a:latin typeface="Cambria" pitchFamily="18" charset="0"/>
              </a:rPr>
              <a:t>M</a:t>
            </a:r>
            <a:r>
              <a:rPr lang="en-US" dirty="0" err="1" smtClean="0">
                <a:latin typeface="Cambria" pitchFamily="18" charset="0"/>
              </a:rPr>
              <a:t>etode</a:t>
            </a:r>
            <a:r>
              <a:rPr lang="en-US" dirty="0" smtClean="0">
                <a:latin typeface="Cambria" pitchFamily="18" charset="0"/>
              </a:rPr>
              <a:t> </a:t>
            </a:r>
            <a:r>
              <a:rPr lang="en-US" dirty="0" err="1">
                <a:latin typeface="Cambria" pitchFamily="18" charset="0"/>
              </a:rPr>
              <a:t>wawancara</a:t>
            </a:r>
            <a:r>
              <a:rPr lang="en-US" dirty="0">
                <a:latin typeface="Cambria" pitchFamily="18" charset="0"/>
              </a:rPr>
              <a:t>, </a:t>
            </a:r>
            <a:endParaRPr lang="en-US" dirty="0" smtClean="0">
              <a:latin typeface="Cambria" pitchFamily="18" charset="0"/>
            </a:endParaRPr>
          </a:p>
          <a:p>
            <a:pPr marL="1249363" indent="-514350">
              <a:lnSpc>
                <a:spcPct val="150000"/>
              </a:lnSpc>
              <a:buFont typeface="+mj-lt"/>
              <a:buAutoNum type="arabicPeriod"/>
            </a:pPr>
            <a:r>
              <a:rPr lang="id-ID" dirty="0" err="1">
                <a:latin typeface="Cambria" pitchFamily="18" charset="0"/>
              </a:rPr>
              <a:t>M</a:t>
            </a:r>
            <a:r>
              <a:rPr lang="en-US" dirty="0" err="1" smtClean="0">
                <a:latin typeface="Cambria" pitchFamily="18" charset="0"/>
              </a:rPr>
              <a:t>elalui</a:t>
            </a:r>
            <a:r>
              <a:rPr lang="en-US" dirty="0" smtClean="0">
                <a:latin typeface="Cambria" pitchFamily="18" charset="0"/>
              </a:rPr>
              <a:t> </a:t>
            </a:r>
            <a:r>
              <a:rPr lang="en-US" dirty="0" err="1">
                <a:latin typeface="Cambria" pitchFamily="18" charset="0"/>
              </a:rPr>
              <a:t>kuesioner</a:t>
            </a:r>
            <a:r>
              <a:rPr lang="en-US" dirty="0" smtClean="0">
                <a:latin typeface="Cambria" pitchFamily="18" charset="0"/>
              </a:rPr>
              <a:t>,</a:t>
            </a:r>
          </a:p>
        </p:txBody>
      </p:sp>
      <p:sp>
        <p:nvSpPr>
          <p:cNvPr id="4" name="Footer Placeholder 3"/>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5261375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2855" y="-152400"/>
            <a:ext cx="7772400" cy="1143000"/>
          </a:xfrm>
        </p:spPr>
        <p:txBody>
          <a:bodyPr/>
          <a:lstStyle/>
          <a:p>
            <a:r>
              <a:rPr lang="en-US" dirty="0"/>
              <a:t>METODE OBSERVASI</a:t>
            </a:r>
          </a:p>
        </p:txBody>
      </p:sp>
      <p:sp>
        <p:nvSpPr>
          <p:cNvPr id="3" name="Content Placeholder 2"/>
          <p:cNvSpPr>
            <a:spLocks noGrp="1"/>
          </p:cNvSpPr>
          <p:nvPr>
            <p:ph idx="1"/>
          </p:nvPr>
        </p:nvSpPr>
        <p:spPr>
          <a:xfrm>
            <a:off x="914400" y="1447800"/>
            <a:ext cx="7772400" cy="1828800"/>
          </a:xfrm>
        </p:spPr>
        <p:txBody>
          <a:bodyPr>
            <a:normAutofit/>
          </a:bodyPr>
          <a:lstStyle/>
          <a:p>
            <a:r>
              <a:rPr lang="en-US" sz="2600" dirty="0" err="1" smtClean="0"/>
              <a:t>kita</a:t>
            </a:r>
            <a:r>
              <a:rPr lang="en-US" sz="2600" dirty="0" smtClean="0"/>
              <a:t> </a:t>
            </a:r>
            <a:r>
              <a:rPr lang="en-US" sz="2600" dirty="0" err="1"/>
              <a:t>semua</a:t>
            </a:r>
            <a:r>
              <a:rPr lang="en-US" sz="2600" dirty="0"/>
              <a:t> </a:t>
            </a:r>
            <a:r>
              <a:rPr lang="en-US" sz="2600" dirty="0" err="1"/>
              <a:t>mengamati</a:t>
            </a:r>
            <a:r>
              <a:rPr lang="en-US" sz="2600" dirty="0"/>
              <a:t> </a:t>
            </a:r>
            <a:r>
              <a:rPr lang="en-US" sz="2600" dirty="0" err="1"/>
              <a:t>hal-hal</a:t>
            </a:r>
            <a:r>
              <a:rPr lang="en-US" sz="2600" dirty="0"/>
              <a:t> di </a:t>
            </a:r>
            <a:r>
              <a:rPr lang="en-US" sz="2600" dirty="0" err="1"/>
              <a:t>sekitar</a:t>
            </a:r>
            <a:r>
              <a:rPr lang="en-US" sz="2600" dirty="0"/>
              <a:t> </a:t>
            </a:r>
            <a:r>
              <a:rPr lang="en-US" sz="2600" dirty="0" err="1"/>
              <a:t>kita</a:t>
            </a:r>
            <a:r>
              <a:rPr lang="en-US" sz="2600" dirty="0"/>
              <a:t>, </a:t>
            </a:r>
            <a:r>
              <a:rPr lang="en-US" sz="2600" dirty="0" err="1"/>
              <a:t>tapi</a:t>
            </a:r>
            <a:r>
              <a:rPr lang="en-US" sz="2600" dirty="0"/>
              <a:t> </a:t>
            </a:r>
            <a:r>
              <a:rPr lang="en-US" sz="2600" dirty="0" err="1"/>
              <a:t>hal</a:t>
            </a:r>
            <a:r>
              <a:rPr lang="en-US" sz="2600" dirty="0"/>
              <a:t> </a:t>
            </a:r>
            <a:r>
              <a:rPr lang="en-US" sz="2600" dirty="0" err="1"/>
              <a:t>semacam</a:t>
            </a:r>
            <a:r>
              <a:rPr lang="en-US" sz="2600" dirty="0"/>
              <a:t> </a:t>
            </a:r>
            <a:r>
              <a:rPr lang="en-US" sz="2600" dirty="0" err="1"/>
              <a:t>ini</a:t>
            </a:r>
            <a:r>
              <a:rPr lang="en-US" sz="2600" dirty="0"/>
              <a:t> </a:t>
            </a:r>
            <a:r>
              <a:rPr lang="en-US" sz="2600" dirty="0" err="1"/>
              <a:t>bukanlah</a:t>
            </a:r>
            <a:r>
              <a:rPr lang="en-US" sz="2600" dirty="0"/>
              <a:t> </a:t>
            </a:r>
            <a:r>
              <a:rPr lang="en-US" sz="2600" dirty="0" err="1"/>
              <a:t>observasi</a:t>
            </a:r>
            <a:r>
              <a:rPr lang="en-US" sz="2600" dirty="0"/>
              <a:t> </a:t>
            </a:r>
            <a:r>
              <a:rPr lang="en-US" sz="2600" dirty="0" err="1"/>
              <a:t>ilmiah</a:t>
            </a:r>
            <a:r>
              <a:rPr lang="en-US" sz="2600" dirty="0" smtClean="0"/>
              <a:t>.</a:t>
            </a:r>
          </a:p>
          <a:p>
            <a:endParaRPr lang="en-US" sz="2600" dirty="0"/>
          </a:p>
        </p:txBody>
      </p:sp>
      <p:sp>
        <p:nvSpPr>
          <p:cNvPr id="4" name="Content Placeholder 2"/>
          <p:cNvSpPr txBox="1">
            <a:spLocks/>
          </p:cNvSpPr>
          <p:nvPr/>
        </p:nvSpPr>
        <p:spPr>
          <a:xfrm>
            <a:off x="914400" y="2590800"/>
            <a:ext cx="7772400" cy="1828800"/>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r>
              <a:rPr lang="en-US" dirty="0" err="1" smtClean="0"/>
              <a:t>Observasi</a:t>
            </a:r>
            <a:r>
              <a:rPr lang="en-US" dirty="0" smtClean="0"/>
              <a:t> </a:t>
            </a:r>
            <a:r>
              <a:rPr lang="en-US" dirty="0" err="1"/>
              <a:t>menjadi</a:t>
            </a:r>
            <a:r>
              <a:rPr lang="en-US" dirty="0"/>
              <a:t> </a:t>
            </a:r>
            <a:r>
              <a:rPr lang="en-US" dirty="0" err="1"/>
              <a:t>alat</a:t>
            </a:r>
            <a:r>
              <a:rPr lang="en-US" dirty="0"/>
              <a:t> </a:t>
            </a:r>
            <a:r>
              <a:rPr lang="en-US" dirty="0" err="1"/>
              <a:t>ilmiah</a:t>
            </a:r>
            <a:r>
              <a:rPr lang="en-US" dirty="0"/>
              <a:t> </a:t>
            </a:r>
            <a:r>
              <a:rPr lang="en-US" dirty="0" err="1"/>
              <a:t>dan</a:t>
            </a:r>
            <a:r>
              <a:rPr lang="en-US" dirty="0"/>
              <a:t> </a:t>
            </a:r>
            <a:r>
              <a:rPr lang="en-US" dirty="0" err="1"/>
              <a:t>metode</a:t>
            </a:r>
            <a:r>
              <a:rPr lang="en-US" dirty="0"/>
              <a:t> </a:t>
            </a:r>
            <a:r>
              <a:rPr lang="en-US" dirty="0" err="1"/>
              <a:t>pengumpulan</a:t>
            </a:r>
            <a:r>
              <a:rPr lang="en-US" dirty="0"/>
              <a:t> data </a:t>
            </a:r>
            <a:r>
              <a:rPr lang="en-US" dirty="0" err="1"/>
              <a:t>untuk</a:t>
            </a:r>
            <a:r>
              <a:rPr lang="en-US" dirty="0"/>
              <a:t> </a:t>
            </a:r>
            <a:r>
              <a:rPr lang="en-US" dirty="0" err="1"/>
              <a:t>peneliti</a:t>
            </a:r>
            <a:r>
              <a:rPr lang="en-US" dirty="0"/>
              <a:t>, </a:t>
            </a:r>
            <a:r>
              <a:rPr lang="en-US" dirty="0" err="1"/>
              <a:t>ketika</a:t>
            </a:r>
            <a:r>
              <a:rPr lang="en-US" dirty="0"/>
              <a:t> </a:t>
            </a:r>
            <a:r>
              <a:rPr lang="en-US" dirty="0" err="1"/>
              <a:t>melayani</a:t>
            </a:r>
            <a:r>
              <a:rPr lang="en-US" dirty="0"/>
              <a:t> </a:t>
            </a:r>
            <a:r>
              <a:rPr lang="en-US" dirty="0" err="1"/>
              <a:t>tujuan</a:t>
            </a:r>
            <a:r>
              <a:rPr lang="en-US" dirty="0"/>
              <a:t> </a:t>
            </a:r>
            <a:r>
              <a:rPr lang="en-US" dirty="0" err="1"/>
              <a:t>penelitian</a:t>
            </a:r>
            <a:r>
              <a:rPr lang="en-US" dirty="0"/>
              <a:t> </a:t>
            </a:r>
            <a:r>
              <a:rPr lang="en-US" dirty="0" smtClean="0"/>
              <a:t>yang </a:t>
            </a:r>
            <a:r>
              <a:rPr lang="en-US" dirty="0" err="1" smtClean="0"/>
              <a:t>dirumuskan</a:t>
            </a:r>
            <a:r>
              <a:rPr lang="en-US" dirty="0" smtClean="0"/>
              <a:t> </a:t>
            </a:r>
            <a:r>
              <a:rPr lang="en-US" dirty="0" err="1" smtClean="0"/>
              <a:t>dan</a:t>
            </a:r>
            <a:r>
              <a:rPr lang="en-US" dirty="0" smtClean="0"/>
              <a:t> </a:t>
            </a:r>
            <a:r>
              <a:rPr lang="en-US" dirty="0" err="1"/>
              <a:t>direncanakan</a:t>
            </a:r>
            <a:r>
              <a:rPr lang="en-US" dirty="0"/>
              <a:t> </a:t>
            </a:r>
            <a:r>
              <a:rPr lang="en-US" dirty="0" err="1"/>
              <a:t>secara</a:t>
            </a:r>
            <a:r>
              <a:rPr lang="en-US" dirty="0"/>
              <a:t> </a:t>
            </a:r>
            <a:r>
              <a:rPr lang="en-US" dirty="0" err="1"/>
              <a:t>sistematis</a:t>
            </a:r>
            <a:r>
              <a:rPr lang="en-US" dirty="0"/>
              <a:t> </a:t>
            </a:r>
            <a:r>
              <a:rPr lang="en-US" dirty="0" smtClean="0"/>
              <a:t>. </a:t>
            </a:r>
            <a:r>
              <a:rPr lang="en-US" dirty="0" err="1" smtClean="0"/>
              <a:t>dicatat</a:t>
            </a:r>
            <a:r>
              <a:rPr lang="en-US" dirty="0" smtClean="0"/>
              <a:t> </a:t>
            </a:r>
            <a:r>
              <a:rPr lang="en-US" dirty="0" err="1"/>
              <a:t>dan</a:t>
            </a:r>
            <a:r>
              <a:rPr lang="en-US" dirty="0"/>
              <a:t> </a:t>
            </a:r>
            <a:r>
              <a:rPr lang="en-US" dirty="0" err="1"/>
              <a:t>menjalani</a:t>
            </a:r>
            <a:r>
              <a:rPr lang="en-US" dirty="0"/>
              <a:t> </a:t>
            </a:r>
            <a:r>
              <a:rPr lang="en-US" dirty="0" err="1"/>
              <a:t>pemeriksaan</a:t>
            </a:r>
            <a:r>
              <a:rPr lang="en-US" dirty="0"/>
              <a:t> </a:t>
            </a:r>
            <a:r>
              <a:rPr lang="en-US" dirty="0" smtClean="0"/>
              <a:t> </a:t>
            </a:r>
            <a:r>
              <a:rPr lang="en-US" dirty="0" err="1" smtClean="0"/>
              <a:t>kontrol</a:t>
            </a:r>
            <a:r>
              <a:rPr lang="en-US" dirty="0" smtClean="0"/>
              <a:t> </a:t>
            </a:r>
            <a:r>
              <a:rPr lang="en-US" dirty="0" err="1"/>
              <a:t>pada</a:t>
            </a:r>
            <a:r>
              <a:rPr lang="en-US" dirty="0"/>
              <a:t> </a:t>
            </a:r>
            <a:r>
              <a:rPr lang="en-US" dirty="0" err="1"/>
              <a:t>validitas</a:t>
            </a:r>
            <a:r>
              <a:rPr lang="en-US" dirty="0"/>
              <a:t> </a:t>
            </a:r>
            <a:r>
              <a:rPr lang="en-US" dirty="0" err="1"/>
              <a:t>dan</a:t>
            </a:r>
            <a:r>
              <a:rPr lang="en-US" dirty="0"/>
              <a:t> </a:t>
            </a:r>
            <a:r>
              <a:rPr lang="en-US" dirty="0" err="1" smtClean="0"/>
              <a:t>reliabilitasnya</a:t>
            </a:r>
            <a:r>
              <a:rPr lang="en-US" dirty="0" smtClean="0"/>
              <a:t>. </a:t>
            </a:r>
            <a:endParaRPr lang="en-US" dirty="0"/>
          </a:p>
        </p:txBody>
      </p:sp>
      <p:sp>
        <p:nvSpPr>
          <p:cNvPr id="5" name="Footer Placeholder 4"/>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1430206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639762"/>
          </a:xfrm>
        </p:spPr>
        <p:txBody>
          <a:bodyPr>
            <a:normAutofit fontScale="90000"/>
          </a:bodyPr>
          <a:lstStyle/>
          <a:p>
            <a:r>
              <a:rPr lang="en-US" b="1" dirty="0" smtClean="0"/>
              <a:t>JENIS METODE OBSERVASI</a:t>
            </a:r>
            <a:endParaRPr lang="en-US" b="1" dirty="0"/>
          </a:p>
        </p:txBody>
      </p:sp>
      <p:sp>
        <p:nvSpPr>
          <p:cNvPr id="3" name="Content Placeholder 2"/>
          <p:cNvSpPr>
            <a:spLocks noGrp="1"/>
          </p:cNvSpPr>
          <p:nvPr>
            <p:ph idx="1"/>
          </p:nvPr>
        </p:nvSpPr>
        <p:spPr>
          <a:xfrm>
            <a:off x="251520" y="914400"/>
            <a:ext cx="8423735" cy="5322912"/>
          </a:xfrm>
        </p:spPr>
        <p:txBody>
          <a:bodyPr>
            <a:normAutofit fontScale="92500"/>
          </a:bodyPr>
          <a:lstStyle/>
          <a:p>
            <a:pPr algn="just"/>
            <a:r>
              <a:rPr lang="en-US" sz="2400" b="1" dirty="0" err="1" smtClean="0"/>
              <a:t>Observasi</a:t>
            </a:r>
            <a:r>
              <a:rPr lang="en-US" sz="2400" b="1" dirty="0" smtClean="0"/>
              <a:t> </a:t>
            </a:r>
            <a:r>
              <a:rPr lang="en-US" sz="2400" b="1" dirty="0" err="1" smtClean="0"/>
              <a:t>partisipatif</a:t>
            </a:r>
            <a:r>
              <a:rPr lang="en-US" sz="2400" dirty="0" smtClean="0"/>
              <a:t>, </a:t>
            </a:r>
            <a:r>
              <a:rPr lang="en-US" sz="2400" dirty="0" err="1" smtClean="0"/>
              <a:t>ialah</a:t>
            </a:r>
            <a:r>
              <a:rPr lang="en-US" sz="2400" dirty="0" smtClean="0"/>
              <a:t> </a:t>
            </a:r>
            <a:r>
              <a:rPr lang="en-US" sz="2400" dirty="0" err="1" smtClean="0"/>
              <a:t>observasi</a:t>
            </a:r>
            <a:r>
              <a:rPr lang="en-US" sz="2400" dirty="0" smtClean="0"/>
              <a:t> di </a:t>
            </a:r>
            <a:r>
              <a:rPr lang="en-US" sz="2400" dirty="0" err="1" smtClean="0"/>
              <a:t>mana</a:t>
            </a:r>
            <a:r>
              <a:rPr lang="en-US" sz="2400" dirty="0" smtClean="0"/>
              <a:t> orang yang </a:t>
            </a:r>
            <a:r>
              <a:rPr lang="en-US" sz="2400" dirty="0" err="1" smtClean="0"/>
              <a:t>mengobservasi</a:t>
            </a:r>
            <a:r>
              <a:rPr lang="en-US" sz="2400" dirty="0" smtClean="0"/>
              <a:t> (</a:t>
            </a:r>
            <a:r>
              <a:rPr lang="en-US" sz="2400" dirty="0" err="1" smtClean="0"/>
              <a:t>pengamat</a:t>
            </a:r>
            <a:r>
              <a:rPr lang="en-US" sz="2400" dirty="0" smtClean="0"/>
              <a:t>, observer) </a:t>
            </a:r>
            <a:r>
              <a:rPr lang="en-US" sz="2400" dirty="0" err="1" smtClean="0"/>
              <a:t>benar-benar</a:t>
            </a:r>
            <a:r>
              <a:rPr lang="en-US" sz="2400" dirty="0" smtClean="0"/>
              <a:t> </a:t>
            </a:r>
            <a:r>
              <a:rPr lang="en-US" sz="2400" dirty="0" err="1" smtClean="0"/>
              <a:t>turut</a:t>
            </a:r>
            <a:r>
              <a:rPr lang="en-US" sz="2400" dirty="0" smtClean="0"/>
              <a:t> </a:t>
            </a:r>
            <a:r>
              <a:rPr lang="en-US" sz="2400" dirty="0" err="1" smtClean="0"/>
              <a:t>serta</a:t>
            </a:r>
            <a:r>
              <a:rPr lang="en-US" sz="2400" dirty="0" smtClean="0"/>
              <a:t> </a:t>
            </a:r>
            <a:r>
              <a:rPr lang="en-US" sz="2400" dirty="0" err="1" smtClean="0"/>
              <a:t>mengambil</a:t>
            </a:r>
            <a:r>
              <a:rPr lang="en-US" sz="2400" dirty="0" smtClean="0"/>
              <a:t> </a:t>
            </a:r>
            <a:r>
              <a:rPr lang="en-US" sz="2400" dirty="0" err="1" smtClean="0"/>
              <a:t>bagian</a:t>
            </a:r>
            <a:r>
              <a:rPr lang="en-US" sz="2400" dirty="0" smtClean="0"/>
              <a:t> </a:t>
            </a:r>
            <a:r>
              <a:rPr lang="en-US" sz="2400" dirty="0" err="1" smtClean="0"/>
              <a:t>dalam</a:t>
            </a:r>
            <a:r>
              <a:rPr lang="en-US" sz="2400" dirty="0" smtClean="0"/>
              <a:t> </a:t>
            </a:r>
            <a:r>
              <a:rPr lang="en-US" sz="2400" dirty="0" err="1" smtClean="0"/>
              <a:t>kegiatan</a:t>
            </a:r>
            <a:r>
              <a:rPr lang="en-US" sz="2400" dirty="0" smtClean="0"/>
              <a:t> yang </a:t>
            </a:r>
            <a:r>
              <a:rPr lang="en-US" sz="2400" dirty="0" err="1" smtClean="0"/>
              <a:t>dilakukan</a:t>
            </a:r>
            <a:r>
              <a:rPr lang="en-US" sz="2400" dirty="0" smtClean="0"/>
              <a:t> </a:t>
            </a:r>
            <a:r>
              <a:rPr lang="en-US" sz="2400" dirty="0" err="1" smtClean="0"/>
              <a:t>oleh</a:t>
            </a:r>
            <a:r>
              <a:rPr lang="en-US" sz="2400" dirty="0" smtClean="0"/>
              <a:t> orang </a:t>
            </a:r>
            <a:r>
              <a:rPr lang="en-US" sz="2400" dirty="0" err="1" smtClean="0"/>
              <a:t>atau</a:t>
            </a:r>
            <a:r>
              <a:rPr lang="en-US" sz="2400" dirty="0" smtClean="0"/>
              <a:t> </a:t>
            </a:r>
            <a:r>
              <a:rPr lang="en-US" sz="2400" dirty="0" err="1" smtClean="0"/>
              <a:t>objek</a:t>
            </a:r>
            <a:r>
              <a:rPr lang="en-US" sz="2400" dirty="0" smtClean="0"/>
              <a:t> yang </a:t>
            </a:r>
            <a:r>
              <a:rPr lang="en-US" sz="2400" dirty="0" err="1" smtClean="0"/>
              <a:t>diamati</a:t>
            </a:r>
            <a:r>
              <a:rPr lang="en-US" sz="2400" dirty="0" smtClean="0"/>
              <a:t> (</a:t>
            </a:r>
            <a:r>
              <a:rPr lang="en-US" sz="2400" dirty="0" err="1" smtClean="0"/>
              <a:t>observee</a:t>
            </a:r>
            <a:r>
              <a:rPr lang="en-US" sz="2400" dirty="0" smtClean="0"/>
              <a:t>, </a:t>
            </a:r>
            <a:r>
              <a:rPr lang="en-US" sz="2400" dirty="0" err="1" smtClean="0"/>
              <a:t>observi</a:t>
            </a:r>
            <a:r>
              <a:rPr lang="en-US" sz="2400" dirty="0" smtClean="0"/>
              <a:t>). </a:t>
            </a:r>
            <a:r>
              <a:rPr lang="id-ID" sz="2400" dirty="0" smtClean="0"/>
              <a:t> </a:t>
            </a:r>
          </a:p>
          <a:p>
            <a:pPr algn="just"/>
            <a:r>
              <a:rPr lang="id-ID" sz="2400" b="1" dirty="0" smtClean="0"/>
              <a:t>O</a:t>
            </a:r>
            <a:r>
              <a:rPr lang="en-US" sz="2400" b="1" dirty="0" err="1" smtClean="0"/>
              <a:t>bservasi</a:t>
            </a:r>
            <a:r>
              <a:rPr lang="en-US" sz="2400" b="1" dirty="0" smtClean="0"/>
              <a:t> </a:t>
            </a:r>
            <a:r>
              <a:rPr lang="en-US" sz="2400" b="1" dirty="0" err="1" smtClean="0"/>
              <a:t>sistematis</a:t>
            </a:r>
            <a:r>
              <a:rPr lang="en-US" sz="2400" dirty="0" smtClean="0"/>
              <a:t>, </a:t>
            </a:r>
            <a:r>
              <a:rPr lang="en-US" sz="2400" dirty="0" err="1"/>
              <a:t>pengamat</a:t>
            </a:r>
            <a:r>
              <a:rPr lang="en-US" sz="2400" dirty="0"/>
              <a:t> </a:t>
            </a:r>
            <a:r>
              <a:rPr lang="en-US" sz="2400" dirty="0" err="1"/>
              <a:t>sebelumnya</a:t>
            </a:r>
            <a:r>
              <a:rPr lang="en-US" sz="2400" dirty="0"/>
              <a:t> </a:t>
            </a:r>
            <a:r>
              <a:rPr lang="en-US" sz="2400" dirty="0" err="1"/>
              <a:t>menyusun</a:t>
            </a:r>
            <a:r>
              <a:rPr lang="en-US" sz="2400" dirty="0"/>
              <a:t> </a:t>
            </a:r>
            <a:r>
              <a:rPr lang="en-US" sz="2400" dirty="0" err="1"/>
              <a:t>kisi-kisi</a:t>
            </a:r>
            <a:r>
              <a:rPr lang="en-US" sz="2400" dirty="0"/>
              <a:t> yang </a:t>
            </a:r>
            <a:r>
              <a:rPr lang="en-US" sz="2400" dirty="0" err="1"/>
              <a:t>memuat</a:t>
            </a:r>
            <a:r>
              <a:rPr lang="en-US" sz="2400" dirty="0"/>
              <a:t> </a:t>
            </a:r>
            <a:r>
              <a:rPr lang="en-US" sz="2400" dirty="0" err="1"/>
              <a:t>faktor-faktor</a:t>
            </a:r>
            <a:r>
              <a:rPr lang="en-US" sz="2400" dirty="0"/>
              <a:t> yang </a:t>
            </a:r>
            <a:r>
              <a:rPr lang="en-US" sz="2400" dirty="0" err="1"/>
              <a:t>akan</a:t>
            </a:r>
            <a:r>
              <a:rPr lang="en-US" sz="2400" dirty="0"/>
              <a:t> </a:t>
            </a:r>
            <a:r>
              <a:rPr lang="en-US" sz="2400" dirty="0" err="1"/>
              <a:t>diobservasi</a:t>
            </a:r>
            <a:r>
              <a:rPr lang="en-US" sz="2400" dirty="0"/>
              <a:t> </a:t>
            </a:r>
            <a:r>
              <a:rPr lang="en-US" sz="2400" dirty="0" err="1"/>
              <a:t>beserta</a:t>
            </a:r>
            <a:r>
              <a:rPr lang="en-US" sz="2400" dirty="0"/>
              <a:t> </a:t>
            </a:r>
            <a:r>
              <a:rPr lang="en-US" sz="2400" dirty="0" err="1"/>
              <a:t>kategori</a:t>
            </a:r>
            <a:r>
              <a:rPr lang="en-US" sz="2400" dirty="0"/>
              <a:t> </a:t>
            </a:r>
            <a:r>
              <a:rPr lang="en-US" sz="2400" dirty="0" err="1"/>
              <a:t>masalahnya</a:t>
            </a:r>
            <a:r>
              <a:rPr lang="en-US" sz="2400" dirty="0"/>
              <a:t>. </a:t>
            </a:r>
            <a:r>
              <a:rPr lang="en-US" sz="2400" dirty="0" err="1"/>
              <a:t>Berdasarkan</a:t>
            </a:r>
            <a:r>
              <a:rPr lang="en-US" sz="2400" dirty="0"/>
              <a:t> </a:t>
            </a:r>
            <a:r>
              <a:rPr lang="en-US" sz="2400" dirty="0" err="1"/>
              <a:t>kisi-kisi</a:t>
            </a:r>
            <a:r>
              <a:rPr lang="en-US" sz="2400" dirty="0"/>
              <a:t> </a:t>
            </a:r>
            <a:r>
              <a:rPr lang="en-US" sz="2400" dirty="0" err="1"/>
              <a:t>tersebut</a:t>
            </a:r>
            <a:r>
              <a:rPr lang="en-US" sz="2400" dirty="0"/>
              <a:t>, observer </a:t>
            </a:r>
            <a:r>
              <a:rPr lang="en-US" sz="2400" dirty="0" err="1"/>
              <a:t>selanjutnya</a:t>
            </a:r>
            <a:r>
              <a:rPr lang="en-US" sz="2400" dirty="0"/>
              <a:t> </a:t>
            </a:r>
            <a:r>
              <a:rPr lang="en-US" sz="2400" dirty="0" err="1"/>
              <a:t>menjabarkan</a:t>
            </a:r>
            <a:r>
              <a:rPr lang="en-US" sz="2400" dirty="0"/>
              <a:t> </a:t>
            </a:r>
            <a:r>
              <a:rPr lang="en-US" sz="2400" dirty="0" err="1"/>
              <a:t>dalam</a:t>
            </a:r>
            <a:r>
              <a:rPr lang="en-US" sz="2400" dirty="0"/>
              <a:t> </a:t>
            </a:r>
            <a:r>
              <a:rPr lang="en-US" sz="2400" dirty="0" err="1"/>
              <a:t>daftar</a:t>
            </a:r>
            <a:r>
              <a:rPr lang="en-US" sz="2400" dirty="0"/>
              <a:t> </a:t>
            </a:r>
            <a:r>
              <a:rPr lang="en-US" sz="2400" dirty="0" err="1"/>
              <a:t>cek</a:t>
            </a:r>
            <a:r>
              <a:rPr lang="en-US" sz="2400" dirty="0"/>
              <a:t> </a:t>
            </a:r>
            <a:r>
              <a:rPr lang="en-US" sz="2400" dirty="0" err="1"/>
              <a:t>dan</a:t>
            </a:r>
            <a:r>
              <a:rPr lang="en-US" sz="2400" dirty="0"/>
              <a:t>/</a:t>
            </a:r>
            <a:r>
              <a:rPr lang="en-US" sz="2400" dirty="0" err="1"/>
              <a:t>atau</a:t>
            </a:r>
            <a:r>
              <a:rPr lang="en-US" sz="2400" dirty="0"/>
              <a:t> </a:t>
            </a:r>
            <a:r>
              <a:rPr lang="en-US" sz="2400" dirty="0" err="1"/>
              <a:t>skala</a:t>
            </a:r>
            <a:r>
              <a:rPr lang="en-US" sz="2400" dirty="0"/>
              <a:t> </a:t>
            </a:r>
            <a:r>
              <a:rPr lang="en-US" sz="2400" dirty="0" err="1"/>
              <a:t>penilaian</a:t>
            </a:r>
            <a:r>
              <a:rPr lang="en-US" sz="2400" dirty="0"/>
              <a:t>. </a:t>
            </a:r>
            <a:r>
              <a:rPr lang="en-US" sz="2400" dirty="0" err="1"/>
              <a:t>Apabila</a:t>
            </a:r>
            <a:r>
              <a:rPr lang="en-US" sz="2400" dirty="0"/>
              <a:t> </a:t>
            </a:r>
            <a:r>
              <a:rPr lang="en-US" sz="2400" dirty="0" err="1"/>
              <a:t>dalam</a:t>
            </a:r>
            <a:r>
              <a:rPr lang="en-US" sz="2400" dirty="0"/>
              <a:t> </a:t>
            </a:r>
            <a:r>
              <a:rPr lang="en-US" sz="2400" dirty="0" err="1"/>
              <a:t>suatu</a:t>
            </a:r>
            <a:r>
              <a:rPr lang="en-US" sz="2400" dirty="0"/>
              <a:t> </a:t>
            </a:r>
            <a:r>
              <a:rPr lang="en-US" sz="2400" dirty="0" err="1"/>
              <a:t>observasi</a:t>
            </a:r>
            <a:r>
              <a:rPr lang="en-US" sz="2400" dirty="0"/>
              <a:t> </a:t>
            </a:r>
            <a:r>
              <a:rPr lang="en-US" sz="2400" dirty="0" err="1"/>
              <a:t>tidak</a:t>
            </a:r>
            <a:r>
              <a:rPr lang="en-US" sz="2400" dirty="0"/>
              <a:t> </a:t>
            </a:r>
            <a:r>
              <a:rPr lang="en-US" sz="2400" dirty="0" err="1"/>
              <a:t>terdapat</a:t>
            </a:r>
            <a:r>
              <a:rPr lang="en-US" sz="2400" dirty="0"/>
              <a:t> </a:t>
            </a:r>
            <a:r>
              <a:rPr lang="en-US" sz="2400" dirty="0" err="1"/>
              <a:t>sistematika</a:t>
            </a:r>
            <a:r>
              <a:rPr lang="en-US" sz="2400" dirty="0"/>
              <a:t> </a:t>
            </a:r>
            <a:r>
              <a:rPr lang="en-US" sz="2400" dirty="0" err="1"/>
              <a:t>struktur</a:t>
            </a:r>
            <a:r>
              <a:rPr lang="en-US" sz="2400" dirty="0"/>
              <a:t> </a:t>
            </a:r>
            <a:r>
              <a:rPr lang="en-US" sz="2400" dirty="0" err="1"/>
              <a:t>kategori</a:t>
            </a:r>
            <a:r>
              <a:rPr lang="en-US" sz="2400" dirty="0"/>
              <a:t> </a:t>
            </a:r>
            <a:r>
              <a:rPr lang="en-US" sz="2400" dirty="0" err="1"/>
              <a:t>itu</a:t>
            </a:r>
            <a:r>
              <a:rPr lang="en-US" sz="2400" dirty="0"/>
              <a:t>, </a:t>
            </a:r>
            <a:r>
              <a:rPr lang="en-US" sz="2400" dirty="0" err="1"/>
              <a:t>observasi</a:t>
            </a:r>
            <a:r>
              <a:rPr lang="en-US" sz="2400" dirty="0"/>
              <a:t> </a:t>
            </a:r>
            <a:r>
              <a:rPr lang="en-US" sz="2400" dirty="0" err="1"/>
              <a:t>itu</a:t>
            </a:r>
            <a:r>
              <a:rPr lang="en-US" sz="2400" dirty="0"/>
              <a:t> </a:t>
            </a:r>
            <a:r>
              <a:rPr lang="en-US" sz="2400" dirty="0" err="1"/>
              <a:t>disebut</a:t>
            </a:r>
            <a:r>
              <a:rPr lang="en-US" sz="2400" dirty="0"/>
              <a:t> </a:t>
            </a:r>
            <a:r>
              <a:rPr lang="en-US" sz="2400" dirty="0" err="1"/>
              <a:t>observasi</a:t>
            </a:r>
            <a:r>
              <a:rPr lang="en-US" sz="2400" dirty="0"/>
              <a:t> </a:t>
            </a:r>
            <a:r>
              <a:rPr lang="en-US" sz="2400" dirty="0" err="1"/>
              <a:t>nonsistematis</a:t>
            </a:r>
            <a:r>
              <a:rPr lang="en-US" sz="2400" dirty="0"/>
              <a:t> </a:t>
            </a:r>
            <a:r>
              <a:rPr lang="en-US" sz="2400" dirty="0" err="1"/>
              <a:t>atau</a:t>
            </a:r>
            <a:r>
              <a:rPr lang="en-US" sz="2400" dirty="0"/>
              <a:t> </a:t>
            </a:r>
            <a:r>
              <a:rPr lang="en-US" sz="2400" dirty="0" err="1"/>
              <a:t>tidak</a:t>
            </a:r>
            <a:r>
              <a:rPr lang="en-US" sz="2400" dirty="0"/>
              <a:t> </a:t>
            </a:r>
            <a:r>
              <a:rPr lang="en-US" sz="2400" dirty="0" err="1"/>
              <a:t>terstruktur</a:t>
            </a:r>
            <a:r>
              <a:rPr lang="en-US" sz="2400" dirty="0" smtClean="0"/>
              <a:t>.</a:t>
            </a:r>
            <a:endParaRPr lang="id-ID" sz="2400" dirty="0" smtClean="0"/>
          </a:p>
          <a:p>
            <a:pPr algn="just"/>
            <a:r>
              <a:rPr lang="en-US" sz="2400" b="1" dirty="0" err="1"/>
              <a:t>Observasi</a:t>
            </a:r>
            <a:r>
              <a:rPr lang="en-US" sz="2400" b="1" dirty="0"/>
              <a:t> experimental</a:t>
            </a:r>
            <a:r>
              <a:rPr lang="en-US" sz="2400" dirty="0"/>
              <a:t>, </a:t>
            </a:r>
            <a:r>
              <a:rPr lang="en-US" sz="2400" dirty="0" err="1"/>
              <a:t>ialah</a:t>
            </a:r>
            <a:r>
              <a:rPr lang="en-US" sz="2400" dirty="0"/>
              <a:t> </a:t>
            </a:r>
            <a:r>
              <a:rPr lang="en-US" sz="2400" dirty="0" err="1"/>
              <a:t>observasi</a:t>
            </a:r>
            <a:r>
              <a:rPr lang="en-US" sz="2400" dirty="0"/>
              <a:t> yang </a:t>
            </a:r>
            <a:r>
              <a:rPr lang="en-US" sz="2400" dirty="0" err="1"/>
              <a:t>dilakukan</a:t>
            </a:r>
            <a:r>
              <a:rPr lang="en-US" sz="2400" dirty="0"/>
              <a:t> </a:t>
            </a:r>
            <a:r>
              <a:rPr lang="en-US" sz="2400" dirty="0" err="1"/>
              <a:t>secara</a:t>
            </a:r>
            <a:r>
              <a:rPr lang="en-US" sz="2400" dirty="0"/>
              <a:t> </a:t>
            </a:r>
            <a:r>
              <a:rPr lang="en-US" sz="2400" dirty="0" err="1"/>
              <a:t>nonpartisipatif</a:t>
            </a:r>
            <a:r>
              <a:rPr lang="en-US" sz="2400" dirty="0"/>
              <a:t> </a:t>
            </a:r>
            <a:r>
              <a:rPr lang="en-US" sz="2400" dirty="0" err="1"/>
              <a:t>dan</a:t>
            </a:r>
            <a:r>
              <a:rPr lang="en-US" sz="2400" dirty="0"/>
              <a:t> </a:t>
            </a:r>
            <a:r>
              <a:rPr lang="en-US" sz="2400" dirty="0" err="1"/>
              <a:t>secara</a:t>
            </a:r>
            <a:r>
              <a:rPr lang="en-US" sz="2400" dirty="0"/>
              <a:t> </a:t>
            </a:r>
            <a:r>
              <a:rPr lang="en-US" sz="2400" dirty="0" err="1"/>
              <a:t>sistematis</a:t>
            </a:r>
            <a:r>
              <a:rPr lang="en-US" sz="2400" dirty="0"/>
              <a:t>, </a:t>
            </a:r>
            <a:r>
              <a:rPr lang="en-US" sz="2400" dirty="0" err="1"/>
              <a:t>untuk</a:t>
            </a:r>
            <a:r>
              <a:rPr lang="en-US" sz="2400" dirty="0"/>
              <a:t> </a:t>
            </a:r>
            <a:r>
              <a:rPr lang="en-US" sz="2400" dirty="0" err="1"/>
              <a:t>mengetahui</a:t>
            </a:r>
            <a:r>
              <a:rPr lang="en-US" sz="2400" dirty="0"/>
              <a:t> </a:t>
            </a:r>
            <a:r>
              <a:rPr lang="en-US" sz="2400" dirty="0" err="1"/>
              <a:t>perubahan-perubahan</a:t>
            </a:r>
            <a:r>
              <a:rPr lang="en-US" sz="2400" dirty="0"/>
              <a:t> </a:t>
            </a:r>
            <a:r>
              <a:rPr lang="en-US" sz="2400" dirty="0" err="1"/>
              <a:t>atau</a:t>
            </a:r>
            <a:r>
              <a:rPr lang="en-US" sz="2400" dirty="0"/>
              <a:t> </a:t>
            </a:r>
            <a:r>
              <a:rPr lang="en-US" sz="2400" dirty="0" err="1"/>
              <a:t>gejala-gejala</a:t>
            </a:r>
            <a:r>
              <a:rPr lang="en-US" sz="2400" dirty="0"/>
              <a:t> </a:t>
            </a:r>
            <a:r>
              <a:rPr lang="en-US" sz="2400" dirty="0" err="1"/>
              <a:t>sebagai</a:t>
            </a:r>
            <a:r>
              <a:rPr lang="en-US" sz="2400" dirty="0"/>
              <a:t> </a:t>
            </a:r>
            <a:r>
              <a:rPr lang="en-US" sz="2400" dirty="0" err="1"/>
              <a:t>akibat</a:t>
            </a:r>
            <a:r>
              <a:rPr lang="en-US" sz="2400" dirty="0"/>
              <a:t> </a:t>
            </a:r>
            <a:r>
              <a:rPr lang="en-US" sz="2400" dirty="0" err="1"/>
              <a:t>dari</a:t>
            </a:r>
            <a:r>
              <a:rPr lang="en-US" sz="2400" dirty="0"/>
              <a:t> </a:t>
            </a:r>
            <a:r>
              <a:rPr lang="en-US" sz="2400" dirty="0" err="1"/>
              <a:t>situasi</a:t>
            </a:r>
            <a:r>
              <a:rPr lang="en-US" sz="2400" dirty="0"/>
              <a:t> yang </a:t>
            </a:r>
            <a:r>
              <a:rPr lang="en-US" sz="2400" dirty="0" err="1"/>
              <a:t>sengaja</a:t>
            </a:r>
            <a:r>
              <a:rPr lang="en-US" sz="2400" dirty="0"/>
              <a:t> </a:t>
            </a:r>
            <a:r>
              <a:rPr lang="en-US" sz="2400" dirty="0" err="1"/>
              <a:t>diadakan</a:t>
            </a:r>
            <a:r>
              <a:rPr lang="en-US" sz="2400" dirty="0"/>
              <a:t>. </a:t>
            </a:r>
            <a:r>
              <a:rPr lang="en-US" sz="2400" dirty="0" err="1"/>
              <a:t>Misalnya</a:t>
            </a:r>
            <a:r>
              <a:rPr lang="en-US" sz="2400" dirty="0"/>
              <a:t> </a:t>
            </a:r>
            <a:r>
              <a:rPr lang="en-US" sz="2400" dirty="0" err="1"/>
              <a:t>untuk</a:t>
            </a:r>
            <a:r>
              <a:rPr lang="en-US" sz="2400" dirty="0"/>
              <a:t> </a:t>
            </a:r>
            <a:r>
              <a:rPr lang="en-US" sz="2400" dirty="0" err="1"/>
              <a:t>mengetahui</a:t>
            </a:r>
            <a:r>
              <a:rPr lang="en-US" sz="2400" dirty="0"/>
              <a:t> </a:t>
            </a:r>
            <a:r>
              <a:rPr lang="en-US" sz="2400" dirty="0" err="1"/>
              <a:t>perkembangan</a:t>
            </a:r>
            <a:r>
              <a:rPr lang="en-US" sz="2400" dirty="0"/>
              <a:t> </a:t>
            </a:r>
            <a:r>
              <a:rPr lang="en-US" sz="2400" dirty="0" err="1"/>
              <a:t>klien</a:t>
            </a:r>
            <a:r>
              <a:rPr lang="en-US" sz="2400" dirty="0"/>
              <a:t> </a:t>
            </a:r>
            <a:r>
              <a:rPr lang="en-US" sz="2400" dirty="0" err="1"/>
              <a:t>setelah</a:t>
            </a:r>
            <a:r>
              <a:rPr lang="en-US" sz="2400" dirty="0"/>
              <a:t> </a:t>
            </a:r>
            <a:r>
              <a:rPr lang="en-US" sz="2400" dirty="0" err="1"/>
              <a:t>dilakukan</a:t>
            </a:r>
            <a:r>
              <a:rPr lang="en-US" sz="2400" dirty="0"/>
              <a:t> treatment </a:t>
            </a:r>
            <a:r>
              <a:rPr lang="en-US" sz="2400" dirty="0" err="1"/>
              <a:t>dalam</a:t>
            </a:r>
            <a:r>
              <a:rPr lang="en-US" sz="2400" dirty="0"/>
              <a:t> </a:t>
            </a:r>
            <a:r>
              <a:rPr lang="en-US" sz="2400" dirty="0" err="1"/>
              <a:t>konseling</a:t>
            </a:r>
            <a:r>
              <a:rPr lang="en-US" sz="2400" dirty="0"/>
              <a:t> individual (</a:t>
            </a:r>
            <a:r>
              <a:rPr lang="en-US" sz="2400" dirty="0" err="1"/>
              <a:t>perorangan</a:t>
            </a:r>
            <a:r>
              <a:rPr lang="en-US" sz="2400" dirty="0"/>
              <a:t>); </a:t>
            </a:r>
          </a:p>
          <a:p>
            <a:pPr algn="just"/>
            <a:endParaRPr lang="en-US" sz="2400" dirty="0"/>
          </a:p>
          <a:p>
            <a:pPr algn="just"/>
            <a:endParaRPr lang="en-US" sz="2400" dirty="0" smtClean="0"/>
          </a:p>
        </p:txBody>
      </p:sp>
      <p:sp>
        <p:nvSpPr>
          <p:cNvPr id="4" name="Content Placeholder 2"/>
          <p:cNvSpPr txBox="1">
            <a:spLocks/>
          </p:cNvSpPr>
          <p:nvPr/>
        </p:nvSpPr>
        <p:spPr>
          <a:xfrm>
            <a:off x="875146" y="2590800"/>
            <a:ext cx="7772400" cy="1447800"/>
          </a:xfrm>
          <a:prstGeom prst="rect">
            <a:avLst/>
          </a:prstGeom>
        </p:spPr>
        <p:txBody>
          <a:bodyPr vert="horz">
            <a:norm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endParaRPr lang="en-US" dirty="0"/>
          </a:p>
        </p:txBody>
      </p:sp>
      <p:sp>
        <p:nvSpPr>
          <p:cNvPr id="8" name="Content Placeholder 2"/>
          <p:cNvSpPr txBox="1">
            <a:spLocks/>
          </p:cNvSpPr>
          <p:nvPr/>
        </p:nvSpPr>
        <p:spPr>
          <a:xfrm>
            <a:off x="838200" y="2743200"/>
            <a:ext cx="7772400" cy="19465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2400" dirty="0"/>
          </a:p>
        </p:txBody>
      </p:sp>
      <p:sp>
        <p:nvSpPr>
          <p:cNvPr id="9" name="Content Placeholder 2"/>
          <p:cNvSpPr txBox="1">
            <a:spLocks/>
          </p:cNvSpPr>
          <p:nvPr/>
        </p:nvSpPr>
        <p:spPr>
          <a:xfrm>
            <a:off x="838200" y="4606636"/>
            <a:ext cx="7772400" cy="19465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2000" dirty="0"/>
          </a:p>
        </p:txBody>
      </p:sp>
      <p:sp>
        <p:nvSpPr>
          <p:cNvPr id="5" name="Footer Placeholder 4"/>
          <p:cNvSpPr>
            <a:spLocks noGrp="1"/>
          </p:cNvSpPr>
          <p:nvPr>
            <p:ph type="ftr" sz="quarter" idx="11"/>
          </p:nvPr>
        </p:nvSpPr>
        <p:spPr>
          <a:xfrm>
            <a:off x="2627784" y="6356350"/>
            <a:ext cx="3392016" cy="365125"/>
          </a:xfrm>
        </p:spPr>
        <p:txBody>
          <a:bodyPr/>
          <a:lstStyle/>
          <a:p>
            <a:r>
              <a:rPr lang="en-US" dirty="0" smtClean="0"/>
              <a:t>Seminar </a:t>
            </a:r>
            <a:r>
              <a:rPr lang="en-US" dirty="0" err="1" smtClean="0"/>
              <a:t>Manajemen</a:t>
            </a:r>
            <a:r>
              <a:rPr lang="en-US" dirty="0" smtClean="0"/>
              <a:t> </a:t>
            </a:r>
            <a:r>
              <a:rPr lang="en-US" dirty="0" err="1" smtClean="0"/>
              <a:t>Pemasaran</a:t>
            </a:r>
            <a:endParaRPr lang="en-US" dirty="0"/>
          </a:p>
        </p:txBody>
      </p:sp>
    </p:spTree>
    <p:extLst>
      <p:ext uri="{BB962C8B-B14F-4D97-AF65-F5344CB8AC3E}">
        <p14:creationId xmlns:p14="http://schemas.microsoft.com/office/powerpoint/2010/main" val="2714803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0"/>
            <a:ext cx="7772400" cy="639762"/>
          </a:xfrm>
        </p:spPr>
        <p:txBody>
          <a:bodyPr>
            <a:normAutofit/>
          </a:bodyPr>
          <a:lstStyle/>
          <a:p>
            <a:r>
              <a:rPr lang="en-US" sz="2400" b="1" dirty="0" smtClean="0"/>
              <a:t>KEUNTUNGAN METODE OBSERVASI</a:t>
            </a:r>
            <a:endParaRPr lang="en-US" sz="2400" b="1" dirty="0"/>
          </a:p>
        </p:txBody>
      </p:sp>
      <p:sp>
        <p:nvSpPr>
          <p:cNvPr id="3" name="Content Placeholder 2"/>
          <p:cNvSpPr>
            <a:spLocks noGrp="1"/>
          </p:cNvSpPr>
          <p:nvPr>
            <p:ph idx="1"/>
          </p:nvPr>
        </p:nvSpPr>
        <p:spPr>
          <a:xfrm>
            <a:off x="902855" y="1368136"/>
            <a:ext cx="7772400" cy="1447800"/>
          </a:xfrm>
        </p:spPr>
        <p:txBody>
          <a:bodyPr>
            <a:normAutofit/>
          </a:bodyPr>
          <a:lstStyle/>
          <a:p>
            <a:pPr algn="just"/>
            <a:r>
              <a:rPr lang="en-US" sz="2400" dirty="0" err="1"/>
              <a:t>Keuntungan</a:t>
            </a:r>
            <a:r>
              <a:rPr lang="en-US" sz="2400" dirty="0"/>
              <a:t> </a:t>
            </a:r>
            <a:r>
              <a:rPr lang="en-US" sz="2400" dirty="0" err="1"/>
              <a:t>utama</a:t>
            </a:r>
            <a:r>
              <a:rPr lang="en-US" sz="2400" dirty="0"/>
              <a:t> </a:t>
            </a:r>
            <a:r>
              <a:rPr lang="en-US" sz="2400" dirty="0" err="1"/>
              <a:t>dari</a:t>
            </a:r>
            <a:r>
              <a:rPr lang="en-US" sz="2400" dirty="0"/>
              <a:t> </a:t>
            </a:r>
            <a:r>
              <a:rPr lang="en-US" sz="2400" dirty="0" err="1"/>
              <a:t>metode</a:t>
            </a:r>
            <a:r>
              <a:rPr lang="en-US" sz="2400" dirty="0"/>
              <a:t> </a:t>
            </a:r>
            <a:r>
              <a:rPr lang="en-US" sz="2400" dirty="0" err="1"/>
              <a:t>ini</a:t>
            </a:r>
            <a:r>
              <a:rPr lang="en-US" sz="2400" dirty="0"/>
              <a:t> </a:t>
            </a:r>
            <a:r>
              <a:rPr lang="en-US" sz="2400" dirty="0" err="1"/>
              <a:t>adalah</a:t>
            </a:r>
            <a:r>
              <a:rPr lang="en-US" sz="2400" dirty="0"/>
              <a:t> </a:t>
            </a:r>
            <a:r>
              <a:rPr lang="en-US" sz="2400" dirty="0" err="1"/>
              <a:t>bahwa</a:t>
            </a:r>
            <a:r>
              <a:rPr lang="en-US" sz="2400" dirty="0"/>
              <a:t> bias </a:t>
            </a:r>
            <a:r>
              <a:rPr lang="en-US" sz="2400" dirty="0" err="1"/>
              <a:t>subjektif</a:t>
            </a:r>
            <a:r>
              <a:rPr lang="en-US" sz="2400" dirty="0"/>
              <a:t> </a:t>
            </a:r>
            <a:r>
              <a:rPr lang="en-US" sz="2400" dirty="0" err="1"/>
              <a:t>dihilangkan</a:t>
            </a:r>
            <a:r>
              <a:rPr lang="en-US" sz="2400" dirty="0"/>
              <a:t>, </a:t>
            </a:r>
            <a:r>
              <a:rPr lang="en-US" sz="2400" dirty="0" err="1"/>
              <a:t>jika</a:t>
            </a:r>
            <a:r>
              <a:rPr lang="en-US" sz="2400" dirty="0"/>
              <a:t> </a:t>
            </a:r>
            <a:r>
              <a:rPr lang="en-US" sz="2400" dirty="0" err="1"/>
              <a:t>pengamatan</a:t>
            </a:r>
            <a:r>
              <a:rPr lang="en-US" sz="2400" dirty="0"/>
              <a:t> </a:t>
            </a:r>
            <a:r>
              <a:rPr lang="en-US" sz="2400" dirty="0" err="1"/>
              <a:t>dilakukan</a:t>
            </a:r>
            <a:r>
              <a:rPr lang="en-US" sz="2400" dirty="0"/>
              <a:t> </a:t>
            </a:r>
            <a:r>
              <a:rPr lang="en-US" sz="2400" dirty="0" err="1"/>
              <a:t>secara</a:t>
            </a:r>
            <a:r>
              <a:rPr lang="en-US" sz="2400" dirty="0"/>
              <a:t> </a:t>
            </a:r>
            <a:r>
              <a:rPr lang="en-US" sz="2400" dirty="0" err="1"/>
              <a:t>akurat</a:t>
            </a:r>
            <a:r>
              <a:rPr lang="en-US" sz="2400" dirty="0"/>
              <a:t>. </a:t>
            </a:r>
            <a:endParaRPr lang="en-US" sz="2400" dirty="0" smtClean="0"/>
          </a:p>
        </p:txBody>
      </p:sp>
      <p:sp>
        <p:nvSpPr>
          <p:cNvPr id="4" name="Content Placeholder 2"/>
          <p:cNvSpPr txBox="1">
            <a:spLocks/>
          </p:cNvSpPr>
          <p:nvPr/>
        </p:nvSpPr>
        <p:spPr>
          <a:xfrm>
            <a:off x="875146" y="2590800"/>
            <a:ext cx="7772400" cy="1447800"/>
          </a:xfrm>
          <a:prstGeom prst="rect">
            <a:avLst/>
          </a:prstGeom>
        </p:spPr>
        <p:txBody>
          <a:bodyPr vert="horz">
            <a:normAutofit fontScale="92500"/>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algn="just"/>
            <a:r>
              <a:rPr lang="en-US" dirty="0" err="1">
                <a:latin typeface="Times New Roman" pitchFamily="18" charset="0"/>
                <a:cs typeface="Times New Roman" pitchFamily="18" charset="0"/>
              </a:rPr>
              <a:t>informasi</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diperoleh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metode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berhubungan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apa</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sedang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terjadi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itu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tidak</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secara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rumit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dipengaruhi</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oleh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perilaku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lalu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atau</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masa</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depan</a:t>
            </a:r>
            <a:r>
              <a:rPr lang="en-US" dirty="0">
                <a:latin typeface="Times New Roman" pitchFamily="18" charset="0"/>
                <a:cs typeface="Times New Roman" pitchFamily="18" charset="0"/>
              </a:rPr>
              <a:t>. </a:t>
            </a:r>
          </a:p>
        </p:txBody>
      </p:sp>
      <p:sp>
        <p:nvSpPr>
          <p:cNvPr id="6" name="Content Placeholder 2"/>
          <p:cNvSpPr txBox="1">
            <a:spLocks/>
          </p:cNvSpPr>
          <p:nvPr/>
        </p:nvSpPr>
        <p:spPr>
          <a:xfrm>
            <a:off x="914400" y="3962400"/>
            <a:ext cx="7772400" cy="2098964"/>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algn="just"/>
            <a:r>
              <a:rPr lang="en-US" sz="2400" dirty="0" err="1" smtClean="0">
                <a:latin typeface="Times New Roman" pitchFamily="18" charset="0"/>
                <a:cs typeface="Times New Roman" pitchFamily="18" charset="0"/>
              </a:rPr>
              <a:t>Metode</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sangat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cocok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dalam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studi</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berhubungan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dengan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subyek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yaitu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responden</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tidak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mampu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memberikan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laporan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lisan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tentang</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sebuah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entitas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untuk</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satu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alasan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atau</a:t>
            </a:r>
            <a:r>
              <a:rPr lang="en-US" sz="2400" dirty="0">
                <a:latin typeface="Times New Roman" pitchFamily="18" charset="0"/>
                <a:cs typeface="Times New Roman" pitchFamily="18" charset="0"/>
              </a:rPr>
              <a:t> yang lain</a:t>
            </a:r>
          </a:p>
        </p:txBody>
      </p:sp>
      <p:sp>
        <p:nvSpPr>
          <p:cNvPr id="5" name="Footer Placeholder 4"/>
          <p:cNvSpPr>
            <a:spLocks noGrp="1"/>
          </p:cNvSpPr>
          <p:nvPr>
            <p:ph type="ftr" sz="quarter" idx="11"/>
          </p:nvPr>
        </p:nvSpPr>
        <p:spPr/>
        <p:txBody>
          <a:bodyPr/>
          <a:lstStyle/>
          <a:p>
            <a:r>
              <a:rPr lang="en-US" smtClean="0"/>
              <a:t>Seminar Manajemen Pemasaran</a:t>
            </a:r>
            <a:endParaRPr lang="en-US"/>
          </a:p>
        </p:txBody>
      </p:sp>
    </p:spTree>
    <p:extLst>
      <p:ext uri="{BB962C8B-B14F-4D97-AF65-F5344CB8AC3E}">
        <p14:creationId xmlns:p14="http://schemas.microsoft.com/office/powerpoint/2010/main" val="250437745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4650</TotalTime>
  <Words>1889</Words>
  <Application>Microsoft Office PowerPoint</Application>
  <PresentationFormat>On-screen Show (4:3)</PresentationFormat>
  <Paragraphs>158</Paragraphs>
  <Slides>32</Slides>
  <Notes>4</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PowerPoint Presentation</vt:lpstr>
      <vt:lpstr>PowerPoint Presentation</vt:lpstr>
      <vt:lpstr>PowerPoint Presentation</vt:lpstr>
      <vt:lpstr>PENGUMPULAN DATA PRIMER</vt:lpstr>
      <vt:lpstr>PERBEDAAN EKSPERIMEN DENGAN SURVEY</vt:lpstr>
      <vt:lpstr>PENGUMPULAN DATA PRIMER</vt:lpstr>
      <vt:lpstr>METODE OBSERVASI</vt:lpstr>
      <vt:lpstr>JENIS METODE OBSERVASI</vt:lpstr>
      <vt:lpstr>KEUNTUNGAN METODE OBSERVASI</vt:lpstr>
      <vt:lpstr>KEKURANGAN METODE OBSERVASI</vt:lpstr>
      <vt:lpstr>Metode Wawancara</vt:lpstr>
      <vt:lpstr>Keuntungan Metode Wawancara</vt:lpstr>
      <vt:lpstr>Keuntungan Metode Wawancara</vt:lpstr>
      <vt:lpstr>Kelemahan Metode Wawancara</vt:lpstr>
      <vt:lpstr>Kelemahan Metode Wawancara</vt:lpstr>
      <vt:lpstr>PENGUMPULAN DATA MELALUI KUISIONER</vt:lpstr>
      <vt:lpstr>KEUNTUNGAN KUISIONER</vt:lpstr>
      <vt:lpstr>KELEMAHAN METODE KUISIONER</vt:lpstr>
      <vt:lpstr>ASPEK UTAMA KUISIONER</vt:lpstr>
      <vt:lpstr>ASPEK UTAMA KUISIONER</vt:lpstr>
      <vt:lpstr>ASPEK UTAMA KUISIONER</vt:lpstr>
      <vt:lpstr>PENGUMPULAN DATA SEKUNDER</vt:lpstr>
      <vt:lpstr>KARAKTERISTIK PENTING DATA SEKUNDER</vt:lpstr>
      <vt:lpstr>KARAKTERISTIK PENTING DATA SEKUNDER</vt:lpstr>
      <vt:lpstr>KARAKTERISTIK PENTING DATA SEKUNDER</vt:lpstr>
      <vt:lpstr>FAKTOR YANG PERLU DIPERHATIKAN DALAM PENGUMPULAN DATA</vt:lpstr>
      <vt:lpstr>FAKTOR YANG PERLU DIPERHATIKAN UNTUK METODE PENGUMPULAN DATA</vt:lpstr>
      <vt:lpstr>FAKTOR YANG PERLU DIPERHATIKAN UNTUK METODE PENGUMPULAN DATA</vt:lpstr>
      <vt:lpstr>METODE STUDI KASUS</vt:lpstr>
      <vt:lpstr>METODE STUDI KASUS</vt:lpstr>
      <vt:lpstr>METODE STUDI KASUS</vt:lpstr>
      <vt:lpstr>PowerPoint Presentation</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Aswin</cp:lastModifiedBy>
  <cp:revision>565</cp:revision>
  <cp:lastPrinted>2017-04-16T14:44:29Z</cp:lastPrinted>
  <dcterms:created xsi:type="dcterms:W3CDTF">2010-04-18T12:06:30Z</dcterms:created>
  <dcterms:modified xsi:type="dcterms:W3CDTF">2021-08-31T15:33:26Z</dcterms:modified>
</cp:coreProperties>
</file>