
<file path=[Content_Types].xml><?xml version="1.0" encoding="utf-8"?>
<Types xmlns="http://schemas.openxmlformats.org/package/2006/content-types">
  <Default Extension="tmp"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256" r:id="rId2"/>
    <p:sldId id="372" r:id="rId3"/>
    <p:sldId id="374" r:id="rId4"/>
    <p:sldId id="375" r:id="rId5"/>
    <p:sldId id="376" r:id="rId6"/>
    <p:sldId id="377" r:id="rId7"/>
    <p:sldId id="378" r:id="rId8"/>
    <p:sldId id="379" r:id="rId9"/>
    <p:sldId id="380" r:id="rId10"/>
    <p:sldId id="381" r:id="rId11"/>
    <p:sldId id="382" r:id="rId12"/>
    <p:sldId id="383" r:id="rId13"/>
    <p:sldId id="384" r:id="rId14"/>
    <p:sldId id="385" r:id="rId15"/>
    <p:sldId id="386" r:id="rId16"/>
    <p:sldId id="387" r:id="rId17"/>
    <p:sldId id="388" r:id="rId18"/>
    <p:sldId id="389" r:id="rId19"/>
    <p:sldId id="390" r:id="rId20"/>
    <p:sldId id="391" r:id="rId21"/>
    <p:sldId id="392" r:id="rId22"/>
    <p:sldId id="393" r:id="rId23"/>
    <p:sldId id="394" r:id="rId24"/>
    <p:sldId id="395" r:id="rId25"/>
    <p:sldId id="396" r:id="rId26"/>
    <p:sldId id="397" r:id="rId27"/>
    <p:sldId id="398" r:id="rId28"/>
    <p:sldId id="399" r:id="rId29"/>
    <p:sldId id="400" r:id="rId30"/>
    <p:sldId id="401" r:id="rId31"/>
    <p:sldId id="402" r:id="rId32"/>
    <p:sldId id="371" r:id="rId33"/>
  </p:sldIdLst>
  <p:sldSz cx="9144000" cy="6858000" type="screen4x3"/>
  <p:notesSz cx="7102475" cy="9388475"/>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 xmlns:p15="http://schemas.microsoft.com/office/powerpoint/2012/main" userId="Ra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50" autoAdjust="0"/>
    <p:restoredTop sz="94656" autoAdjust="0"/>
  </p:normalViewPr>
  <p:slideViewPr>
    <p:cSldViewPr>
      <p:cViewPr>
        <p:scale>
          <a:sx n="70" d="100"/>
          <a:sy n="70" d="100"/>
        </p:scale>
        <p:origin x="-1272" y="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8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023093" y="0"/>
            <a:ext cx="3077739" cy="469424"/>
          </a:xfrm>
          <a:prstGeom prst="rect">
            <a:avLst/>
          </a:prstGeom>
        </p:spPr>
        <p:txBody>
          <a:bodyPr vert="horz" lIns="91440" tIns="45720" rIns="91440" bIns="45720" rtlCol="0"/>
          <a:lstStyle>
            <a:lvl1pPr algn="r">
              <a:defRPr sz="1200"/>
            </a:lvl1pPr>
          </a:lstStyle>
          <a:p>
            <a:endParaRPr lang="en-US"/>
          </a:p>
        </p:txBody>
      </p:sp>
      <p:sp>
        <p:nvSpPr>
          <p:cNvPr id="4" name="Footer Placeholder 3"/>
          <p:cNvSpPr>
            <a:spLocks noGrp="1"/>
          </p:cNvSpPr>
          <p:nvPr>
            <p:ph type="ftr" sz="quarter" idx="2"/>
          </p:nvPr>
        </p:nvSpPr>
        <p:spPr>
          <a:xfrm>
            <a:off x="0" y="8917422"/>
            <a:ext cx="3077739" cy="46942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023093" y="8917422"/>
            <a:ext cx="3077739" cy="469424"/>
          </a:xfrm>
          <a:prstGeom prst="rect">
            <a:avLst/>
          </a:prstGeom>
        </p:spPr>
        <p:txBody>
          <a:bodyPr vert="horz" lIns="91440" tIns="45720" rIns="91440" bIns="45720"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3093" y="0"/>
            <a:ext cx="3077739" cy="469424"/>
          </a:xfrm>
          <a:prstGeom prst="rect">
            <a:avLst/>
          </a:prstGeom>
        </p:spPr>
        <p:txBody>
          <a:bodyPr vert="horz" lIns="91440" tIns="45720" rIns="91440" bIns="45720" rtlCol="0"/>
          <a:lstStyle>
            <a:lvl1pPr algn="r">
              <a:defRPr sz="1200"/>
            </a:lvl1pPr>
          </a:lstStyle>
          <a:p>
            <a:endParaRPr lang="en-US"/>
          </a:p>
        </p:txBody>
      </p:sp>
      <p:sp>
        <p:nvSpPr>
          <p:cNvPr id="4" name="Slide Image Placeholder 3"/>
          <p:cNvSpPr>
            <a:spLocks noGrp="1" noRot="1" noChangeAspect="1"/>
          </p:cNvSpPr>
          <p:nvPr>
            <p:ph type="sldImg" idx="2"/>
          </p:nvPr>
        </p:nvSpPr>
        <p:spPr>
          <a:xfrm>
            <a:off x="1204913" y="704850"/>
            <a:ext cx="4692650" cy="35194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10248" y="4459526"/>
            <a:ext cx="5681980" cy="422481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17422"/>
            <a:ext cx="3077739" cy="46942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3093" y="8917422"/>
            <a:ext cx="3077739" cy="469424"/>
          </a:xfrm>
          <a:prstGeom prst="rect">
            <a:avLst/>
          </a:prstGeom>
        </p:spPr>
        <p:txBody>
          <a:bodyPr vert="horz" lIns="91440" tIns="45720" rIns="91440" bIns="45720"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Footer Placeholder 3"/>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13064257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4D77EF8-4DDB-4A4D-B371-BF716610FB53}" type="slidenum">
              <a:rPr lang="en-US" smtClean="0"/>
              <a:t>4</a:t>
            </a:fld>
            <a:endParaRPr lang="en-US"/>
          </a:p>
        </p:txBody>
      </p:sp>
    </p:spTree>
    <p:extLst>
      <p:ext uri="{BB962C8B-B14F-4D97-AF65-F5344CB8AC3E}">
        <p14:creationId xmlns:p14="http://schemas.microsoft.com/office/powerpoint/2010/main" val="1873490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Data yang </a:t>
            </a:r>
            <a:r>
              <a:rPr lang="en-US" dirty="0" err="1" smtClean="0"/>
              <a:t>cocok</a:t>
            </a:r>
            <a:r>
              <a:rPr lang="en-US" dirty="0" smtClean="0"/>
              <a:t> </a:t>
            </a:r>
            <a:r>
              <a:rPr lang="en-US" dirty="0" err="1" smtClean="0"/>
              <a:t>untuk</a:t>
            </a:r>
            <a:r>
              <a:rPr lang="en-US" dirty="0" smtClean="0"/>
              <a:t> </a:t>
            </a:r>
            <a:r>
              <a:rPr lang="en-US" dirty="0" err="1" smtClean="0"/>
              <a:t>satu</a:t>
            </a:r>
            <a:r>
              <a:rPr lang="en-US" dirty="0" smtClean="0"/>
              <a:t> </a:t>
            </a:r>
            <a:r>
              <a:rPr lang="en-US" dirty="0" err="1" smtClean="0"/>
              <a:t>penyelidikan</a:t>
            </a:r>
            <a:r>
              <a:rPr lang="en-US" dirty="0" smtClean="0"/>
              <a:t> </a:t>
            </a:r>
            <a:r>
              <a:rPr lang="en-US" dirty="0" err="1" smtClean="0"/>
              <a:t>belum</a:t>
            </a:r>
            <a:r>
              <a:rPr lang="en-US" dirty="0" smtClean="0"/>
              <a:t> </a:t>
            </a:r>
            <a:r>
              <a:rPr lang="en-US" dirty="0" err="1" smtClean="0"/>
              <a:t>tentu</a:t>
            </a:r>
            <a:r>
              <a:rPr lang="en-US" dirty="0" smtClean="0"/>
              <a:t> </a:t>
            </a:r>
            <a:r>
              <a:rPr lang="en-US" dirty="0" err="1" smtClean="0"/>
              <a:t>bisa</a:t>
            </a:r>
            <a:r>
              <a:rPr lang="en-US" dirty="0" smtClean="0"/>
              <a:t> </a:t>
            </a:r>
            <a:r>
              <a:rPr lang="en-US" dirty="0" err="1" smtClean="0"/>
              <a:t>ditemukan</a:t>
            </a:r>
            <a:r>
              <a:rPr lang="en-US" dirty="0" smtClean="0"/>
              <a:t> yang </a:t>
            </a:r>
            <a:r>
              <a:rPr lang="en-US" dirty="0" err="1" smtClean="0"/>
              <a:t>cocok</a:t>
            </a:r>
            <a:r>
              <a:rPr lang="en-US" dirty="0" smtClean="0"/>
              <a:t> </a:t>
            </a:r>
            <a:r>
              <a:rPr lang="en-US" dirty="0" err="1" smtClean="0"/>
              <a:t>dalam</a:t>
            </a:r>
            <a:r>
              <a:rPr lang="en-US" dirty="0" smtClean="0"/>
              <a:t> </a:t>
            </a:r>
            <a:r>
              <a:rPr lang="en-US" dirty="0" err="1" smtClean="0"/>
              <a:t>penyelidikan</a:t>
            </a:r>
            <a:r>
              <a:rPr lang="en-US" dirty="0" smtClean="0"/>
              <a:t> lain. </a:t>
            </a:r>
            <a:r>
              <a:rPr lang="en-US" dirty="0" err="1" smtClean="0"/>
              <a:t>Oleh</a:t>
            </a:r>
            <a:r>
              <a:rPr lang="en-US" dirty="0" smtClean="0"/>
              <a:t> </a:t>
            </a:r>
            <a:r>
              <a:rPr lang="en-US" dirty="0" err="1" smtClean="0"/>
              <a:t>karena</a:t>
            </a:r>
            <a:r>
              <a:rPr lang="en-US" dirty="0" smtClean="0"/>
              <a:t> </a:t>
            </a:r>
            <a:r>
              <a:rPr lang="en-US" dirty="0" err="1" smtClean="0"/>
              <a:t>itu</a:t>
            </a:r>
            <a:r>
              <a:rPr lang="en-US" dirty="0" smtClean="0"/>
              <a:t>, </a:t>
            </a:r>
            <a:r>
              <a:rPr lang="en-US" dirty="0" err="1" smtClean="0"/>
              <a:t>jika</a:t>
            </a:r>
            <a:r>
              <a:rPr lang="en-US" dirty="0" smtClean="0"/>
              <a:t> data yang </a:t>
            </a:r>
            <a:r>
              <a:rPr lang="en-US" dirty="0" err="1" smtClean="0"/>
              <a:t>tersedia</a:t>
            </a:r>
            <a:r>
              <a:rPr lang="en-US" dirty="0" smtClean="0"/>
              <a:t> </a:t>
            </a:r>
            <a:r>
              <a:rPr lang="en-US" dirty="0" err="1" smtClean="0"/>
              <a:t>ditemukan</a:t>
            </a:r>
            <a:r>
              <a:rPr lang="en-US" dirty="0" smtClean="0"/>
              <a:t> </a:t>
            </a:r>
            <a:r>
              <a:rPr lang="en-US" dirty="0" err="1" smtClean="0"/>
              <a:t>tidak</a:t>
            </a:r>
            <a:r>
              <a:rPr lang="en-US" dirty="0" smtClean="0"/>
              <a:t> </a:t>
            </a:r>
            <a:r>
              <a:rPr lang="en-US" dirty="0" err="1" smtClean="0"/>
              <a:t>sesuai</a:t>
            </a:r>
            <a:r>
              <a:rPr lang="en-US" dirty="0" smtClean="0"/>
              <a:t>, </a:t>
            </a:r>
            <a:r>
              <a:rPr lang="en-US" dirty="0" err="1" smtClean="0"/>
              <a:t>mereka</a:t>
            </a:r>
            <a:r>
              <a:rPr lang="en-US" dirty="0" smtClean="0"/>
              <a:t> </a:t>
            </a:r>
            <a:r>
              <a:rPr lang="en-US" dirty="0" err="1" smtClean="0"/>
              <a:t>tidak</a:t>
            </a:r>
            <a:r>
              <a:rPr lang="en-US" dirty="0" smtClean="0"/>
              <a:t> </a:t>
            </a:r>
            <a:r>
              <a:rPr lang="en-US" dirty="0" err="1" smtClean="0"/>
              <a:t>boleh</a:t>
            </a:r>
            <a:r>
              <a:rPr lang="en-US" dirty="0" smtClean="0"/>
              <a:t> </a:t>
            </a:r>
            <a:r>
              <a:rPr lang="en-US" dirty="0" err="1" smtClean="0"/>
              <a:t>digunakan</a:t>
            </a:r>
            <a:r>
              <a:rPr lang="en-US" dirty="0" smtClean="0"/>
              <a:t> </a:t>
            </a:r>
            <a:r>
              <a:rPr lang="en-US" dirty="0" err="1" smtClean="0"/>
              <a:t>oleh</a:t>
            </a:r>
            <a:r>
              <a:rPr lang="en-US" dirty="0" smtClean="0"/>
              <a:t> </a:t>
            </a:r>
            <a:r>
              <a:rPr lang="en-US" dirty="0" err="1" smtClean="0"/>
              <a:t>peneliti</a:t>
            </a:r>
            <a:r>
              <a:rPr lang="en-US" dirty="0" smtClean="0"/>
              <a:t>. </a:t>
            </a:r>
          </a:p>
          <a:p>
            <a:endParaRPr lang="en-US" dirty="0"/>
          </a:p>
        </p:txBody>
      </p:sp>
      <p:sp>
        <p:nvSpPr>
          <p:cNvPr id="4" name="Slide Number Placeholder 3"/>
          <p:cNvSpPr>
            <a:spLocks noGrp="1"/>
          </p:cNvSpPr>
          <p:nvPr>
            <p:ph type="sldNum" sz="quarter" idx="10"/>
          </p:nvPr>
        </p:nvSpPr>
        <p:spPr/>
        <p:txBody>
          <a:bodyPr/>
          <a:lstStyle/>
          <a:p>
            <a:fld id="{D4D77EF8-4DDB-4A4D-B371-BF716610FB53}" type="slidenum">
              <a:rPr lang="en-US" smtClean="0"/>
              <a:t>24</a:t>
            </a:fld>
            <a:endParaRPr lang="en-US"/>
          </a:p>
        </p:txBody>
      </p:sp>
    </p:spTree>
    <p:extLst>
      <p:ext uri="{BB962C8B-B14F-4D97-AF65-F5344CB8AC3E}">
        <p14:creationId xmlns:p14="http://schemas.microsoft.com/office/powerpoint/2010/main" val="3560837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Slide Number Placeholder 5"/>
          <p:cNvSpPr>
            <a:spLocks noGrp="1"/>
          </p:cNvSpPr>
          <p:nvPr>
            <p:ph type="sldNum" sz="quarter" idx="12"/>
          </p:nvPr>
        </p:nvSpPr>
        <p:spPr/>
        <p:txBody>
          <a:bodyPr/>
          <a:lstStyle>
            <a:lvl1pPr>
              <a:defRPr/>
            </a:lvl1pPr>
          </a:lstStyle>
          <a:p>
            <a:fld id="{9AA526D9-A5A6-41AF-8A00-46949A839F48}" type="slidenum">
              <a:rPr lang="en-US" smtClean="0"/>
              <a:pPr/>
              <a:t>‹#›</a:t>
            </a:fld>
            <a:endParaRPr lang="en-US" dirty="0"/>
          </a:p>
        </p:txBody>
      </p:sp>
      <p:sp>
        <p:nvSpPr>
          <p:cNvPr id="8" name="TextBox 7"/>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Revisi: 00</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dirty="0"/>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dirty="0"/>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a:p>
        </p:txBody>
      </p:sp>
      <p:sp>
        <p:nvSpPr>
          <p:cNvPr id="6" name="Slide Number Placeholder 5"/>
          <p:cNvSpPr>
            <a:spLocks noGrp="1"/>
          </p:cNvSpPr>
          <p:nvPr>
            <p:ph type="sldNum" sz="quarter" idx="12"/>
          </p:nvPr>
        </p:nvSpPr>
        <p:spPr/>
        <p:txBody>
          <a:bodyPr/>
          <a:lstStyle/>
          <a:p>
            <a:fld id="{71937188-0379-47A7-8A22-F2418D3FACF8}" type="slidenum">
              <a:rPr lang="en-US" smtClean="0"/>
              <a:t>‹#›</a:t>
            </a:fld>
            <a:endParaRPr lang="en-US"/>
          </a:p>
        </p:txBody>
      </p:sp>
    </p:spTree>
    <p:extLst>
      <p:ext uri="{BB962C8B-B14F-4D97-AF65-F5344CB8AC3E}">
        <p14:creationId xmlns:p14="http://schemas.microsoft.com/office/powerpoint/2010/main" val="2721571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lgn="ctr">
              <a:defRPr sz="1200">
                <a:solidFill>
                  <a:schemeClr val="tx1"/>
                </a:solidFill>
                <a:latin typeface="Arial" panose="020B0604020202020204" pitchFamily="34" charset="0"/>
                <a:cs typeface="Arial" panose="020B0604020202020204" pitchFamily="34" charset="0"/>
              </a:defRPr>
            </a:lvl1pPr>
          </a:lstStyle>
          <a:p>
            <a:r>
              <a:rPr lang="en-US" smtClean="0"/>
              <a:t>Seminar Manajemen Pemasaran</a:t>
            </a:r>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DA80A70C-902A-499B-8946-FDFF5F575613}" type="slidenum">
              <a:rPr lang="en-US" smtClean="0"/>
              <a:pPr/>
              <a:t>‹#›</a:t>
            </a:fld>
            <a:endParaRPr lang="en-US" dirty="0"/>
          </a:p>
        </p:txBody>
      </p:sp>
      <p:sp>
        <p:nvSpPr>
          <p:cNvPr id="8" name="TextBox 7"/>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Revisi: 00</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lgn="ctr">
              <a:defRPr sz="1200">
                <a:solidFill>
                  <a:schemeClr val="tx1"/>
                </a:solidFill>
                <a:latin typeface="Arial" panose="020B0604020202020204" pitchFamily="34" charset="0"/>
                <a:cs typeface="Arial" panose="020B0604020202020204" pitchFamily="34" charset="0"/>
              </a:defRPr>
            </a:lvl1pPr>
          </a:lstStyle>
          <a:p>
            <a:r>
              <a:rPr lang="en-US" smtClean="0"/>
              <a:t>Seminar Manajemen Pemasaran</a:t>
            </a:r>
            <a:endParaRPr lang="en-US" dirty="0"/>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
        <p:nvSpPr>
          <p:cNvPr id="8" name="TextBox 7"/>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Versi : 01</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dirty="0"/>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
        <p:nvSpPr>
          <p:cNvPr id="9" name="TextBox 8"/>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Versi : 01</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dirty="0"/>
          </a:p>
        </p:txBody>
      </p:sp>
      <p:sp>
        <p:nvSpPr>
          <p:cNvPr id="9" name="Slide Number Placeholder 8"/>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457200" y="6356350"/>
            <a:ext cx="2133600" cy="365125"/>
          </a:xfrm>
          <a:prstGeom prst="rect">
            <a:avLst/>
          </a:prstGeom>
        </p:spPr>
        <p:txBody>
          <a:bodyPr/>
          <a:lstStyle/>
          <a:p>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dirty="0"/>
          </a:p>
        </p:txBody>
      </p:sp>
      <p:sp>
        <p:nvSpPr>
          <p:cNvPr id="5" name="Slide Number Placeholder 4"/>
          <p:cNvSpPr>
            <a:spLocks noGrp="1"/>
          </p:cNvSpPr>
          <p:nvPr>
            <p:ph type="sldNum" sz="quarter" idx="12"/>
          </p:nvPr>
        </p:nvSpPr>
        <p:spPr/>
        <p:txBody>
          <a:bodyPr/>
          <a:lstStyle/>
          <a:p>
            <a:fld id="{DA80A70C-902A-499B-8946-FDFF5F575613}" type="slidenum">
              <a:rPr lang="en-US" smtClean="0"/>
              <a:pPr/>
              <a:t>‹#›</a:t>
            </a:fld>
            <a:endParaRPr lang="en-US"/>
          </a:p>
        </p:txBody>
      </p:sp>
      <p:sp>
        <p:nvSpPr>
          <p:cNvPr id="6" name="Title 5"/>
          <p:cNvSpPr>
            <a:spLocks noGrp="1"/>
          </p:cNvSpPr>
          <p:nvPr>
            <p:ph type="title"/>
          </p:nvPr>
        </p:nvSpPr>
        <p:spPr/>
        <p:txBody>
          <a:bodyPr/>
          <a:lstStyle/>
          <a:p>
            <a:r>
              <a:rPr lang="en-US" smtClean="0"/>
              <a:t>Click to edit Master title style</a:t>
            </a:r>
            <a:endParaRPr lang="id-ID"/>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dirty="0"/>
          </a:p>
        </p:txBody>
      </p:sp>
      <p:sp>
        <p:nvSpPr>
          <p:cNvPr id="4" name="Slide Number Placeholder 3"/>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dirty="0"/>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dirty="0"/>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80A70C-902A-499B-8946-FDFF5F575613}" type="slidenum">
              <a:rPr lang="en-US" smtClean="0"/>
              <a:pPr/>
              <a:t>‹#›</a:t>
            </a:fld>
            <a:endParaRPr lang="en-US"/>
          </a:p>
        </p:txBody>
      </p:sp>
      <p:sp>
        <p:nvSpPr>
          <p:cNvPr id="7" name="TextBox 6"/>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Versi : 01</a:t>
            </a:r>
            <a:endParaRPr lang="id-ID" sz="1600" dirty="0">
              <a:latin typeface="Arial" panose="020B0604020202020204" pitchFamily="34" charset="0"/>
              <a:cs typeface="Arial" panose="020B0604020202020204" pitchFamily="34" charset="0"/>
            </a:endParaRPr>
          </a:p>
        </p:txBody>
      </p:sp>
      <p:sp>
        <p:nvSpPr>
          <p:cNvPr id="8" name="TextBox 7"/>
          <p:cNvSpPr txBox="1"/>
          <p:nvPr userDrawn="1"/>
        </p:nvSpPr>
        <p:spPr>
          <a:xfrm>
            <a:off x="323528" y="404664"/>
            <a:ext cx="1656183" cy="276999"/>
          </a:xfrm>
          <a:prstGeom prst="rect">
            <a:avLst/>
          </a:prstGeom>
          <a:noFill/>
        </p:spPr>
        <p:txBody>
          <a:bodyPr wrap="square" rtlCol="0">
            <a:spAutoFit/>
          </a:bodyPr>
          <a:lstStyle/>
          <a:p>
            <a:r>
              <a:rPr lang="id-ID" sz="1200" b="1" dirty="0" smtClean="0">
                <a:latin typeface="Arial" panose="020B0604020202020204" pitchFamily="34" charset="0"/>
                <a:cs typeface="Arial" panose="020B0604020202020204" pitchFamily="34" charset="0"/>
              </a:rPr>
              <a:t>I.</a:t>
            </a:r>
            <a:fld id="{4452BE83-FDDD-4C44-83F4-34328A082FE7}" type="slidenum">
              <a:rPr lang="id-ID" sz="1200" b="1" smtClean="0">
                <a:latin typeface="Arial" panose="020B0604020202020204" pitchFamily="34" charset="0"/>
                <a:cs typeface="Arial" panose="020B0604020202020204" pitchFamily="34" charset="0"/>
              </a:rPr>
              <a:t>‹#›</a:t>
            </a:fld>
            <a:endParaRPr lang="id-ID" sz="1200" b="1" dirty="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slow">
    <p:fade thruBlk="1"/>
  </p:transition>
  <p:hf sldNum="0" hdr="0" dt="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1" name="Picture 2" descr="D:\Picture\logo ibi small.gif"/>
          <p:cNvPicPr>
            <a:picLocks noChangeAspect="1" noChangeArrowheads="1"/>
          </p:cNvPicPr>
          <p:nvPr/>
        </p:nvPicPr>
        <p:blipFill>
          <a:blip r:embed="rId4"/>
          <a:srcRect/>
          <a:stretch>
            <a:fillRect/>
          </a:stretch>
        </p:blipFill>
        <p:spPr bwMode="auto">
          <a:xfrm>
            <a:off x="7715272" y="142852"/>
            <a:ext cx="1244319" cy="1244320"/>
          </a:xfrm>
          <a:prstGeom prst="rect">
            <a:avLst/>
          </a:prstGeom>
          <a:noFill/>
        </p:spPr>
      </p:pic>
      <p:sp>
        <p:nvSpPr>
          <p:cNvPr id="3" name="Footer Placeholder 2"/>
          <p:cNvSpPr>
            <a:spLocks noGrp="1"/>
          </p:cNvSpPr>
          <p:nvPr>
            <p:ph type="ftr" sz="quarter" idx="4294967295"/>
          </p:nvPr>
        </p:nvSpPr>
        <p:spPr>
          <a:xfrm>
            <a:off x="2411760" y="6356350"/>
            <a:ext cx="4976192" cy="385018"/>
          </a:xfrm>
          <a:prstGeom prst="rect">
            <a:avLst/>
          </a:prstGeom>
        </p:spPr>
        <p:txBody>
          <a:bodyPr/>
          <a:lstStyle/>
          <a:p>
            <a:pPr algn="ctr"/>
            <a:r>
              <a:rPr lang="en-US" sz="1200" smtClean="0">
                <a:latin typeface="Arial" panose="020B0604020202020204" pitchFamily="34" charset="0"/>
                <a:cs typeface="Arial" panose="020B0604020202020204" pitchFamily="34" charset="0"/>
              </a:rPr>
              <a:t>Seminar Manajemen Pemasaran</a:t>
            </a:r>
            <a:endParaRPr lang="en-US" sz="1200" dirty="0">
              <a:latin typeface="Arial" panose="020B0604020202020204" pitchFamily="34" charset="0"/>
              <a:cs typeface="Arial" panose="020B0604020202020204" pitchFamily="34" charset="0"/>
            </a:endParaRPr>
          </a:p>
        </p:txBody>
      </p:sp>
      <p:sp>
        <p:nvSpPr>
          <p:cNvPr id="7" name="TextBox 6"/>
          <p:cNvSpPr txBox="1"/>
          <p:nvPr/>
        </p:nvSpPr>
        <p:spPr>
          <a:xfrm>
            <a:off x="184409" y="1953414"/>
            <a:ext cx="8852087" cy="1938992"/>
          </a:xfrm>
          <a:prstGeom prst="rect">
            <a:avLst/>
          </a:prstGeom>
          <a:noFill/>
        </p:spPr>
        <p:txBody>
          <a:bodyPr wrap="square" rtlCol="0">
            <a:spAutoFit/>
          </a:bodyPr>
          <a:lstStyle/>
          <a:p>
            <a:pPr algn="ctr"/>
            <a:r>
              <a:rPr lang="en-US" sz="6000" b="1" dirty="0" smtClean="0">
                <a:latin typeface="Cambria" pitchFamily="18" charset="0"/>
              </a:rPr>
              <a:t>M</a:t>
            </a:r>
            <a:r>
              <a:rPr lang="id-ID" sz="6000" b="1" dirty="0" smtClean="0">
                <a:latin typeface="Cambria" pitchFamily="18" charset="0"/>
              </a:rPr>
              <a:t>ETODE DAN TEKNIK PENGUMPULAN DATA</a:t>
            </a:r>
            <a:endParaRPr lang="id-ID" sz="6000" b="1" dirty="0">
              <a:latin typeface="Cambria" pitchFamily="18" charset="0"/>
            </a:endParaRPr>
          </a:p>
        </p:txBody>
      </p:sp>
      <p:sp>
        <p:nvSpPr>
          <p:cNvPr id="2" name="TextBox 1"/>
          <p:cNvSpPr txBox="1"/>
          <p:nvPr/>
        </p:nvSpPr>
        <p:spPr>
          <a:xfrm>
            <a:off x="3018653" y="5733256"/>
            <a:ext cx="3597203" cy="338554"/>
          </a:xfrm>
          <a:prstGeom prst="rect">
            <a:avLst/>
          </a:prstGeom>
          <a:noFill/>
        </p:spPr>
        <p:txBody>
          <a:bodyPr wrap="none" rtlCol="0">
            <a:spAutoFit/>
          </a:bodyPr>
          <a:lstStyle/>
          <a:p>
            <a:r>
              <a:rPr lang="id-ID" sz="1600" b="1" dirty="0" smtClean="0">
                <a:latin typeface="Cambria" pitchFamily="18" charset="0"/>
              </a:rPr>
              <a:t>Pertemuan </a:t>
            </a:r>
            <a:r>
              <a:rPr lang="id-ID" sz="1600" b="1" dirty="0" smtClean="0">
                <a:latin typeface="Cambria" pitchFamily="18" charset="0"/>
              </a:rPr>
              <a:t>17 </a:t>
            </a:r>
            <a:r>
              <a:rPr lang="id-ID" sz="1600" b="1" dirty="0" smtClean="0">
                <a:latin typeface="Cambria" pitchFamily="18" charset="0"/>
              </a:rPr>
              <a:t>dan </a:t>
            </a:r>
            <a:r>
              <a:rPr lang="id-ID" sz="1600" b="1" dirty="0" smtClean="0">
                <a:latin typeface="Cambria" pitchFamily="18" charset="0"/>
              </a:rPr>
              <a:t>18 </a:t>
            </a:r>
            <a:r>
              <a:rPr lang="id-ID" sz="1600" b="1" dirty="0" smtClean="0">
                <a:latin typeface="Cambria" pitchFamily="18" charset="0"/>
              </a:rPr>
              <a:t>(Minggu </a:t>
            </a:r>
            <a:r>
              <a:rPr lang="id-ID" sz="1600" b="1" dirty="0" smtClean="0">
                <a:latin typeface="Cambria" pitchFamily="18" charset="0"/>
              </a:rPr>
              <a:t>Ke-9)</a:t>
            </a:r>
            <a:endParaRPr lang="id-ID" sz="1600" b="1" dirty="0">
              <a:latin typeface="Cambria" pitchFamily="18" charset="0"/>
            </a:endParaRPr>
          </a:p>
        </p:txBody>
      </p:sp>
    </p:spTree>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868362"/>
          </a:xfrm>
        </p:spPr>
        <p:txBody>
          <a:bodyPr>
            <a:normAutofit fontScale="90000"/>
          </a:bodyPr>
          <a:lstStyle/>
          <a:p>
            <a:r>
              <a:rPr lang="en-US" b="1" dirty="0" smtClean="0"/>
              <a:t>KEKURANGAN </a:t>
            </a:r>
            <a:r>
              <a:rPr lang="en-US" b="1" dirty="0"/>
              <a:t>METODE OBSERVASI</a:t>
            </a:r>
            <a:endParaRPr lang="en-US" dirty="0"/>
          </a:p>
        </p:txBody>
      </p:sp>
      <p:sp>
        <p:nvSpPr>
          <p:cNvPr id="3" name="Content Placeholder 2"/>
          <p:cNvSpPr>
            <a:spLocks noGrp="1"/>
          </p:cNvSpPr>
          <p:nvPr>
            <p:ph idx="1"/>
          </p:nvPr>
        </p:nvSpPr>
        <p:spPr>
          <a:xfrm>
            <a:off x="914400" y="1447800"/>
            <a:ext cx="7772400" cy="914400"/>
          </a:xfrm>
        </p:spPr>
        <p:txBody>
          <a:bodyPr>
            <a:normAutofit/>
          </a:bodyPr>
          <a:lstStyle/>
          <a:p>
            <a:r>
              <a:rPr lang="en-US" sz="2400" dirty="0" err="1" smtClean="0"/>
              <a:t>Membutuhkan</a:t>
            </a:r>
            <a:r>
              <a:rPr lang="en-US" sz="2400" dirty="0" smtClean="0"/>
              <a:t> </a:t>
            </a:r>
            <a:r>
              <a:rPr lang="en-US" sz="2400" dirty="0" err="1" smtClean="0"/>
              <a:t>biaya</a:t>
            </a:r>
            <a:r>
              <a:rPr lang="en-US" sz="2400" dirty="0" smtClean="0"/>
              <a:t> yang </a:t>
            </a:r>
            <a:r>
              <a:rPr lang="en-US" sz="2400" dirty="0" err="1" smtClean="0"/>
              <a:t>cukup</a:t>
            </a:r>
            <a:r>
              <a:rPr lang="en-US" sz="2400" dirty="0" smtClean="0"/>
              <a:t> </a:t>
            </a:r>
            <a:r>
              <a:rPr lang="en-US" sz="2400" dirty="0" err="1" smtClean="0"/>
              <a:t>mahal</a:t>
            </a:r>
            <a:endParaRPr lang="en-US" sz="2400" dirty="0"/>
          </a:p>
        </p:txBody>
      </p:sp>
      <p:sp>
        <p:nvSpPr>
          <p:cNvPr id="4" name="Content Placeholder 2"/>
          <p:cNvSpPr txBox="1">
            <a:spLocks/>
          </p:cNvSpPr>
          <p:nvPr/>
        </p:nvSpPr>
        <p:spPr>
          <a:xfrm>
            <a:off x="914400" y="1981200"/>
            <a:ext cx="7772400" cy="914400"/>
          </a:xfrm>
          <a:prstGeom prst="rect">
            <a:avLst/>
          </a:prstGeom>
        </p:spPr>
        <p:txBody>
          <a:bodyPr vert="horz">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r>
              <a:rPr lang="en-US" sz="2400" dirty="0" err="1" smtClean="0"/>
              <a:t>informasi</a:t>
            </a:r>
            <a:r>
              <a:rPr lang="en-US" sz="2400" dirty="0" smtClean="0"/>
              <a:t> yang </a:t>
            </a:r>
            <a:r>
              <a:rPr lang="en-US" sz="2400" dirty="0" err="1" smtClean="0"/>
              <a:t>diberikan</a:t>
            </a:r>
            <a:r>
              <a:rPr lang="en-US" sz="2400" dirty="0" smtClean="0"/>
              <a:t> </a:t>
            </a:r>
            <a:r>
              <a:rPr lang="en-US" sz="2400" dirty="0" err="1" smtClean="0"/>
              <a:t>oleh</a:t>
            </a:r>
            <a:r>
              <a:rPr lang="en-US" sz="2400" dirty="0" smtClean="0"/>
              <a:t> </a:t>
            </a:r>
            <a:r>
              <a:rPr lang="en-US" sz="2400" dirty="0" err="1" smtClean="0"/>
              <a:t>metode</a:t>
            </a:r>
            <a:r>
              <a:rPr lang="en-US" sz="2400" dirty="0" smtClean="0"/>
              <a:t> </a:t>
            </a:r>
            <a:r>
              <a:rPr lang="en-US" sz="2400" dirty="0" err="1" smtClean="0"/>
              <a:t>ini</a:t>
            </a:r>
            <a:r>
              <a:rPr lang="en-US" sz="2400" dirty="0" smtClean="0"/>
              <a:t> </a:t>
            </a:r>
            <a:r>
              <a:rPr lang="en-US" sz="2400" dirty="0" err="1" smtClean="0"/>
              <a:t>sangat</a:t>
            </a:r>
            <a:r>
              <a:rPr lang="en-US" sz="2400" dirty="0" smtClean="0"/>
              <a:t> </a:t>
            </a:r>
            <a:r>
              <a:rPr lang="en-US" sz="2400" dirty="0" err="1" smtClean="0"/>
              <a:t>terbatas</a:t>
            </a:r>
            <a:endParaRPr lang="en-US" sz="2400" dirty="0"/>
          </a:p>
        </p:txBody>
      </p:sp>
      <p:sp>
        <p:nvSpPr>
          <p:cNvPr id="5" name="Content Placeholder 2"/>
          <p:cNvSpPr txBox="1">
            <a:spLocks/>
          </p:cNvSpPr>
          <p:nvPr/>
        </p:nvSpPr>
        <p:spPr>
          <a:xfrm>
            <a:off x="935182" y="2514600"/>
            <a:ext cx="7772400" cy="914400"/>
          </a:xfrm>
          <a:prstGeom prst="rect">
            <a:avLst/>
          </a:prstGeom>
        </p:spPr>
        <p:txBody>
          <a:bodyPr vert="horz">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r>
              <a:rPr lang="en-US" sz="2400" dirty="0" err="1"/>
              <a:t>faktor</a:t>
            </a:r>
            <a:r>
              <a:rPr lang="en-US" sz="2400" dirty="0"/>
              <a:t> yang </a:t>
            </a:r>
            <a:r>
              <a:rPr lang="en-US" sz="2400" dirty="0" err="1"/>
              <a:t>tak</a:t>
            </a:r>
            <a:r>
              <a:rPr lang="en-US" sz="2400" dirty="0"/>
              <a:t> </a:t>
            </a:r>
            <a:r>
              <a:rPr lang="en-US" sz="2400" dirty="0" err="1"/>
              <a:t>terduga</a:t>
            </a:r>
            <a:r>
              <a:rPr lang="en-US" sz="2400" dirty="0"/>
              <a:t> </a:t>
            </a:r>
            <a:r>
              <a:rPr lang="en-US" sz="2400" dirty="0" err="1"/>
              <a:t>kadang-kadang</a:t>
            </a:r>
            <a:r>
              <a:rPr lang="en-US" sz="2400" dirty="0"/>
              <a:t> </a:t>
            </a:r>
            <a:r>
              <a:rPr lang="en-US" sz="2400" dirty="0" err="1"/>
              <a:t>dapat</a:t>
            </a:r>
            <a:r>
              <a:rPr lang="en-US" sz="2400" dirty="0"/>
              <a:t> </a:t>
            </a:r>
            <a:r>
              <a:rPr lang="en-US" sz="2400" dirty="0" err="1"/>
              <a:t>mengganggu</a:t>
            </a:r>
            <a:r>
              <a:rPr lang="en-US" sz="2400" dirty="0"/>
              <a:t> </a:t>
            </a:r>
            <a:r>
              <a:rPr lang="en-US" sz="2400" dirty="0" err="1"/>
              <a:t>tugas</a:t>
            </a:r>
            <a:r>
              <a:rPr lang="en-US" sz="2400" dirty="0"/>
              <a:t> </a:t>
            </a:r>
            <a:r>
              <a:rPr lang="en-US" sz="2400" dirty="0" err="1"/>
              <a:t>observasi</a:t>
            </a:r>
            <a:endParaRPr lang="en-US" sz="2400" dirty="0"/>
          </a:p>
        </p:txBody>
      </p:sp>
      <p:sp>
        <p:nvSpPr>
          <p:cNvPr id="6" name="Content Placeholder 2"/>
          <p:cNvSpPr txBox="1">
            <a:spLocks/>
          </p:cNvSpPr>
          <p:nvPr/>
        </p:nvSpPr>
        <p:spPr>
          <a:xfrm>
            <a:off x="907473" y="3429000"/>
            <a:ext cx="7772400" cy="914400"/>
          </a:xfrm>
          <a:prstGeom prst="rect">
            <a:avLst/>
          </a:prstGeom>
        </p:spPr>
        <p:txBody>
          <a:bodyPr vert="horz">
            <a:no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r>
              <a:rPr lang="en-US" sz="2400" dirty="0" err="1"/>
              <a:t>fakta</a:t>
            </a:r>
            <a:r>
              <a:rPr lang="en-US" sz="2400" dirty="0"/>
              <a:t> </a:t>
            </a:r>
            <a:r>
              <a:rPr lang="en-US" sz="2400" dirty="0" err="1"/>
              <a:t>bahwa</a:t>
            </a:r>
            <a:r>
              <a:rPr lang="en-US" sz="2400" dirty="0"/>
              <a:t> </a:t>
            </a:r>
            <a:r>
              <a:rPr lang="en-US" sz="2400" dirty="0" err="1"/>
              <a:t>beberapa</a:t>
            </a:r>
            <a:r>
              <a:rPr lang="en-US" sz="2400" dirty="0"/>
              <a:t> orang </a:t>
            </a:r>
            <a:r>
              <a:rPr lang="en-US" sz="2400" dirty="0" err="1"/>
              <a:t>jarang</a:t>
            </a:r>
            <a:r>
              <a:rPr lang="en-US" sz="2400" dirty="0"/>
              <a:t> </a:t>
            </a:r>
            <a:r>
              <a:rPr lang="en-US" sz="2400" dirty="0" err="1"/>
              <a:t>diakses</a:t>
            </a:r>
            <a:r>
              <a:rPr lang="en-US" sz="2400" dirty="0"/>
              <a:t> </a:t>
            </a:r>
            <a:r>
              <a:rPr lang="en-US" sz="2400" dirty="0" err="1"/>
              <a:t>pengamatan</a:t>
            </a:r>
            <a:r>
              <a:rPr lang="en-US" sz="2400" dirty="0"/>
              <a:t> </a:t>
            </a:r>
            <a:r>
              <a:rPr lang="en-US" sz="2400" dirty="0" err="1"/>
              <a:t>langsung</a:t>
            </a:r>
            <a:r>
              <a:rPr lang="en-US" sz="2400" dirty="0"/>
              <a:t> </a:t>
            </a:r>
            <a:r>
              <a:rPr lang="en-US" sz="2400" dirty="0" err="1"/>
              <a:t>menciptakan</a:t>
            </a:r>
            <a:r>
              <a:rPr lang="en-US" sz="2400" dirty="0"/>
              <a:t> </a:t>
            </a:r>
            <a:r>
              <a:rPr lang="en-US" sz="2400" dirty="0" err="1"/>
              <a:t>kendala</a:t>
            </a:r>
            <a:r>
              <a:rPr lang="en-US" sz="2400" dirty="0"/>
              <a:t> </a:t>
            </a:r>
            <a:r>
              <a:rPr lang="en-US" sz="2400" dirty="0" err="1"/>
              <a:t>bagi</a:t>
            </a:r>
            <a:r>
              <a:rPr lang="en-US" sz="2400" dirty="0"/>
              <a:t> </a:t>
            </a:r>
            <a:r>
              <a:rPr lang="en-US" sz="2400" dirty="0" err="1"/>
              <a:t>metode</a:t>
            </a:r>
            <a:r>
              <a:rPr lang="en-US" sz="2400" dirty="0"/>
              <a:t> </a:t>
            </a:r>
            <a:r>
              <a:rPr lang="en-US" sz="2400" dirty="0" err="1"/>
              <a:t>ini</a:t>
            </a:r>
            <a:r>
              <a:rPr lang="en-US" sz="2400" dirty="0"/>
              <a:t> </a:t>
            </a:r>
            <a:r>
              <a:rPr lang="en-US" sz="2400" dirty="0" err="1"/>
              <a:t>untuk</a:t>
            </a:r>
            <a:r>
              <a:rPr lang="en-US" sz="2400" dirty="0"/>
              <a:t> </a:t>
            </a:r>
            <a:r>
              <a:rPr lang="en-US" sz="2400" dirty="0" err="1"/>
              <a:t>mengumpulkan</a:t>
            </a:r>
            <a:r>
              <a:rPr lang="en-US" sz="2400" dirty="0"/>
              <a:t> data </a:t>
            </a:r>
            <a:r>
              <a:rPr lang="en-US" sz="2400" dirty="0" err="1"/>
              <a:t>secara</a:t>
            </a:r>
            <a:r>
              <a:rPr lang="en-US" sz="2400" dirty="0"/>
              <a:t> </a:t>
            </a:r>
            <a:r>
              <a:rPr lang="en-US" sz="2400" dirty="0" err="1"/>
              <a:t>efektif</a:t>
            </a:r>
            <a:r>
              <a:rPr lang="en-US" sz="2400" dirty="0"/>
              <a:t>.</a:t>
            </a:r>
          </a:p>
        </p:txBody>
      </p:sp>
      <p:sp>
        <p:nvSpPr>
          <p:cNvPr id="7" name="Footer Placeholder 6"/>
          <p:cNvSpPr>
            <a:spLocks noGrp="1"/>
          </p:cNvSpPr>
          <p:nvPr>
            <p:ph type="ftr" sz="quarter" idx="11"/>
          </p:nvPr>
        </p:nvSpPr>
        <p:spPr/>
        <p:txBody>
          <a:bodyPr/>
          <a:lstStyle/>
          <a:p>
            <a:r>
              <a:rPr lang="en-US" smtClean="0"/>
              <a:t>Seminar Manajemen Pemasaran</a:t>
            </a:r>
            <a:endParaRPr lang="en-US"/>
          </a:p>
        </p:txBody>
      </p:sp>
    </p:spTree>
    <p:extLst>
      <p:ext uri="{BB962C8B-B14F-4D97-AF65-F5344CB8AC3E}">
        <p14:creationId xmlns:p14="http://schemas.microsoft.com/office/powerpoint/2010/main" val="2477507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Metode</a:t>
            </a:r>
            <a:r>
              <a:rPr lang="en-US" dirty="0"/>
              <a:t> </a:t>
            </a:r>
            <a:r>
              <a:rPr lang="en-US" dirty="0" err="1"/>
              <a:t>Wawancara</a:t>
            </a:r>
            <a:endParaRPr lang="en-US" dirty="0"/>
          </a:p>
        </p:txBody>
      </p:sp>
      <p:sp>
        <p:nvSpPr>
          <p:cNvPr id="3" name="Content Placeholder 2"/>
          <p:cNvSpPr>
            <a:spLocks noGrp="1"/>
          </p:cNvSpPr>
          <p:nvPr>
            <p:ph idx="1"/>
          </p:nvPr>
        </p:nvSpPr>
        <p:spPr>
          <a:xfrm>
            <a:off x="467544" y="1447800"/>
            <a:ext cx="8219256" cy="1752600"/>
          </a:xfrm>
        </p:spPr>
        <p:txBody>
          <a:bodyPr>
            <a:normAutofit/>
          </a:bodyPr>
          <a:lstStyle/>
          <a:p>
            <a:pPr marL="0" indent="0" algn="just">
              <a:buNone/>
            </a:pPr>
            <a:r>
              <a:rPr lang="en-US" sz="2400" dirty="0" err="1"/>
              <a:t>Metode</a:t>
            </a:r>
            <a:r>
              <a:rPr lang="en-US" sz="2400" dirty="0"/>
              <a:t> </a:t>
            </a:r>
            <a:r>
              <a:rPr lang="en-US" sz="2400" dirty="0" err="1"/>
              <a:t>wawancara</a:t>
            </a:r>
            <a:r>
              <a:rPr lang="en-US" sz="2400" dirty="0"/>
              <a:t> </a:t>
            </a:r>
            <a:r>
              <a:rPr lang="en-US" sz="2400" dirty="0" err="1"/>
              <a:t>pengumpulan</a:t>
            </a:r>
            <a:r>
              <a:rPr lang="en-US" sz="2400" dirty="0"/>
              <a:t> data </a:t>
            </a:r>
            <a:r>
              <a:rPr lang="en-US" sz="2400" dirty="0" err="1"/>
              <a:t>melibatkan</a:t>
            </a:r>
            <a:r>
              <a:rPr lang="en-US" sz="2400" dirty="0"/>
              <a:t> </a:t>
            </a:r>
            <a:r>
              <a:rPr lang="en-US" sz="2400" dirty="0" err="1"/>
              <a:t>penyajian</a:t>
            </a:r>
            <a:r>
              <a:rPr lang="en-US" sz="2400" dirty="0"/>
              <a:t> stimulus verbal </a:t>
            </a:r>
            <a:r>
              <a:rPr lang="en-US" sz="2400" dirty="0" err="1"/>
              <a:t>dan</a:t>
            </a:r>
            <a:r>
              <a:rPr lang="en-US" sz="2400" dirty="0"/>
              <a:t> </a:t>
            </a:r>
            <a:r>
              <a:rPr lang="en-US" sz="2400" dirty="0" err="1"/>
              <a:t>jawaban</a:t>
            </a:r>
            <a:r>
              <a:rPr lang="en-US" sz="2400" dirty="0"/>
              <a:t> </a:t>
            </a:r>
            <a:r>
              <a:rPr lang="en-US" sz="2400" dirty="0" err="1"/>
              <a:t>dalam</a:t>
            </a:r>
            <a:r>
              <a:rPr lang="en-US" sz="2400" dirty="0"/>
              <a:t> </a:t>
            </a:r>
            <a:r>
              <a:rPr lang="en-US" sz="2400" dirty="0" err="1"/>
              <a:t>hal</a:t>
            </a:r>
            <a:r>
              <a:rPr lang="en-US" sz="2400" dirty="0"/>
              <a:t> </a:t>
            </a:r>
            <a:r>
              <a:rPr lang="en-US" sz="2400" dirty="0" err="1"/>
              <a:t>tanggapan</a:t>
            </a:r>
            <a:r>
              <a:rPr lang="en-US" sz="2400" dirty="0"/>
              <a:t> </a:t>
            </a:r>
            <a:r>
              <a:rPr lang="en-US" sz="2400" dirty="0" err="1"/>
              <a:t>lisan</a:t>
            </a:r>
            <a:r>
              <a:rPr lang="en-US" sz="2400" dirty="0"/>
              <a:t>. </a:t>
            </a:r>
            <a:r>
              <a:rPr lang="en-US" sz="2400" dirty="0" err="1"/>
              <a:t>Metode</a:t>
            </a:r>
            <a:r>
              <a:rPr lang="en-US" sz="2400" dirty="0"/>
              <a:t> </a:t>
            </a:r>
            <a:r>
              <a:rPr lang="en-US" sz="2400" dirty="0" err="1"/>
              <a:t>ini</a:t>
            </a:r>
            <a:r>
              <a:rPr lang="en-US" sz="2400" dirty="0"/>
              <a:t> </a:t>
            </a:r>
            <a:r>
              <a:rPr lang="en-US" sz="2400" dirty="0" err="1"/>
              <a:t>dapat</a:t>
            </a:r>
            <a:r>
              <a:rPr lang="en-US" sz="2400" dirty="0"/>
              <a:t> </a:t>
            </a:r>
            <a:r>
              <a:rPr lang="en-US" sz="2400" dirty="0" err="1"/>
              <a:t>digunakan</a:t>
            </a:r>
            <a:r>
              <a:rPr lang="en-US" sz="2400" dirty="0"/>
              <a:t> </a:t>
            </a:r>
            <a:r>
              <a:rPr lang="en-US" sz="2400" dirty="0" err="1"/>
              <a:t>melalui</a:t>
            </a:r>
            <a:r>
              <a:rPr lang="en-US" sz="2400" dirty="0"/>
              <a:t> </a:t>
            </a:r>
            <a:r>
              <a:rPr lang="en-US" sz="2400" dirty="0" err="1"/>
              <a:t>wawancara</a:t>
            </a:r>
            <a:r>
              <a:rPr lang="en-US" sz="2400" dirty="0"/>
              <a:t> </a:t>
            </a:r>
            <a:r>
              <a:rPr lang="en-US" sz="2400" dirty="0" err="1"/>
              <a:t>pribadi</a:t>
            </a:r>
            <a:r>
              <a:rPr lang="en-US" sz="2400" dirty="0"/>
              <a:t> </a:t>
            </a:r>
            <a:r>
              <a:rPr lang="en-US" sz="2400" dirty="0" err="1"/>
              <a:t>dan</a:t>
            </a:r>
            <a:r>
              <a:rPr lang="en-US" sz="2400" dirty="0"/>
              <a:t>, </a:t>
            </a:r>
            <a:r>
              <a:rPr lang="en-US" sz="2400" dirty="0" err="1"/>
              <a:t>jika</a:t>
            </a:r>
            <a:r>
              <a:rPr lang="en-US" sz="2400" dirty="0"/>
              <a:t> </a:t>
            </a:r>
            <a:r>
              <a:rPr lang="en-US" sz="2400" dirty="0" err="1"/>
              <a:t>mungkin</a:t>
            </a:r>
            <a:r>
              <a:rPr lang="en-US" sz="2400" dirty="0"/>
              <a:t>, </a:t>
            </a:r>
            <a:r>
              <a:rPr lang="en-US" sz="2400" dirty="0" err="1"/>
              <a:t>melalui</a:t>
            </a:r>
            <a:r>
              <a:rPr lang="en-US" sz="2400" dirty="0"/>
              <a:t> </a:t>
            </a:r>
            <a:r>
              <a:rPr lang="en-US" sz="2400" dirty="0" err="1"/>
              <a:t>wawancara</a:t>
            </a:r>
            <a:r>
              <a:rPr lang="en-US" sz="2400" dirty="0"/>
              <a:t> </a:t>
            </a:r>
            <a:r>
              <a:rPr lang="en-US" sz="2400" dirty="0" err="1"/>
              <a:t>telepon</a:t>
            </a:r>
            <a:r>
              <a:rPr lang="en-US" sz="2400" dirty="0"/>
              <a:t>.</a:t>
            </a:r>
          </a:p>
        </p:txBody>
      </p:sp>
      <p:sp>
        <p:nvSpPr>
          <p:cNvPr id="4" name="Content Placeholder 2"/>
          <p:cNvSpPr txBox="1">
            <a:spLocks/>
          </p:cNvSpPr>
          <p:nvPr/>
        </p:nvSpPr>
        <p:spPr>
          <a:xfrm>
            <a:off x="323528" y="3429000"/>
            <a:ext cx="8640960" cy="2514600"/>
          </a:xfrm>
          <a:prstGeom prst="rect">
            <a:avLst/>
          </a:prstGeom>
        </p:spPr>
        <p:txBody>
          <a:bodyPr vert="horz">
            <a:no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indent="0" algn="just">
              <a:buNone/>
            </a:pPr>
            <a:r>
              <a:rPr lang="en-US" sz="2400" dirty="0" err="1" smtClean="0">
                <a:latin typeface="Times New Roman" pitchFamily="18" charset="0"/>
                <a:cs typeface="Times New Roman" pitchFamily="18" charset="0"/>
              </a:rPr>
              <a:t>Metode</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pengumpulan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informasi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melalui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wawancara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pribadi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biasanya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dilakukan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dengan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cara</a:t>
            </a:r>
            <a:r>
              <a:rPr lang="en-US" sz="2400" dirty="0" smtClean="0">
                <a:latin typeface="Times New Roman" pitchFamily="18" charset="0"/>
                <a:cs typeface="Times New Roman" pitchFamily="18" charset="0"/>
              </a:rPr>
              <a:t> yang </a:t>
            </a:r>
            <a:r>
              <a:rPr lang="en-US" sz="2400" dirty="0" err="1" smtClean="0">
                <a:latin typeface="Times New Roman" pitchFamily="18" charset="0"/>
                <a:cs typeface="Times New Roman" pitchFamily="18" charset="0"/>
              </a:rPr>
              <a:t>terstruktur</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Dengan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demikian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kita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sebut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sebagai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wawancara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wawancara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terstruktur</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Wawancara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tersebut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melibatkan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penggunaan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serangkaian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pertanyaan</a:t>
            </a:r>
            <a:r>
              <a:rPr lang="en-US" sz="2400" dirty="0" smtClean="0">
                <a:latin typeface="Times New Roman" pitchFamily="18" charset="0"/>
                <a:cs typeface="Times New Roman" pitchFamily="18" charset="0"/>
              </a:rPr>
              <a:t> yang </a:t>
            </a:r>
            <a:r>
              <a:rPr lang="en-US" sz="2400" dirty="0" err="1" smtClean="0">
                <a:latin typeface="Times New Roman" pitchFamily="18" charset="0"/>
                <a:cs typeface="Times New Roman" pitchFamily="18" charset="0"/>
              </a:rPr>
              <a:t>telah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ditentukan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teknik</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pencatatan</a:t>
            </a:r>
            <a:r>
              <a:rPr lang="en-US" sz="2400" dirty="0" smtClean="0">
                <a:latin typeface="Times New Roman" pitchFamily="18" charset="0"/>
                <a:cs typeface="Times New Roman" pitchFamily="18" charset="0"/>
              </a:rPr>
              <a:t> yang </a:t>
            </a:r>
            <a:r>
              <a:rPr lang="en-US" sz="2400" dirty="0" err="1" smtClean="0">
                <a:latin typeface="Times New Roman" pitchFamily="18" charset="0"/>
                <a:cs typeface="Times New Roman" pitchFamily="18" charset="0"/>
              </a:rPr>
              <a:t>terstandar</a:t>
            </a: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5" name="Footer Placeholder 4"/>
          <p:cNvSpPr>
            <a:spLocks noGrp="1"/>
          </p:cNvSpPr>
          <p:nvPr>
            <p:ph type="ftr" sz="quarter" idx="11"/>
          </p:nvPr>
        </p:nvSpPr>
        <p:spPr>
          <a:xfrm>
            <a:off x="2339752" y="6356350"/>
            <a:ext cx="3680048" cy="365125"/>
          </a:xfrm>
        </p:spPr>
        <p:txBody>
          <a:bodyPr/>
          <a:lstStyle/>
          <a:p>
            <a:r>
              <a:rPr lang="en-US" smtClean="0"/>
              <a:t>Seminar Manajemen Pemasaran</a:t>
            </a:r>
            <a:endParaRPr lang="en-US"/>
          </a:p>
        </p:txBody>
      </p:sp>
    </p:spTree>
    <p:extLst>
      <p:ext uri="{BB962C8B-B14F-4D97-AF65-F5344CB8AC3E}">
        <p14:creationId xmlns:p14="http://schemas.microsoft.com/office/powerpoint/2010/main" val="2803862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Keuntungan</a:t>
            </a:r>
            <a:r>
              <a:rPr lang="en-US" dirty="0" smtClean="0"/>
              <a:t> </a:t>
            </a:r>
            <a:r>
              <a:rPr lang="en-US" dirty="0" err="1" smtClean="0"/>
              <a:t>Metode</a:t>
            </a:r>
            <a:r>
              <a:rPr lang="en-US" dirty="0" smtClean="0"/>
              <a:t> </a:t>
            </a:r>
            <a:r>
              <a:rPr lang="en-US" dirty="0" err="1"/>
              <a:t>Wawancara</a:t>
            </a:r>
            <a:endParaRPr lang="en-US" dirty="0"/>
          </a:p>
        </p:txBody>
      </p:sp>
      <p:sp>
        <p:nvSpPr>
          <p:cNvPr id="3" name="Content Placeholder 2"/>
          <p:cNvSpPr>
            <a:spLocks noGrp="1"/>
          </p:cNvSpPr>
          <p:nvPr>
            <p:ph idx="1"/>
          </p:nvPr>
        </p:nvSpPr>
        <p:spPr>
          <a:xfrm>
            <a:off x="914400" y="1447800"/>
            <a:ext cx="7772400" cy="914400"/>
          </a:xfrm>
        </p:spPr>
        <p:txBody>
          <a:bodyPr>
            <a:normAutofit/>
          </a:bodyPr>
          <a:lstStyle/>
          <a:p>
            <a:pPr algn="just"/>
            <a:r>
              <a:rPr lang="en-US" sz="2600" dirty="0" err="1" smtClean="0"/>
              <a:t>Informasi</a:t>
            </a:r>
            <a:r>
              <a:rPr lang="en-US" sz="2600" dirty="0" smtClean="0"/>
              <a:t> </a:t>
            </a:r>
            <a:r>
              <a:rPr lang="en-US" sz="2600" dirty="0" err="1"/>
              <a:t>lebih</a:t>
            </a:r>
            <a:r>
              <a:rPr lang="en-US" sz="2600" dirty="0"/>
              <a:t> </a:t>
            </a:r>
            <a:r>
              <a:rPr lang="en-US" sz="2600" dirty="0" err="1"/>
              <a:t>lanjut</a:t>
            </a:r>
            <a:r>
              <a:rPr lang="en-US" sz="2600" dirty="0"/>
              <a:t> </a:t>
            </a:r>
            <a:r>
              <a:rPr lang="en-US" sz="2600" dirty="0" err="1"/>
              <a:t>dan</a:t>
            </a:r>
            <a:r>
              <a:rPr lang="en-US" sz="2600" dirty="0"/>
              <a:t> </a:t>
            </a:r>
            <a:r>
              <a:rPr lang="en-US" sz="2600" dirty="0" err="1"/>
              <a:t>itu</a:t>
            </a:r>
            <a:r>
              <a:rPr lang="en-US" sz="2600" dirty="0"/>
              <a:t> </a:t>
            </a:r>
            <a:r>
              <a:rPr lang="en-US" sz="2600" dirty="0" err="1"/>
              <a:t>juga</a:t>
            </a:r>
            <a:r>
              <a:rPr lang="en-US" sz="2600" dirty="0"/>
              <a:t> </a:t>
            </a:r>
            <a:r>
              <a:rPr lang="en-US" sz="2600" dirty="0" err="1"/>
              <a:t>secara</a:t>
            </a:r>
            <a:r>
              <a:rPr lang="en-US" sz="2600" dirty="0"/>
              <a:t> </a:t>
            </a:r>
            <a:r>
              <a:rPr lang="en-US" sz="2600" dirty="0" err="1"/>
              <a:t>lebih</a:t>
            </a:r>
            <a:r>
              <a:rPr lang="en-US" sz="2600" dirty="0"/>
              <a:t> </a:t>
            </a:r>
            <a:r>
              <a:rPr lang="en-US" sz="2600" dirty="0" err="1"/>
              <a:t>mendalam</a:t>
            </a:r>
            <a:r>
              <a:rPr lang="en-US" sz="2600" dirty="0"/>
              <a:t> </a:t>
            </a:r>
            <a:r>
              <a:rPr lang="en-US" sz="2600" dirty="0" err="1"/>
              <a:t>dapat</a:t>
            </a:r>
            <a:r>
              <a:rPr lang="en-US" sz="2600" dirty="0"/>
              <a:t> </a:t>
            </a:r>
            <a:r>
              <a:rPr lang="en-US" sz="2600" dirty="0" err="1"/>
              <a:t>diperoleh</a:t>
            </a:r>
            <a:r>
              <a:rPr lang="en-US" dirty="0"/>
              <a:t>.</a:t>
            </a:r>
          </a:p>
        </p:txBody>
      </p:sp>
      <p:sp>
        <p:nvSpPr>
          <p:cNvPr id="4" name="Content Placeholder 2"/>
          <p:cNvSpPr txBox="1">
            <a:spLocks/>
          </p:cNvSpPr>
          <p:nvPr/>
        </p:nvSpPr>
        <p:spPr>
          <a:xfrm>
            <a:off x="914400" y="2362200"/>
            <a:ext cx="7772400" cy="914400"/>
          </a:xfrm>
          <a:prstGeom prst="rect">
            <a:avLst/>
          </a:prstGeom>
        </p:spPr>
        <p:txBody>
          <a:bodyPr vert="horz">
            <a:no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algn="just"/>
            <a:r>
              <a:rPr lang="en-US" sz="2400" dirty="0" err="1" smtClean="0">
                <a:latin typeface="Times New Roman" pitchFamily="18" charset="0"/>
                <a:cs typeface="Times New Roman" pitchFamily="18" charset="0"/>
              </a:rPr>
              <a:t>Pewawancara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dengan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keterampilannya</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sendiri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dapat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melenyapkan</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resistensi</a:t>
            </a:r>
            <a:r>
              <a:rPr lang="en-US" sz="2400" dirty="0" smtClean="0">
                <a:latin typeface="Times New Roman" pitchFamily="18" charset="0"/>
                <a:cs typeface="Times New Roman" pitchFamily="18" charset="0"/>
              </a:rPr>
              <a:t> r </a:t>
            </a:r>
            <a:r>
              <a:rPr lang="en-US" sz="2400" dirty="0" err="1" smtClean="0">
                <a:latin typeface="Times New Roman" pitchFamily="18" charset="0"/>
                <a:cs typeface="Times New Roman" pitchFamily="18" charset="0"/>
              </a:rPr>
              <a:t>dari</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responden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metode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wawancara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dapat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dibuat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untuk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menghasilkan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sampel</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hampir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sempurna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pada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populasi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umum</a:t>
            </a:r>
            <a:r>
              <a:rPr lang="en-US" sz="2400" dirty="0">
                <a:latin typeface="Times New Roman" pitchFamily="18" charset="0"/>
                <a:cs typeface="Times New Roman" pitchFamily="18" charset="0"/>
              </a:rPr>
              <a:t>.</a:t>
            </a:r>
          </a:p>
        </p:txBody>
      </p:sp>
      <p:sp>
        <p:nvSpPr>
          <p:cNvPr id="5" name="Content Placeholder 2"/>
          <p:cNvSpPr txBox="1">
            <a:spLocks/>
          </p:cNvSpPr>
          <p:nvPr/>
        </p:nvSpPr>
        <p:spPr>
          <a:xfrm>
            <a:off x="900545" y="4038600"/>
            <a:ext cx="7772400" cy="914400"/>
          </a:xfrm>
          <a:prstGeom prst="rect">
            <a:avLst/>
          </a:prstGeom>
        </p:spPr>
        <p:txBody>
          <a:bodyPr vert="horz">
            <a:no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algn="just"/>
            <a:r>
              <a:rPr lang="en-US" sz="2800" dirty="0" smtClean="0">
                <a:latin typeface="Times New Roman" pitchFamily="18" charset="0"/>
                <a:cs typeface="Times New Roman" pitchFamily="18" charset="0"/>
              </a:rPr>
              <a:t>Ada </a:t>
            </a:r>
            <a:r>
              <a:rPr lang="en-US" sz="2800" dirty="0" err="1">
                <a:latin typeface="Times New Roman" pitchFamily="18" charset="0"/>
                <a:cs typeface="Times New Roman" pitchFamily="18" charset="0"/>
              </a:rPr>
              <a:t>fleksibilitas</a:t>
            </a:r>
            <a:r>
              <a:rPr lang="en-US" sz="2800" dirty="0">
                <a:latin typeface="Times New Roman" pitchFamily="18" charset="0"/>
                <a:cs typeface="Times New Roman" pitchFamily="18" charset="0"/>
              </a:rPr>
              <a:t> yang </a:t>
            </a:r>
            <a:r>
              <a:rPr lang="en-US" sz="2800" dirty="0" err="1">
                <a:latin typeface="Times New Roman" pitchFamily="18" charset="0"/>
                <a:cs typeface="Times New Roman" pitchFamily="18" charset="0"/>
              </a:rPr>
              <a:t>lebih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besar</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dengan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metode</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ini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sebagai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kesempatan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untuk</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merestrukturisasi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pertanyaan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selalu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ada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khususnya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dalam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kasus</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wawancara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terstruktur</a:t>
            </a:r>
            <a:r>
              <a:rPr lang="en-US" sz="2800" dirty="0">
                <a:latin typeface="Times New Roman" pitchFamily="18" charset="0"/>
                <a:cs typeface="Times New Roman" pitchFamily="18" charset="0"/>
              </a:rPr>
              <a:t>.</a:t>
            </a:r>
          </a:p>
        </p:txBody>
      </p:sp>
      <p:sp>
        <p:nvSpPr>
          <p:cNvPr id="6" name="Footer Placeholder 5"/>
          <p:cNvSpPr>
            <a:spLocks noGrp="1"/>
          </p:cNvSpPr>
          <p:nvPr>
            <p:ph type="ftr" sz="quarter" idx="11"/>
          </p:nvPr>
        </p:nvSpPr>
        <p:spPr>
          <a:xfrm>
            <a:off x="2555776" y="6356350"/>
            <a:ext cx="3464024" cy="365125"/>
          </a:xfrm>
        </p:spPr>
        <p:txBody>
          <a:bodyPr/>
          <a:lstStyle/>
          <a:p>
            <a:r>
              <a:rPr lang="en-US" dirty="0" smtClean="0"/>
              <a:t>Seminar </a:t>
            </a:r>
            <a:r>
              <a:rPr lang="en-US" dirty="0" err="1" smtClean="0"/>
              <a:t>Manajemen</a:t>
            </a:r>
            <a:r>
              <a:rPr lang="en-US" dirty="0" smtClean="0"/>
              <a:t> </a:t>
            </a:r>
            <a:r>
              <a:rPr lang="en-US" dirty="0" err="1" smtClean="0"/>
              <a:t>Pemasaran</a:t>
            </a:r>
            <a:endParaRPr lang="en-US" dirty="0"/>
          </a:p>
        </p:txBody>
      </p:sp>
    </p:spTree>
    <p:extLst>
      <p:ext uri="{BB962C8B-B14F-4D97-AF65-F5344CB8AC3E}">
        <p14:creationId xmlns:p14="http://schemas.microsoft.com/office/powerpoint/2010/main" val="16538379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7772400" cy="868362"/>
          </a:xfrm>
        </p:spPr>
        <p:txBody>
          <a:bodyPr>
            <a:normAutofit/>
          </a:bodyPr>
          <a:lstStyle/>
          <a:p>
            <a:r>
              <a:rPr lang="en-US" sz="3200" b="1" dirty="0" err="1" smtClean="0"/>
              <a:t>Keuntungan</a:t>
            </a:r>
            <a:r>
              <a:rPr lang="en-US" sz="3200" b="1" dirty="0" smtClean="0"/>
              <a:t> </a:t>
            </a:r>
            <a:r>
              <a:rPr lang="en-US" sz="3200" b="1" dirty="0" err="1" smtClean="0"/>
              <a:t>Metode</a:t>
            </a:r>
            <a:r>
              <a:rPr lang="en-US" sz="3200" b="1" dirty="0" smtClean="0"/>
              <a:t> </a:t>
            </a:r>
            <a:r>
              <a:rPr lang="en-US" sz="3200" b="1" dirty="0" err="1"/>
              <a:t>Wawancara</a:t>
            </a:r>
            <a:endParaRPr lang="en-US" sz="3200" b="1" dirty="0"/>
          </a:p>
        </p:txBody>
      </p:sp>
      <p:sp>
        <p:nvSpPr>
          <p:cNvPr id="3" name="Content Placeholder 2"/>
          <p:cNvSpPr>
            <a:spLocks noGrp="1"/>
          </p:cNvSpPr>
          <p:nvPr>
            <p:ph idx="1"/>
          </p:nvPr>
        </p:nvSpPr>
        <p:spPr>
          <a:xfrm>
            <a:off x="838200" y="914400"/>
            <a:ext cx="7772400" cy="914400"/>
          </a:xfrm>
        </p:spPr>
        <p:txBody>
          <a:bodyPr>
            <a:normAutofit/>
          </a:bodyPr>
          <a:lstStyle/>
          <a:p>
            <a:r>
              <a:rPr lang="en-US" sz="2400" dirty="0" err="1" smtClean="0"/>
              <a:t>Metode</a:t>
            </a:r>
            <a:r>
              <a:rPr lang="en-US" sz="2400" dirty="0" smtClean="0"/>
              <a:t> </a:t>
            </a:r>
            <a:r>
              <a:rPr lang="en-US" sz="2400" dirty="0" err="1"/>
              <a:t>observasi</a:t>
            </a:r>
            <a:r>
              <a:rPr lang="en-US" sz="2400" dirty="0"/>
              <a:t> </a:t>
            </a:r>
            <a:r>
              <a:rPr lang="en-US" sz="2400" dirty="0" err="1"/>
              <a:t>dapat</a:t>
            </a:r>
            <a:r>
              <a:rPr lang="en-US" sz="2400" dirty="0"/>
              <a:t> </a:t>
            </a:r>
            <a:r>
              <a:rPr lang="en-US" sz="2400" dirty="0" err="1"/>
              <a:t>juga</a:t>
            </a:r>
            <a:r>
              <a:rPr lang="en-US" sz="2400" dirty="0"/>
              <a:t> </a:t>
            </a:r>
            <a:r>
              <a:rPr lang="en-US" sz="2400" dirty="0" err="1"/>
              <a:t>diterapkan</a:t>
            </a:r>
            <a:r>
              <a:rPr lang="en-US" sz="2400" dirty="0"/>
              <a:t> </a:t>
            </a:r>
            <a:r>
              <a:rPr lang="en-US" sz="2400" dirty="0" err="1"/>
              <a:t>untuk</a:t>
            </a:r>
            <a:r>
              <a:rPr lang="en-US" sz="2400" dirty="0"/>
              <a:t> </a:t>
            </a:r>
            <a:r>
              <a:rPr lang="en-US" sz="2400" dirty="0" err="1"/>
              <a:t>merekam</a:t>
            </a:r>
            <a:r>
              <a:rPr lang="en-US" sz="2400" dirty="0"/>
              <a:t> </a:t>
            </a:r>
            <a:r>
              <a:rPr lang="en-US" sz="2400" dirty="0" err="1"/>
              <a:t>jawaban</a:t>
            </a:r>
            <a:r>
              <a:rPr lang="en-US" sz="2400" dirty="0"/>
              <a:t> verbal </a:t>
            </a:r>
            <a:r>
              <a:rPr lang="en-US" sz="2400" dirty="0" err="1"/>
              <a:t>untuk</a:t>
            </a:r>
            <a:r>
              <a:rPr lang="en-US" sz="2400" dirty="0"/>
              <a:t> </a:t>
            </a:r>
            <a:r>
              <a:rPr lang="en-US" sz="2400" dirty="0" err="1"/>
              <a:t>berbagai</a:t>
            </a:r>
            <a:r>
              <a:rPr lang="en-US" sz="2400" dirty="0"/>
              <a:t> </a:t>
            </a:r>
            <a:r>
              <a:rPr lang="en-US" sz="2400" dirty="0" err="1"/>
              <a:t>pertanyaan</a:t>
            </a:r>
            <a:r>
              <a:rPr lang="en-US" sz="2400" dirty="0"/>
              <a:t>.</a:t>
            </a:r>
          </a:p>
        </p:txBody>
      </p:sp>
      <p:sp>
        <p:nvSpPr>
          <p:cNvPr id="4" name="Content Placeholder 2"/>
          <p:cNvSpPr txBox="1">
            <a:spLocks/>
          </p:cNvSpPr>
          <p:nvPr/>
        </p:nvSpPr>
        <p:spPr>
          <a:xfrm>
            <a:off x="914400" y="1828800"/>
            <a:ext cx="7772400" cy="914400"/>
          </a:xfrm>
          <a:prstGeom prst="rect">
            <a:avLst/>
          </a:prstGeom>
        </p:spPr>
        <p:txBody>
          <a:bodyPr vert="horz">
            <a:no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r>
              <a:rPr lang="en-US" sz="2400" dirty="0" err="1" smtClean="0"/>
              <a:t>informasi</a:t>
            </a:r>
            <a:r>
              <a:rPr lang="en-US" sz="2400" dirty="0" smtClean="0"/>
              <a:t> </a:t>
            </a:r>
            <a:r>
              <a:rPr lang="en-US" sz="2400" dirty="0" err="1"/>
              <a:t>pribadi</a:t>
            </a:r>
            <a:r>
              <a:rPr lang="en-US" sz="2400" dirty="0"/>
              <a:t> </a:t>
            </a:r>
            <a:r>
              <a:rPr lang="en-US" sz="2400" dirty="0" err="1"/>
              <a:t>dapat</a:t>
            </a:r>
            <a:r>
              <a:rPr lang="en-US" sz="2400" dirty="0"/>
              <a:t> </a:t>
            </a:r>
            <a:r>
              <a:rPr lang="en-US" sz="2400" dirty="0" err="1"/>
              <a:t>juga</a:t>
            </a:r>
            <a:r>
              <a:rPr lang="en-US" sz="2400" dirty="0"/>
              <a:t> </a:t>
            </a:r>
            <a:r>
              <a:rPr lang="en-US" sz="2400" dirty="0" err="1"/>
              <a:t>diperoleh</a:t>
            </a:r>
            <a:r>
              <a:rPr lang="en-US" sz="2400" dirty="0"/>
              <a:t> </a:t>
            </a:r>
            <a:r>
              <a:rPr lang="en-US" sz="2400" dirty="0" err="1"/>
              <a:t>dengan</a:t>
            </a:r>
            <a:r>
              <a:rPr lang="en-US" sz="2400" dirty="0"/>
              <a:t> </a:t>
            </a:r>
            <a:r>
              <a:rPr lang="en-US" sz="2400" dirty="0" err="1"/>
              <a:t>mudah</a:t>
            </a:r>
            <a:r>
              <a:rPr lang="en-US" sz="2400" dirty="0"/>
              <a:t> </a:t>
            </a:r>
            <a:r>
              <a:rPr lang="en-US" sz="2400" dirty="0" err="1"/>
              <a:t>dengan</a:t>
            </a:r>
            <a:r>
              <a:rPr lang="en-US" sz="2400" dirty="0"/>
              <a:t> </a:t>
            </a:r>
            <a:r>
              <a:rPr lang="en-US" sz="2400" dirty="0" err="1"/>
              <a:t>metode</a:t>
            </a:r>
            <a:r>
              <a:rPr lang="en-US" sz="2400" dirty="0"/>
              <a:t> </a:t>
            </a:r>
            <a:r>
              <a:rPr lang="en-US" sz="2400" dirty="0" err="1"/>
              <a:t>ini</a:t>
            </a:r>
            <a:r>
              <a:rPr lang="en-US" sz="2400" dirty="0"/>
              <a:t>.</a:t>
            </a:r>
          </a:p>
        </p:txBody>
      </p:sp>
      <p:sp>
        <p:nvSpPr>
          <p:cNvPr id="5" name="Content Placeholder 2"/>
          <p:cNvSpPr txBox="1">
            <a:spLocks/>
          </p:cNvSpPr>
          <p:nvPr/>
        </p:nvSpPr>
        <p:spPr>
          <a:xfrm>
            <a:off x="865909" y="2667000"/>
            <a:ext cx="7772400" cy="914400"/>
          </a:xfrm>
          <a:prstGeom prst="rect">
            <a:avLst/>
          </a:prstGeom>
        </p:spPr>
        <p:txBody>
          <a:bodyPr vert="horz">
            <a:no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r>
              <a:rPr lang="en-US" sz="2400" dirty="0" err="1" smtClean="0"/>
              <a:t>Sampel</a:t>
            </a:r>
            <a:r>
              <a:rPr lang="en-US" sz="2400" dirty="0" smtClean="0"/>
              <a:t> </a:t>
            </a:r>
            <a:r>
              <a:rPr lang="en-US" sz="2400" dirty="0" err="1"/>
              <a:t>dapat</a:t>
            </a:r>
            <a:r>
              <a:rPr lang="en-US" sz="2400" dirty="0"/>
              <a:t> </a:t>
            </a:r>
            <a:r>
              <a:rPr lang="en-US" sz="2400" dirty="0" err="1"/>
              <a:t>dikontrol</a:t>
            </a:r>
            <a:r>
              <a:rPr lang="en-US" sz="2400" dirty="0"/>
              <a:t> </a:t>
            </a:r>
            <a:r>
              <a:rPr lang="en-US" sz="2400" dirty="0" err="1"/>
              <a:t>lebih</a:t>
            </a:r>
            <a:r>
              <a:rPr lang="en-US" sz="2400" dirty="0"/>
              <a:t> </a:t>
            </a:r>
            <a:r>
              <a:rPr lang="en-US" sz="2400" dirty="0" err="1"/>
              <a:t>efektif</a:t>
            </a:r>
            <a:r>
              <a:rPr lang="en-US" sz="2400" dirty="0"/>
              <a:t> </a:t>
            </a:r>
            <a:r>
              <a:rPr lang="en-US" sz="2400" dirty="0" err="1"/>
              <a:t>karena</a:t>
            </a:r>
            <a:r>
              <a:rPr lang="en-US" sz="2400" dirty="0"/>
              <a:t> </a:t>
            </a:r>
            <a:r>
              <a:rPr lang="en-US" sz="2400" dirty="0" err="1"/>
              <a:t>tidak</a:t>
            </a:r>
            <a:r>
              <a:rPr lang="en-US" sz="2400" dirty="0"/>
              <a:t> </a:t>
            </a:r>
            <a:r>
              <a:rPr lang="en-US" sz="2400" dirty="0" err="1"/>
              <a:t>ada</a:t>
            </a:r>
            <a:r>
              <a:rPr lang="en-US" sz="2400" dirty="0"/>
              <a:t> </a:t>
            </a:r>
            <a:r>
              <a:rPr lang="en-US" sz="2400" dirty="0" smtClean="0"/>
              <a:t>feedback yang </a:t>
            </a:r>
            <a:r>
              <a:rPr lang="en-US" sz="2400" dirty="0" err="1" smtClean="0"/>
              <a:t>hilang</a:t>
            </a:r>
            <a:endParaRPr lang="en-US" sz="2400" dirty="0"/>
          </a:p>
        </p:txBody>
      </p:sp>
      <p:sp>
        <p:nvSpPr>
          <p:cNvPr id="6" name="Content Placeholder 2"/>
          <p:cNvSpPr txBox="1">
            <a:spLocks/>
          </p:cNvSpPr>
          <p:nvPr/>
        </p:nvSpPr>
        <p:spPr>
          <a:xfrm>
            <a:off x="838200" y="3581400"/>
            <a:ext cx="7772400" cy="914400"/>
          </a:xfrm>
          <a:prstGeom prst="rect">
            <a:avLst/>
          </a:prstGeom>
        </p:spPr>
        <p:txBody>
          <a:bodyPr vert="horz">
            <a:no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r>
              <a:rPr lang="en-US" sz="2400" dirty="0" err="1" smtClean="0"/>
              <a:t>Pewawancara</a:t>
            </a:r>
            <a:r>
              <a:rPr lang="en-US" sz="2400" dirty="0" smtClean="0"/>
              <a:t> </a:t>
            </a:r>
            <a:r>
              <a:rPr lang="en-US" sz="2400" dirty="0" err="1"/>
              <a:t>dapat</a:t>
            </a:r>
            <a:r>
              <a:rPr lang="en-US" sz="2400" dirty="0"/>
              <a:t> </a:t>
            </a:r>
            <a:r>
              <a:rPr lang="en-US" sz="2400" dirty="0" err="1"/>
              <a:t>menangkap</a:t>
            </a:r>
            <a:r>
              <a:rPr lang="en-US" sz="2400" dirty="0"/>
              <a:t> </a:t>
            </a:r>
            <a:r>
              <a:rPr lang="en-US" sz="2400" dirty="0" err="1"/>
              <a:t>narasumber</a:t>
            </a:r>
            <a:r>
              <a:rPr lang="en-US" sz="2400" dirty="0"/>
              <a:t> </a:t>
            </a:r>
            <a:r>
              <a:rPr lang="en-US" sz="2400" dirty="0" err="1"/>
              <a:t>saat</a:t>
            </a:r>
            <a:r>
              <a:rPr lang="en-US" sz="2400" dirty="0"/>
              <a:t> </a:t>
            </a:r>
            <a:r>
              <a:rPr lang="en-US" sz="2400" dirty="0" err="1"/>
              <a:t>lengah</a:t>
            </a:r>
            <a:r>
              <a:rPr lang="en-US" sz="2400" dirty="0"/>
              <a:t> </a:t>
            </a:r>
            <a:r>
              <a:rPr lang="en-US" sz="2400" dirty="0" err="1"/>
              <a:t>dan</a:t>
            </a:r>
            <a:r>
              <a:rPr lang="en-US" sz="2400" dirty="0"/>
              <a:t> </a:t>
            </a:r>
            <a:r>
              <a:rPr lang="en-US" sz="2400" dirty="0" err="1"/>
              <a:t>dengan</a:t>
            </a:r>
            <a:r>
              <a:rPr lang="en-US" sz="2400" dirty="0"/>
              <a:t> </a:t>
            </a:r>
            <a:r>
              <a:rPr lang="en-US" sz="2400" dirty="0" err="1"/>
              <a:t>demikian</a:t>
            </a:r>
            <a:r>
              <a:rPr lang="en-US" sz="2400" dirty="0"/>
              <a:t> </a:t>
            </a:r>
            <a:r>
              <a:rPr lang="en-US" sz="2400" dirty="0" err="1"/>
              <a:t>dapat</a:t>
            </a:r>
            <a:r>
              <a:rPr lang="en-US" sz="2400" dirty="0"/>
              <a:t> </a:t>
            </a:r>
            <a:r>
              <a:rPr lang="en-US" sz="2400" dirty="0" err="1" smtClean="0"/>
              <a:t>mencatat</a:t>
            </a:r>
            <a:r>
              <a:rPr lang="en-US" sz="2400" dirty="0" smtClean="0"/>
              <a:t> </a:t>
            </a:r>
            <a:r>
              <a:rPr lang="en-US" sz="2400" dirty="0" err="1"/>
              <a:t>reaksi</a:t>
            </a:r>
            <a:r>
              <a:rPr lang="en-US" sz="2400" dirty="0"/>
              <a:t> paling </a:t>
            </a:r>
            <a:r>
              <a:rPr lang="en-US" sz="2400" dirty="0" err="1"/>
              <a:t>spontan</a:t>
            </a:r>
            <a:r>
              <a:rPr lang="en-US" sz="2400" dirty="0"/>
              <a:t> </a:t>
            </a:r>
            <a:r>
              <a:rPr lang="en-US" sz="2400" dirty="0" smtClean="0"/>
              <a:t>yang </a:t>
            </a:r>
            <a:r>
              <a:rPr lang="en-US" sz="2400" dirty="0" err="1" smtClean="0"/>
              <a:t>terjadi</a:t>
            </a:r>
            <a:endParaRPr lang="en-US" sz="2400" dirty="0"/>
          </a:p>
        </p:txBody>
      </p:sp>
      <p:sp>
        <p:nvSpPr>
          <p:cNvPr id="7" name="Content Placeholder 2"/>
          <p:cNvSpPr txBox="1">
            <a:spLocks/>
          </p:cNvSpPr>
          <p:nvPr/>
        </p:nvSpPr>
        <p:spPr>
          <a:xfrm>
            <a:off x="762000" y="4800600"/>
            <a:ext cx="7772400" cy="914400"/>
          </a:xfrm>
          <a:prstGeom prst="rect">
            <a:avLst/>
          </a:prstGeom>
        </p:spPr>
        <p:txBody>
          <a:bodyPr vert="horz">
            <a:no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r>
              <a:rPr lang="en-US" sz="2400" dirty="0" err="1" smtClean="0"/>
              <a:t>Bahasa</a:t>
            </a:r>
            <a:r>
              <a:rPr lang="en-US" sz="2400" dirty="0" smtClean="0"/>
              <a:t> </a:t>
            </a:r>
            <a:r>
              <a:rPr lang="en-US" sz="2400" dirty="0" err="1"/>
              <a:t>wawancara</a:t>
            </a:r>
            <a:r>
              <a:rPr lang="en-US" sz="2400" dirty="0"/>
              <a:t> </a:t>
            </a:r>
            <a:r>
              <a:rPr lang="en-US" sz="2400" dirty="0" err="1"/>
              <a:t>dapat</a:t>
            </a:r>
            <a:r>
              <a:rPr lang="en-US" sz="2400" dirty="0"/>
              <a:t> </a:t>
            </a:r>
            <a:r>
              <a:rPr lang="en-US" sz="2400" dirty="0" err="1"/>
              <a:t>diadopsi</a:t>
            </a:r>
            <a:r>
              <a:rPr lang="en-US" sz="2400" dirty="0"/>
              <a:t> </a:t>
            </a:r>
            <a:r>
              <a:rPr lang="en-US" sz="2400" dirty="0" err="1" smtClean="0"/>
              <a:t>berdasarkan</a:t>
            </a:r>
            <a:r>
              <a:rPr lang="en-US" sz="2400" dirty="0" smtClean="0"/>
              <a:t> </a:t>
            </a:r>
            <a:r>
              <a:rPr lang="en-US" sz="2400" dirty="0" err="1"/>
              <a:t>kemampuan</a:t>
            </a:r>
            <a:r>
              <a:rPr lang="en-US" sz="2400" dirty="0"/>
              <a:t> </a:t>
            </a:r>
            <a:r>
              <a:rPr lang="en-US" sz="2400" dirty="0" err="1"/>
              <a:t>atau</a:t>
            </a:r>
            <a:r>
              <a:rPr lang="en-US" sz="2400" dirty="0"/>
              <a:t> </a:t>
            </a:r>
            <a:r>
              <a:rPr lang="en-US" sz="2400" dirty="0" err="1"/>
              <a:t>tingkat</a:t>
            </a:r>
            <a:r>
              <a:rPr lang="en-US" sz="2400" dirty="0"/>
              <a:t> </a:t>
            </a:r>
            <a:r>
              <a:rPr lang="en-US" sz="2400" dirty="0" err="1"/>
              <a:t>pendidikan</a:t>
            </a:r>
            <a:r>
              <a:rPr lang="en-US" sz="2400" dirty="0"/>
              <a:t> orang </a:t>
            </a:r>
            <a:r>
              <a:rPr lang="en-US" sz="2400" dirty="0" err="1"/>
              <a:t>diwawancarai</a:t>
            </a:r>
            <a:r>
              <a:rPr lang="en-US" sz="2400" dirty="0"/>
              <a:t> </a:t>
            </a:r>
            <a:r>
              <a:rPr lang="en-US" sz="2400" dirty="0" err="1"/>
              <a:t>dan</a:t>
            </a:r>
            <a:r>
              <a:rPr lang="en-US" sz="2400" dirty="0"/>
              <a:t> </a:t>
            </a:r>
            <a:r>
              <a:rPr lang="en-US" sz="2400" dirty="0" err="1"/>
              <a:t>sehingga</a:t>
            </a:r>
            <a:r>
              <a:rPr lang="en-US" sz="2400" dirty="0"/>
              <a:t> </a:t>
            </a:r>
            <a:r>
              <a:rPr lang="en-US" sz="2400" dirty="0" err="1"/>
              <a:t>salah</a:t>
            </a:r>
            <a:r>
              <a:rPr lang="en-US" sz="2400" dirty="0"/>
              <a:t> </a:t>
            </a:r>
            <a:r>
              <a:rPr lang="en-US" sz="2400" dirty="0" err="1"/>
              <a:t>tafsir</a:t>
            </a:r>
            <a:r>
              <a:rPr lang="en-US" sz="2400" dirty="0"/>
              <a:t> </a:t>
            </a:r>
            <a:r>
              <a:rPr lang="en-US" sz="2400" dirty="0" err="1"/>
              <a:t>mengenai</a:t>
            </a:r>
            <a:r>
              <a:rPr lang="en-US" sz="2400" dirty="0"/>
              <a:t> </a:t>
            </a:r>
            <a:r>
              <a:rPr lang="en-US" sz="2400" dirty="0" err="1"/>
              <a:t>pertanyaan</a:t>
            </a:r>
            <a:r>
              <a:rPr lang="en-US" sz="2400" dirty="0"/>
              <a:t> </a:t>
            </a:r>
            <a:r>
              <a:rPr lang="en-US" sz="2400" dirty="0" err="1"/>
              <a:t>dapat</a:t>
            </a:r>
            <a:r>
              <a:rPr lang="en-US" sz="2400" dirty="0"/>
              <a:t> </a:t>
            </a:r>
            <a:r>
              <a:rPr lang="en-US" sz="2400" dirty="0" err="1"/>
              <a:t>dihindari</a:t>
            </a:r>
            <a:r>
              <a:rPr lang="en-US" sz="2400" dirty="0"/>
              <a:t>.</a:t>
            </a:r>
          </a:p>
        </p:txBody>
      </p:sp>
      <p:sp>
        <p:nvSpPr>
          <p:cNvPr id="8" name="Footer Placeholder 7"/>
          <p:cNvSpPr>
            <a:spLocks noGrp="1"/>
          </p:cNvSpPr>
          <p:nvPr>
            <p:ph type="ftr" sz="quarter" idx="11"/>
          </p:nvPr>
        </p:nvSpPr>
        <p:spPr/>
        <p:txBody>
          <a:bodyPr/>
          <a:lstStyle/>
          <a:p>
            <a:r>
              <a:rPr lang="en-US" smtClean="0"/>
              <a:t>Seminar Manajemen Pemasaran</a:t>
            </a:r>
            <a:endParaRPr lang="en-US"/>
          </a:p>
        </p:txBody>
      </p:sp>
    </p:spTree>
    <p:extLst>
      <p:ext uri="{BB962C8B-B14F-4D97-AF65-F5344CB8AC3E}">
        <p14:creationId xmlns:p14="http://schemas.microsoft.com/office/powerpoint/2010/main" val="25617155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Kelemahan</a:t>
            </a:r>
            <a:r>
              <a:rPr lang="en-US" dirty="0" smtClean="0"/>
              <a:t> </a:t>
            </a:r>
            <a:r>
              <a:rPr lang="en-US" dirty="0" err="1" smtClean="0"/>
              <a:t>Metode</a:t>
            </a:r>
            <a:r>
              <a:rPr lang="en-US" dirty="0" smtClean="0"/>
              <a:t> </a:t>
            </a:r>
            <a:r>
              <a:rPr lang="en-US" dirty="0" err="1"/>
              <a:t>Wawancara</a:t>
            </a:r>
            <a:endParaRPr lang="en-US" dirty="0"/>
          </a:p>
        </p:txBody>
      </p:sp>
      <p:sp>
        <p:nvSpPr>
          <p:cNvPr id="3" name="Content Placeholder 2"/>
          <p:cNvSpPr>
            <a:spLocks noGrp="1"/>
          </p:cNvSpPr>
          <p:nvPr>
            <p:ph idx="1"/>
          </p:nvPr>
        </p:nvSpPr>
        <p:spPr>
          <a:xfrm>
            <a:off x="914400" y="1447800"/>
            <a:ext cx="7772400" cy="914400"/>
          </a:xfrm>
        </p:spPr>
        <p:txBody>
          <a:bodyPr>
            <a:normAutofit/>
          </a:bodyPr>
          <a:lstStyle/>
          <a:p>
            <a:r>
              <a:rPr lang="en-US" sz="2400" dirty="0" err="1" smtClean="0">
                <a:latin typeface="+mn-lt"/>
              </a:rPr>
              <a:t>Ini</a:t>
            </a:r>
            <a:r>
              <a:rPr lang="en-US" sz="2400" dirty="0" smtClean="0">
                <a:latin typeface="+mn-lt"/>
              </a:rPr>
              <a:t> </a:t>
            </a:r>
            <a:r>
              <a:rPr lang="en-US" sz="2400" dirty="0" err="1">
                <a:latin typeface="+mn-lt"/>
              </a:rPr>
              <a:t>adalah</a:t>
            </a:r>
            <a:r>
              <a:rPr lang="en-US" sz="2400" dirty="0">
                <a:latin typeface="+mn-lt"/>
              </a:rPr>
              <a:t> </a:t>
            </a:r>
            <a:r>
              <a:rPr lang="en-US" sz="2400" dirty="0" err="1">
                <a:latin typeface="+mn-lt"/>
              </a:rPr>
              <a:t>metode</a:t>
            </a:r>
            <a:r>
              <a:rPr lang="en-US" sz="2400" dirty="0">
                <a:latin typeface="+mn-lt"/>
              </a:rPr>
              <a:t> yang </a:t>
            </a:r>
            <a:r>
              <a:rPr lang="en-US" sz="2400" dirty="0" err="1">
                <a:latin typeface="+mn-lt"/>
              </a:rPr>
              <a:t>sangat</a:t>
            </a:r>
            <a:r>
              <a:rPr lang="en-US" sz="2400" dirty="0">
                <a:latin typeface="+mn-lt"/>
              </a:rPr>
              <a:t> </a:t>
            </a:r>
            <a:r>
              <a:rPr lang="en-US" sz="2400" dirty="0" err="1">
                <a:latin typeface="+mn-lt"/>
              </a:rPr>
              <a:t>mahal</a:t>
            </a:r>
            <a:r>
              <a:rPr lang="en-US" sz="2400" dirty="0">
                <a:latin typeface="+mn-lt"/>
              </a:rPr>
              <a:t>, </a:t>
            </a:r>
            <a:r>
              <a:rPr lang="en-US" sz="2400" dirty="0" err="1">
                <a:latin typeface="+mn-lt"/>
              </a:rPr>
              <a:t>khususnya</a:t>
            </a:r>
            <a:r>
              <a:rPr lang="en-US" sz="2400" dirty="0">
                <a:latin typeface="+mn-lt"/>
              </a:rPr>
              <a:t> </a:t>
            </a:r>
            <a:r>
              <a:rPr lang="en-US" sz="2400" dirty="0" err="1">
                <a:latin typeface="+mn-lt"/>
              </a:rPr>
              <a:t>bila</a:t>
            </a:r>
            <a:r>
              <a:rPr lang="en-US" sz="2400" dirty="0">
                <a:latin typeface="+mn-lt"/>
              </a:rPr>
              <a:t> </a:t>
            </a:r>
            <a:r>
              <a:rPr lang="en-US" sz="2400" dirty="0" err="1">
                <a:latin typeface="+mn-lt"/>
              </a:rPr>
              <a:t>sampel</a:t>
            </a:r>
            <a:r>
              <a:rPr lang="en-US" sz="2400" dirty="0">
                <a:latin typeface="+mn-lt"/>
              </a:rPr>
              <a:t> </a:t>
            </a:r>
            <a:r>
              <a:rPr lang="en-US" sz="2400" dirty="0" err="1">
                <a:latin typeface="+mn-lt"/>
              </a:rPr>
              <a:t>geografis</a:t>
            </a:r>
            <a:r>
              <a:rPr lang="en-US" sz="2400" dirty="0">
                <a:latin typeface="+mn-lt"/>
              </a:rPr>
              <a:t> yang </a:t>
            </a:r>
            <a:r>
              <a:rPr lang="en-US" sz="2400" dirty="0" err="1">
                <a:latin typeface="+mn-lt"/>
              </a:rPr>
              <a:t>luas</a:t>
            </a:r>
            <a:r>
              <a:rPr lang="en-US" sz="2400" dirty="0">
                <a:latin typeface="+mn-lt"/>
              </a:rPr>
              <a:t> </a:t>
            </a:r>
            <a:r>
              <a:rPr lang="en-US" sz="2400" dirty="0" err="1">
                <a:latin typeface="+mn-lt"/>
              </a:rPr>
              <a:t>dan</a:t>
            </a:r>
            <a:r>
              <a:rPr lang="en-US" sz="2400" dirty="0">
                <a:latin typeface="+mn-lt"/>
              </a:rPr>
              <a:t> </a:t>
            </a:r>
            <a:r>
              <a:rPr lang="en-US" sz="2400" dirty="0" err="1">
                <a:latin typeface="+mn-lt"/>
              </a:rPr>
              <a:t>tersebar</a:t>
            </a:r>
            <a:r>
              <a:rPr lang="en-US" sz="2400" dirty="0">
                <a:latin typeface="+mn-lt"/>
              </a:rPr>
              <a:t> </a:t>
            </a:r>
            <a:r>
              <a:rPr lang="en-US" sz="2400" dirty="0" err="1" smtClean="0">
                <a:latin typeface="+mn-lt"/>
              </a:rPr>
              <a:t>luas</a:t>
            </a:r>
            <a:r>
              <a:rPr lang="en-US" sz="2400" dirty="0" smtClean="0">
                <a:latin typeface="+mn-lt"/>
              </a:rPr>
              <a:t>.</a:t>
            </a:r>
            <a:endParaRPr lang="en-US" sz="2400" dirty="0">
              <a:latin typeface="+mn-lt"/>
            </a:endParaRPr>
          </a:p>
        </p:txBody>
      </p:sp>
      <p:sp>
        <p:nvSpPr>
          <p:cNvPr id="4" name="Content Placeholder 2"/>
          <p:cNvSpPr txBox="1">
            <a:spLocks/>
          </p:cNvSpPr>
          <p:nvPr/>
        </p:nvSpPr>
        <p:spPr>
          <a:xfrm>
            <a:off x="914400" y="2362200"/>
            <a:ext cx="7772400" cy="914400"/>
          </a:xfrm>
          <a:prstGeom prst="rect">
            <a:avLst/>
          </a:prstGeom>
        </p:spPr>
        <p:txBody>
          <a:bodyPr vert="horz">
            <a:no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r>
              <a:rPr lang="en-US" sz="2400" dirty="0" err="1" smtClean="0"/>
              <a:t>Tetap</a:t>
            </a:r>
            <a:r>
              <a:rPr lang="en-US" sz="2400" dirty="0" smtClean="0"/>
              <a:t> </a:t>
            </a:r>
            <a:r>
              <a:rPr lang="en-US" sz="2400" dirty="0" err="1"/>
              <a:t>ada</a:t>
            </a:r>
            <a:r>
              <a:rPr lang="en-US" sz="2400" dirty="0"/>
              <a:t> </a:t>
            </a:r>
            <a:r>
              <a:rPr lang="en-US" sz="2400" dirty="0" err="1"/>
              <a:t>kemungkinan</a:t>
            </a:r>
            <a:r>
              <a:rPr lang="en-US" sz="2400" dirty="0"/>
              <a:t> bias </a:t>
            </a:r>
            <a:r>
              <a:rPr lang="en-US" sz="2400" dirty="0" err="1"/>
              <a:t>pewawancara</a:t>
            </a:r>
            <a:r>
              <a:rPr lang="en-US" sz="2400" dirty="0"/>
              <a:t> </a:t>
            </a:r>
            <a:r>
              <a:rPr lang="en-US" sz="2400" dirty="0" err="1"/>
              <a:t>serta</a:t>
            </a:r>
            <a:r>
              <a:rPr lang="en-US" sz="2400" dirty="0"/>
              <a:t> </a:t>
            </a:r>
            <a:r>
              <a:rPr lang="en-US" sz="2400" dirty="0" err="1"/>
              <a:t>bahwa</a:t>
            </a:r>
            <a:r>
              <a:rPr lang="en-US" sz="2400" dirty="0"/>
              <a:t> </a:t>
            </a:r>
            <a:r>
              <a:rPr lang="en-US" sz="2400" dirty="0" err="1"/>
              <a:t>responden</a:t>
            </a:r>
            <a:endParaRPr lang="en-US" sz="2400" dirty="0"/>
          </a:p>
        </p:txBody>
      </p:sp>
      <p:sp>
        <p:nvSpPr>
          <p:cNvPr id="5" name="Content Placeholder 2"/>
          <p:cNvSpPr txBox="1">
            <a:spLocks/>
          </p:cNvSpPr>
          <p:nvPr/>
        </p:nvSpPr>
        <p:spPr>
          <a:xfrm>
            <a:off x="865909" y="3200400"/>
            <a:ext cx="7772400" cy="914400"/>
          </a:xfrm>
          <a:prstGeom prst="rect">
            <a:avLst/>
          </a:prstGeom>
        </p:spPr>
        <p:txBody>
          <a:bodyPr vert="horz">
            <a:no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r>
              <a:rPr lang="en-US" sz="2400" dirty="0" err="1" smtClean="0"/>
              <a:t>Beberapa</a:t>
            </a:r>
            <a:r>
              <a:rPr lang="en-US" sz="2400" dirty="0" smtClean="0"/>
              <a:t> </a:t>
            </a:r>
            <a:r>
              <a:rPr lang="en-US" sz="2400" dirty="0" err="1"/>
              <a:t>jenis</a:t>
            </a:r>
            <a:r>
              <a:rPr lang="en-US" sz="2400" dirty="0"/>
              <a:t> </a:t>
            </a:r>
            <a:r>
              <a:rPr lang="en-US" sz="2400" dirty="0" err="1"/>
              <a:t>responden</a:t>
            </a:r>
            <a:r>
              <a:rPr lang="en-US" sz="2400" dirty="0"/>
              <a:t> </a:t>
            </a:r>
            <a:r>
              <a:rPr lang="en-US" sz="2400" dirty="0" err="1"/>
              <a:t>seperti</a:t>
            </a:r>
            <a:r>
              <a:rPr lang="en-US" sz="2400" dirty="0"/>
              <a:t> </a:t>
            </a:r>
            <a:r>
              <a:rPr lang="en-US" sz="2400" dirty="0" err="1"/>
              <a:t>pejabat</a:t>
            </a:r>
            <a:r>
              <a:rPr lang="en-US" sz="2400" dirty="0"/>
              <a:t> </a:t>
            </a:r>
            <a:r>
              <a:rPr lang="en-US" sz="2400" dirty="0" err="1"/>
              <a:t>penting</a:t>
            </a:r>
            <a:r>
              <a:rPr lang="en-US" sz="2400" dirty="0"/>
              <a:t> </a:t>
            </a:r>
            <a:r>
              <a:rPr lang="en-US" sz="2400" dirty="0" err="1"/>
              <a:t>atau</a:t>
            </a:r>
            <a:r>
              <a:rPr lang="en-US" sz="2400" dirty="0"/>
              <a:t> </a:t>
            </a:r>
            <a:r>
              <a:rPr lang="en-US" sz="2400" dirty="0" err="1"/>
              <a:t>eksekutif</a:t>
            </a:r>
            <a:r>
              <a:rPr lang="en-US" sz="2400" dirty="0"/>
              <a:t> </a:t>
            </a:r>
            <a:r>
              <a:rPr lang="en-US" sz="2400" dirty="0" err="1"/>
              <a:t>atau</a:t>
            </a:r>
            <a:r>
              <a:rPr lang="en-US" sz="2400" dirty="0"/>
              <a:t> orang-orang </a:t>
            </a:r>
            <a:r>
              <a:rPr lang="en-US" sz="2400" dirty="0" err="1"/>
              <a:t>dalam</a:t>
            </a:r>
            <a:r>
              <a:rPr lang="en-US" sz="2400" dirty="0"/>
              <a:t> </a:t>
            </a:r>
            <a:r>
              <a:rPr lang="en-US" sz="2400" dirty="0" err="1"/>
              <a:t>kelompok</a:t>
            </a:r>
            <a:r>
              <a:rPr lang="en-US" sz="2400" dirty="0"/>
              <a:t> </a:t>
            </a:r>
            <a:r>
              <a:rPr lang="en-US" sz="2400" dirty="0" err="1"/>
              <a:t>berpenghasilan</a:t>
            </a:r>
            <a:r>
              <a:rPr lang="en-US" sz="2400" dirty="0"/>
              <a:t> </a:t>
            </a:r>
            <a:r>
              <a:rPr lang="en-US" sz="2400" dirty="0" err="1"/>
              <a:t>tinggi</a:t>
            </a:r>
            <a:r>
              <a:rPr lang="en-US" sz="2400" dirty="0"/>
              <a:t> </a:t>
            </a:r>
            <a:r>
              <a:rPr lang="en-US" sz="2400" dirty="0" err="1"/>
              <a:t>mungkin</a:t>
            </a:r>
            <a:r>
              <a:rPr lang="en-US" sz="2400" dirty="0"/>
              <a:t> </a:t>
            </a:r>
            <a:r>
              <a:rPr lang="en-US" sz="2400" dirty="0" err="1"/>
              <a:t>tidak</a:t>
            </a:r>
            <a:r>
              <a:rPr lang="en-US" sz="2400" dirty="0"/>
              <a:t> </a:t>
            </a:r>
            <a:r>
              <a:rPr lang="en-US" sz="2400" dirty="0" err="1"/>
              <a:t>mudah</a:t>
            </a:r>
            <a:r>
              <a:rPr lang="en-US" sz="2400" dirty="0"/>
              <a:t> </a:t>
            </a:r>
            <a:r>
              <a:rPr lang="en-US" sz="2400" dirty="0" err="1"/>
              <a:t>didekati</a:t>
            </a:r>
            <a:r>
              <a:rPr lang="en-US" sz="2400" dirty="0"/>
              <a:t> </a:t>
            </a:r>
            <a:r>
              <a:rPr lang="en-US" sz="2400" dirty="0" err="1"/>
              <a:t>dengan</a:t>
            </a:r>
            <a:r>
              <a:rPr lang="en-US" sz="2400" dirty="0"/>
              <a:t> </a:t>
            </a:r>
            <a:r>
              <a:rPr lang="en-US" sz="2400" dirty="0" err="1"/>
              <a:t>metode</a:t>
            </a:r>
            <a:r>
              <a:rPr lang="en-US" sz="2400" dirty="0"/>
              <a:t> </a:t>
            </a:r>
            <a:r>
              <a:rPr lang="en-US" sz="2400" dirty="0" err="1"/>
              <a:t>ini</a:t>
            </a:r>
            <a:endParaRPr lang="en-US" sz="2400" dirty="0"/>
          </a:p>
        </p:txBody>
      </p:sp>
      <p:sp>
        <p:nvSpPr>
          <p:cNvPr id="8" name="Content Placeholder 2"/>
          <p:cNvSpPr txBox="1">
            <a:spLocks/>
          </p:cNvSpPr>
          <p:nvPr/>
        </p:nvSpPr>
        <p:spPr>
          <a:xfrm>
            <a:off x="914400" y="4876800"/>
            <a:ext cx="7772400" cy="914400"/>
          </a:xfrm>
          <a:prstGeom prst="rect">
            <a:avLst/>
          </a:prstGeom>
        </p:spPr>
        <p:txBody>
          <a:bodyPr vert="horz">
            <a:no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r>
              <a:rPr lang="en-US" sz="2400" dirty="0" err="1" smtClean="0"/>
              <a:t>Metode</a:t>
            </a:r>
            <a:r>
              <a:rPr lang="en-US" sz="2400" dirty="0" smtClean="0"/>
              <a:t> </a:t>
            </a:r>
            <a:r>
              <a:rPr lang="en-US" sz="2400" dirty="0" err="1"/>
              <a:t>ini</a:t>
            </a:r>
            <a:r>
              <a:rPr lang="en-US" sz="2400" dirty="0"/>
              <a:t> </a:t>
            </a:r>
            <a:r>
              <a:rPr lang="en-US" sz="2400" dirty="0" err="1"/>
              <a:t>merupakan</a:t>
            </a:r>
            <a:r>
              <a:rPr lang="en-US" sz="2400" dirty="0"/>
              <a:t> </a:t>
            </a:r>
            <a:r>
              <a:rPr lang="en-US" sz="2400" dirty="0" err="1"/>
              <a:t>metode</a:t>
            </a:r>
            <a:r>
              <a:rPr lang="en-US" sz="2400" dirty="0"/>
              <a:t> yang </a:t>
            </a:r>
            <a:r>
              <a:rPr lang="en-US" sz="2400" dirty="0" err="1"/>
              <a:t>relatif-memakan</a:t>
            </a:r>
            <a:r>
              <a:rPr lang="en-US" sz="2400" dirty="0"/>
              <a:t> </a:t>
            </a:r>
            <a:r>
              <a:rPr lang="en-US" sz="2400" dirty="0" err="1"/>
              <a:t>waktu</a:t>
            </a:r>
            <a:r>
              <a:rPr lang="en-US" sz="2400" dirty="0"/>
              <a:t>, </a:t>
            </a:r>
            <a:r>
              <a:rPr lang="en-US" sz="2400" dirty="0" err="1"/>
              <a:t>khususnya</a:t>
            </a:r>
            <a:r>
              <a:rPr lang="en-US" sz="2400" dirty="0"/>
              <a:t> </a:t>
            </a:r>
            <a:r>
              <a:rPr lang="en-US" sz="2400" dirty="0" err="1"/>
              <a:t>bila</a:t>
            </a:r>
            <a:r>
              <a:rPr lang="en-US" sz="2400" dirty="0"/>
              <a:t> </a:t>
            </a:r>
            <a:r>
              <a:rPr lang="en-US" sz="2400" dirty="0" err="1"/>
              <a:t>sampel</a:t>
            </a:r>
            <a:r>
              <a:rPr lang="en-US" sz="2400" dirty="0"/>
              <a:t> </a:t>
            </a:r>
            <a:r>
              <a:rPr lang="en-US" sz="2400" dirty="0" err="1"/>
              <a:t>besar</a:t>
            </a:r>
            <a:r>
              <a:rPr lang="en-US" sz="2400" dirty="0"/>
              <a:t> </a:t>
            </a:r>
            <a:r>
              <a:rPr lang="en-US" sz="2400" dirty="0" err="1"/>
              <a:t>dan</a:t>
            </a:r>
            <a:r>
              <a:rPr lang="en-US" sz="2400" dirty="0"/>
              <a:t> </a:t>
            </a:r>
            <a:r>
              <a:rPr lang="en-US" sz="2400" dirty="0" err="1" smtClean="0"/>
              <a:t>pemanggilan</a:t>
            </a:r>
            <a:r>
              <a:rPr lang="en-US" sz="2400" dirty="0" smtClean="0"/>
              <a:t> </a:t>
            </a:r>
            <a:r>
              <a:rPr lang="en-US" sz="2400" dirty="0" err="1"/>
              <a:t>kembali</a:t>
            </a:r>
            <a:r>
              <a:rPr lang="en-US" sz="2400" dirty="0"/>
              <a:t> </a:t>
            </a:r>
            <a:r>
              <a:rPr lang="en-US" sz="2400" dirty="0" err="1"/>
              <a:t>pada</a:t>
            </a:r>
            <a:r>
              <a:rPr lang="en-US" sz="2400" dirty="0"/>
              <a:t> </a:t>
            </a:r>
            <a:r>
              <a:rPr lang="en-US" sz="2400" dirty="0" err="1"/>
              <a:t>responden</a:t>
            </a:r>
            <a:r>
              <a:rPr lang="en-US" sz="2400" dirty="0"/>
              <a:t> yang </a:t>
            </a:r>
            <a:r>
              <a:rPr lang="en-US" sz="2400" dirty="0" err="1"/>
              <a:t>diperlukan</a:t>
            </a:r>
            <a:r>
              <a:rPr lang="en-US" sz="2400" dirty="0"/>
              <a:t>.</a:t>
            </a:r>
          </a:p>
        </p:txBody>
      </p:sp>
      <p:sp>
        <p:nvSpPr>
          <p:cNvPr id="6" name="Footer Placeholder 5"/>
          <p:cNvSpPr>
            <a:spLocks noGrp="1"/>
          </p:cNvSpPr>
          <p:nvPr>
            <p:ph type="ftr" sz="quarter" idx="11"/>
          </p:nvPr>
        </p:nvSpPr>
        <p:spPr/>
        <p:txBody>
          <a:bodyPr/>
          <a:lstStyle/>
          <a:p>
            <a:r>
              <a:rPr lang="en-US" smtClean="0"/>
              <a:t>Seminar Manajemen Pemasaran</a:t>
            </a:r>
            <a:endParaRPr lang="en-US"/>
          </a:p>
        </p:txBody>
      </p:sp>
    </p:spTree>
    <p:extLst>
      <p:ext uri="{BB962C8B-B14F-4D97-AF65-F5344CB8AC3E}">
        <p14:creationId xmlns:p14="http://schemas.microsoft.com/office/powerpoint/2010/main" val="30054192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Kelemahan</a:t>
            </a:r>
            <a:r>
              <a:rPr lang="en-US" dirty="0"/>
              <a:t> </a:t>
            </a:r>
            <a:r>
              <a:rPr lang="en-US" dirty="0" err="1"/>
              <a:t>Metode</a:t>
            </a:r>
            <a:r>
              <a:rPr lang="en-US" dirty="0"/>
              <a:t> </a:t>
            </a:r>
            <a:r>
              <a:rPr lang="en-US" dirty="0" err="1"/>
              <a:t>Wawancara</a:t>
            </a:r>
            <a:endParaRPr lang="en-US" dirty="0"/>
          </a:p>
        </p:txBody>
      </p:sp>
      <p:sp>
        <p:nvSpPr>
          <p:cNvPr id="3" name="Content Placeholder 2"/>
          <p:cNvSpPr>
            <a:spLocks noGrp="1"/>
          </p:cNvSpPr>
          <p:nvPr>
            <p:ph idx="1"/>
          </p:nvPr>
        </p:nvSpPr>
        <p:spPr>
          <a:xfrm>
            <a:off x="838200" y="1570037"/>
            <a:ext cx="7848600" cy="4525963"/>
          </a:xfrm>
        </p:spPr>
        <p:txBody>
          <a:bodyPr>
            <a:normAutofit/>
          </a:bodyPr>
          <a:lstStyle/>
          <a:p>
            <a:r>
              <a:rPr lang="en-US" sz="2400" dirty="0" err="1" smtClean="0"/>
              <a:t>Kehadiran</a:t>
            </a:r>
            <a:r>
              <a:rPr lang="en-US" sz="2400" dirty="0" smtClean="0"/>
              <a:t> </a:t>
            </a:r>
            <a:r>
              <a:rPr lang="en-US" sz="2400" dirty="0" err="1"/>
              <a:t>pewawancara</a:t>
            </a:r>
            <a:r>
              <a:rPr lang="en-US" sz="2400" dirty="0"/>
              <a:t> di </a:t>
            </a:r>
            <a:r>
              <a:rPr lang="en-US" sz="2400" dirty="0" err="1"/>
              <a:t>tempat</a:t>
            </a:r>
            <a:r>
              <a:rPr lang="en-US" sz="2400" dirty="0"/>
              <a:t> </a:t>
            </a:r>
            <a:r>
              <a:rPr lang="en-US" sz="2400" dirty="0" err="1"/>
              <a:t>mungkin</a:t>
            </a:r>
            <a:r>
              <a:rPr lang="en-US" sz="2400" dirty="0"/>
              <a:t> </a:t>
            </a:r>
            <a:r>
              <a:rPr lang="en-US" sz="2400" dirty="0" err="1"/>
              <a:t>berlebihan</a:t>
            </a:r>
            <a:r>
              <a:rPr lang="en-US" sz="2400" dirty="0"/>
              <a:t> </a:t>
            </a:r>
            <a:r>
              <a:rPr lang="en-US" sz="2400" dirty="0" err="1"/>
              <a:t>menstimulasi</a:t>
            </a:r>
            <a:r>
              <a:rPr lang="en-US" sz="2400" dirty="0"/>
              <a:t> </a:t>
            </a:r>
            <a:r>
              <a:rPr lang="en-US" sz="2400" dirty="0" err="1"/>
              <a:t>responden</a:t>
            </a:r>
            <a:r>
              <a:rPr lang="en-US" sz="2400" dirty="0"/>
              <a:t>, </a:t>
            </a:r>
            <a:r>
              <a:rPr lang="en-US" sz="2400" dirty="0" err="1"/>
              <a:t>terkadang</a:t>
            </a:r>
            <a:r>
              <a:rPr lang="en-US" sz="2400" dirty="0"/>
              <a:t> </a:t>
            </a:r>
            <a:r>
              <a:rPr lang="en-US" sz="2400" dirty="0" err="1"/>
              <a:t>sampai-sampai</a:t>
            </a:r>
            <a:r>
              <a:rPr lang="en-US" sz="2400" dirty="0"/>
              <a:t> </a:t>
            </a:r>
            <a:r>
              <a:rPr lang="en-US" sz="2400" dirty="0" err="1"/>
              <a:t>dia</a:t>
            </a:r>
            <a:r>
              <a:rPr lang="en-US" sz="2400" dirty="0"/>
              <a:t> </a:t>
            </a:r>
            <a:r>
              <a:rPr lang="en-US" sz="2400" dirty="0" err="1"/>
              <a:t>dapat</a:t>
            </a:r>
            <a:r>
              <a:rPr lang="en-US" sz="2400" dirty="0"/>
              <a:t> </a:t>
            </a:r>
            <a:r>
              <a:rPr lang="en-US" sz="2400" dirty="0" err="1"/>
              <a:t>memberikan</a:t>
            </a:r>
            <a:r>
              <a:rPr lang="en-US" sz="2400" dirty="0"/>
              <a:t> </a:t>
            </a:r>
            <a:r>
              <a:rPr lang="en-US" sz="2400" dirty="0" err="1"/>
              <a:t>informasi</a:t>
            </a:r>
            <a:r>
              <a:rPr lang="en-US" sz="2400" dirty="0"/>
              <a:t> </a:t>
            </a:r>
            <a:r>
              <a:rPr lang="en-US" sz="2400" dirty="0" err="1"/>
              <a:t>imajiner</a:t>
            </a:r>
            <a:r>
              <a:rPr lang="en-US" sz="2400" dirty="0"/>
              <a:t> </a:t>
            </a:r>
            <a:r>
              <a:rPr lang="en-US" sz="2400" dirty="0" err="1"/>
              <a:t>hanya</a:t>
            </a:r>
            <a:r>
              <a:rPr lang="en-US" sz="2400" dirty="0"/>
              <a:t> </a:t>
            </a:r>
            <a:r>
              <a:rPr lang="en-US" sz="2400" dirty="0" err="1"/>
              <a:t>untuk</a:t>
            </a:r>
            <a:r>
              <a:rPr lang="en-US" sz="2400" dirty="0"/>
              <a:t> </a:t>
            </a:r>
            <a:r>
              <a:rPr lang="en-US" sz="2400" dirty="0" err="1"/>
              <a:t>membuat</a:t>
            </a:r>
            <a:r>
              <a:rPr lang="en-US" sz="2400" dirty="0"/>
              <a:t> </a:t>
            </a:r>
            <a:r>
              <a:rPr lang="en-US" sz="2400" dirty="0" err="1"/>
              <a:t>wawancara</a:t>
            </a:r>
            <a:r>
              <a:rPr lang="en-US" sz="2400" dirty="0"/>
              <a:t> </a:t>
            </a:r>
            <a:r>
              <a:rPr lang="en-US" sz="2400" dirty="0" err="1"/>
              <a:t>menarik</a:t>
            </a:r>
            <a:r>
              <a:rPr lang="en-US" sz="2400" dirty="0" smtClean="0"/>
              <a:t>.</a:t>
            </a:r>
          </a:p>
          <a:p>
            <a:pPr marL="0" indent="0">
              <a:buNone/>
            </a:pPr>
            <a:endParaRPr lang="en-US" sz="2400" dirty="0" smtClean="0"/>
          </a:p>
          <a:p>
            <a:r>
              <a:rPr lang="en-US" sz="2400" dirty="0" err="1" smtClean="0"/>
              <a:t>wawancara</a:t>
            </a:r>
            <a:r>
              <a:rPr lang="en-US" sz="2400" dirty="0" smtClean="0"/>
              <a:t> </a:t>
            </a:r>
            <a:r>
              <a:rPr lang="en-US" sz="2400" dirty="0"/>
              <a:t>yang </a:t>
            </a:r>
            <a:r>
              <a:rPr lang="en-US" sz="2400" dirty="0" err="1"/>
              <a:t>efektif</a:t>
            </a:r>
            <a:r>
              <a:rPr lang="en-US" sz="2400" dirty="0"/>
              <a:t> </a:t>
            </a:r>
            <a:r>
              <a:rPr lang="en-US" sz="2400" dirty="0" err="1" smtClean="0"/>
              <a:t>memerlukan</a:t>
            </a:r>
            <a:r>
              <a:rPr lang="en-US" sz="2400" dirty="0" smtClean="0"/>
              <a:t> </a:t>
            </a:r>
            <a:r>
              <a:rPr lang="en-US" sz="2400" dirty="0" err="1" smtClean="0"/>
              <a:t>diciptakannya</a:t>
            </a:r>
            <a:r>
              <a:rPr lang="en-US" sz="2400" dirty="0" smtClean="0"/>
              <a:t> </a:t>
            </a:r>
            <a:r>
              <a:rPr lang="en-US" sz="2400" dirty="0" err="1" smtClean="0"/>
              <a:t>hubungan</a:t>
            </a:r>
            <a:r>
              <a:rPr lang="en-US" sz="2400" dirty="0" smtClean="0"/>
              <a:t> </a:t>
            </a:r>
            <a:r>
              <a:rPr lang="en-US" sz="2400" dirty="0" err="1" smtClean="0"/>
              <a:t>komunikasi</a:t>
            </a:r>
            <a:r>
              <a:rPr lang="en-US" sz="2400" dirty="0" smtClean="0"/>
              <a:t> </a:t>
            </a:r>
            <a:r>
              <a:rPr lang="en-US" sz="2400" dirty="0"/>
              <a:t>yang </a:t>
            </a:r>
            <a:r>
              <a:rPr lang="en-US" sz="2400" dirty="0" err="1"/>
              <a:t>tepat</a:t>
            </a:r>
            <a:r>
              <a:rPr lang="en-US" sz="2400" dirty="0"/>
              <a:t> </a:t>
            </a:r>
            <a:r>
              <a:rPr lang="en-US" sz="2400" dirty="0" err="1"/>
              <a:t>dengan</a:t>
            </a:r>
            <a:r>
              <a:rPr lang="en-US" sz="2400" dirty="0"/>
              <a:t> </a:t>
            </a:r>
            <a:r>
              <a:rPr lang="en-US" sz="2400" dirty="0" err="1" smtClean="0"/>
              <a:t>responden</a:t>
            </a:r>
            <a:r>
              <a:rPr lang="en-US" sz="2400" dirty="0" smtClean="0"/>
              <a:t> </a:t>
            </a:r>
            <a:r>
              <a:rPr lang="en-US" sz="2400" dirty="0" err="1" smtClean="0"/>
              <a:t>sehingga</a:t>
            </a:r>
            <a:r>
              <a:rPr lang="en-US" sz="2400" dirty="0" smtClean="0"/>
              <a:t> </a:t>
            </a:r>
            <a:r>
              <a:rPr lang="en-US" sz="2400" dirty="0" err="1" smtClean="0"/>
              <a:t>memfasilitasi</a:t>
            </a:r>
            <a:r>
              <a:rPr lang="en-US" sz="2400" dirty="0" smtClean="0"/>
              <a:t> </a:t>
            </a:r>
            <a:r>
              <a:rPr lang="en-US" sz="2400" dirty="0" err="1"/>
              <a:t>tanggapan</a:t>
            </a:r>
            <a:r>
              <a:rPr lang="en-US" sz="2400" dirty="0"/>
              <a:t> </a:t>
            </a:r>
            <a:r>
              <a:rPr lang="en-US" sz="2400" dirty="0" err="1"/>
              <a:t>bebas</a:t>
            </a:r>
            <a:r>
              <a:rPr lang="en-US" sz="2400" dirty="0"/>
              <a:t> </a:t>
            </a:r>
            <a:r>
              <a:rPr lang="en-US" sz="2400" dirty="0" err="1"/>
              <a:t>dan</a:t>
            </a:r>
            <a:r>
              <a:rPr lang="en-US" sz="2400" dirty="0"/>
              <a:t> </a:t>
            </a:r>
            <a:r>
              <a:rPr lang="en-US" sz="2400" dirty="0" err="1"/>
              <a:t>jujur</a:t>
            </a:r>
            <a:r>
              <a:rPr lang="en-US" sz="2400" dirty="0"/>
              <a:t>. </a:t>
            </a:r>
            <a:r>
              <a:rPr lang="en-US" sz="2400" dirty="0" err="1"/>
              <a:t>Ini</a:t>
            </a:r>
            <a:r>
              <a:rPr lang="en-US" sz="2400" dirty="0"/>
              <a:t> </a:t>
            </a:r>
            <a:r>
              <a:rPr lang="en-US" sz="2400" dirty="0" err="1"/>
              <a:t>sering</a:t>
            </a:r>
            <a:r>
              <a:rPr lang="en-US" sz="2400" dirty="0"/>
              <a:t> </a:t>
            </a:r>
            <a:r>
              <a:rPr lang="en-US" sz="2400" dirty="0" err="1"/>
              <a:t>merupakan</a:t>
            </a:r>
            <a:r>
              <a:rPr lang="en-US" sz="2400" dirty="0"/>
              <a:t> </a:t>
            </a:r>
            <a:r>
              <a:rPr lang="en-US" sz="2400" dirty="0" err="1"/>
              <a:t>tugas</a:t>
            </a:r>
            <a:r>
              <a:rPr lang="en-US" sz="2400" dirty="0"/>
              <a:t> yang </a:t>
            </a:r>
            <a:r>
              <a:rPr lang="en-US" sz="2400" dirty="0" err="1"/>
              <a:t>sangat</a:t>
            </a:r>
            <a:r>
              <a:rPr lang="en-US" sz="2400" dirty="0"/>
              <a:t> </a:t>
            </a:r>
            <a:r>
              <a:rPr lang="en-US" sz="2400" dirty="0" err="1"/>
              <a:t>sulit</a:t>
            </a:r>
            <a:r>
              <a:rPr lang="en-US" sz="2400" dirty="0"/>
              <a:t>.</a:t>
            </a:r>
          </a:p>
        </p:txBody>
      </p:sp>
      <p:sp>
        <p:nvSpPr>
          <p:cNvPr id="4" name="Footer Placeholder 3"/>
          <p:cNvSpPr>
            <a:spLocks noGrp="1"/>
          </p:cNvSpPr>
          <p:nvPr>
            <p:ph type="ftr" sz="quarter" idx="11"/>
          </p:nvPr>
        </p:nvSpPr>
        <p:spPr/>
        <p:txBody>
          <a:bodyPr/>
          <a:lstStyle/>
          <a:p>
            <a:r>
              <a:rPr lang="en-US" smtClean="0"/>
              <a:t>Seminar Manajemen Pemasaran</a:t>
            </a:r>
            <a:endParaRPr lang="en-US"/>
          </a:p>
        </p:txBody>
      </p:sp>
    </p:spTree>
    <p:extLst>
      <p:ext uri="{BB962C8B-B14F-4D97-AF65-F5344CB8AC3E}">
        <p14:creationId xmlns:p14="http://schemas.microsoft.com/office/powerpoint/2010/main" val="1804514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PENGUMPULAN DATA MELALUI KUISIONER</a:t>
            </a:r>
          </a:p>
        </p:txBody>
      </p:sp>
      <p:sp>
        <p:nvSpPr>
          <p:cNvPr id="3" name="Content Placeholder 2"/>
          <p:cNvSpPr>
            <a:spLocks noGrp="1"/>
          </p:cNvSpPr>
          <p:nvPr>
            <p:ph idx="1"/>
          </p:nvPr>
        </p:nvSpPr>
        <p:spPr>
          <a:xfrm>
            <a:off x="755576" y="1988840"/>
            <a:ext cx="7772400" cy="2552700"/>
          </a:xfrm>
        </p:spPr>
        <p:txBody>
          <a:bodyPr>
            <a:noAutofit/>
          </a:bodyPr>
          <a:lstStyle/>
          <a:p>
            <a:pPr algn="just">
              <a:buFont typeface="Wingdings" pitchFamily="2" charset="2"/>
              <a:buChar char="§"/>
            </a:pPr>
            <a:r>
              <a:rPr lang="id-ID" dirty="0" smtClean="0"/>
              <a:t>Dalam metode ini kuesioner dikirim ke</a:t>
            </a:r>
            <a:r>
              <a:rPr lang="en-US" dirty="0" err="1" smtClean="0"/>
              <a:t>pada</a:t>
            </a:r>
            <a:r>
              <a:rPr lang="id-ID" dirty="0" smtClean="0"/>
              <a:t> orang yang bersangkutan dengan permintaan untuk menjawab pertanyaan dan mengembalikan kuesioner. </a:t>
            </a:r>
            <a:endParaRPr lang="id-ID" dirty="0" smtClean="0"/>
          </a:p>
          <a:p>
            <a:pPr algn="just">
              <a:buFont typeface="Wingdings" pitchFamily="2" charset="2"/>
              <a:buChar char="§"/>
            </a:pPr>
            <a:r>
              <a:rPr lang="id-ID" dirty="0" smtClean="0"/>
              <a:t>Kuesioner </a:t>
            </a:r>
            <a:r>
              <a:rPr lang="id-ID" dirty="0" smtClean="0"/>
              <a:t>terdiri dari sejumlah pertanyaan dicetak atau diketik dalam urutan tertentu pada suatu bentuk atau set formulir.</a:t>
            </a:r>
            <a:endParaRPr lang="en-US" dirty="0"/>
          </a:p>
        </p:txBody>
      </p:sp>
      <p:sp>
        <p:nvSpPr>
          <p:cNvPr id="4" name="Content Placeholder 2"/>
          <p:cNvSpPr txBox="1">
            <a:spLocks/>
          </p:cNvSpPr>
          <p:nvPr/>
        </p:nvSpPr>
        <p:spPr>
          <a:xfrm>
            <a:off x="838200" y="3276600"/>
            <a:ext cx="7772400" cy="1828800"/>
          </a:xfrm>
          <a:prstGeom prst="rect">
            <a:avLst/>
          </a:prstGeom>
        </p:spPr>
        <p:txBody>
          <a:bodyPr vert="horz">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indent="0">
              <a:buNone/>
            </a:pPr>
            <a:endParaRPr lang="en-US" dirty="0"/>
          </a:p>
        </p:txBody>
      </p:sp>
      <p:sp>
        <p:nvSpPr>
          <p:cNvPr id="5" name="Footer Placeholder 4"/>
          <p:cNvSpPr>
            <a:spLocks noGrp="1"/>
          </p:cNvSpPr>
          <p:nvPr>
            <p:ph type="ftr" sz="quarter" idx="11"/>
          </p:nvPr>
        </p:nvSpPr>
        <p:spPr/>
        <p:txBody>
          <a:bodyPr/>
          <a:lstStyle/>
          <a:p>
            <a:r>
              <a:rPr lang="en-US" smtClean="0"/>
              <a:t>Seminar Manajemen Pemasaran</a:t>
            </a:r>
            <a:endParaRPr lang="en-US"/>
          </a:p>
        </p:txBody>
      </p:sp>
    </p:spTree>
    <p:extLst>
      <p:ext uri="{BB962C8B-B14F-4D97-AF65-F5344CB8AC3E}">
        <p14:creationId xmlns:p14="http://schemas.microsoft.com/office/powerpoint/2010/main" val="36799561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KEUNTUNGAN KUISIONER</a:t>
            </a:r>
            <a:endParaRPr lang="en-US" sz="2800" b="1" dirty="0"/>
          </a:p>
        </p:txBody>
      </p:sp>
      <p:sp>
        <p:nvSpPr>
          <p:cNvPr id="4" name="Content Placeholder 2"/>
          <p:cNvSpPr txBox="1">
            <a:spLocks/>
          </p:cNvSpPr>
          <p:nvPr/>
        </p:nvSpPr>
        <p:spPr>
          <a:xfrm>
            <a:off x="838200" y="3276600"/>
            <a:ext cx="7772400" cy="1828800"/>
          </a:xfrm>
          <a:prstGeom prst="rect">
            <a:avLst/>
          </a:prstGeom>
        </p:spPr>
        <p:txBody>
          <a:bodyPr vert="horz">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indent="0">
              <a:buNone/>
            </a:pPr>
            <a:endParaRPr lang="en-US" dirty="0"/>
          </a:p>
        </p:txBody>
      </p:sp>
      <p:sp>
        <p:nvSpPr>
          <p:cNvPr id="5" name="Content Placeholder 2"/>
          <p:cNvSpPr txBox="1">
            <a:spLocks/>
          </p:cNvSpPr>
          <p:nvPr/>
        </p:nvSpPr>
        <p:spPr>
          <a:xfrm>
            <a:off x="1066800" y="1600200"/>
            <a:ext cx="7391400" cy="4343400"/>
          </a:xfrm>
          <a:prstGeom prst="rect">
            <a:avLst/>
          </a:prstGeom>
        </p:spPr>
        <p:txBody>
          <a:bodyPr vert="horz">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457200" indent="-457200">
              <a:buFont typeface="+mj-lt"/>
              <a:buAutoNum type="arabicPeriod"/>
            </a:pPr>
            <a:r>
              <a:rPr lang="id-ID" sz="2400" dirty="0" err="1"/>
              <a:t>B</a:t>
            </a:r>
            <a:r>
              <a:rPr lang="en-US" sz="2400" dirty="0" err="1" smtClean="0"/>
              <a:t>iaya</a:t>
            </a:r>
            <a:r>
              <a:rPr lang="en-US" sz="2400" dirty="0" smtClean="0"/>
              <a:t> </a:t>
            </a:r>
            <a:r>
              <a:rPr lang="en-US" sz="2400" dirty="0" err="1" smtClean="0"/>
              <a:t>rendah</a:t>
            </a:r>
            <a:endParaRPr lang="en-US" sz="2400" dirty="0" smtClean="0"/>
          </a:p>
          <a:p>
            <a:pPr marL="457200" indent="-457200">
              <a:buFont typeface="+mj-lt"/>
              <a:buAutoNum type="arabicPeriod"/>
            </a:pPr>
            <a:r>
              <a:rPr lang="id-ID" sz="2400" dirty="0" smtClean="0"/>
              <a:t>Nebas </a:t>
            </a:r>
            <a:r>
              <a:rPr lang="id-ID" sz="2400" dirty="0"/>
              <a:t>dari bias </a:t>
            </a:r>
            <a:r>
              <a:rPr lang="id-ID" sz="2400" dirty="0" smtClean="0"/>
              <a:t>pewawancara</a:t>
            </a:r>
            <a:endParaRPr lang="en-US" sz="2400" dirty="0" smtClean="0"/>
          </a:p>
          <a:p>
            <a:pPr marL="457200" indent="-457200">
              <a:buFont typeface="+mj-lt"/>
              <a:buAutoNum type="arabicPeriod"/>
            </a:pPr>
            <a:r>
              <a:rPr lang="id-ID" sz="2400" dirty="0" smtClean="0"/>
              <a:t>Responden </a:t>
            </a:r>
            <a:r>
              <a:rPr lang="id-ID" sz="2400" dirty="0"/>
              <a:t>memiliki waktu yang cukup untuk </a:t>
            </a:r>
            <a:r>
              <a:rPr lang="en-US" sz="2400" dirty="0" err="1" smtClean="0"/>
              <a:t>memikirkan</a:t>
            </a:r>
            <a:r>
              <a:rPr lang="id-ID" sz="2400" dirty="0" smtClean="0"/>
              <a:t> jawaban</a:t>
            </a:r>
            <a:endParaRPr lang="en-US" sz="2400" dirty="0" smtClean="0"/>
          </a:p>
          <a:p>
            <a:pPr marL="457200" indent="-457200">
              <a:buFont typeface="+mj-lt"/>
              <a:buAutoNum type="arabicPeriod"/>
            </a:pPr>
            <a:r>
              <a:rPr lang="id-ID" sz="2400" dirty="0"/>
              <a:t>R</a:t>
            </a:r>
            <a:r>
              <a:rPr lang="id-ID" sz="2400" dirty="0" smtClean="0"/>
              <a:t>esponden</a:t>
            </a:r>
            <a:r>
              <a:rPr lang="id-ID" sz="2400" dirty="0"/>
              <a:t>, yang tidak mudah didekati, juga bisa dicapai dengan </a:t>
            </a:r>
            <a:r>
              <a:rPr lang="id-ID" sz="2400" dirty="0" smtClean="0"/>
              <a:t>mudah</a:t>
            </a:r>
            <a:endParaRPr lang="en-US" sz="2400" dirty="0" smtClean="0"/>
          </a:p>
          <a:p>
            <a:pPr marL="457200" lvl="0" indent="-457200">
              <a:buFont typeface="+mj-lt"/>
              <a:buAutoNum type="arabicPeriod"/>
            </a:pPr>
            <a:r>
              <a:rPr lang="id-ID" sz="2400" dirty="0"/>
              <a:t>S</a:t>
            </a:r>
            <a:r>
              <a:rPr lang="id-ID" sz="2400" dirty="0" smtClean="0"/>
              <a:t>ampel </a:t>
            </a:r>
            <a:r>
              <a:rPr lang="id-ID" sz="2400" dirty="0"/>
              <a:t>yang besar dapat dimanfaatkan sehingga hasilnya dapat </a:t>
            </a:r>
            <a:r>
              <a:rPr lang="id-ID" sz="2400" dirty="0" smtClean="0"/>
              <a:t>lebih diandalkan</a:t>
            </a:r>
            <a:endParaRPr lang="en-US" sz="2400" dirty="0"/>
          </a:p>
          <a:p>
            <a:pPr marL="514350" indent="-514350">
              <a:buFont typeface="+mj-lt"/>
              <a:buAutoNum type="arabicPeriod"/>
            </a:pPr>
            <a:endParaRPr lang="en-US" dirty="0"/>
          </a:p>
        </p:txBody>
      </p:sp>
      <p:sp>
        <p:nvSpPr>
          <p:cNvPr id="3" name="Footer Placeholder 2"/>
          <p:cNvSpPr>
            <a:spLocks noGrp="1"/>
          </p:cNvSpPr>
          <p:nvPr>
            <p:ph type="ftr" sz="quarter" idx="11"/>
          </p:nvPr>
        </p:nvSpPr>
        <p:spPr/>
        <p:txBody>
          <a:bodyPr/>
          <a:lstStyle/>
          <a:p>
            <a:r>
              <a:rPr lang="en-US" smtClean="0"/>
              <a:t>Seminar Manajemen Pemasaran</a:t>
            </a:r>
            <a:endParaRPr lang="en-US"/>
          </a:p>
        </p:txBody>
      </p:sp>
    </p:spTree>
    <p:extLst>
      <p:ext uri="{BB962C8B-B14F-4D97-AF65-F5344CB8AC3E}">
        <p14:creationId xmlns:p14="http://schemas.microsoft.com/office/powerpoint/2010/main" val="33239661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05800" cy="1143000"/>
          </a:xfrm>
        </p:spPr>
        <p:txBody>
          <a:bodyPr>
            <a:normAutofit/>
          </a:bodyPr>
          <a:lstStyle/>
          <a:p>
            <a:r>
              <a:rPr lang="en-US" sz="2800" dirty="0" smtClean="0"/>
              <a:t>KELEMAHAN METODE KUISIONER</a:t>
            </a:r>
            <a:endParaRPr lang="en-US" sz="2800" dirty="0"/>
          </a:p>
        </p:txBody>
      </p:sp>
      <p:sp>
        <p:nvSpPr>
          <p:cNvPr id="3" name="Content Placeholder 2"/>
          <p:cNvSpPr>
            <a:spLocks noGrp="1"/>
          </p:cNvSpPr>
          <p:nvPr>
            <p:ph idx="1"/>
          </p:nvPr>
        </p:nvSpPr>
        <p:spPr>
          <a:xfrm>
            <a:off x="685800" y="1371600"/>
            <a:ext cx="8001000" cy="5029200"/>
          </a:xfrm>
        </p:spPr>
        <p:txBody>
          <a:bodyPr>
            <a:normAutofit fontScale="92500" lnSpcReduction="20000"/>
          </a:bodyPr>
          <a:lstStyle/>
          <a:p>
            <a:pPr algn="just">
              <a:spcBef>
                <a:spcPts val="1200"/>
              </a:spcBef>
            </a:pPr>
            <a:r>
              <a:rPr lang="en-US" dirty="0"/>
              <a:t>Tingkat </a:t>
            </a:r>
            <a:r>
              <a:rPr lang="en-US" dirty="0" err="1"/>
              <a:t>pengembalian</a:t>
            </a:r>
            <a:r>
              <a:rPr lang="en-US" dirty="0"/>
              <a:t> yang </a:t>
            </a:r>
            <a:r>
              <a:rPr lang="en-US" dirty="0" err="1"/>
              <a:t>rendah</a:t>
            </a:r>
            <a:r>
              <a:rPr lang="en-US" dirty="0"/>
              <a:t> </a:t>
            </a:r>
            <a:r>
              <a:rPr lang="en-US" dirty="0" smtClean="0"/>
              <a:t>.</a:t>
            </a:r>
          </a:p>
          <a:p>
            <a:pPr algn="just">
              <a:spcBef>
                <a:spcPts val="1200"/>
              </a:spcBef>
            </a:pPr>
            <a:r>
              <a:rPr lang="en-US" dirty="0" err="1" smtClean="0"/>
              <a:t>Kuisioner</a:t>
            </a:r>
            <a:r>
              <a:rPr lang="en-US" dirty="0" smtClean="0"/>
              <a:t> </a:t>
            </a:r>
            <a:r>
              <a:rPr lang="en-US" dirty="0" err="1" smtClean="0"/>
              <a:t>tepat</a:t>
            </a:r>
            <a:r>
              <a:rPr lang="en-US" dirty="0" smtClean="0"/>
              <a:t> </a:t>
            </a:r>
            <a:r>
              <a:rPr lang="en-US" dirty="0" err="1"/>
              <a:t>digunakan</a:t>
            </a:r>
            <a:r>
              <a:rPr lang="en-US" dirty="0"/>
              <a:t> </a:t>
            </a:r>
            <a:r>
              <a:rPr lang="en-US" dirty="0" err="1" smtClean="0"/>
              <a:t>pada</a:t>
            </a:r>
            <a:r>
              <a:rPr lang="en-US" dirty="0" smtClean="0"/>
              <a:t> </a:t>
            </a:r>
            <a:r>
              <a:rPr lang="en-US" dirty="0" err="1" smtClean="0"/>
              <a:t>responden</a:t>
            </a:r>
            <a:r>
              <a:rPr lang="en-US" dirty="0" smtClean="0"/>
              <a:t> yang </a:t>
            </a:r>
            <a:r>
              <a:rPr lang="en-US" dirty="0" err="1" smtClean="0"/>
              <a:t>berpendidikan</a:t>
            </a:r>
            <a:r>
              <a:rPr lang="en-US" dirty="0" smtClean="0"/>
              <a:t> </a:t>
            </a:r>
            <a:r>
              <a:rPr lang="en-US" dirty="0" err="1" smtClean="0"/>
              <a:t>dan</a:t>
            </a:r>
            <a:r>
              <a:rPr lang="en-US" dirty="0" smtClean="0"/>
              <a:t> </a:t>
            </a:r>
            <a:r>
              <a:rPr lang="en-US" dirty="0" err="1" smtClean="0"/>
              <a:t>bekerja</a:t>
            </a:r>
            <a:r>
              <a:rPr lang="en-US" dirty="0" smtClean="0"/>
              <a:t> </a:t>
            </a:r>
            <a:r>
              <a:rPr lang="en-US" dirty="0" err="1" smtClean="0"/>
              <a:t>sama</a:t>
            </a:r>
            <a:endParaRPr lang="en-US" dirty="0" smtClean="0"/>
          </a:p>
          <a:p>
            <a:pPr algn="just">
              <a:spcBef>
                <a:spcPts val="1200"/>
              </a:spcBef>
            </a:pPr>
            <a:r>
              <a:rPr lang="en-US" dirty="0" err="1" smtClean="0"/>
              <a:t>kaku</a:t>
            </a:r>
            <a:r>
              <a:rPr lang="en-US" dirty="0" smtClean="0"/>
              <a:t> </a:t>
            </a:r>
            <a:r>
              <a:rPr lang="en-US" dirty="0" err="1"/>
              <a:t>karena</a:t>
            </a:r>
            <a:r>
              <a:rPr lang="en-US" dirty="0"/>
              <a:t> </a:t>
            </a:r>
            <a:r>
              <a:rPr lang="en-US" dirty="0" err="1"/>
              <a:t>sulitnya</a:t>
            </a:r>
            <a:r>
              <a:rPr lang="en-US" dirty="0"/>
              <a:t> </a:t>
            </a:r>
            <a:r>
              <a:rPr lang="en-US" dirty="0" err="1"/>
              <a:t>mengubah</a:t>
            </a:r>
            <a:r>
              <a:rPr lang="en-US" dirty="0"/>
              <a:t> </a:t>
            </a:r>
            <a:r>
              <a:rPr lang="en-US" dirty="0" err="1"/>
              <a:t>metode</a:t>
            </a:r>
            <a:r>
              <a:rPr lang="en-US" dirty="0"/>
              <a:t> </a:t>
            </a:r>
            <a:r>
              <a:rPr lang="en-US" dirty="0" err="1"/>
              <a:t>pendekatan</a:t>
            </a:r>
            <a:r>
              <a:rPr lang="en-US" dirty="0"/>
              <a:t> </a:t>
            </a:r>
            <a:r>
              <a:rPr lang="en-US" dirty="0" err="1"/>
              <a:t>ketika</a:t>
            </a:r>
            <a:r>
              <a:rPr lang="en-US" dirty="0"/>
              <a:t> </a:t>
            </a:r>
            <a:r>
              <a:rPr lang="en-US" dirty="0" err="1"/>
              <a:t>kuesioner</a:t>
            </a:r>
            <a:r>
              <a:rPr lang="en-US" dirty="0"/>
              <a:t> </a:t>
            </a:r>
            <a:r>
              <a:rPr lang="en-US" dirty="0" err="1"/>
              <a:t>telah</a:t>
            </a:r>
            <a:r>
              <a:rPr lang="en-US" dirty="0"/>
              <a:t> </a:t>
            </a:r>
            <a:r>
              <a:rPr lang="en-US" dirty="0" err="1"/>
              <a:t>dikirim</a:t>
            </a:r>
            <a:r>
              <a:rPr lang="en-US" dirty="0"/>
              <a:t>.</a:t>
            </a:r>
          </a:p>
          <a:p>
            <a:pPr algn="just">
              <a:spcBef>
                <a:spcPts val="1200"/>
              </a:spcBef>
            </a:pPr>
            <a:r>
              <a:rPr lang="en-US" dirty="0" smtClean="0"/>
              <a:t>Ada </a:t>
            </a:r>
            <a:r>
              <a:rPr lang="en-US" dirty="0" err="1"/>
              <a:t>juga</a:t>
            </a:r>
            <a:r>
              <a:rPr lang="en-US" dirty="0"/>
              <a:t> </a:t>
            </a:r>
            <a:r>
              <a:rPr lang="en-US" dirty="0" err="1"/>
              <a:t>kemungkinan</a:t>
            </a:r>
            <a:r>
              <a:rPr lang="en-US" dirty="0"/>
              <a:t> </a:t>
            </a:r>
            <a:r>
              <a:rPr lang="en-US" dirty="0" err="1"/>
              <a:t>Tanggapan</a:t>
            </a:r>
            <a:r>
              <a:rPr lang="en-US" dirty="0"/>
              <a:t> </a:t>
            </a:r>
            <a:r>
              <a:rPr lang="en-US" dirty="0" err="1"/>
              <a:t>ambigu</a:t>
            </a:r>
            <a:r>
              <a:rPr lang="en-US" dirty="0"/>
              <a:t> </a:t>
            </a:r>
            <a:r>
              <a:rPr lang="en-US" dirty="0" err="1"/>
              <a:t>atau</a:t>
            </a:r>
            <a:r>
              <a:rPr lang="en-US" dirty="0"/>
              <a:t> </a:t>
            </a:r>
            <a:r>
              <a:rPr lang="en-US" dirty="0" err="1"/>
              <a:t>kekurangan</a:t>
            </a:r>
            <a:r>
              <a:rPr lang="en-US" dirty="0"/>
              <a:t> </a:t>
            </a:r>
            <a:r>
              <a:rPr lang="en-US" dirty="0" err="1"/>
              <a:t>balasan</a:t>
            </a:r>
            <a:r>
              <a:rPr lang="en-US" dirty="0"/>
              <a:t> </a:t>
            </a:r>
            <a:r>
              <a:rPr lang="en-US" dirty="0" err="1" smtClean="0"/>
              <a:t>bahkan</a:t>
            </a:r>
            <a:r>
              <a:rPr lang="en-US" dirty="0" smtClean="0"/>
              <a:t> </a:t>
            </a:r>
            <a:r>
              <a:rPr lang="en-US" dirty="0" err="1"/>
              <a:t>sama</a:t>
            </a:r>
            <a:r>
              <a:rPr lang="en-US" dirty="0"/>
              <a:t> </a:t>
            </a:r>
            <a:r>
              <a:rPr lang="en-US" dirty="0" err="1"/>
              <a:t>sekali</a:t>
            </a:r>
            <a:r>
              <a:rPr lang="en-US" dirty="0"/>
              <a:t> </a:t>
            </a:r>
            <a:r>
              <a:rPr lang="en-US" dirty="0" err="1"/>
              <a:t>tidak</a:t>
            </a:r>
            <a:r>
              <a:rPr lang="en-US" dirty="0"/>
              <a:t> </a:t>
            </a:r>
            <a:r>
              <a:rPr lang="en-US" dirty="0" err="1"/>
              <a:t>dijawab</a:t>
            </a:r>
            <a:r>
              <a:rPr lang="en-US" dirty="0"/>
              <a:t> </a:t>
            </a:r>
            <a:r>
              <a:rPr lang="en-US" dirty="0" err="1"/>
              <a:t>pada</a:t>
            </a:r>
            <a:r>
              <a:rPr lang="en-US" dirty="0"/>
              <a:t> </a:t>
            </a:r>
            <a:r>
              <a:rPr lang="en-US" dirty="0" err="1"/>
              <a:t>beberapa</a:t>
            </a:r>
            <a:r>
              <a:rPr lang="en-US" dirty="0"/>
              <a:t> </a:t>
            </a:r>
            <a:r>
              <a:rPr lang="en-US" dirty="0" err="1"/>
              <a:t>pertanyaan</a:t>
            </a:r>
            <a:r>
              <a:rPr lang="en-US" dirty="0"/>
              <a:t>, </a:t>
            </a:r>
            <a:r>
              <a:rPr lang="en-US" dirty="0" err="1"/>
              <a:t>menyebabkan</a:t>
            </a:r>
            <a:r>
              <a:rPr lang="en-US" dirty="0"/>
              <a:t> </a:t>
            </a:r>
            <a:r>
              <a:rPr lang="en-US" dirty="0" err="1"/>
              <a:t>interpretasi</a:t>
            </a:r>
            <a:r>
              <a:rPr lang="en-US" dirty="0"/>
              <a:t> </a:t>
            </a:r>
            <a:r>
              <a:rPr lang="en-US" dirty="0" err="1"/>
              <a:t>menjadi</a:t>
            </a:r>
            <a:r>
              <a:rPr lang="en-US" dirty="0"/>
              <a:t> </a:t>
            </a:r>
            <a:r>
              <a:rPr lang="en-US" dirty="0" err="1"/>
              <a:t>sulit</a:t>
            </a:r>
            <a:r>
              <a:rPr lang="en-US" dirty="0"/>
              <a:t>.</a:t>
            </a:r>
          </a:p>
          <a:p>
            <a:pPr algn="just">
              <a:spcBef>
                <a:spcPts val="1200"/>
              </a:spcBef>
            </a:pPr>
            <a:r>
              <a:rPr lang="en-US" dirty="0" err="1" smtClean="0"/>
              <a:t>Sulit</a:t>
            </a:r>
            <a:r>
              <a:rPr lang="en-US" dirty="0" smtClean="0"/>
              <a:t> </a:t>
            </a:r>
            <a:r>
              <a:rPr lang="en-US" dirty="0" err="1"/>
              <a:t>untuk</a:t>
            </a:r>
            <a:r>
              <a:rPr lang="en-US" dirty="0"/>
              <a:t> </a:t>
            </a:r>
            <a:r>
              <a:rPr lang="en-US" dirty="0" err="1"/>
              <a:t>mengetahui</a:t>
            </a:r>
            <a:r>
              <a:rPr lang="en-US" dirty="0"/>
              <a:t> </a:t>
            </a:r>
            <a:r>
              <a:rPr lang="en-US" dirty="0" err="1"/>
              <a:t>apakah</a:t>
            </a:r>
            <a:r>
              <a:rPr lang="en-US" dirty="0"/>
              <a:t> </a:t>
            </a:r>
            <a:r>
              <a:rPr lang="en-US" dirty="0" err="1"/>
              <a:t>responden</a:t>
            </a:r>
            <a:r>
              <a:rPr lang="en-US" dirty="0"/>
              <a:t> </a:t>
            </a:r>
            <a:r>
              <a:rPr lang="en-US" dirty="0" err="1"/>
              <a:t>bersedia</a:t>
            </a:r>
            <a:r>
              <a:rPr lang="en-US" dirty="0"/>
              <a:t> </a:t>
            </a:r>
            <a:r>
              <a:rPr lang="en-US" dirty="0" err="1"/>
              <a:t>benar-benar</a:t>
            </a:r>
            <a:r>
              <a:rPr lang="en-US" dirty="0"/>
              <a:t> </a:t>
            </a:r>
            <a:r>
              <a:rPr lang="en-US" dirty="0" err="1"/>
              <a:t>representatif</a:t>
            </a:r>
            <a:r>
              <a:rPr lang="en-US" dirty="0"/>
              <a:t>.</a:t>
            </a:r>
          </a:p>
          <a:p>
            <a:pPr algn="just">
              <a:spcBef>
                <a:spcPts val="1200"/>
              </a:spcBef>
            </a:pPr>
            <a:r>
              <a:rPr lang="en-US" dirty="0" err="1" smtClean="0"/>
              <a:t>Metode</a:t>
            </a:r>
            <a:r>
              <a:rPr lang="en-US" dirty="0" smtClean="0"/>
              <a:t> </a:t>
            </a:r>
            <a:r>
              <a:rPr lang="en-US" dirty="0" err="1"/>
              <a:t>ini</a:t>
            </a:r>
            <a:r>
              <a:rPr lang="en-US" dirty="0"/>
              <a:t> </a:t>
            </a:r>
            <a:r>
              <a:rPr lang="en-US" dirty="0" err="1"/>
              <a:t>mungkin</a:t>
            </a:r>
            <a:r>
              <a:rPr lang="en-US" dirty="0"/>
              <a:t> yang paling </a:t>
            </a:r>
            <a:r>
              <a:rPr lang="en-US" dirty="0" err="1"/>
              <a:t>lambat</a:t>
            </a:r>
            <a:r>
              <a:rPr lang="en-US" dirty="0"/>
              <a:t> </a:t>
            </a:r>
            <a:r>
              <a:rPr lang="en-US" dirty="0" err="1"/>
              <a:t>dari</a:t>
            </a:r>
            <a:r>
              <a:rPr lang="en-US" dirty="0"/>
              <a:t> </a:t>
            </a:r>
            <a:r>
              <a:rPr lang="en-US" dirty="0" err="1" smtClean="0"/>
              <a:t>semua</a:t>
            </a:r>
            <a:r>
              <a:rPr lang="en-US" dirty="0" smtClean="0"/>
              <a:t> </a:t>
            </a:r>
            <a:r>
              <a:rPr lang="en-US" dirty="0" err="1" smtClean="0"/>
              <a:t>metode</a:t>
            </a:r>
            <a:r>
              <a:rPr lang="en-US" dirty="0" smtClean="0"/>
              <a:t>.</a:t>
            </a:r>
            <a:endParaRPr lang="en-US" dirty="0"/>
          </a:p>
          <a:p>
            <a:pPr algn="just"/>
            <a:endParaRPr lang="en-US" dirty="0"/>
          </a:p>
        </p:txBody>
      </p:sp>
      <p:sp>
        <p:nvSpPr>
          <p:cNvPr id="4" name="Footer Placeholder 3"/>
          <p:cNvSpPr>
            <a:spLocks noGrp="1"/>
          </p:cNvSpPr>
          <p:nvPr>
            <p:ph type="ftr" sz="quarter" idx="11"/>
          </p:nvPr>
        </p:nvSpPr>
        <p:spPr/>
        <p:txBody>
          <a:bodyPr/>
          <a:lstStyle/>
          <a:p>
            <a:r>
              <a:rPr lang="en-US" smtClean="0"/>
              <a:t>Seminar Manajemen Pemasaran</a:t>
            </a:r>
            <a:endParaRPr lang="en-US"/>
          </a:p>
        </p:txBody>
      </p:sp>
    </p:spTree>
    <p:extLst>
      <p:ext uri="{BB962C8B-B14F-4D97-AF65-F5344CB8AC3E}">
        <p14:creationId xmlns:p14="http://schemas.microsoft.com/office/powerpoint/2010/main" val="25545087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dirty="0" smtClean="0"/>
              <a:t>ASPEK UTAMA KUISIONER</a:t>
            </a:r>
            <a:endParaRPr lang="en-US" dirty="0"/>
          </a:p>
        </p:txBody>
      </p:sp>
      <p:sp>
        <p:nvSpPr>
          <p:cNvPr id="4" name="Content Placeholder 3"/>
          <p:cNvSpPr>
            <a:spLocks noGrp="1"/>
          </p:cNvSpPr>
          <p:nvPr>
            <p:ph idx="1"/>
          </p:nvPr>
        </p:nvSpPr>
        <p:spPr>
          <a:xfrm>
            <a:off x="914400" y="1454727"/>
            <a:ext cx="7772400" cy="2209800"/>
          </a:xfrm>
        </p:spPr>
        <p:txBody>
          <a:bodyPr>
            <a:noAutofit/>
          </a:bodyPr>
          <a:lstStyle/>
          <a:p>
            <a:pPr marL="0" indent="0">
              <a:buNone/>
            </a:pPr>
            <a:r>
              <a:rPr lang="en-US" dirty="0" smtClean="0"/>
              <a:t>.</a:t>
            </a:r>
            <a:endParaRPr lang="en-US" dirty="0"/>
          </a:p>
        </p:txBody>
      </p:sp>
      <p:sp>
        <p:nvSpPr>
          <p:cNvPr id="7" name="Content Placeholder 3"/>
          <p:cNvSpPr txBox="1">
            <a:spLocks/>
          </p:cNvSpPr>
          <p:nvPr/>
        </p:nvSpPr>
        <p:spPr>
          <a:xfrm>
            <a:off x="1186064" y="1916832"/>
            <a:ext cx="7086600" cy="2209800"/>
          </a:xfrm>
          <a:prstGeom prst="rect">
            <a:avLst/>
          </a:prstGeom>
        </p:spPr>
        <p:txBody>
          <a:bodyPr vert="horz">
            <a:no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indent="0" algn="just">
              <a:buFont typeface="Wingdings 2"/>
              <a:buNone/>
            </a:pPr>
            <a:r>
              <a:rPr lang="en-US" sz="2800" dirty="0" err="1" smtClean="0"/>
              <a:t>Tak</a:t>
            </a:r>
            <a:r>
              <a:rPr lang="en-US" sz="2800" dirty="0" smtClean="0"/>
              <a:t> </a:t>
            </a:r>
            <a:r>
              <a:rPr lang="en-US" sz="2800" dirty="0" err="1" smtClean="0"/>
              <a:t>jarang</a:t>
            </a:r>
            <a:r>
              <a:rPr lang="en-US" sz="2800" dirty="0" smtClean="0"/>
              <a:t> </a:t>
            </a:r>
            <a:r>
              <a:rPr lang="en-US" sz="2800" dirty="0" err="1" smtClean="0"/>
              <a:t>kuesioner</a:t>
            </a:r>
            <a:r>
              <a:rPr lang="en-US" sz="2800" dirty="0" smtClean="0"/>
              <a:t> </a:t>
            </a:r>
            <a:r>
              <a:rPr lang="en-US" sz="2800" dirty="0" err="1" smtClean="0"/>
              <a:t>dianggap</a:t>
            </a:r>
            <a:r>
              <a:rPr lang="en-US" sz="2800" dirty="0" smtClean="0"/>
              <a:t> </a:t>
            </a:r>
            <a:r>
              <a:rPr lang="en-US" sz="2800" dirty="0" err="1" smtClean="0"/>
              <a:t>sebagai</a:t>
            </a:r>
            <a:r>
              <a:rPr lang="en-US" sz="2800" dirty="0" smtClean="0"/>
              <a:t> </a:t>
            </a:r>
            <a:r>
              <a:rPr lang="en-US" sz="2800" dirty="0" err="1" smtClean="0"/>
              <a:t>jantung</a:t>
            </a:r>
            <a:r>
              <a:rPr lang="en-US" sz="2800" dirty="0" smtClean="0"/>
              <a:t> </a:t>
            </a:r>
            <a:r>
              <a:rPr lang="en-US" sz="2800" dirty="0" err="1" smtClean="0"/>
              <a:t>dari</a:t>
            </a:r>
            <a:r>
              <a:rPr lang="en-US" sz="2800" dirty="0" smtClean="0"/>
              <a:t> </a:t>
            </a:r>
            <a:r>
              <a:rPr lang="en-US" sz="2800" dirty="0" err="1" smtClean="0"/>
              <a:t>operasi</a:t>
            </a:r>
            <a:r>
              <a:rPr lang="en-US" sz="2800" dirty="0" smtClean="0"/>
              <a:t> </a:t>
            </a:r>
            <a:r>
              <a:rPr lang="en-US" sz="2800" dirty="0" err="1" smtClean="0"/>
              <a:t>survei</a:t>
            </a:r>
            <a:r>
              <a:rPr lang="en-US" sz="2800" dirty="0" smtClean="0"/>
              <a:t>. </a:t>
            </a:r>
            <a:r>
              <a:rPr lang="en-US" sz="2800" dirty="0" err="1" smtClean="0"/>
              <a:t>Oleh</a:t>
            </a:r>
            <a:r>
              <a:rPr lang="en-US" sz="2800" dirty="0" smtClean="0"/>
              <a:t> </a:t>
            </a:r>
            <a:r>
              <a:rPr lang="en-US" sz="2800" dirty="0" err="1" smtClean="0"/>
              <a:t>karena</a:t>
            </a:r>
            <a:r>
              <a:rPr lang="en-US" sz="2800" dirty="0" smtClean="0"/>
              <a:t> </a:t>
            </a:r>
            <a:r>
              <a:rPr lang="en-US" sz="2800" dirty="0" err="1" smtClean="0"/>
              <a:t>itu</a:t>
            </a:r>
            <a:r>
              <a:rPr lang="en-US" sz="2800" dirty="0" smtClean="0"/>
              <a:t> </a:t>
            </a:r>
            <a:r>
              <a:rPr lang="en-US" sz="2800" dirty="0" err="1" smtClean="0"/>
              <a:t>harus</a:t>
            </a:r>
            <a:r>
              <a:rPr lang="en-US" sz="2800" dirty="0" smtClean="0"/>
              <a:t> </a:t>
            </a:r>
            <a:r>
              <a:rPr lang="en-US" sz="2800" dirty="0" err="1" smtClean="0"/>
              <a:t>sangat</a:t>
            </a:r>
            <a:r>
              <a:rPr lang="en-US" sz="2800" dirty="0" smtClean="0"/>
              <a:t> </a:t>
            </a:r>
            <a:r>
              <a:rPr lang="en-US" sz="2800" dirty="0" err="1" smtClean="0"/>
              <a:t>hati-hati</a:t>
            </a:r>
            <a:r>
              <a:rPr lang="en-US" sz="2800" dirty="0" smtClean="0"/>
              <a:t> </a:t>
            </a:r>
            <a:r>
              <a:rPr lang="en-US" sz="2800" dirty="0" err="1" smtClean="0"/>
              <a:t>dibangun</a:t>
            </a:r>
            <a:r>
              <a:rPr lang="en-US" sz="2800" dirty="0" smtClean="0"/>
              <a:t>. </a:t>
            </a:r>
            <a:r>
              <a:rPr lang="en-US" sz="2800" dirty="0" err="1" smtClean="0"/>
              <a:t>Jika</a:t>
            </a:r>
            <a:r>
              <a:rPr lang="en-US" sz="2800" dirty="0" smtClean="0"/>
              <a:t> </a:t>
            </a:r>
            <a:r>
              <a:rPr lang="en-US" sz="2800" dirty="0" err="1" smtClean="0"/>
              <a:t>tidak</a:t>
            </a:r>
            <a:r>
              <a:rPr lang="en-US" sz="2800" dirty="0" smtClean="0"/>
              <a:t> </a:t>
            </a:r>
            <a:r>
              <a:rPr lang="en-US" sz="2800" dirty="0" err="1" smtClean="0"/>
              <a:t>diatur</a:t>
            </a:r>
            <a:r>
              <a:rPr lang="en-US" sz="2800" dirty="0" smtClean="0"/>
              <a:t> </a:t>
            </a:r>
            <a:r>
              <a:rPr lang="en-US" sz="2800" dirty="0" err="1" smtClean="0"/>
              <a:t>dengan</a:t>
            </a:r>
            <a:r>
              <a:rPr lang="en-US" sz="2800" dirty="0" smtClean="0"/>
              <a:t> </a:t>
            </a:r>
            <a:r>
              <a:rPr lang="en-US" sz="2800" dirty="0" err="1" smtClean="0"/>
              <a:t>benar</a:t>
            </a:r>
            <a:r>
              <a:rPr lang="en-US" sz="2800" dirty="0" smtClean="0"/>
              <a:t>, </a:t>
            </a:r>
            <a:r>
              <a:rPr lang="en-US" sz="2800" dirty="0" err="1" smtClean="0"/>
              <a:t>maka</a:t>
            </a:r>
            <a:r>
              <a:rPr lang="en-US" sz="2800" dirty="0" smtClean="0"/>
              <a:t> </a:t>
            </a:r>
            <a:r>
              <a:rPr lang="en-US" sz="2800" dirty="0" err="1" smtClean="0"/>
              <a:t>survei</a:t>
            </a:r>
            <a:r>
              <a:rPr lang="en-US" sz="2800" dirty="0" smtClean="0"/>
              <a:t> </a:t>
            </a:r>
            <a:r>
              <a:rPr lang="en-US" sz="2800" dirty="0" err="1" smtClean="0"/>
              <a:t>diperkirakan</a:t>
            </a:r>
            <a:r>
              <a:rPr lang="en-US" sz="2800" dirty="0" smtClean="0"/>
              <a:t> </a:t>
            </a:r>
            <a:r>
              <a:rPr lang="en-US" sz="2800" dirty="0" err="1" smtClean="0"/>
              <a:t>akan</a:t>
            </a:r>
            <a:r>
              <a:rPr lang="en-US" sz="2800" dirty="0" smtClean="0"/>
              <a:t> </a:t>
            </a:r>
            <a:r>
              <a:rPr lang="en-US" sz="2800" dirty="0" err="1" smtClean="0"/>
              <a:t>gagal</a:t>
            </a:r>
            <a:r>
              <a:rPr lang="en-US" sz="2800" dirty="0" smtClean="0"/>
              <a:t>. </a:t>
            </a:r>
            <a:r>
              <a:rPr lang="en-US" sz="2800" dirty="0" err="1" smtClean="0"/>
              <a:t>Fakta</a:t>
            </a:r>
            <a:r>
              <a:rPr lang="en-US" sz="2800" dirty="0" smtClean="0"/>
              <a:t> </a:t>
            </a:r>
            <a:r>
              <a:rPr lang="en-US" sz="2800" dirty="0" err="1" smtClean="0"/>
              <a:t>ini</a:t>
            </a:r>
            <a:r>
              <a:rPr lang="en-US" sz="2800" dirty="0" smtClean="0"/>
              <a:t> </a:t>
            </a:r>
            <a:r>
              <a:rPr lang="en-US" sz="2800" dirty="0" err="1" smtClean="0"/>
              <a:t>mengharuskan</a:t>
            </a:r>
            <a:r>
              <a:rPr lang="en-US" sz="2800" dirty="0" smtClean="0"/>
              <a:t> </a:t>
            </a:r>
            <a:r>
              <a:rPr lang="en-US" sz="2800" dirty="0" err="1" smtClean="0"/>
              <a:t>kita</a:t>
            </a:r>
            <a:r>
              <a:rPr lang="en-US" sz="2800" dirty="0" smtClean="0"/>
              <a:t> </a:t>
            </a:r>
            <a:r>
              <a:rPr lang="en-US" sz="2800" dirty="0" err="1" smtClean="0"/>
              <a:t>untuk</a:t>
            </a:r>
            <a:r>
              <a:rPr lang="en-US" sz="2800" dirty="0" smtClean="0"/>
              <a:t> </a:t>
            </a:r>
            <a:r>
              <a:rPr lang="en-US" sz="2800" dirty="0" err="1" smtClean="0"/>
              <a:t>mempelajari</a:t>
            </a:r>
            <a:r>
              <a:rPr lang="en-US" sz="2800" dirty="0" smtClean="0"/>
              <a:t> </a:t>
            </a:r>
            <a:r>
              <a:rPr lang="en-US" sz="2800" dirty="0" err="1" smtClean="0"/>
              <a:t>aspek-aspek</a:t>
            </a:r>
            <a:r>
              <a:rPr lang="en-US" sz="2800" dirty="0" smtClean="0"/>
              <a:t> </a:t>
            </a:r>
            <a:r>
              <a:rPr lang="en-US" sz="2800" dirty="0" err="1" smtClean="0"/>
              <a:t>utama</a:t>
            </a:r>
            <a:r>
              <a:rPr lang="en-US" sz="2800" dirty="0" smtClean="0"/>
              <a:t> </a:t>
            </a:r>
            <a:r>
              <a:rPr lang="en-US" sz="2800" dirty="0" err="1" smtClean="0"/>
              <a:t>dari</a:t>
            </a:r>
            <a:r>
              <a:rPr lang="en-US" sz="2800" dirty="0" smtClean="0"/>
              <a:t> </a:t>
            </a:r>
            <a:r>
              <a:rPr lang="en-US" sz="2800" dirty="0" err="1" smtClean="0"/>
              <a:t>sebuah</a:t>
            </a:r>
            <a:r>
              <a:rPr lang="en-US" sz="2800" dirty="0" smtClean="0"/>
              <a:t> </a:t>
            </a:r>
            <a:r>
              <a:rPr lang="en-US" sz="2800" dirty="0" err="1" smtClean="0"/>
              <a:t>yaitu</a:t>
            </a:r>
            <a:r>
              <a:rPr lang="en-US" sz="2800" dirty="0" smtClean="0"/>
              <a:t> </a:t>
            </a:r>
            <a:r>
              <a:rPr lang="en-US" sz="2800" dirty="0" err="1" smtClean="0"/>
              <a:t>kuesioner</a:t>
            </a:r>
            <a:endParaRPr lang="en-US" sz="2800" dirty="0"/>
          </a:p>
        </p:txBody>
      </p:sp>
      <p:sp>
        <p:nvSpPr>
          <p:cNvPr id="3" name="Footer Placeholder 2"/>
          <p:cNvSpPr>
            <a:spLocks noGrp="1"/>
          </p:cNvSpPr>
          <p:nvPr>
            <p:ph type="ftr" sz="quarter" idx="11"/>
          </p:nvPr>
        </p:nvSpPr>
        <p:spPr/>
        <p:txBody>
          <a:bodyPr/>
          <a:lstStyle/>
          <a:p>
            <a:r>
              <a:rPr lang="en-US" smtClean="0"/>
              <a:t>Seminar Manajemen Pemasaran</a:t>
            </a:r>
            <a:endParaRPr lang="en-US"/>
          </a:p>
        </p:txBody>
      </p:sp>
    </p:spTree>
    <p:extLst>
      <p:ext uri="{BB962C8B-B14F-4D97-AF65-F5344CB8AC3E}">
        <p14:creationId xmlns:p14="http://schemas.microsoft.com/office/powerpoint/2010/main" val="14909619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Seminar Manajemen Pemasaran</a:t>
            </a:r>
            <a:endParaRPr lang="en-US" dirty="0"/>
          </a:p>
        </p:txBody>
      </p:sp>
      <p:sp>
        <p:nvSpPr>
          <p:cNvPr id="4" name="Rectangle 3"/>
          <p:cNvSpPr/>
          <p:nvPr/>
        </p:nvSpPr>
        <p:spPr>
          <a:xfrm>
            <a:off x="323528" y="752505"/>
            <a:ext cx="8352928" cy="3108543"/>
          </a:xfrm>
          <a:prstGeom prst="rect">
            <a:avLst/>
          </a:prstGeom>
        </p:spPr>
        <p:txBody>
          <a:bodyPr wrap="square">
            <a:spAutoFit/>
          </a:bodyPr>
          <a:lstStyle/>
          <a:p>
            <a:pPr marL="457200" indent="-457200" algn="just">
              <a:buFont typeface="Wingdings" pitchFamily="2" charset="2"/>
              <a:buChar char="Ø"/>
            </a:pPr>
            <a:r>
              <a:rPr lang="id-ID" sz="2800" dirty="0">
                <a:latin typeface="Cambria" pitchFamily="18" charset="0"/>
              </a:rPr>
              <a:t>Data adalah bahan keterangan berupa himpunan fakta, angka, huruf, grafik, tabel, lambang, objek, kondisi, situasi. </a:t>
            </a:r>
            <a:endParaRPr lang="id-ID" sz="2800" dirty="0" smtClean="0">
              <a:latin typeface="Cambria" pitchFamily="18" charset="0"/>
            </a:endParaRPr>
          </a:p>
          <a:p>
            <a:pPr marL="457200" indent="-457200" algn="just">
              <a:buFont typeface="Wingdings" pitchFamily="2" charset="2"/>
              <a:buChar char="Ø"/>
            </a:pPr>
            <a:r>
              <a:rPr lang="id-ID" sz="2800" dirty="0" smtClean="0">
                <a:latin typeface="Cambria" pitchFamily="18" charset="0"/>
              </a:rPr>
              <a:t>Data </a:t>
            </a:r>
            <a:r>
              <a:rPr lang="id-ID" sz="2800" dirty="0">
                <a:latin typeface="Cambria" pitchFamily="18" charset="0"/>
              </a:rPr>
              <a:t>merupakan bahan baku informasi. </a:t>
            </a:r>
            <a:endParaRPr lang="id-ID" sz="2800" dirty="0" smtClean="0">
              <a:latin typeface="Cambria" pitchFamily="18" charset="0"/>
            </a:endParaRPr>
          </a:p>
          <a:p>
            <a:pPr marL="457200" indent="-457200" algn="just">
              <a:buFont typeface="Wingdings" pitchFamily="2" charset="2"/>
              <a:buChar char="Ø"/>
            </a:pPr>
            <a:r>
              <a:rPr lang="id-ID" sz="2800" dirty="0" smtClean="0">
                <a:latin typeface="Cambria" pitchFamily="18" charset="0"/>
              </a:rPr>
              <a:t>Penelitian </a:t>
            </a:r>
            <a:r>
              <a:rPr lang="id-ID" sz="2800" dirty="0">
                <a:latin typeface="Cambria" pitchFamily="18" charset="0"/>
              </a:rPr>
              <a:t>memerlukan data yang benar </a:t>
            </a:r>
            <a:r>
              <a:rPr lang="id-ID" sz="2800" dirty="0" smtClean="0">
                <a:latin typeface="Cambria" pitchFamily="18" charset="0"/>
              </a:rPr>
              <a:t>sesuai </a:t>
            </a:r>
            <a:r>
              <a:rPr lang="id-ID" sz="2800" dirty="0">
                <a:latin typeface="Cambria" pitchFamily="18" charset="0"/>
              </a:rPr>
              <a:t>dengan topik dalam </a:t>
            </a:r>
            <a:r>
              <a:rPr lang="id-ID" sz="2800" dirty="0" smtClean="0">
                <a:latin typeface="Cambria" pitchFamily="18" charset="0"/>
              </a:rPr>
              <a:t>penelitiannya, agar dapat </a:t>
            </a:r>
            <a:r>
              <a:rPr lang="id-ID" sz="2800" dirty="0">
                <a:latin typeface="Cambria" pitchFamily="18" charset="0"/>
              </a:rPr>
              <a:t>mencapai tujuan penelitian, </a:t>
            </a:r>
            <a:endParaRPr lang="id-ID" sz="2800" dirty="0">
              <a:latin typeface="Cambria" pitchFamily="18" charset="0"/>
            </a:endParaRPr>
          </a:p>
        </p:txBody>
      </p:sp>
      <p:sp>
        <p:nvSpPr>
          <p:cNvPr id="5" name="Rectangle 4"/>
          <p:cNvSpPr/>
          <p:nvPr/>
        </p:nvSpPr>
        <p:spPr>
          <a:xfrm>
            <a:off x="323528" y="4420269"/>
            <a:ext cx="8496944" cy="138499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id-ID" sz="2800" dirty="0">
                <a:latin typeface="Cambria" pitchFamily="18" charset="0"/>
              </a:rPr>
              <a:t>Pengumpulan data merupakan kegiatan mencari data di lapangan yang akan digunakan untuk menjawab permasalahan penelitian. </a:t>
            </a:r>
            <a:endParaRPr lang="id-ID" sz="2800" dirty="0" smtClean="0">
              <a:latin typeface="Cambria" pitchFamily="18" charset="0"/>
            </a:endParaRPr>
          </a:p>
        </p:txBody>
      </p:sp>
    </p:spTree>
    <p:extLst>
      <p:ext uri="{BB962C8B-B14F-4D97-AF65-F5344CB8AC3E}">
        <p14:creationId xmlns:p14="http://schemas.microsoft.com/office/powerpoint/2010/main" val="3982521399"/>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ASPEK UTAMA KUISIONER</a:t>
            </a:r>
            <a:endParaRPr lang="en-US" dirty="0"/>
          </a:p>
        </p:txBody>
      </p:sp>
      <p:sp>
        <p:nvSpPr>
          <p:cNvPr id="4" name="Content Placeholder 3"/>
          <p:cNvSpPr>
            <a:spLocks noGrp="1"/>
          </p:cNvSpPr>
          <p:nvPr>
            <p:ph idx="1"/>
          </p:nvPr>
        </p:nvSpPr>
        <p:spPr>
          <a:xfrm>
            <a:off x="467544" y="1295400"/>
            <a:ext cx="7920880" cy="2209800"/>
          </a:xfrm>
        </p:spPr>
        <p:txBody>
          <a:bodyPr>
            <a:noAutofit/>
          </a:bodyPr>
          <a:lstStyle/>
          <a:p>
            <a:pPr lvl="0" algn="just"/>
            <a:r>
              <a:rPr lang="id-ID" sz="2400" b="1" dirty="0"/>
              <a:t>Bentuk umum</a:t>
            </a:r>
            <a:r>
              <a:rPr lang="id-ID" sz="2400" dirty="0"/>
              <a:t>: Sejauh bentuk umum dari kuesioner yang bersangkutan, bisa berupa  kuesioner terstruktur atau tidak terstruktur. Kuesioner terstruktur adalah mereka kuesioner di mana ada yang pasti, </a:t>
            </a:r>
            <a:r>
              <a:rPr lang="en-US" sz="2400" dirty="0" err="1" smtClean="0"/>
              <a:t>kongkrit</a:t>
            </a:r>
            <a:r>
              <a:rPr lang="id-ID" sz="2400" dirty="0" smtClean="0"/>
              <a:t> </a:t>
            </a:r>
            <a:r>
              <a:rPr lang="id-ID" sz="2400" dirty="0"/>
              <a:t>dan telah </a:t>
            </a:r>
            <a:r>
              <a:rPr lang="id-ID" sz="2400" dirty="0" smtClean="0"/>
              <a:t>ditentukan. </a:t>
            </a:r>
            <a:r>
              <a:rPr lang="id-ID" sz="2400" dirty="0"/>
              <a:t>Pertanyaan disajikan dengan persis kata-kata yang sama dan dalam urutan yang sama untuk semua responden.</a:t>
            </a:r>
            <a:endParaRPr lang="en-US" sz="2400" dirty="0"/>
          </a:p>
        </p:txBody>
      </p:sp>
      <p:sp>
        <p:nvSpPr>
          <p:cNvPr id="5" name="Content Placeholder 3"/>
          <p:cNvSpPr txBox="1">
            <a:spLocks/>
          </p:cNvSpPr>
          <p:nvPr/>
        </p:nvSpPr>
        <p:spPr>
          <a:xfrm>
            <a:off x="467544" y="3645024"/>
            <a:ext cx="8064896" cy="2209800"/>
          </a:xfrm>
          <a:prstGeom prst="rect">
            <a:avLst/>
          </a:prstGeom>
        </p:spPr>
        <p:txBody>
          <a:bodyPr vert="horz">
            <a:no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algn="just"/>
            <a:r>
              <a:rPr lang="id-ID" sz="2400" b="1" dirty="0" smtClean="0">
                <a:latin typeface="Times New Roman" pitchFamily="18" charset="0"/>
                <a:cs typeface="Times New Roman" pitchFamily="18" charset="0"/>
              </a:rPr>
              <a:t>Urutan </a:t>
            </a:r>
            <a:r>
              <a:rPr lang="id-ID" sz="2400" b="1" dirty="0">
                <a:latin typeface="Times New Roman" pitchFamily="18" charset="0"/>
                <a:cs typeface="Times New Roman" pitchFamily="18" charset="0"/>
              </a:rPr>
              <a:t>Pertanyaan: </a:t>
            </a:r>
            <a:r>
              <a:rPr lang="id-ID" sz="2400" dirty="0">
                <a:latin typeface="Times New Roman" pitchFamily="18" charset="0"/>
                <a:cs typeface="Times New Roman" pitchFamily="18" charset="0"/>
              </a:rPr>
              <a:t>Dalam rangka untuk membuat kuesioner efektif dan untuk memastikan kualitas dengan jawaban yang diterima, seorang peneliti harus memperhatikan pertanyaan-urutan dalam mempersiapkan kuesioner. Sebuah urutan yang tepat dari pertanyaan mengurangi jauh kemungkinan pertanyaan individu disalahpahami</a:t>
            </a:r>
            <a:endParaRPr lang="en-US" sz="2400" dirty="0">
              <a:latin typeface="Times New Roman" pitchFamily="18" charset="0"/>
              <a:cs typeface="Times New Roman" pitchFamily="18" charset="0"/>
            </a:endParaRPr>
          </a:p>
        </p:txBody>
      </p:sp>
      <p:sp>
        <p:nvSpPr>
          <p:cNvPr id="3" name="Footer Placeholder 2"/>
          <p:cNvSpPr>
            <a:spLocks noGrp="1"/>
          </p:cNvSpPr>
          <p:nvPr>
            <p:ph type="ftr" sz="quarter" idx="11"/>
          </p:nvPr>
        </p:nvSpPr>
        <p:spPr/>
        <p:txBody>
          <a:bodyPr/>
          <a:lstStyle/>
          <a:p>
            <a:r>
              <a:rPr lang="en-US" smtClean="0"/>
              <a:t>Seminar Manajemen Pemasaran</a:t>
            </a:r>
            <a:endParaRPr lang="en-US"/>
          </a:p>
        </p:txBody>
      </p:sp>
    </p:spTree>
    <p:extLst>
      <p:ext uri="{BB962C8B-B14F-4D97-AF65-F5344CB8AC3E}">
        <p14:creationId xmlns:p14="http://schemas.microsoft.com/office/powerpoint/2010/main" val="5291958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7772400" cy="1143000"/>
          </a:xfrm>
        </p:spPr>
        <p:txBody>
          <a:bodyPr>
            <a:normAutofit/>
          </a:bodyPr>
          <a:lstStyle/>
          <a:p>
            <a:r>
              <a:rPr lang="en-US" dirty="0" smtClean="0"/>
              <a:t>ASPEK UTAMA KUISIONER</a:t>
            </a:r>
            <a:endParaRPr lang="en-US" dirty="0"/>
          </a:p>
        </p:txBody>
      </p:sp>
      <p:sp>
        <p:nvSpPr>
          <p:cNvPr id="4" name="Content Placeholder 3"/>
          <p:cNvSpPr>
            <a:spLocks noGrp="1"/>
          </p:cNvSpPr>
          <p:nvPr>
            <p:ph idx="1"/>
          </p:nvPr>
        </p:nvSpPr>
        <p:spPr>
          <a:xfrm>
            <a:off x="489516" y="3573016"/>
            <a:ext cx="7970915" cy="2209800"/>
          </a:xfrm>
        </p:spPr>
        <p:txBody>
          <a:bodyPr>
            <a:noAutofit/>
          </a:bodyPr>
          <a:lstStyle/>
          <a:p>
            <a:pPr lvl="0"/>
            <a:r>
              <a:rPr lang="id-ID" sz="2400" dirty="0" smtClean="0"/>
              <a:t>Secara umum, semua pertanyaan harus memenuhi standar-berikut </a:t>
            </a:r>
            <a:endParaRPr lang="en-US" sz="2400" dirty="0" smtClean="0"/>
          </a:p>
          <a:p>
            <a:pPr marL="0" lvl="0" indent="0">
              <a:buNone/>
            </a:pPr>
            <a:r>
              <a:rPr lang="en-US" sz="2400" dirty="0"/>
              <a:t>	</a:t>
            </a:r>
            <a:r>
              <a:rPr lang="id-ID" sz="2400" dirty="0" smtClean="0"/>
              <a:t>(a) </a:t>
            </a:r>
            <a:r>
              <a:rPr lang="id-ID" sz="2400" dirty="0" smtClean="0"/>
              <a:t>Harus </a:t>
            </a:r>
            <a:r>
              <a:rPr lang="id-ID" sz="2400" dirty="0" smtClean="0"/>
              <a:t>mudah dipahami,</a:t>
            </a:r>
            <a:endParaRPr lang="en-US" sz="2400" dirty="0" smtClean="0"/>
          </a:p>
          <a:p>
            <a:pPr marL="0" lvl="0" indent="0">
              <a:buNone/>
            </a:pPr>
            <a:r>
              <a:rPr lang="en-US" sz="2400" dirty="0"/>
              <a:t>	</a:t>
            </a:r>
            <a:r>
              <a:rPr lang="id-ID" sz="2400" dirty="0" smtClean="0"/>
              <a:t>(b) </a:t>
            </a:r>
            <a:r>
              <a:rPr lang="id-ID" sz="2400" dirty="0" smtClean="0"/>
              <a:t>Harus </a:t>
            </a:r>
            <a:r>
              <a:rPr lang="id-ID" sz="2400" dirty="0" smtClean="0"/>
              <a:t>sederhana yaitu, harus menyampaikan </a:t>
            </a:r>
            <a:r>
              <a:rPr lang="en-US" sz="2400" dirty="0" smtClean="0"/>
              <a:t>		      </a:t>
            </a:r>
            <a:r>
              <a:rPr lang="id-ID" sz="2400" dirty="0" smtClean="0"/>
              <a:t>hanya satu pikiran pada suatu waktu, </a:t>
            </a:r>
            <a:endParaRPr lang="en-US" sz="2400" dirty="0" smtClean="0"/>
          </a:p>
          <a:p>
            <a:pPr marL="0" lvl="0" indent="0">
              <a:buNone/>
            </a:pPr>
            <a:r>
              <a:rPr lang="en-US" sz="2400" dirty="0"/>
              <a:t>	</a:t>
            </a:r>
            <a:r>
              <a:rPr lang="id-ID" sz="2400" dirty="0" smtClean="0"/>
              <a:t>(c) </a:t>
            </a:r>
            <a:r>
              <a:rPr lang="id-ID" sz="2400" dirty="0" smtClean="0"/>
              <a:t>Harus </a:t>
            </a:r>
            <a:r>
              <a:rPr lang="id-ID" sz="2400" dirty="0" smtClean="0"/>
              <a:t>konkret</a:t>
            </a:r>
            <a:endParaRPr lang="en-US" sz="2400" dirty="0"/>
          </a:p>
        </p:txBody>
      </p:sp>
      <p:sp>
        <p:nvSpPr>
          <p:cNvPr id="5" name="Content Placeholder 3"/>
          <p:cNvSpPr txBox="1">
            <a:spLocks/>
          </p:cNvSpPr>
          <p:nvPr/>
        </p:nvSpPr>
        <p:spPr>
          <a:xfrm>
            <a:off x="467544" y="1066800"/>
            <a:ext cx="8136904" cy="2209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id-ID" sz="2400" b="1" dirty="0" smtClean="0">
                <a:latin typeface="Times New Roman" pitchFamily="18" charset="0"/>
                <a:cs typeface="Times New Roman" pitchFamily="18" charset="0"/>
              </a:rPr>
              <a:t>Formulasi pertanyaan dan kata-kata</a:t>
            </a:r>
            <a:r>
              <a:rPr lang="id-ID" sz="2400" dirty="0" smtClean="0">
                <a:latin typeface="Times New Roman" pitchFamily="18" charset="0"/>
                <a:cs typeface="Times New Roman" pitchFamily="18" charset="0"/>
              </a:rPr>
              <a:t>: Sehubungan dengan aspek kuesioner, peneliti harus mencatat bahwa setiap pertanyaan harus sangat jelas untuk setiap jenis kesalahpahaman dapat melakukan melukai sebuah survei. Pertanyaan juga harus berimbang agar tidak memberikan gambaran bias dari keadaan sebenarnya. </a:t>
            </a:r>
            <a:endParaRPr lang="en-US" sz="2400" dirty="0">
              <a:latin typeface="Times New Roman" pitchFamily="18" charset="0"/>
              <a:cs typeface="Times New Roman" pitchFamily="18" charset="0"/>
            </a:endParaRPr>
          </a:p>
        </p:txBody>
      </p:sp>
      <p:sp>
        <p:nvSpPr>
          <p:cNvPr id="3" name="Footer Placeholder 2"/>
          <p:cNvSpPr>
            <a:spLocks noGrp="1"/>
          </p:cNvSpPr>
          <p:nvPr>
            <p:ph type="ftr" sz="quarter" idx="11"/>
          </p:nvPr>
        </p:nvSpPr>
        <p:spPr/>
        <p:txBody>
          <a:bodyPr/>
          <a:lstStyle/>
          <a:p>
            <a:r>
              <a:rPr lang="en-US" smtClean="0"/>
              <a:t>Seminar Manajemen Pemasaran</a:t>
            </a:r>
            <a:endParaRPr lang="en-US"/>
          </a:p>
        </p:txBody>
      </p:sp>
    </p:spTree>
    <p:extLst>
      <p:ext uri="{BB962C8B-B14F-4D97-AF65-F5344CB8AC3E}">
        <p14:creationId xmlns:p14="http://schemas.microsoft.com/office/powerpoint/2010/main" val="32490618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PENGUMPULAN DATA SEKUNDER</a:t>
            </a:r>
          </a:p>
        </p:txBody>
      </p:sp>
      <p:sp>
        <p:nvSpPr>
          <p:cNvPr id="3" name="Content Placeholder 2"/>
          <p:cNvSpPr>
            <a:spLocks noGrp="1"/>
          </p:cNvSpPr>
          <p:nvPr>
            <p:ph idx="1"/>
          </p:nvPr>
        </p:nvSpPr>
        <p:spPr>
          <a:xfrm>
            <a:off x="838200" y="1828800"/>
            <a:ext cx="7772400" cy="2971800"/>
          </a:xfrm>
        </p:spPr>
        <p:txBody>
          <a:bodyPr>
            <a:noAutofit/>
          </a:bodyPr>
          <a:lstStyle/>
          <a:p>
            <a:pPr marL="0" indent="0">
              <a:buNone/>
            </a:pPr>
            <a:r>
              <a:rPr lang="en-US" sz="2400" dirty="0" err="1" smtClean="0"/>
              <a:t>Ketika</a:t>
            </a:r>
            <a:r>
              <a:rPr lang="en-US" sz="2400" dirty="0" smtClean="0"/>
              <a:t> </a:t>
            </a:r>
            <a:r>
              <a:rPr lang="en-US" sz="2400" dirty="0" err="1"/>
              <a:t>peneliti</a:t>
            </a:r>
            <a:r>
              <a:rPr lang="en-US" sz="2400" dirty="0"/>
              <a:t> </a:t>
            </a:r>
            <a:r>
              <a:rPr lang="en-US" sz="2400" dirty="0" err="1"/>
              <a:t>menggunakan</a:t>
            </a:r>
            <a:r>
              <a:rPr lang="en-US" sz="2400" dirty="0"/>
              <a:t> data </a:t>
            </a:r>
            <a:r>
              <a:rPr lang="en-US" sz="2400" dirty="0" err="1"/>
              <a:t>sekunder</a:t>
            </a:r>
            <a:r>
              <a:rPr lang="en-US" sz="2400" dirty="0"/>
              <a:t>, </a:t>
            </a:r>
            <a:r>
              <a:rPr lang="en-US" sz="2400" dirty="0" err="1"/>
              <a:t>maka</a:t>
            </a:r>
            <a:r>
              <a:rPr lang="en-US" sz="2400" dirty="0"/>
              <a:t> </a:t>
            </a:r>
            <a:r>
              <a:rPr lang="en-US" sz="2400" dirty="0" err="1"/>
              <a:t>dia</a:t>
            </a:r>
            <a:r>
              <a:rPr lang="en-US" sz="2400" dirty="0"/>
              <a:t> </a:t>
            </a:r>
            <a:r>
              <a:rPr lang="en-US" sz="2400" dirty="0" err="1"/>
              <a:t>harus</a:t>
            </a:r>
            <a:r>
              <a:rPr lang="en-US" sz="2400" dirty="0"/>
              <a:t> </a:t>
            </a:r>
            <a:r>
              <a:rPr lang="en-US" sz="2400" dirty="0" err="1"/>
              <a:t>melihat</a:t>
            </a:r>
            <a:r>
              <a:rPr lang="en-US" sz="2400" dirty="0"/>
              <a:t> </a:t>
            </a:r>
            <a:r>
              <a:rPr lang="en-US" sz="2400" dirty="0" err="1"/>
              <a:t>ke</a:t>
            </a:r>
            <a:r>
              <a:rPr lang="en-US" sz="2400" dirty="0"/>
              <a:t> </a:t>
            </a:r>
            <a:r>
              <a:rPr lang="en-US" sz="2400" dirty="0" err="1"/>
              <a:t>dalam</a:t>
            </a:r>
            <a:r>
              <a:rPr lang="en-US" sz="2400" dirty="0"/>
              <a:t> </a:t>
            </a:r>
            <a:r>
              <a:rPr lang="en-US" sz="2400" dirty="0" err="1"/>
              <a:t>berbagai</a:t>
            </a:r>
            <a:r>
              <a:rPr lang="en-US" sz="2400" dirty="0"/>
              <a:t> </a:t>
            </a:r>
            <a:r>
              <a:rPr lang="en-US" sz="2400" dirty="0" err="1"/>
              <a:t>sumber</a:t>
            </a:r>
            <a:r>
              <a:rPr lang="en-US" sz="2400" dirty="0"/>
              <a:t> </a:t>
            </a:r>
            <a:r>
              <a:rPr lang="en-US" sz="2400" dirty="0" err="1"/>
              <a:t>dari</a:t>
            </a:r>
            <a:r>
              <a:rPr lang="en-US" sz="2400" dirty="0"/>
              <a:t> </a:t>
            </a:r>
            <a:r>
              <a:rPr lang="en-US" sz="2400" dirty="0" err="1"/>
              <a:t>mana</a:t>
            </a:r>
            <a:r>
              <a:rPr lang="en-US" sz="2400" dirty="0"/>
              <a:t> </a:t>
            </a:r>
            <a:r>
              <a:rPr lang="en-US" sz="2400" dirty="0" err="1"/>
              <a:t>ia</a:t>
            </a:r>
            <a:r>
              <a:rPr lang="en-US" sz="2400" dirty="0"/>
              <a:t> </a:t>
            </a:r>
            <a:r>
              <a:rPr lang="en-US" sz="2400" dirty="0" err="1"/>
              <a:t>bisa</a:t>
            </a:r>
            <a:r>
              <a:rPr lang="en-US" sz="2400" dirty="0"/>
              <a:t> </a:t>
            </a:r>
            <a:r>
              <a:rPr lang="en-US" sz="2400" dirty="0" err="1"/>
              <a:t>mendapatkan</a:t>
            </a:r>
            <a:r>
              <a:rPr lang="en-US" sz="2400" dirty="0"/>
              <a:t> </a:t>
            </a:r>
            <a:r>
              <a:rPr lang="en-US" sz="2400" dirty="0" err="1"/>
              <a:t>mereka</a:t>
            </a:r>
            <a:r>
              <a:rPr lang="en-US" sz="2400" dirty="0"/>
              <a:t>. </a:t>
            </a:r>
            <a:r>
              <a:rPr lang="en-US" sz="2400" dirty="0" err="1"/>
              <a:t>Dalam</a:t>
            </a:r>
            <a:r>
              <a:rPr lang="en-US" sz="2400" dirty="0"/>
              <a:t> </a:t>
            </a:r>
            <a:r>
              <a:rPr lang="en-US" sz="2400" dirty="0" err="1"/>
              <a:t>hal</a:t>
            </a:r>
            <a:r>
              <a:rPr lang="en-US" sz="2400" dirty="0"/>
              <a:t> </a:t>
            </a:r>
            <a:r>
              <a:rPr lang="en-US" sz="2400" dirty="0" err="1"/>
              <a:t>ini</a:t>
            </a:r>
            <a:r>
              <a:rPr lang="en-US" sz="2400" dirty="0"/>
              <a:t> </a:t>
            </a:r>
            <a:r>
              <a:rPr lang="en-US" sz="2400" dirty="0" err="1"/>
              <a:t>ia</a:t>
            </a:r>
            <a:r>
              <a:rPr lang="en-US" sz="2400" dirty="0"/>
              <a:t> </a:t>
            </a:r>
            <a:r>
              <a:rPr lang="en-US" sz="2400" dirty="0" err="1"/>
              <a:t>tentu</a:t>
            </a:r>
            <a:r>
              <a:rPr lang="en-US" sz="2400" dirty="0"/>
              <a:t> </a:t>
            </a:r>
            <a:r>
              <a:rPr lang="en-US" sz="2400" dirty="0" err="1"/>
              <a:t>tidak</a:t>
            </a:r>
            <a:r>
              <a:rPr lang="en-US" sz="2400" dirty="0"/>
              <a:t> </a:t>
            </a:r>
            <a:r>
              <a:rPr lang="en-US" sz="2400" dirty="0" err="1"/>
              <a:t>dihadapkan</a:t>
            </a:r>
            <a:r>
              <a:rPr lang="en-US" sz="2400" dirty="0"/>
              <a:t> </a:t>
            </a:r>
            <a:r>
              <a:rPr lang="en-US" sz="2400" dirty="0" err="1"/>
              <a:t>dengan</a:t>
            </a:r>
            <a:r>
              <a:rPr lang="en-US" sz="2400" dirty="0"/>
              <a:t> </a:t>
            </a:r>
            <a:r>
              <a:rPr lang="en-US" sz="2400" dirty="0" err="1"/>
              <a:t>masalah</a:t>
            </a:r>
            <a:r>
              <a:rPr lang="en-US" sz="2400" dirty="0"/>
              <a:t> yang </a:t>
            </a:r>
            <a:r>
              <a:rPr lang="en-US" sz="2400" dirty="0" err="1"/>
              <a:t>biasanya</a:t>
            </a:r>
            <a:r>
              <a:rPr lang="en-US" sz="2400" dirty="0"/>
              <a:t> </a:t>
            </a:r>
            <a:r>
              <a:rPr lang="en-US" sz="2400" dirty="0" err="1"/>
              <a:t>berhubungan</a:t>
            </a:r>
            <a:r>
              <a:rPr lang="en-US" sz="2400" dirty="0"/>
              <a:t> </a:t>
            </a:r>
            <a:r>
              <a:rPr lang="en-US" sz="2400" dirty="0" err="1"/>
              <a:t>dengan</a:t>
            </a:r>
            <a:r>
              <a:rPr lang="en-US" sz="2400" dirty="0"/>
              <a:t> </a:t>
            </a:r>
            <a:r>
              <a:rPr lang="en-US" sz="2400" dirty="0" err="1"/>
              <a:t>pengumpulan</a:t>
            </a:r>
            <a:r>
              <a:rPr lang="en-US" sz="2400" dirty="0"/>
              <a:t> data </a:t>
            </a:r>
            <a:r>
              <a:rPr lang="en-US" sz="2400" dirty="0" err="1"/>
              <a:t>asli</a:t>
            </a:r>
            <a:r>
              <a:rPr lang="en-US" sz="2400" dirty="0"/>
              <a:t>. </a:t>
            </a:r>
            <a:endParaRPr lang="en-US" sz="2400" dirty="0" smtClean="0"/>
          </a:p>
          <a:p>
            <a:pPr marL="0" indent="0">
              <a:buNone/>
            </a:pPr>
            <a:r>
              <a:rPr lang="en-US" sz="2400" dirty="0" err="1" smtClean="0"/>
              <a:t>Dengan</a:t>
            </a:r>
            <a:r>
              <a:rPr lang="en-US" sz="2400" dirty="0" smtClean="0"/>
              <a:t> </a:t>
            </a:r>
            <a:r>
              <a:rPr lang="en-US" sz="2400" dirty="0" err="1"/>
              <a:t>hati-hati</a:t>
            </a:r>
            <a:r>
              <a:rPr lang="en-US" sz="2400" dirty="0"/>
              <a:t>, </a:t>
            </a:r>
            <a:r>
              <a:rPr lang="en-US" sz="2400" dirty="0" err="1" smtClean="0"/>
              <a:t>sebelum</a:t>
            </a:r>
            <a:r>
              <a:rPr lang="en-US" sz="2400" dirty="0" smtClean="0"/>
              <a:t> </a:t>
            </a:r>
            <a:r>
              <a:rPr lang="en-US" sz="2400" dirty="0" err="1"/>
              <a:t>menggunakan</a:t>
            </a:r>
            <a:r>
              <a:rPr lang="en-US" sz="2400" dirty="0"/>
              <a:t> data </a:t>
            </a:r>
            <a:r>
              <a:rPr lang="en-US" sz="2400" dirty="0" err="1"/>
              <a:t>sekunder</a:t>
            </a:r>
            <a:r>
              <a:rPr lang="en-US" sz="2400" dirty="0"/>
              <a:t>, </a:t>
            </a:r>
            <a:r>
              <a:rPr lang="en-US" sz="2400" dirty="0" smtClean="0"/>
              <a:t> data </a:t>
            </a:r>
            <a:r>
              <a:rPr lang="en-US" sz="2400" dirty="0" err="1" smtClean="0"/>
              <a:t>sekunder</a:t>
            </a:r>
            <a:r>
              <a:rPr lang="en-US" sz="2400" dirty="0" smtClean="0"/>
              <a:t> </a:t>
            </a:r>
            <a:r>
              <a:rPr lang="en-US" sz="2400" dirty="0" err="1" smtClean="0"/>
              <a:t>haruslah</a:t>
            </a:r>
            <a:r>
              <a:rPr lang="en-US" sz="2400" dirty="0" smtClean="0"/>
              <a:t> </a:t>
            </a:r>
            <a:r>
              <a:rPr lang="en-US" sz="2400" dirty="0" err="1"/>
              <a:t>memiliki</a:t>
            </a:r>
            <a:r>
              <a:rPr lang="en-US" sz="2400" dirty="0"/>
              <a:t> </a:t>
            </a:r>
            <a:r>
              <a:rPr lang="en-US" sz="2400" dirty="0" err="1"/>
              <a:t>karakteristik</a:t>
            </a:r>
            <a:r>
              <a:rPr lang="en-US" sz="2400" dirty="0"/>
              <a:t> </a:t>
            </a:r>
            <a:r>
              <a:rPr lang="en-US" sz="2400" dirty="0" err="1"/>
              <a:t>sebagai</a:t>
            </a:r>
            <a:r>
              <a:rPr lang="en-US" sz="2400" dirty="0"/>
              <a:t> </a:t>
            </a:r>
            <a:r>
              <a:rPr lang="en-US" sz="2400" dirty="0" err="1"/>
              <a:t>berikut</a:t>
            </a:r>
            <a:r>
              <a:rPr lang="en-US" sz="2400" dirty="0"/>
              <a:t>:</a:t>
            </a:r>
          </a:p>
          <a:p>
            <a:pPr marL="0" indent="0">
              <a:buNone/>
            </a:pPr>
            <a:endParaRPr lang="en-US" sz="2400" dirty="0"/>
          </a:p>
        </p:txBody>
      </p:sp>
      <p:sp>
        <p:nvSpPr>
          <p:cNvPr id="4" name="Footer Placeholder 3"/>
          <p:cNvSpPr>
            <a:spLocks noGrp="1"/>
          </p:cNvSpPr>
          <p:nvPr>
            <p:ph type="ftr" sz="quarter" idx="11"/>
          </p:nvPr>
        </p:nvSpPr>
        <p:spPr/>
        <p:txBody>
          <a:bodyPr/>
          <a:lstStyle/>
          <a:p>
            <a:r>
              <a:rPr lang="en-US" smtClean="0"/>
              <a:t>Seminar Manajemen Pemasaran</a:t>
            </a:r>
            <a:endParaRPr lang="en-US"/>
          </a:p>
        </p:txBody>
      </p:sp>
    </p:spTree>
    <p:extLst>
      <p:ext uri="{BB962C8B-B14F-4D97-AF65-F5344CB8AC3E}">
        <p14:creationId xmlns:p14="http://schemas.microsoft.com/office/powerpoint/2010/main" val="18157798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KARAKTERISTIK PENTING</a:t>
            </a:r>
            <a:br>
              <a:rPr lang="en-US" dirty="0" smtClean="0"/>
            </a:br>
            <a:r>
              <a:rPr lang="en-US" dirty="0" smtClean="0"/>
              <a:t>DATA </a:t>
            </a:r>
            <a:r>
              <a:rPr lang="en-US" dirty="0"/>
              <a:t>SEKUNDER</a:t>
            </a:r>
          </a:p>
        </p:txBody>
      </p:sp>
      <p:sp>
        <p:nvSpPr>
          <p:cNvPr id="3" name="Content Placeholder 2"/>
          <p:cNvSpPr>
            <a:spLocks noGrp="1"/>
          </p:cNvSpPr>
          <p:nvPr>
            <p:ph idx="1"/>
          </p:nvPr>
        </p:nvSpPr>
        <p:spPr>
          <a:xfrm>
            <a:off x="914400" y="1447800"/>
            <a:ext cx="7772400" cy="4724400"/>
          </a:xfrm>
        </p:spPr>
        <p:txBody>
          <a:bodyPr>
            <a:normAutofit/>
          </a:bodyPr>
          <a:lstStyle/>
          <a:p>
            <a:r>
              <a:rPr lang="en-US" sz="2400" b="1" dirty="0" err="1" smtClean="0"/>
              <a:t>Keandalan</a:t>
            </a:r>
            <a:r>
              <a:rPr lang="en-US" sz="2400" b="1" dirty="0" smtClean="0"/>
              <a:t> data</a:t>
            </a:r>
          </a:p>
          <a:p>
            <a:pPr marL="0" indent="0">
              <a:buNone/>
            </a:pPr>
            <a:r>
              <a:rPr lang="en-US" sz="2400" dirty="0" err="1" smtClean="0"/>
              <a:t>reliabilitas</a:t>
            </a:r>
            <a:r>
              <a:rPr lang="en-US" sz="2400" dirty="0" smtClean="0"/>
              <a:t> </a:t>
            </a:r>
            <a:r>
              <a:rPr lang="en-US" sz="2400" dirty="0" err="1"/>
              <a:t>dapat</a:t>
            </a:r>
            <a:r>
              <a:rPr lang="en-US" sz="2400" dirty="0"/>
              <a:t> </a:t>
            </a:r>
            <a:r>
              <a:rPr lang="en-US" sz="2400" dirty="0" err="1"/>
              <a:t>diuji</a:t>
            </a:r>
            <a:r>
              <a:rPr lang="en-US" sz="2400" dirty="0"/>
              <a:t> </a:t>
            </a:r>
            <a:r>
              <a:rPr lang="en-US" sz="2400" dirty="0" err="1"/>
              <a:t>dengan</a:t>
            </a:r>
            <a:r>
              <a:rPr lang="en-US" sz="2400" dirty="0"/>
              <a:t> </a:t>
            </a:r>
            <a:r>
              <a:rPr lang="en-US" sz="2400" dirty="0" err="1"/>
              <a:t>mencari</a:t>
            </a:r>
            <a:r>
              <a:rPr lang="en-US" sz="2400" dirty="0"/>
              <a:t> </a:t>
            </a:r>
            <a:r>
              <a:rPr lang="en-US" sz="2400" dirty="0" err="1"/>
              <a:t>tahu</a:t>
            </a:r>
            <a:r>
              <a:rPr lang="en-US" sz="2400" dirty="0"/>
              <a:t> </a:t>
            </a:r>
            <a:r>
              <a:rPr lang="en-US" sz="2400" dirty="0" err="1"/>
              <a:t>hal-hal</a:t>
            </a:r>
            <a:r>
              <a:rPr lang="en-US" sz="2400" dirty="0"/>
              <a:t> </a:t>
            </a:r>
            <a:r>
              <a:rPr lang="en-US" sz="2400" dirty="0" err="1"/>
              <a:t>seperti</a:t>
            </a:r>
            <a:r>
              <a:rPr lang="en-US" sz="2400" dirty="0"/>
              <a:t> </a:t>
            </a:r>
            <a:r>
              <a:rPr lang="en-US" sz="2400" dirty="0" err="1"/>
              <a:t>tentang</a:t>
            </a:r>
            <a:r>
              <a:rPr lang="en-US" sz="2400" dirty="0"/>
              <a:t> data </a:t>
            </a:r>
            <a:r>
              <a:rPr lang="en-US" sz="2400" dirty="0" err="1"/>
              <a:t>mengatakan</a:t>
            </a:r>
            <a:r>
              <a:rPr lang="en-US" sz="2400" dirty="0"/>
              <a:t>:</a:t>
            </a:r>
          </a:p>
          <a:p>
            <a:pPr marL="339725" indent="0">
              <a:buNone/>
            </a:pPr>
            <a:r>
              <a:rPr lang="en-US" sz="2400" dirty="0"/>
              <a:t>(a) </a:t>
            </a:r>
            <a:r>
              <a:rPr lang="en-US" sz="2400" dirty="0" err="1"/>
              <a:t>Siapa</a:t>
            </a:r>
            <a:r>
              <a:rPr lang="en-US" sz="2400" dirty="0"/>
              <a:t> yang </a:t>
            </a:r>
            <a:r>
              <a:rPr lang="en-US" sz="2400" dirty="0" err="1"/>
              <a:t>mengumpulkan</a:t>
            </a:r>
            <a:r>
              <a:rPr lang="en-US" sz="2400" dirty="0"/>
              <a:t> data? </a:t>
            </a:r>
            <a:endParaRPr lang="en-US" sz="2400" dirty="0" smtClean="0"/>
          </a:p>
          <a:p>
            <a:pPr marL="339725" indent="0">
              <a:buNone/>
            </a:pPr>
            <a:r>
              <a:rPr lang="en-US" sz="2400" dirty="0" smtClean="0"/>
              <a:t>(</a:t>
            </a:r>
            <a:r>
              <a:rPr lang="en-US" sz="2400" dirty="0"/>
              <a:t>b) </a:t>
            </a:r>
            <a:r>
              <a:rPr lang="en-US" sz="2400" dirty="0" err="1"/>
              <a:t>Apa</a:t>
            </a:r>
            <a:r>
              <a:rPr lang="en-US" sz="2400" dirty="0"/>
              <a:t> </a:t>
            </a:r>
            <a:r>
              <a:rPr lang="en-US" sz="2400" dirty="0" err="1"/>
              <a:t>sumber-sumber</a:t>
            </a:r>
            <a:r>
              <a:rPr lang="en-US" sz="2400" dirty="0"/>
              <a:t> data? </a:t>
            </a:r>
            <a:endParaRPr lang="en-US" sz="2400" dirty="0" smtClean="0"/>
          </a:p>
          <a:p>
            <a:pPr marL="339725" indent="0">
              <a:buNone/>
            </a:pPr>
            <a:r>
              <a:rPr lang="en-US" sz="2400" dirty="0" smtClean="0"/>
              <a:t>(</a:t>
            </a:r>
            <a:r>
              <a:rPr lang="en-US" sz="2400" dirty="0"/>
              <a:t>c) </a:t>
            </a:r>
            <a:r>
              <a:rPr lang="en-US" sz="2400" dirty="0" err="1"/>
              <a:t>Apakah</a:t>
            </a:r>
            <a:r>
              <a:rPr lang="en-US" sz="2400" dirty="0"/>
              <a:t> </a:t>
            </a:r>
            <a:r>
              <a:rPr lang="en-US" sz="2400" dirty="0" err="1"/>
              <a:t>mereka</a:t>
            </a:r>
            <a:r>
              <a:rPr lang="en-US" sz="2400" dirty="0"/>
              <a:t> </a:t>
            </a:r>
            <a:r>
              <a:rPr lang="en-US" sz="2400" dirty="0" err="1"/>
              <a:t>dikumpulkan</a:t>
            </a:r>
            <a:r>
              <a:rPr lang="en-US" sz="2400" dirty="0"/>
              <a:t> </a:t>
            </a:r>
            <a:r>
              <a:rPr lang="en-US" sz="2400" dirty="0" err="1"/>
              <a:t>dengan</a:t>
            </a:r>
            <a:r>
              <a:rPr lang="en-US" sz="2400" dirty="0"/>
              <a:t> </a:t>
            </a:r>
            <a:r>
              <a:rPr lang="en-US" sz="2400" dirty="0" err="1"/>
              <a:t>menggunakan</a:t>
            </a:r>
            <a:r>
              <a:rPr lang="en-US" sz="2400" dirty="0"/>
              <a:t>  </a:t>
            </a:r>
            <a:r>
              <a:rPr lang="en-US" sz="2400" dirty="0" smtClean="0"/>
              <a:t> 	</a:t>
            </a:r>
            <a:r>
              <a:rPr lang="en-US" sz="2400" dirty="0" err="1" smtClean="0"/>
              <a:t>metode</a:t>
            </a:r>
            <a:r>
              <a:rPr lang="en-US" sz="2400" dirty="0" smtClean="0"/>
              <a:t> </a:t>
            </a:r>
            <a:r>
              <a:rPr lang="en-US" sz="2400" dirty="0"/>
              <a:t>yang </a:t>
            </a:r>
            <a:r>
              <a:rPr lang="en-US" sz="2400" dirty="0" err="1"/>
              <a:t>tepat</a:t>
            </a:r>
            <a:r>
              <a:rPr lang="en-US" sz="2400" dirty="0"/>
              <a:t> </a:t>
            </a:r>
            <a:endParaRPr lang="en-US" sz="2400" dirty="0" smtClean="0"/>
          </a:p>
          <a:p>
            <a:pPr marL="339725" indent="0">
              <a:buNone/>
            </a:pPr>
            <a:r>
              <a:rPr lang="en-US" sz="2400" dirty="0" smtClean="0"/>
              <a:t>(</a:t>
            </a:r>
            <a:r>
              <a:rPr lang="en-US" sz="2400" dirty="0"/>
              <a:t>d) </a:t>
            </a:r>
            <a:r>
              <a:rPr lang="en-US" sz="2400" dirty="0" err="1"/>
              <a:t>Pada</a:t>
            </a:r>
            <a:r>
              <a:rPr lang="en-US" sz="2400" dirty="0"/>
              <a:t> </a:t>
            </a:r>
            <a:r>
              <a:rPr lang="en-US" sz="2400" dirty="0" err="1"/>
              <a:t>waktu</a:t>
            </a:r>
            <a:r>
              <a:rPr lang="en-US" sz="2400" dirty="0"/>
              <a:t> </a:t>
            </a:r>
            <a:r>
              <a:rPr lang="en-US" sz="2400" dirty="0" err="1"/>
              <a:t>apa</a:t>
            </a:r>
            <a:r>
              <a:rPr lang="en-US" sz="2400" dirty="0"/>
              <a:t> yang </a:t>
            </a:r>
            <a:r>
              <a:rPr lang="en-US" sz="2400" dirty="0" err="1"/>
              <a:t>mereka</a:t>
            </a:r>
            <a:r>
              <a:rPr lang="en-US" sz="2400" dirty="0"/>
              <a:t> </a:t>
            </a:r>
            <a:r>
              <a:rPr lang="en-US" sz="2400" dirty="0" err="1"/>
              <a:t>dikumpulkan</a:t>
            </a:r>
            <a:r>
              <a:rPr lang="en-US" sz="2400" dirty="0"/>
              <a:t>? </a:t>
            </a:r>
            <a:endParaRPr lang="en-US" sz="2400" dirty="0" smtClean="0"/>
          </a:p>
          <a:p>
            <a:pPr marL="339725" indent="0">
              <a:buNone/>
            </a:pPr>
            <a:r>
              <a:rPr lang="en-US" sz="2400" dirty="0" smtClean="0"/>
              <a:t>(</a:t>
            </a:r>
            <a:r>
              <a:rPr lang="en-US" sz="2400" dirty="0"/>
              <a:t>e) </a:t>
            </a:r>
            <a:r>
              <a:rPr lang="en-US" sz="2400" dirty="0" err="1"/>
              <a:t>Apakah</a:t>
            </a:r>
            <a:r>
              <a:rPr lang="en-US" sz="2400" dirty="0"/>
              <a:t> </a:t>
            </a:r>
            <a:r>
              <a:rPr lang="en-US" sz="2400" dirty="0" err="1"/>
              <a:t>ada</a:t>
            </a:r>
            <a:r>
              <a:rPr lang="en-US" sz="2400" dirty="0"/>
              <a:t> bias </a:t>
            </a:r>
            <a:r>
              <a:rPr lang="en-US" sz="2400" dirty="0" err="1"/>
              <a:t>saat</a:t>
            </a:r>
            <a:r>
              <a:rPr lang="en-US" sz="2400" dirty="0"/>
              <a:t> </a:t>
            </a:r>
            <a:r>
              <a:rPr lang="en-US" sz="2400" dirty="0" err="1"/>
              <a:t>dikumpulkan</a:t>
            </a:r>
            <a:r>
              <a:rPr lang="en-US" sz="2400" dirty="0"/>
              <a:t>?</a:t>
            </a:r>
          </a:p>
          <a:p>
            <a:pPr marL="339725" indent="0">
              <a:buNone/>
            </a:pPr>
            <a:r>
              <a:rPr lang="en-US" sz="2400" dirty="0" smtClean="0"/>
              <a:t>(f) </a:t>
            </a:r>
            <a:r>
              <a:rPr lang="en-US" sz="2400" dirty="0" err="1"/>
              <a:t>Bagaimana</a:t>
            </a:r>
            <a:r>
              <a:rPr lang="en-US" sz="2400" dirty="0"/>
              <a:t> </a:t>
            </a:r>
            <a:r>
              <a:rPr lang="en-US" sz="2400" dirty="0" err="1"/>
              <a:t>tingkat</a:t>
            </a:r>
            <a:r>
              <a:rPr lang="en-US" sz="2400" dirty="0"/>
              <a:t> </a:t>
            </a:r>
            <a:r>
              <a:rPr lang="en-US" sz="2400" dirty="0" err="1"/>
              <a:t>akurasi</a:t>
            </a:r>
            <a:r>
              <a:rPr lang="en-US" sz="2400" dirty="0"/>
              <a:t> yang </a:t>
            </a:r>
            <a:r>
              <a:rPr lang="en-US" sz="2400" dirty="0" err="1"/>
              <a:t>diinginkan</a:t>
            </a:r>
            <a:r>
              <a:rPr lang="en-US" sz="2400" dirty="0"/>
              <a:t>? </a:t>
            </a:r>
            <a:r>
              <a:rPr lang="en-US" sz="2400" dirty="0" err="1"/>
              <a:t>Apakah</a:t>
            </a:r>
            <a:r>
              <a:rPr lang="en-US" sz="2400" dirty="0"/>
              <a:t> </a:t>
            </a:r>
            <a:r>
              <a:rPr lang="en-US" sz="2400" dirty="0" err="1"/>
              <a:t>itu</a:t>
            </a:r>
            <a:r>
              <a:rPr lang="en-US" sz="2400" dirty="0"/>
              <a:t> </a:t>
            </a:r>
            <a:r>
              <a:rPr lang="en-US" sz="2400" dirty="0" smtClean="0"/>
              <a:t>	</a:t>
            </a:r>
            <a:r>
              <a:rPr lang="en-US" sz="2400" dirty="0" err="1" smtClean="0"/>
              <a:t>tercapai</a:t>
            </a:r>
            <a:r>
              <a:rPr lang="en-US" sz="2400" dirty="0"/>
              <a:t>?</a:t>
            </a:r>
          </a:p>
          <a:p>
            <a:endParaRPr lang="en-US" sz="2400" dirty="0"/>
          </a:p>
        </p:txBody>
      </p:sp>
      <p:sp>
        <p:nvSpPr>
          <p:cNvPr id="4" name="Footer Placeholder 3"/>
          <p:cNvSpPr>
            <a:spLocks noGrp="1"/>
          </p:cNvSpPr>
          <p:nvPr>
            <p:ph type="ftr" sz="quarter" idx="11"/>
          </p:nvPr>
        </p:nvSpPr>
        <p:spPr/>
        <p:txBody>
          <a:bodyPr/>
          <a:lstStyle/>
          <a:p>
            <a:r>
              <a:rPr lang="en-US" smtClean="0"/>
              <a:t>Seminar Manajemen Pemasaran</a:t>
            </a:r>
            <a:endParaRPr lang="en-US"/>
          </a:p>
        </p:txBody>
      </p:sp>
    </p:spTree>
    <p:extLst>
      <p:ext uri="{BB962C8B-B14F-4D97-AF65-F5344CB8AC3E}">
        <p14:creationId xmlns:p14="http://schemas.microsoft.com/office/powerpoint/2010/main" val="21257049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KARAKTERISTIK PENTING DATA </a:t>
            </a:r>
            <a:r>
              <a:rPr lang="en-US" sz="3200" b="1" dirty="0"/>
              <a:t>SEKUNDER</a:t>
            </a:r>
          </a:p>
        </p:txBody>
      </p:sp>
      <p:sp>
        <p:nvSpPr>
          <p:cNvPr id="3" name="Content Placeholder 2"/>
          <p:cNvSpPr>
            <a:spLocks noGrp="1"/>
          </p:cNvSpPr>
          <p:nvPr>
            <p:ph idx="1"/>
          </p:nvPr>
        </p:nvSpPr>
        <p:spPr>
          <a:xfrm>
            <a:off x="914400" y="1447800"/>
            <a:ext cx="7772400" cy="4724400"/>
          </a:xfrm>
        </p:spPr>
        <p:txBody>
          <a:bodyPr>
            <a:normAutofit/>
          </a:bodyPr>
          <a:lstStyle/>
          <a:p>
            <a:r>
              <a:rPr lang="en-US" b="1" dirty="0" err="1"/>
              <a:t>Kesesuaian</a:t>
            </a:r>
            <a:r>
              <a:rPr lang="en-US" b="1" dirty="0"/>
              <a:t> </a:t>
            </a:r>
            <a:r>
              <a:rPr lang="en-US" b="1" dirty="0" smtClean="0"/>
              <a:t>data</a:t>
            </a:r>
          </a:p>
          <a:p>
            <a:pPr marL="0" indent="0">
              <a:buNone/>
            </a:pPr>
            <a:r>
              <a:rPr lang="en-US" sz="2800" dirty="0" err="1" smtClean="0"/>
              <a:t>Dalam</a:t>
            </a:r>
            <a:r>
              <a:rPr lang="en-US" sz="2800" dirty="0" smtClean="0"/>
              <a:t> </a:t>
            </a:r>
            <a:r>
              <a:rPr lang="en-US" sz="2800" dirty="0" err="1"/>
              <a:t>konteks</a:t>
            </a:r>
            <a:r>
              <a:rPr lang="en-US" sz="2800" dirty="0"/>
              <a:t> </a:t>
            </a:r>
            <a:r>
              <a:rPr lang="en-US" sz="2800" dirty="0" err="1"/>
              <a:t>ini</a:t>
            </a:r>
            <a:r>
              <a:rPr lang="en-US" sz="2800" dirty="0"/>
              <a:t>, </a:t>
            </a:r>
            <a:r>
              <a:rPr lang="en-US" sz="2800" dirty="0" err="1"/>
              <a:t>peneliti</a:t>
            </a:r>
            <a:r>
              <a:rPr lang="en-US" sz="2800" dirty="0"/>
              <a:t> </a:t>
            </a:r>
            <a:r>
              <a:rPr lang="en-US" sz="2800" dirty="0" err="1"/>
              <a:t>harus</a:t>
            </a:r>
            <a:r>
              <a:rPr lang="en-US" sz="2800" dirty="0"/>
              <a:t> </a:t>
            </a:r>
            <a:r>
              <a:rPr lang="en-US" sz="2800" dirty="0" err="1"/>
              <a:t>sangat</a:t>
            </a:r>
            <a:r>
              <a:rPr lang="en-US" sz="2800" dirty="0"/>
              <a:t> </a:t>
            </a:r>
            <a:r>
              <a:rPr lang="en-US" sz="2800" dirty="0" err="1"/>
              <a:t>hati-hati</a:t>
            </a:r>
            <a:r>
              <a:rPr lang="en-US" sz="2800" dirty="0"/>
              <a:t> </a:t>
            </a:r>
            <a:r>
              <a:rPr lang="en-US" sz="2800" dirty="0" err="1"/>
              <a:t>meneliti</a:t>
            </a:r>
            <a:r>
              <a:rPr lang="en-US" sz="2800" dirty="0"/>
              <a:t> </a:t>
            </a:r>
            <a:r>
              <a:rPr lang="en-US" sz="2800" dirty="0" err="1"/>
              <a:t>definisi</a:t>
            </a:r>
            <a:r>
              <a:rPr lang="en-US" sz="2800" dirty="0"/>
              <a:t> </a:t>
            </a:r>
            <a:r>
              <a:rPr lang="en-US" sz="2800" dirty="0" err="1"/>
              <a:t>berbagai</a:t>
            </a:r>
            <a:r>
              <a:rPr lang="en-US" sz="2800" dirty="0"/>
              <a:t> </a:t>
            </a:r>
            <a:r>
              <a:rPr lang="en-US" sz="2800" dirty="0" err="1"/>
              <a:t>istilah</a:t>
            </a:r>
            <a:r>
              <a:rPr lang="en-US" sz="2800" dirty="0"/>
              <a:t> </a:t>
            </a:r>
            <a:r>
              <a:rPr lang="en-US" sz="2800" dirty="0" err="1"/>
              <a:t>dan</a:t>
            </a:r>
            <a:r>
              <a:rPr lang="en-US" sz="2800" dirty="0"/>
              <a:t> unit </a:t>
            </a:r>
            <a:r>
              <a:rPr lang="en-US" sz="2800" dirty="0" err="1"/>
              <a:t>pengumpulan</a:t>
            </a:r>
            <a:r>
              <a:rPr lang="en-US" sz="2800" dirty="0"/>
              <a:t> yang </a:t>
            </a:r>
            <a:r>
              <a:rPr lang="en-US" sz="2800" dirty="0" err="1"/>
              <a:t>digunakan</a:t>
            </a:r>
            <a:r>
              <a:rPr lang="en-US" sz="2800" dirty="0"/>
              <a:t> </a:t>
            </a:r>
            <a:r>
              <a:rPr lang="en-US" sz="2800" dirty="0" err="1"/>
              <a:t>pada</a:t>
            </a:r>
            <a:r>
              <a:rPr lang="en-US" sz="2800" dirty="0"/>
              <a:t> </a:t>
            </a:r>
            <a:r>
              <a:rPr lang="en-US" sz="2800" dirty="0" err="1"/>
              <a:t>saat</a:t>
            </a:r>
            <a:r>
              <a:rPr lang="en-US" sz="2800" dirty="0"/>
              <a:t> </a:t>
            </a:r>
            <a:r>
              <a:rPr lang="en-US" sz="2800" dirty="0" err="1"/>
              <a:t>pengumpulan</a:t>
            </a:r>
            <a:r>
              <a:rPr lang="en-US" sz="2800" dirty="0"/>
              <a:t> data </a:t>
            </a:r>
            <a:r>
              <a:rPr lang="en-US" sz="2800" dirty="0" err="1"/>
              <a:t>dari</a:t>
            </a:r>
            <a:r>
              <a:rPr lang="en-US" sz="2800" dirty="0"/>
              <a:t> </a:t>
            </a:r>
            <a:r>
              <a:rPr lang="en-US" sz="2800" dirty="0" err="1"/>
              <a:t>sumber</a:t>
            </a:r>
            <a:r>
              <a:rPr lang="en-US" sz="2800" dirty="0"/>
              <a:t> primer </a:t>
            </a:r>
            <a:r>
              <a:rPr lang="en-US" sz="2800" dirty="0" err="1"/>
              <a:t>awalnya</a:t>
            </a:r>
            <a:r>
              <a:rPr lang="en-US" sz="2800" dirty="0"/>
              <a:t>. </a:t>
            </a:r>
            <a:r>
              <a:rPr lang="en-US" sz="2800" dirty="0" err="1"/>
              <a:t>Demikian</a:t>
            </a:r>
            <a:r>
              <a:rPr lang="en-US" sz="2800" dirty="0"/>
              <a:t> pula, </a:t>
            </a:r>
            <a:r>
              <a:rPr lang="en-US" sz="2800" dirty="0" err="1"/>
              <a:t>obyek</a:t>
            </a:r>
            <a:r>
              <a:rPr lang="en-US" sz="2800" dirty="0"/>
              <a:t>, </a:t>
            </a:r>
            <a:r>
              <a:rPr lang="en-US" sz="2800" dirty="0" err="1"/>
              <a:t>ruang</a:t>
            </a:r>
            <a:r>
              <a:rPr lang="en-US" sz="2800" dirty="0"/>
              <a:t> </a:t>
            </a:r>
            <a:r>
              <a:rPr lang="en-US" sz="2800" dirty="0" err="1"/>
              <a:t>lingkup</a:t>
            </a:r>
            <a:r>
              <a:rPr lang="en-US" sz="2800" dirty="0"/>
              <a:t> </a:t>
            </a:r>
            <a:r>
              <a:rPr lang="en-US" sz="2800" dirty="0" err="1"/>
              <a:t>dan</a:t>
            </a:r>
            <a:r>
              <a:rPr lang="en-US" sz="2800" dirty="0"/>
              <a:t> </a:t>
            </a:r>
            <a:r>
              <a:rPr lang="en-US" sz="2800" dirty="0" err="1"/>
              <a:t>sifat</a:t>
            </a:r>
            <a:r>
              <a:rPr lang="en-US" sz="2800" dirty="0"/>
              <a:t> </a:t>
            </a:r>
            <a:r>
              <a:rPr lang="en-US" sz="2800" dirty="0" err="1"/>
              <a:t>penyelidikan</a:t>
            </a:r>
            <a:r>
              <a:rPr lang="en-US" sz="2800" dirty="0"/>
              <a:t> </a:t>
            </a:r>
            <a:r>
              <a:rPr lang="en-US" sz="2800" dirty="0" err="1"/>
              <a:t>asli</a:t>
            </a:r>
            <a:r>
              <a:rPr lang="en-US" sz="2800" dirty="0"/>
              <a:t> </a:t>
            </a:r>
            <a:r>
              <a:rPr lang="en-US" sz="2800" dirty="0" err="1"/>
              <a:t>juga</a:t>
            </a:r>
            <a:r>
              <a:rPr lang="en-US" sz="2800" dirty="0"/>
              <a:t> </a:t>
            </a:r>
            <a:r>
              <a:rPr lang="en-US" sz="2800" dirty="0" err="1"/>
              <a:t>harus</a:t>
            </a:r>
            <a:r>
              <a:rPr lang="en-US" sz="2800" dirty="0"/>
              <a:t> </a:t>
            </a:r>
            <a:r>
              <a:rPr lang="en-US" sz="2800" dirty="0" err="1"/>
              <a:t>dipelajari</a:t>
            </a:r>
            <a:r>
              <a:rPr lang="en-US" sz="2800" dirty="0"/>
              <a:t>. </a:t>
            </a:r>
            <a:r>
              <a:rPr lang="en-US" sz="2800" dirty="0" err="1"/>
              <a:t>Jika</a:t>
            </a:r>
            <a:r>
              <a:rPr lang="en-US" sz="2800" dirty="0"/>
              <a:t> </a:t>
            </a:r>
            <a:r>
              <a:rPr lang="en-US" sz="2800" dirty="0" err="1"/>
              <a:t>peneliti</a:t>
            </a:r>
            <a:r>
              <a:rPr lang="en-US" sz="2800" dirty="0"/>
              <a:t> </a:t>
            </a:r>
            <a:r>
              <a:rPr lang="en-US" sz="2800" dirty="0" err="1"/>
              <a:t>menemukan</a:t>
            </a:r>
            <a:r>
              <a:rPr lang="en-US" sz="2800" dirty="0"/>
              <a:t> </a:t>
            </a:r>
            <a:r>
              <a:rPr lang="en-US" sz="2800" dirty="0" err="1"/>
              <a:t>perbedaan</a:t>
            </a:r>
            <a:r>
              <a:rPr lang="en-US" sz="2800" dirty="0"/>
              <a:t> </a:t>
            </a:r>
            <a:r>
              <a:rPr lang="en-US" sz="2800" dirty="0" err="1"/>
              <a:t>ini</a:t>
            </a:r>
            <a:r>
              <a:rPr lang="en-US" sz="2800" dirty="0"/>
              <a:t>, data </a:t>
            </a:r>
            <a:r>
              <a:rPr lang="en-US" sz="2800" dirty="0" err="1" smtClean="0"/>
              <a:t>tidak</a:t>
            </a:r>
            <a:r>
              <a:rPr lang="en-US" sz="2800" dirty="0" smtClean="0"/>
              <a:t> </a:t>
            </a:r>
            <a:r>
              <a:rPr lang="en-US" sz="2800" dirty="0" err="1"/>
              <a:t>cocok</a:t>
            </a:r>
            <a:r>
              <a:rPr lang="en-US" sz="2800" dirty="0"/>
              <a:t> </a:t>
            </a:r>
            <a:r>
              <a:rPr lang="en-US" sz="2800" dirty="0" err="1"/>
              <a:t>untuk</a:t>
            </a:r>
            <a:r>
              <a:rPr lang="en-US" sz="2800" dirty="0"/>
              <a:t> </a:t>
            </a:r>
            <a:r>
              <a:rPr lang="en-US" sz="2800" dirty="0" err="1"/>
              <a:t>penyelidikan</a:t>
            </a:r>
            <a:r>
              <a:rPr lang="en-US" sz="2800" dirty="0"/>
              <a:t> </a:t>
            </a:r>
            <a:r>
              <a:rPr lang="en-US" sz="2800" dirty="0" err="1"/>
              <a:t>ini</a:t>
            </a:r>
            <a:r>
              <a:rPr lang="en-US" sz="2800" dirty="0"/>
              <a:t> </a:t>
            </a:r>
            <a:r>
              <a:rPr lang="en-US" sz="2800" dirty="0" err="1" smtClean="0"/>
              <a:t>dan</a:t>
            </a:r>
            <a:r>
              <a:rPr lang="en-US" sz="2800" dirty="0" smtClean="0"/>
              <a:t> </a:t>
            </a:r>
            <a:r>
              <a:rPr lang="en-US" sz="2800" dirty="0" err="1"/>
              <a:t>tidak</a:t>
            </a:r>
            <a:r>
              <a:rPr lang="en-US" sz="2800" dirty="0"/>
              <a:t> </a:t>
            </a:r>
            <a:r>
              <a:rPr lang="en-US" sz="2800" dirty="0" err="1"/>
              <a:t>boleh</a:t>
            </a:r>
            <a:r>
              <a:rPr lang="en-US" sz="2800" dirty="0"/>
              <a:t> </a:t>
            </a:r>
            <a:r>
              <a:rPr lang="en-US" sz="2800" dirty="0" err="1"/>
              <a:t>digunakan</a:t>
            </a:r>
            <a:r>
              <a:rPr lang="en-US" sz="2800" dirty="0"/>
              <a:t>.</a:t>
            </a:r>
          </a:p>
        </p:txBody>
      </p:sp>
      <p:sp>
        <p:nvSpPr>
          <p:cNvPr id="4" name="Footer Placeholder 3"/>
          <p:cNvSpPr>
            <a:spLocks noGrp="1"/>
          </p:cNvSpPr>
          <p:nvPr>
            <p:ph type="ftr" sz="quarter" idx="11"/>
          </p:nvPr>
        </p:nvSpPr>
        <p:spPr/>
        <p:txBody>
          <a:bodyPr/>
          <a:lstStyle/>
          <a:p>
            <a:r>
              <a:rPr lang="en-US" smtClean="0"/>
              <a:t>Seminar Manajemen Pemasaran</a:t>
            </a:r>
            <a:endParaRPr lang="en-US"/>
          </a:p>
        </p:txBody>
      </p:sp>
    </p:spTree>
    <p:extLst>
      <p:ext uri="{BB962C8B-B14F-4D97-AF65-F5344CB8AC3E}">
        <p14:creationId xmlns:p14="http://schemas.microsoft.com/office/powerpoint/2010/main" val="36492775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KARAKTERISTIK PENTING</a:t>
            </a:r>
            <a:br>
              <a:rPr lang="en-US" dirty="0" smtClean="0"/>
            </a:br>
            <a:r>
              <a:rPr lang="en-US" dirty="0" smtClean="0"/>
              <a:t>DATA </a:t>
            </a:r>
            <a:r>
              <a:rPr lang="en-US" dirty="0"/>
              <a:t>SEKUNDER</a:t>
            </a:r>
          </a:p>
        </p:txBody>
      </p:sp>
      <p:sp>
        <p:nvSpPr>
          <p:cNvPr id="3" name="Content Placeholder 2"/>
          <p:cNvSpPr>
            <a:spLocks noGrp="1"/>
          </p:cNvSpPr>
          <p:nvPr>
            <p:ph idx="1"/>
          </p:nvPr>
        </p:nvSpPr>
        <p:spPr>
          <a:xfrm>
            <a:off x="914400" y="1447800"/>
            <a:ext cx="7772400" cy="4724400"/>
          </a:xfrm>
        </p:spPr>
        <p:txBody>
          <a:bodyPr>
            <a:normAutofit/>
          </a:bodyPr>
          <a:lstStyle/>
          <a:p>
            <a:r>
              <a:rPr lang="id-ID" b="1" dirty="0"/>
              <a:t>Kecukupan </a:t>
            </a:r>
            <a:r>
              <a:rPr lang="id-ID" b="1" dirty="0" smtClean="0"/>
              <a:t>data</a:t>
            </a:r>
            <a:endParaRPr lang="en-US" b="1" dirty="0" smtClean="0"/>
          </a:p>
          <a:p>
            <a:pPr marL="0" indent="0">
              <a:buNone/>
            </a:pPr>
            <a:r>
              <a:rPr lang="en-US" sz="2400" dirty="0" err="1" smtClean="0"/>
              <a:t>Jika</a:t>
            </a:r>
            <a:r>
              <a:rPr lang="en-US" sz="2400" dirty="0" smtClean="0"/>
              <a:t> </a:t>
            </a:r>
            <a:r>
              <a:rPr lang="en-US" sz="2400" dirty="0" err="1"/>
              <a:t>tingkat</a:t>
            </a:r>
            <a:r>
              <a:rPr lang="en-US" sz="2400" dirty="0"/>
              <a:t> </a:t>
            </a:r>
            <a:r>
              <a:rPr lang="en-US" sz="2400" dirty="0" err="1"/>
              <a:t>akurasi</a:t>
            </a:r>
            <a:r>
              <a:rPr lang="en-US" sz="2400" dirty="0"/>
              <a:t> yang </a:t>
            </a:r>
            <a:r>
              <a:rPr lang="en-US" sz="2400" dirty="0" err="1"/>
              <a:t>dicapai</a:t>
            </a:r>
            <a:r>
              <a:rPr lang="en-US" sz="2400" dirty="0"/>
              <a:t> </a:t>
            </a:r>
            <a:r>
              <a:rPr lang="en-US" sz="2400" dirty="0" err="1"/>
              <a:t>dalam</a:t>
            </a:r>
            <a:r>
              <a:rPr lang="en-US" sz="2400" dirty="0"/>
              <a:t> data </a:t>
            </a:r>
            <a:r>
              <a:rPr lang="en-US" sz="2400" dirty="0" err="1"/>
              <a:t>ditemukan</a:t>
            </a:r>
            <a:r>
              <a:rPr lang="en-US" sz="2400" dirty="0"/>
              <a:t> </a:t>
            </a:r>
            <a:r>
              <a:rPr lang="en-US" sz="2400" dirty="0" err="1"/>
              <a:t>tidak</a:t>
            </a:r>
            <a:r>
              <a:rPr lang="en-US" sz="2400" dirty="0"/>
              <a:t> </a:t>
            </a:r>
            <a:r>
              <a:rPr lang="en-US" sz="2400" dirty="0" err="1"/>
              <a:t>memadai</a:t>
            </a:r>
            <a:r>
              <a:rPr lang="en-US" sz="2400" dirty="0"/>
              <a:t> </a:t>
            </a:r>
            <a:r>
              <a:rPr lang="en-US" sz="2400" dirty="0" err="1"/>
              <a:t>untuk</a:t>
            </a:r>
            <a:r>
              <a:rPr lang="en-US" sz="2400" dirty="0"/>
              <a:t> </a:t>
            </a:r>
            <a:r>
              <a:rPr lang="en-US" sz="2400" dirty="0" err="1"/>
              <a:t>tujuan</a:t>
            </a:r>
            <a:r>
              <a:rPr lang="en-US" sz="2400" dirty="0"/>
              <a:t> </a:t>
            </a:r>
            <a:r>
              <a:rPr lang="en-US" sz="2400" dirty="0" err="1"/>
              <a:t>penyelidikan</a:t>
            </a:r>
            <a:r>
              <a:rPr lang="en-US" sz="2400" dirty="0"/>
              <a:t> </a:t>
            </a:r>
            <a:r>
              <a:rPr lang="en-US" sz="2400" dirty="0" err="1"/>
              <a:t>ini</a:t>
            </a:r>
            <a:r>
              <a:rPr lang="en-US" sz="2400" dirty="0"/>
              <a:t>, </a:t>
            </a:r>
            <a:r>
              <a:rPr lang="en-US" sz="2400" dirty="0" err="1"/>
              <a:t>mereka</a:t>
            </a:r>
            <a:r>
              <a:rPr lang="en-US" sz="2400" dirty="0"/>
              <a:t> </a:t>
            </a:r>
            <a:r>
              <a:rPr lang="en-US" sz="2400" dirty="0" err="1"/>
              <a:t>akan</a:t>
            </a:r>
            <a:r>
              <a:rPr lang="en-US" sz="2400" dirty="0"/>
              <a:t> </a:t>
            </a:r>
            <a:r>
              <a:rPr lang="en-US" sz="2400" dirty="0" err="1"/>
              <a:t>dianggap</a:t>
            </a:r>
            <a:r>
              <a:rPr lang="en-US" sz="2400" dirty="0"/>
              <a:t> </a:t>
            </a:r>
            <a:r>
              <a:rPr lang="en-US" sz="2400" dirty="0" err="1"/>
              <a:t>tidak</a:t>
            </a:r>
            <a:r>
              <a:rPr lang="en-US" sz="2400" dirty="0"/>
              <a:t> </a:t>
            </a:r>
            <a:r>
              <a:rPr lang="en-US" sz="2400" dirty="0" err="1"/>
              <a:t>memadai</a:t>
            </a:r>
            <a:r>
              <a:rPr lang="en-US" sz="2400" dirty="0"/>
              <a:t> </a:t>
            </a:r>
            <a:r>
              <a:rPr lang="en-US" sz="2400" dirty="0" err="1"/>
              <a:t>dan</a:t>
            </a:r>
            <a:r>
              <a:rPr lang="en-US" sz="2400" dirty="0"/>
              <a:t> </a:t>
            </a:r>
            <a:r>
              <a:rPr lang="en-US" sz="2400" dirty="0" err="1"/>
              <a:t>tidak</a:t>
            </a:r>
            <a:r>
              <a:rPr lang="en-US" sz="2400" dirty="0"/>
              <a:t> </a:t>
            </a:r>
            <a:r>
              <a:rPr lang="en-US" sz="2400" dirty="0" err="1"/>
              <a:t>boleh</a:t>
            </a:r>
            <a:r>
              <a:rPr lang="en-US" sz="2400" dirty="0"/>
              <a:t> </a:t>
            </a:r>
            <a:r>
              <a:rPr lang="en-US" sz="2400" dirty="0" err="1"/>
              <a:t>digunakan</a:t>
            </a:r>
            <a:r>
              <a:rPr lang="en-US" sz="2400" dirty="0"/>
              <a:t> </a:t>
            </a:r>
            <a:r>
              <a:rPr lang="en-US" sz="2400" dirty="0" err="1"/>
              <a:t>oleh</a:t>
            </a:r>
            <a:r>
              <a:rPr lang="en-US" sz="2400" dirty="0"/>
              <a:t> </a:t>
            </a:r>
            <a:r>
              <a:rPr lang="en-US" sz="2400" dirty="0" err="1"/>
              <a:t>peneliti</a:t>
            </a:r>
            <a:r>
              <a:rPr lang="en-US" sz="2400" dirty="0"/>
              <a:t>. Data </a:t>
            </a:r>
            <a:r>
              <a:rPr lang="en-US" sz="2400" dirty="0" err="1"/>
              <a:t>juga</a:t>
            </a:r>
            <a:r>
              <a:rPr lang="en-US" sz="2400" dirty="0"/>
              <a:t> </a:t>
            </a:r>
            <a:r>
              <a:rPr lang="en-US" sz="2400" dirty="0" err="1"/>
              <a:t>dapat</a:t>
            </a:r>
            <a:r>
              <a:rPr lang="en-US" sz="2400" dirty="0"/>
              <a:t> </a:t>
            </a:r>
            <a:r>
              <a:rPr lang="en-US" sz="2400" dirty="0" err="1"/>
              <a:t>dipertimbangkan</a:t>
            </a:r>
            <a:r>
              <a:rPr lang="en-US" sz="2400" dirty="0"/>
              <a:t> </a:t>
            </a:r>
            <a:r>
              <a:rPr lang="en-US" sz="2400" dirty="0" err="1"/>
              <a:t>memadai</a:t>
            </a:r>
            <a:r>
              <a:rPr lang="en-US" sz="2400" dirty="0"/>
              <a:t>, </a:t>
            </a:r>
            <a:r>
              <a:rPr lang="en-US" sz="2400" dirty="0" err="1"/>
              <a:t>jika</a:t>
            </a:r>
            <a:r>
              <a:rPr lang="en-US" sz="2400" dirty="0"/>
              <a:t> </a:t>
            </a:r>
            <a:r>
              <a:rPr lang="en-US" sz="2400" dirty="0" err="1"/>
              <a:t>mereka</a:t>
            </a:r>
            <a:r>
              <a:rPr lang="en-US" sz="2400" dirty="0"/>
              <a:t> </a:t>
            </a:r>
            <a:r>
              <a:rPr lang="en-US" sz="2400" dirty="0" err="1"/>
              <a:t>berhubungan</a:t>
            </a:r>
            <a:r>
              <a:rPr lang="en-US" sz="2400" dirty="0"/>
              <a:t> </a:t>
            </a:r>
            <a:r>
              <a:rPr lang="en-US" sz="2400" dirty="0" err="1"/>
              <a:t>dengan</a:t>
            </a:r>
            <a:r>
              <a:rPr lang="en-US" sz="2400" dirty="0"/>
              <a:t> </a:t>
            </a:r>
            <a:r>
              <a:rPr lang="en-US" sz="2400" dirty="0" err="1"/>
              <a:t>daerah</a:t>
            </a:r>
            <a:r>
              <a:rPr lang="en-US" sz="2400" dirty="0"/>
              <a:t> yang </a:t>
            </a:r>
            <a:r>
              <a:rPr lang="en-US" sz="2400" dirty="0" err="1"/>
              <a:t>mungkin</a:t>
            </a:r>
            <a:r>
              <a:rPr lang="en-US" sz="2400" dirty="0"/>
              <a:t> </a:t>
            </a:r>
            <a:r>
              <a:rPr lang="en-US" sz="2400" dirty="0" err="1"/>
              <a:t>baik</a:t>
            </a:r>
            <a:r>
              <a:rPr lang="en-US" sz="2400" dirty="0"/>
              <a:t> </a:t>
            </a:r>
            <a:r>
              <a:rPr lang="en-US" sz="2400" dirty="0" err="1"/>
              <a:t>sempit</a:t>
            </a:r>
            <a:r>
              <a:rPr lang="en-US" sz="2400" dirty="0"/>
              <a:t> </a:t>
            </a:r>
            <a:r>
              <a:rPr lang="en-US" sz="2400" dirty="0" err="1"/>
              <a:t>atau</a:t>
            </a:r>
            <a:r>
              <a:rPr lang="en-US" sz="2400" dirty="0"/>
              <a:t> </a:t>
            </a:r>
            <a:r>
              <a:rPr lang="en-US" sz="2400" dirty="0" err="1"/>
              <a:t>lebih</a:t>
            </a:r>
            <a:r>
              <a:rPr lang="en-US" sz="2400" dirty="0"/>
              <a:t> </a:t>
            </a:r>
            <a:r>
              <a:rPr lang="en-US" sz="2400" dirty="0" err="1"/>
              <a:t>luas</a:t>
            </a:r>
            <a:r>
              <a:rPr lang="en-US" sz="2400" dirty="0"/>
              <a:t> </a:t>
            </a:r>
            <a:r>
              <a:rPr lang="en-US" sz="2400" dirty="0" err="1"/>
              <a:t>daripada</a:t>
            </a:r>
            <a:r>
              <a:rPr lang="en-US" sz="2400" dirty="0"/>
              <a:t> </a:t>
            </a:r>
            <a:r>
              <a:rPr lang="en-US" sz="2400" dirty="0" err="1"/>
              <a:t>daerah</a:t>
            </a:r>
            <a:r>
              <a:rPr lang="en-US" sz="2400" dirty="0"/>
              <a:t> </a:t>
            </a:r>
            <a:r>
              <a:rPr lang="en-US" sz="2400" dirty="0" err="1"/>
              <a:t>penyelidikan</a:t>
            </a:r>
            <a:r>
              <a:rPr lang="en-US" sz="2400" dirty="0"/>
              <a:t> </a:t>
            </a:r>
          </a:p>
        </p:txBody>
      </p:sp>
      <p:sp>
        <p:nvSpPr>
          <p:cNvPr id="4" name="Footer Placeholder 3"/>
          <p:cNvSpPr>
            <a:spLocks noGrp="1"/>
          </p:cNvSpPr>
          <p:nvPr>
            <p:ph type="ftr" sz="quarter" idx="11"/>
          </p:nvPr>
        </p:nvSpPr>
        <p:spPr/>
        <p:txBody>
          <a:bodyPr/>
          <a:lstStyle/>
          <a:p>
            <a:r>
              <a:rPr lang="en-US" smtClean="0"/>
              <a:t>Seminar Manajemen Pemasaran</a:t>
            </a:r>
            <a:endParaRPr lang="en-US"/>
          </a:p>
        </p:txBody>
      </p:sp>
    </p:spTree>
    <p:extLst>
      <p:ext uri="{BB962C8B-B14F-4D97-AF65-F5344CB8AC3E}">
        <p14:creationId xmlns:p14="http://schemas.microsoft.com/office/powerpoint/2010/main" val="33060414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i-FI" sz="3200" b="1" dirty="0" smtClean="0"/>
              <a:t>FAKTOR YANG PERLU DIPERHATIKAN DALAM PENGUMPULAN DATA</a:t>
            </a:r>
            <a:endParaRPr lang="en-US" sz="3200" b="1" dirty="0"/>
          </a:p>
        </p:txBody>
      </p:sp>
      <p:sp>
        <p:nvSpPr>
          <p:cNvPr id="3" name="Content Placeholder 2"/>
          <p:cNvSpPr>
            <a:spLocks noGrp="1"/>
          </p:cNvSpPr>
          <p:nvPr>
            <p:ph idx="1"/>
          </p:nvPr>
        </p:nvSpPr>
        <p:spPr>
          <a:xfrm>
            <a:off x="914400" y="1600200"/>
            <a:ext cx="7772400" cy="3810000"/>
          </a:xfrm>
        </p:spPr>
        <p:txBody>
          <a:bodyPr>
            <a:normAutofit/>
          </a:bodyPr>
          <a:lstStyle/>
          <a:p>
            <a:r>
              <a:rPr lang="en-US" sz="2400" dirty="0" err="1" smtClean="0"/>
              <a:t>Alam</a:t>
            </a:r>
            <a:r>
              <a:rPr lang="en-US" sz="2400" dirty="0"/>
              <a:t>, </a:t>
            </a:r>
            <a:r>
              <a:rPr lang="en-US" sz="2400" dirty="0" err="1"/>
              <a:t>ruang</a:t>
            </a:r>
            <a:r>
              <a:rPr lang="en-US" sz="2400" dirty="0"/>
              <a:t> </a:t>
            </a:r>
            <a:r>
              <a:rPr lang="en-US" sz="2400" dirty="0" err="1"/>
              <a:t>lingkup</a:t>
            </a:r>
            <a:r>
              <a:rPr lang="en-US" sz="2400" dirty="0"/>
              <a:t> </a:t>
            </a:r>
            <a:r>
              <a:rPr lang="en-US" sz="2400" dirty="0" err="1"/>
              <a:t>dan</a:t>
            </a:r>
            <a:r>
              <a:rPr lang="en-US" sz="2400" dirty="0"/>
              <a:t> </a:t>
            </a:r>
            <a:r>
              <a:rPr lang="en-US" sz="2400" dirty="0" err="1"/>
              <a:t>objek</a:t>
            </a:r>
            <a:r>
              <a:rPr lang="en-US" sz="2400" dirty="0"/>
              <a:t> </a:t>
            </a:r>
            <a:r>
              <a:rPr lang="en-US" sz="2400" dirty="0" err="1"/>
              <a:t>penyelidikan</a:t>
            </a:r>
            <a:r>
              <a:rPr lang="en-US" sz="2400" dirty="0"/>
              <a:t>: </a:t>
            </a:r>
            <a:r>
              <a:rPr lang="en-US" sz="2400" dirty="0" err="1"/>
              <a:t>ini</a:t>
            </a:r>
            <a:r>
              <a:rPr lang="en-US" sz="2400" dirty="0"/>
              <a:t> </a:t>
            </a:r>
            <a:r>
              <a:rPr lang="en-US" sz="2400" dirty="0" err="1"/>
              <a:t>merupakan</a:t>
            </a:r>
            <a:r>
              <a:rPr lang="en-US" sz="2400" dirty="0"/>
              <a:t> </a:t>
            </a:r>
            <a:r>
              <a:rPr lang="en-US" sz="2400" dirty="0" err="1"/>
              <a:t>faktor</a:t>
            </a:r>
            <a:r>
              <a:rPr lang="en-US" sz="2400" dirty="0"/>
              <a:t> yang paling </a:t>
            </a:r>
            <a:r>
              <a:rPr lang="en-US" sz="2400" dirty="0" err="1"/>
              <a:t>penting</a:t>
            </a:r>
            <a:r>
              <a:rPr lang="en-US" sz="2400" dirty="0"/>
              <a:t> yang </a:t>
            </a:r>
            <a:r>
              <a:rPr lang="en-US" sz="2400" dirty="0" err="1"/>
              <a:t>mempengaruhi</a:t>
            </a:r>
            <a:r>
              <a:rPr lang="en-US" sz="2400" dirty="0"/>
              <a:t> </a:t>
            </a:r>
            <a:r>
              <a:rPr lang="en-US" sz="2400" dirty="0" err="1"/>
              <a:t>pilihan</a:t>
            </a:r>
            <a:r>
              <a:rPr lang="en-US" sz="2400" dirty="0"/>
              <a:t> </a:t>
            </a:r>
            <a:r>
              <a:rPr lang="en-US" sz="2400" dirty="0" err="1"/>
              <a:t>metode</a:t>
            </a:r>
            <a:r>
              <a:rPr lang="en-US" sz="2400" dirty="0"/>
              <a:t> </a:t>
            </a:r>
            <a:r>
              <a:rPr lang="en-US" sz="2400" dirty="0" err="1"/>
              <a:t>tertentu</a:t>
            </a:r>
            <a:r>
              <a:rPr lang="en-US" sz="2400" dirty="0"/>
              <a:t>. </a:t>
            </a:r>
            <a:r>
              <a:rPr lang="en-US" sz="2400" dirty="0" err="1"/>
              <a:t>Metode</a:t>
            </a:r>
            <a:r>
              <a:rPr lang="en-US" sz="2400" dirty="0"/>
              <a:t> yang </a:t>
            </a:r>
            <a:r>
              <a:rPr lang="en-US" sz="2400" dirty="0" err="1"/>
              <a:t>dipilih</a:t>
            </a:r>
            <a:r>
              <a:rPr lang="en-US" sz="2400" dirty="0"/>
              <a:t> </a:t>
            </a:r>
            <a:r>
              <a:rPr lang="en-US" sz="2400" dirty="0" err="1"/>
              <a:t>harus</a:t>
            </a:r>
            <a:r>
              <a:rPr lang="en-US" sz="2400" dirty="0"/>
              <a:t> </a:t>
            </a:r>
            <a:r>
              <a:rPr lang="en-US" sz="2400" dirty="0" err="1"/>
              <a:t>sedemikian</a:t>
            </a:r>
            <a:r>
              <a:rPr lang="en-US" sz="2400" dirty="0"/>
              <a:t> </a:t>
            </a:r>
            <a:r>
              <a:rPr lang="en-US" sz="2400" dirty="0" err="1"/>
              <a:t>rupa</a:t>
            </a:r>
            <a:r>
              <a:rPr lang="en-US" sz="2400" dirty="0"/>
              <a:t> </a:t>
            </a:r>
            <a:r>
              <a:rPr lang="en-US" sz="2400" dirty="0" err="1"/>
              <a:t>sehingga</a:t>
            </a:r>
            <a:r>
              <a:rPr lang="en-US" sz="2400" dirty="0"/>
              <a:t> </a:t>
            </a:r>
            <a:r>
              <a:rPr lang="en-US" sz="2400" dirty="0" err="1"/>
              <a:t>sesuai</a:t>
            </a:r>
            <a:r>
              <a:rPr lang="en-US" sz="2400" dirty="0"/>
              <a:t> </a:t>
            </a:r>
            <a:r>
              <a:rPr lang="en-US" sz="2400" dirty="0" err="1"/>
              <a:t>dengan</a:t>
            </a:r>
            <a:r>
              <a:rPr lang="en-US" sz="2400" dirty="0"/>
              <a:t> </a:t>
            </a:r>
            <a:r>
              <a:rPr lang="en-US" sz="2400" dirty="0" err="1"/>
              <a:t>jenis</a:t>
            </a:r>
            <a:r>
              <a:rPr lang="en-US" sz="2400" dirty="0"/>
              <a:t> </a:t>
            </a:r>
            <a:r>
              <a:rPr lang="en-US" sz="2400" dirty="0" err="1"/>
              <a:t>penyelidikan</a:t>
            </a:r>
            <a:r>
              <a:rPr lang="en-US" sz="2400" dirty="0"/>
              <a:t> yang </a:t>
            </a:r>
            <a:r>
              <a:rPr lang="en-US" sz="2400" dirty="0" err="1"/>
              <a:t>akan</a:t>
            </a:r>
            <a:r>
              <a:rPr lang="en-US" sz="2400" dirty="0"/>
              <a:t> </a:t>
            </a:r>
            <a:r>
              <a:rPr lang="en-US" sz="2400" dirty="0" err="1"/>
              <a:t>dilakukan</a:t>
            </a:r>
            <a:r>
              <a:rPr lang="en-US" sz="2400" dirty="0"/>
              <a:t> </a:t>
            </a:r>
            <a:r>
              <a:rPr lang="en-US" sz="2400" dirty="0" err="1"/>
              <a:t>oleh</a:t>
            </a:r>
            <a:r>
              <a:rPr lang="en-US" sz="2400" dirty="0"/>
              <a:t> </a:t>
            </a:r>
            <a:r>
              <a:rPr lang="en-US" sz="2400" dirty="0" err="1"/>
              <a:t>peneliti</a:t>
            </a:r>
            <a:r>
              <a:rPr lang="en-US" sz="2400" dirty="0" smtClean="0"/>
              <a:t>. </a:t>
            </a:r>
            <a:r>
              <a:rPr lang="en-US" sz="2400" dirty="0" err="1" smtClean="0"/>
              <a:t>Faktor</a:t>
            </a:r>
            <a:r>
              <a:rPr lang="en-US" sz="2400" dirty="0" smtClean="0"/>
              <a:t> </a:t>
            </a:r>
            <a:r>
              <a:rPr lang="en-US" sz="2400" dirty="0" err="1" smtClean="0"/>
              <a:t>ini</a:t>
            </a:r>
            <a:r>
              <a:rPr lang="en-US" sz="2400" dirty="0" smtClean="0"/>
              <a:t> </a:t>
            </a:r>
            <a:r>
              <a:rPr lang="en-US" sz="2400" dirty="0" err="1" smtClean="0"/>
              <a:t>juga</a:t>
            </a:r>
            <a:r>
              <a:rPr lang="en-US" sz="2400" dirty="0" smtClean="0"/>
              <a:t> </a:t>
            </a:r>
            <a:r>
              <a:rPr lang="en-US" sz="2400" dirty="0" err="1" smtClean="0"/>
              <a:t>penting</a:t>
            </a:r>
            <a:r>
              <a:rPr lang="en-US" sz="2400" dirty="0" smtClean="0"/>
              <a:t> </a:t>
            </a:r>
            <a:r>
              <a:rPr lang="en-US" sz="2400" dirty="0" err="1" smtClean="0"/>
              <a:t>dalam</a:t>
            </a:r>
            <a:r>
              <a:rPr lang="en-US" sz="2400" dirty="0" smtClean="0"/>
              <a:t> </a:t>
            </a:r>
            <a:r>
              <a:rPr lang="en-US" sz="2400" dirty="0" err="1" smtClean="0"/>
              <a:t>menentukan</a:t>
            </a:r>
            <a:r>
              <a:rPr lang="en-US" sz="2400" dirty="0" smtClean="0"/>
              <a:t> </a:t>
            </a:r>
            <a:r>
              <a:rPr lang="en-US" sz="2400" dirty="0" err="1" smtClean="0"/>
              <a:t>apakah</a:t>
            </a:r>
            <a:r>
              <a:rPr lang="en-US" sz="2400" dirty="0" smtClean="0"/>
              <a:t> data </a:t>
            </a:r>
            <a:r>
              <a:rPr lang="en-US" sz="2400" dirty="0" err="1" smtClean="0"/>
              <a:t>data</a:t>
            </a:r>
            <a:r>
              <a:rPr lang="en-US" sz="2400" dirty="0" smtClean="0"/>
              <a:t> </a:t>
            </a:r>
            <a:r>
              <a:rPr lang="en-US" sz="2400" dirty="0" err="1" smtClean="0"/>
              <a:t>sekunder</a:t>
            </a:r>
            <a:r>
              <a:rPr lang="en-US" sz="2400" dirty="0" smtClean="0"/>
              <a:t> yang </a:t>
            </a:r>
            <a:r>
              <a:rPr lang="en-US" sz="2400" dirty="0" err="1" smtClean="0"/>
              <a:t>akan</a:t>
            </a:r>
            <a:r>
              <a:rPr lang="en-US" sz="2400" dirty="0" smtClean="0"/>
              <a:t> </a:t>
            </a:r>
            <a:r>
              <a:rPr lang="en-US" sz="2400" dirty="0" err="1" smtClean="0"/>
              <a:t>digunakan</a:t>
            </a:r>
            <a:r>
              <a:rPr lang="en-US" sz="2400" dirty="0" smtClean="0"/>
              <a:t> </a:t>
            </a:r>
            <a:r>
              <a:rPr lang="en-US" sz="2400" dirty="0" err="1" smtClean="0"/>
              <a:t>atau</a:t>
            </a:r>
            <a:r>
              <a:rPr lang="en-US" sz="2400" dirty="0" smtClean="0"/>
              <a:t> data </a:t>
            </a:r>
            <a:r>
              <a:rPr lang="en-US" sz="2400" dirty="0" err="1" smtClean="0"/>
              <a:t>belum</a:t>
            </a:r>
            <a:r>
              <a:rPr lang="en-US" sz="2400" dirty="0" smtClean="0"/>
              <a:t> </a:t>
            </a:r>
            <a:r>
              <a:rPr lang="en-US" sz="2400" dirty="0" err="1" smtClean="0"/>
              <a:t>tersedia</a:t>
            </a:r>
            <a:r>
              <a:rPr lang="en-US" sz="2400" dirty="0" smtClean="0"/>
              <a:t> data primer </a:t>
            </a:r>
            <a:r>
              <a:rPr lang="en-US" sz="2400" dirty="0" err="1" smtClean="0"/>
              <a:t>harus</a:t>
            </a:r>
            <a:r>
              <a:rPr lang="en-US" sz="2400" dirty="0" smtClean="0"/>
              <a:t> </a:t>
            </a:r>
            <a:r>
              <a:rPr lang="en-US" sz="2400" dirty="0" err="1" smtClean="0"/>
              <a:t>dikumpulkan</a:t>
            </a:r>
            <a:r>
              <a:rPr lang="en-US" sz="2400" dirty="0" smtClean="0"/>
              <a:t>.</a:t>
            </a:r>
          </a:p>
        </p:txBody>
      </p:sp>
      <p:sp>
        <p:nvSpPr>
          <p:cNvPr id="4" name="Footer Placeholder 3"/>
          <p:cNvSpPr>
            <a:spLocks noGrp="1"/>
          </p:cNvSpPr>
          <p:nvPr>
            <p:ph type="ftr" sz="quarter" idx="11"/>
          </p:nvPr>
        </p:nvSpPr>
        <p:spPr/>
        <p:txBody>
          <a:bodyPr/>
          <a:lstStyle/>
          <a:p>
            <a:r>
              <a:rPr lang="en-US" smtClean="0"/>
              <a:t>Seminar Manajemen Pemasaran</a:t>
            </a:r>
            <a:endParaRPr lang="en-US"/>
          </a:p>
        </p:txBody>
      </p:sp>
    </p:spTree>
    <p:extLst>
      <p:ext uri="{BB962C8B-B14F-4D97-AF65-F5344CB8AC3E}">
        <p14:creationId xmlns:p14="http://schemas.microsoft.com/office/powerpoint/2010/main" val="5314018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i-FI" sz="3200" b="1" dirty="0" smtClean="0"/>
              <a:t>FAKTOR YANG PERLU DIPERHATIKAN UNTUK METODE PENGUMPULAN DATA</a:t>
            </a:r>
            <a:endParaRPr lang="en-US" sz="3200" b="1" dirty="0"/>
          </a:p>
        </p:txBody>
      </p:sp>
      <p:sp>
        <p:nvSpPr>
          <p:cNvPr id="3" name="Content Placeholder 2"/>
          <p:cNvSpPr>
            <a:spLocks noGrp="1"/>
          </p:cNvSpPr>
          <p:nvPr>
            <p:ph idx="1"/>
          </p:nvPr>
        </p:nvSpPr>
        <p:spPr>
          <a:xfrm>
            <a:off x="914400" y="1600200"/>
            <a:ext cx="7772400" cy="3276600"/>
          </a:xfrm>
        </p:spPr>
        <p:txBody>
          <a:bodyPr>
            <a:noAutofit/>
          </a:bodyPr>
          <a:lstStyle/>
          <a:p>
            <a:pPr lvl="0"/>
            <a:r>
              <a:rPr lang="id-ID" sz="2400" b="1" dirty="0"/>
              <a:t>Dana yang tersedia:</a:t>
            </a:r>
            <a:r>
              <a:rPr lang="id-ID" sz="2400" dirty="0"/>
              <a:t> Ketersediaan dana untuk proyek riset menentukan untuk sebagian besar metode yang digunakan untuk pengumpulan data. Ketika dana yang dimiliki peneliti sangat terbatas, dia harus memilih metode yang relatif lebih </a:t>
            </a:r>
            <a:r>
              <a:rPr lang="id-ID" sz="2400" dirty="0" smtClean="0"/>
              <a:t>murah</a:t>
            </a:r>
            <a:r>
              <a:rPr lang="en-US" sz="2400" dirty="0" smtClean="0"/>
              <a:t>,</a:t>
            </a:r>
            <a:r>
              <a:rPr lang="id-ID" sz="2400" dirty="0" smtClean="0"/>
              <a:t> </a:t>
            </a:r>
            <a:r>
              <a:rPr lang="id-ID" sz="2400" dirty="0"/>
              <a:t>mungkin tidak efisien dan efektif karena beberapa metode mahal </a:t>
            </a:r>
            <a:r>
              <a:rPr lang="id-ID" sz="2400" dirty="0" smtClean="0"/>
              <a:t>lainnya</a:t>
            </a:r>
            <a:endParaRPr lang="en-US" sz="2400" dirty="0"/>
          </a:p>
        </p:txBody>
      </p:sp>
      <p:sp>
        <p:nvSpPr>
          <p:cNvPr id="4" name="Footer Placeholder 3"/>
          <p:cNvSpPr>
            <a:spLocks noGrp="1"/>
          </p:cNvSpPr>
          <p:nvPr>
            <p:ph type="ftr" sz="quarter" idx="11"/>
          </p:nvPr>
        </p:nvSpPr>
        <p:spPr/>
        <p:txBody>
          <a:bodyPr/>
          <a:lstStyle/>
          <a:p>
            <a:r>
              <a:rPr lang="en-US" smtClean="0"/>
              <a:t>Seminar Manajemen Pemasaran</a:t>
            </a:r>
            <a:endParaRPr lang="en-US"/>
          </a:p>
        </p:txBody>
      </p:sp>
    </p:spTree>
    <p:extLst>
      <p:ext uri="{BB962C8B-B14F-4D97-AF65-F5344CB8AC3E}">
        <p14:creationId xmlns:p14="http://schemas.microsoft.com/office/powerpoint/2010/main" val="38721470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i-FI" sz="3200" b="1" dirty="0" smtClean="0"/>
              <a:t>FAKTOR YANG PERLU DIPERHATIKAN UNTUK METODE PENGUMPULAN DATA</a:t>
            </a:r>
            <a:endParaRPr lang="en-US" sz="3200" b="1" dirty="0"/>
          </a:p>
        </p:txBody>
      </p:sp>
      <p:sp>
        <p:nvSpPr>
          <p:cNvPr id="3" name="Content Placeholder 2"/>
          <p:cNvSpPr>
            <a:spLocks noGrp="1"/>
          </p:cNvSpPr>
          <p:nvPr>
            <p:ph idx="1"/>
          </p:nvPr>
        </p:nvSpPr>
        <p:spPr>
          <a:xfrm>
            <a:off x="914400" y="1600200"/>
            <a:ext cx="7772400" cy="3276600"/>
          </a:xfrm>
        </p:spPr>
        <p:txBody>
          <a:bodyPr>
            <a:normAutofit fontScale="92500" lnSpcReduction="10000"/>
          </a:bodyPr>
          <a:lstStyle/>
          <a:p>
            <a:pPr lvl="0"/>
            <a:r>
              <a:rPr lang="id-ID" b="1" dirty="0"/>
              <a:t>Faktor waktu</a:t>
            </a:r>
            <a:r>
              <a:rPr lang="id-ID" sz="2800" b="1" dirty="0"/>
              <a:t>:</a:t>
            </a:r>
            <a:r>
              <a:rPr lang="id-ID" sz="2800" dirty="0"/>
              <a:t> Tersedianya waktu juga harus diperhitungkan dalam menentukan metode pengumpulan data. Beberapa metode mengambil waktu yang lebih lama, sedangkan dengan yang lainnya data dapat dikumpulkan dalam durasi relatif lebih pendek. Waktu yang dimiliki peneliti, dengan demikian, mempengaruhi pemilihan metode yang data akan dikumpulkan.</a:t>
            </a:r>
            <a:endParaRPr lang="en-US" sz="2800" dirty="0"/>
          </a:p>
        </p:txBody>
      </p:sp>
      <p:sp>
        <p:nvSpPr>
          <p:cNvPr id="4" name="Content Placeholder 2"/>
          <p:cNvSpPr txBox="1">
            <a:spLocks/>
          </p:cNvSpPr>
          <p:nvPr/>
        </p:nvSpPr>
        <p:spPr>
          <a:xfrm>
            <a:off x="833284" y="4724400"/>
            <a:ext cx="7772400" cy="3276600"/>
          </a:xfrm>
          <a:prstGeom prst="rect">
            <a:avLst/>
          </a:prstGeom>
        </p:spPr>
        <p:txBody>
          <a:bodyPr vert="horz">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r>
              <a:rPr lang="en-US" dirty="0" smtClean="0"/>
              <a:t> </a:t>
            </a:r>
            <a:r>
              <a:rPr lang="id-ID" b="1" dirty="0" smtClean="0"/>
              <a:t>Presisi yang diperlukan</a:t>
            </a:r>
            <a:r>
              <a:rPr lang="id-ID" sz="2400" b="1" dirty="0" smtClean="0"/>
              <a:t>:</a:t>
            </a:r>
            <a:r>
              <a:rPr lang="id-ID" sz="2400" dirty="0" smtClean="0"/>
              <a:t> Presisi yang dibutuhkan adalah faktor penting untuk dipertimbangkan pada saat memilih metode pengumpulan data.</a:t>
            </a:r>
            <a:endParaRPr lang="en-US" sz="2400" dirty="0"/>
          </a:p>
        </p:txBody>
      </p:sp>
      <p:sp>
        <p:nvSpPr>
          <p:cNvPr id="5" name="Footer Placeholder 4"/>
          <p:cNvSpPr>
            <a:spLocks noGrp="1"/>
          </p:cNvSpPr>
          <p:nvPr>
            <p:ph type="ftr" sz="quarter" idx="11"/>
          </p:nvPr>
        </p:nvSpPr>
        <p:spPr/>
        <p:txBody>
          <a:bodyPr/>
          <a:lstStyle/>
          <a:p>
            <a:r>
              <a:rPr lang="en-US" smtClean="0"/>
              <a:t>Seminar Manajemen Pemasaran</a:t>
            </a:r>
            <a:endParaRPr lang="en-US"/>
          </a:p>
        </p:txBody>
      </p:sp>
    </p:spTree>
    <p:extLst>
      <p:ext uri="{BB962C8B-B14F-4D97-AF65-F5344CB8AC3E}">
        <p14:creationId xmlns:p14="http://schemas.microsoft.com/office/powerpoint/2010/main" val="235145706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i-FI" b="1" dirty="0" smtClean="0"/>
              <a:t>METODE STUDI KASUS</a:t>
            </a:r>
            <a:endParaRPr lang="en-US" b="1" dirty="0"/>
          </a:p>
        </p:txBody>
      </p:sp>
      <p:sp>
        <p:nvSpPr>
          <p:cNvPr id="4" name="Content Placeholder 3"/>
          <p:cNvSpPr>
            <a:spLocks noGrp="1"/>
          </p:cNvSpPr>
          <p:nvPr>
            <p:ph idx="1"/>
          </p:nvPr>
        </p:nvSpPr>
        <p:spPr>
          <a:xfrm>
            <a:off x="457200" y="1447800"/>
            <a:ext cx="8229600" cy="4754563"/>
          </a:xfrm>
        </p:spPr>
        <p:txBody>
          <a:bodyPr>
            <a:normAutofit/>
          </a:bodyPr>
          <a:lstStyle/>
          <a:p>
            <a:r>
              <a:rPr lang="en-US" sz="2400" dirty="0" err="1" smtClean="0"/>
              <a:t>Dengan</a:t>
            </a:r>
            <a:r>
              <a:rPr lang="en-US" sz="2400" dirty="0" smtClean="0"/>
              <a:t> </a:t>
            </a:r>
            <a:r>
              <a:rPr lang="en-US" sz="2400" dirty="0" err="1"/>
              <a:t>metode</a:t>
            </a:r>
            <a:r>
              <a:rPr lang="en-US" sz="2400" dirty="0"/>
              <a:t> </a:t>
            </a:r>
            <a:r>
              <a:rPr lang="en-US" sz="2400" dirty="0" err="1"/>
              <a:t>ini</a:t>
            </a:r>
            <a:r>
              <a:rPr lang="en-US" sz="2400" dirty="0"/>
              <a:t> </a:t>
            </a:r>
            <a:r>
              <a:rPr lang="en-US" sz="2400" dirty="0" err="1"/>
              <a:t>peneliti</a:t>
            </a:r>
            <a:r>
              <a:rPr lang="en-US" sz="2400" dirty="0"/>
              <a:t> </a:t>
            </a:r>
            <a:r>
              <a:rPr lang="en-US" sz="2400" dirty="0" err="1"/>
              <a:t>dapat</a:t>
            </a:r>
            <a:r>
              <a:rPr lang="en-US" sz="2400" dirty="0"/>
              <a:t> </a:t>
            </a:r>
            <a:r>
              <a:rPr lang="en-US" sz="2400" dirty="0" err="1"/>
              <a:t>mengambil</a:t>
            </a:r>
            <a:r>
              <a:rPr lang="en-US" sz="2400" dirty="0"/>
              <a:t> </a:t>
            </a:r>
            <a:r>
              <a:rPr lang="en-US" sz="2400" dirty="0" err="1"/>
              <a:t>satu</a:t>
            </a:r>
            <a:r>
              <a:rPr lang="en-US" sz="2400" dirty="0"/>
              <a:t> unit </a:t>
            </a:r>
            <a:r>
              <a:rPr lang="en-US" sz="2400" dirty="0" err="1"/>
              <a:t>sosial</a:t>
            </a:r>
            <a:r>
              <a:rPr lang="en-US" sz="2400" dirty="0"/>
              <a:t> </a:t>
            </a:r>
            <a:r>
              <a:rPr lang="en-US" sz="2400" dirty="0" err="1"/>
              <a:t>tunggal</a:t>
            </a:r>
            <a:r>
              <a:rPr lang="en-US" sz="2400" dirty="0"/>
              <a:t> </a:t>
            </a:r>
            <a:r>
              <a:rPr lang="en-US" sz="2400" dirty="0" err="1"/>
              <a:t>atau</a:t>
            </a:r>
            <a:r>
              <a:rPr lang="en-US" sz="2400" dirty="0"/>
              <a:t> </a:t>
            </a:r>
            <a:r>
              <a:rPr lang="en-US" sz="2400" dirty="0" err="1"/>
              <a:t>lebih</a:t>
            </a:r>
            <a:r>
              <a:rPr lang="en-US" sz="2400" dirty="0"/>
              <a:t> </a:t>
            </a:r>
            <a:r>
              <a:rPr lang="en-US" sz="2400" dirty="0" err="1"/>
              <a:t>dari</a:t>
            </a:r>
            <a:r>
              <a:rPr lang="en-US" sz="2400" dirty="0"/>
              <a:t> unit </a:t>
            </a:r>
            <a:r>
              <a:rPr lang="en-US" sz="2400" dirty="0" err="1"/>
              <a:t>tersebut</a:t>
            </a:r>
            <a:r>
              <a:rPr lang="en-US" sz="2400" dirty="0"/>
              <a:t> </a:t>
            </a:r>
            <a:r>
              <a:rPr lang="en-US" sz="2400" dirty="0" err="1"/>
              <a:t>untuk</a:t>
            </a:r>
            <a:r>
              <a:rPr lang="en-US" sz="2400" dirty="0"/>
              <a:t> </a:t>
            </a:r>
            <a:r>
              <a:rPr lang="en-US" sz="2400" dirty="0" err="1"/>
              <a:t>tujuan</a:t>
            </a:r>
            <a:r>
              <a:rPr lang="en-US" sz="2400" dirty="0"/>
              <a:t> </a:t>
            </a:r>
            <a:r>
              <a:rPr lang="en-US" sz="2400" dirty="0" err="1"/>
              <a:t>studi</a:t>
            </a:r>
            <a:r>
              <a:rPr lang="en-US" sz="2400" dirty="0"/>
              <a:t>, </a:t>
            </a:r>
            <a:r>
              <a:rPr lang="en-US" sz="2400" dirty="0" err="1"/>
              <a:t>ia</a:t>
            </a:r>
            <a:r>
              <a:rPr lang="en-US" sz="2400" dirty="0"/>
              <a:t> </a:t>
            </a:r>
            <a:r>
              <a:rPr lang="en-US" sz="2400" dirty="0" err="1"/>
              <a:t>bahkan</a:t>
            </a:r>
            <a:r>
              <a:rPr lang="en-US" sz="2400" dirty="0"/>
              <a:t> </a:t>
            </a:r>
            <a:r>
              <a:rPr lang="en-US" sz="2400" dirty="0" err="1"/>
              <a:t>dapat</a:t>
            </a:r>
            <a:r>
              <a:rPr lang="en-US" sz="2400" dirty="0"/>
              <a:t> </a:t>
            </a:r>
            <a:r>
              <a:rPr lang="en-US" sz="2400" dirty="0" err="1"/>
              <a:t>mengambil</a:t>
            </a:r>
            <a:r>
              <a:rPr lang="en-US" sz="2400" dirty="0"/>
              <a:t> </a:t>
            </a:r>
            <a:r>
              <a:rPr lang="en-US" sz="2400" dirty="0" err="1"/>
              <a:t>suatu</a:t>
            </a:r>
            <a:r>
              <a:rPr lang="en-US" sz="2400" dirty="0"/>
              <a:t> </a:t>
            </a:r>
            <a:r>
              <a:rPr lang="en-US" sz="2400" dirty="0" err="1"/>
              <a:t>keadaan</a:t>
            </a:r>
            <a:r>
              <a:rPr lang="en-US" sz="2400" dirty="0"/>
              <a:t> </a:t>
            </a:r>
            <a:r>
              <a:rPr lang="en-US" sz="2400" dirty="0" err="1"/>
              <a:t>untuk</a:t>
            </a:r>
            <a:r>
              <a:rPr lang="en-US" sz="2400" dirty="0"/>
              <a:t> </a:t>
            </a:r>
            <a:r>
              <a:rPr lang="en-US" sz="2400" dirty="0" err="1"/>
              <a:t>mempelajari</a:t>
            </a:r>
            <a:r>
              <a:rPr lang="en-US" sz="2400" dirty="0"/>
              <a:t> yang </a:t>
            </a:r>
            <a:r>
              <a:rPr lang="en-US" sz="2400" dirty="0" err="1" smtClean="0"/>
              <a:t>secara</a:t>
            </a:r>
            <a:r>
              <a:rPr lang="en-US" sz="2400" dirty="0" smtClean="0"/>
              <a:t> </a:t>
            </a:r>
            <a:r>
              <a:rPr lang="en-US" sz="2400" dirty="0" err="1"/>
              <a:t>komprehensif</a:t>
            </a:r>
            <a:r>
              <a:rPr lang="en-US" sz="2400" dirty="0" smtClean="0"/>
              <a:t>.</a:t>
            </a:r>
          </a:p>
          <a:p>
            <a:pPr marL="0" indent="0">
              <a:buNone/>
            </a:pPr>
            <a:endParaRPr lang="en-US" sz="2400" dirty="0"/>
          </a:p>
          <a:p>
            <a:r>
              <a:rPr lang="en-US" sz="2400" dirty="0" err="1" smtClean="0"/>
              <a:t>Umumnya</a:t>
            </a:r>
            <a:r>
              <a:rPr lang="en-US" sz="2400" dirty="0"/>
              <a:t>, </a:t>
            </a:r>
            <a:r>
              <a:rPr lang="en-US" sz="2400" dirty="0" err="1"/>
              <a:t>penelitian</a:t>
            </a:r>
            <a:r>
              <a:rPr lang="en-US" sz="2400" dirty="0"/>
              <a:t> </a:t>
            </a:r>
            <a:r>
              <a:rPr lang="en-US" sz="2400" dirty="0" err="1"/>
              <a:t>meluas</a:t>
            </a:r>
            <a:r>
              <a:rPr lang="en-US" sz="2400" dirty="0"/>
              <a:t> </a:t>
            </a:r>
            <a:r>
              <a:rPr lang="en-US" sz="2400" dirty="0" err="1"/>
              <a:t>selama</a:t>
            </a:r>
            <a:r>
              <a:rPr lang="en-US" sz="2400" dirty="0"/>
              <a:t> </a:t>
            </a:r>
            <a:r>
              <a:rPr lang="en-US" sz="2400" dirty="0" err="1"/>
              <a:t>periode</a:t>
            </a:r>
            <a:r>
              <a:rPr lang="en-US" sz="2400" dirty="0"/>
              <a:t> </a:t>
            </a:r>
            <a:r>
              <a:rPr lang="en-US" sz="2400" dirty="0" err="1"/>
              <a:t>waktu</a:t>
            </a:r>
            <a:r>
              <a:rPr lang="en-US" sz="2400" dirty="0"/>
              <a:t> yang </a:t>
            </a:r>
            <a:r>
              <a:rPr lang="en-US" sz="2400" dirty="0" err="1"/>
              <a:t>panjang</a:t>
            </a:r>
            <a:r>
              <a:rPr lang="en-US" sz="2400" dirty="0"/>
              <a:t> </a:t>
            </a:r>
            <a:r>
              <a:rPr lang="en-US" sz="2400" dirty="0" err="1"/>
              <a:t>untuk</a:t>
            </a:r>
            <a:r>
              <a:rPr lang="en-US" sz="2400" dirty="0"/>
              <a:t> </a:t>
            </a:r>
            <a:r>
              <a:rPr lang="en-US" sz="2400" dirty="0" err="1"/>
              <a:t>memastikan</a:t>
            </a:r>
            <a:r>
              <a:rPr lang="en-US" sz="2400" dirty="0"/>
              <a:t> </a:t>
            </a:r>
            <a:r>
              <a:rPr lang="en-US" sz="2400" dirty="0" err="1"/>
              <a:t>riwayat</a:t>
            </a:r>
            <a:r>
              <a:rPr lang="en-US" sz="2400" dirty="0"/>
              <a:t> </a:t>
            </a:r>
            <a:r>
              <a:rPr lang="en-US" sz="2400" dirty="0" err="1"/>
              <a:t>alami</a:t>
            </a:r>
            <a:r>
              <a:rPr lang="en-US" sz="2400" dirty="0"/>
              <a:t> unit </a:t>
            </a:r>
            <a:r>
              <a:rPr lang="en-US" sz="2400" dirty="0" err="1"/>
              <a:t>sehingga</a:t>
            </a:r>
            <a:r>
              <a:rPr lang="en-US" sz="2400" dirty="0"/>
              <a:t> </a:t>
            </a:r>
            <a:r>
              <a:rPr lang="en-US" sz="2400" dirty="0" err="1"/>
              <a:t>memperoleh</a:t>
            </a:r>
            <a:r>
              <a:rPr lang="en-US" sz="2400" dirty="0"/>
              <a:t> </a:t>
            </a:r>
            <a:r>
              <a:rPr lang="en-US" sz="2400" dirty="0" err="1"/>
              <a:t>informasi</a:t>
            </a:r>
            <a:r>
              <a:rPr lang="en-US" sz="2400" dirty="0"/>
              <a:t> yang </a:t>
            </a:r>
            <a:r>
              <a:rPr lang="en-US" sz="2400" dirty="0" err="1"/>
              <a:t>cukup</a:t>
            </a:r>
            <a:r>
              <a:rPr lang="en-US" sz="2400" dirty="0"/>
              <a:t> </a:t>
            </a:r>
            <a:r>
              <a:rPr lang="en-US" sz="2400" dirty="0" err="1"/>
              <a:t>untuk</a:t>
            </a:r>
            <a:r>
              <a:rPr lang="en-US" sz="2400" dirty="0"/>
              <a:t> </a:t>
            </a:r>
            <a:r>
              <a:rPr lang="en-US" sz="2400" dirty="0" err="1"/>
              <a:t>menggambarkan</a:t>
            </a:r>
            <a:r>
              <a:rPr lang="en-US" sz="2400" dirty="0"/>
              <a:t> </a:t>
            </a:r>
            <a:r>
              <a:rPr lang="en-US" sz="2400" dirty="0" err="1"/>
              <a:t>kesimpulan</a:t>
            </a:r>
            <a:r>
              <a:rPr lang="en-US" sz="2400" dirty="0"/>
              <a:t> yang </a:t>
            </a:r>
            <a:r>
              <a:rPr lang="en-US" sz="2400" dirty="0" err="1"/>
              <a:t>benar</a:t>
            </a:r>
            <a:r>
              <a:rPr lang="en-US" sz="2400" dirty="0"/>
              <a:t>.</a:t>
            </a:r>
          </a:p>
          <a:p>
            <a:endParaRPr lang="en-US" sz="2400" dirty="0"/>
          </a:p>
        </p:txBody>
      </p:sp>
      <p:sp>
        <p:nvSpPr>
          <p:cNvPr id="3" name="Footer Placeholder 2"/>
          <p:cNvSpPr>
            <a:spLocks noGrp="1"/>
          </p:cNvSpPr>
          <p:nvPr>
            <p:ph type="ftr" sz="quarter" idx="11"/>
          </p:nvPr>
        </p:nvSpPr>
        <p:spPr/>
        <p:txBody>
          <a:bodyPr/>
          <a:lstStyle/>
          <a:p>
            <a:r>
              <a:rPr lang="en-US" smtClean="0"/>
              <a:t>Seminar Manajemen Pemasaran</a:t>
            </a:r>
            <a:endParaRPr lang="en-US"/>
          </a:p>
        </p:txBody>
      </p:sp>
    </p:spTree>
    <p:extLst>
      <p:ext uri="{BB962C8B-B14F-4D97-AF65-F5344CB8AC3E}">
        <p14:creationId xmlns:p14="http://schemas.microsoft.com/office/powerpoint/2010/main" val="24393325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262" y="745587"/>
            <a:ext cx="7620000" cy="990600"/>
          </a:xfrm>
        </p:spPr>
        <p:txBody>
          <a:bodyPr>
            <a:noAutofit/>
          </a:bodyPr>
          <a:lstStyle/>
          <a:p>
            <a:pPr marL="114300" indent="0">
              <a:buNone/>
            </a:pPr>
            <a:r>
              <a:rPr lang="id-ID" sz="3200" dirty="0" smtClean="0"/>
              <a:t>M</a:t>
            </a:r>
            <a:r>
              <a:rPr lang="en-US" sz="3200" dirty="0" err="1" smtClean="0"/>
              <a:t>etode</a:t>
            </a:r>
            <a:r>
              <a:rPr lang="en-US" sz="3200" dirty="0" smtClean="0"/>
              <a:t> </a:t>
            </a:r>
            <a:r>
              <a:rPr lang="en-US" sz="3200" dirty="0" err="1"/>
              <a:t>pengumpulan</a:t>
            </a:r>
            <a:r>
              <a:rPr lang="en-US" sz="3200" dirty="0"/>
              <a:t> </a:t>
            </a:r>
            <a:r>
              <a:rPr lang="en-US" sz="3200" dirty="0" smtClean="0"/>
              <a:t>data</a:t>
            </a:r>
            <a:r>
              <a:rPr lang="id-ID" sz="3200" dirty="0" smtClean="0"/>
              <a:t> </a:t>
            </a:r>
            <a:r>
              <a:rPr lang="en-US" sz="3200" dirty="0" smtClean="0"/>
              <a:t> </a:t>
            </a:r>
            <a:r>
              <a:rPr lang="en-US" sz="3200" dirty="0" err="1"/>
              <a:t>terdiri</a:t>
            </a:r>
            <a:r>
              <a:rPr lang="en-US" sz="3200" dirty="0"/>
              <a:t> </a:t>
            </a:r>
            <a:r>
              <a:rPr lang="en-US" sz="3200" dirty="0" err="1"/>
              <a:t>atas</a:t>
            </a:r>
            <a:r>
              <a:rPr lang="en-US" sz="3200" dirty="0"/>
              <a:t> 2 </a:t>
            </a:r>
            <a:r>
              <a:rPr lang="en-US" sz="3200" dirty="0" err="1"/>
              <a:t>jenis</a:t>
            </a:r>
            <a:r>
              <a:rPr lang="en-US" sz="3200" dirty="0"/>
              <a:t> :</a:t>
            </a:r>
          </a:p>
        </p:txBody>
      </p:sp>
      <p:sp>
        <p:nvSpPr>
          <p:cNvPr id="4" name="Content Placeholder 2"/>
          <p:cNvSpPr txBox="1">
            <a:spLocks/>
          </p:cNvSpPr>
          <p:nvPr/>
        </p:nvSpPr>
        <p:spPr>
          <a:xfrm>
            <a:off x="1187624" y="2171700"/>
            <a:ext cx="6705600" cy="990600"/>
          </a:xfrm>
          <a:prstGeom prst="rect">
            <a:avLst/>
          </a:prstGeom>
        </p:spPr>
        <p:txBody>
          <a:bodyPr vert="horz" lIns="91440" tIns="45720" rIns="91440" bIns="45720" rtlCol="0">
            <a:normAutofit fontScale="25000" lnSpcReduction="20000"/>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algn="just"/>
            <a:r>
              <a:rPr lang="en-US" sz="12900" b="1" dirty="0"/>
              <a:t>Data primer</a:t>
            </a:r>
            <a:r>
              <a:rPr lang="en-US" sz="12900" dirty="0"/>
              <a:t>, </a:t>
            </a:r>
            <a:r>
              <a:rPr lang="en-US" sz="12900" dirty="0" err="1"/>
              <a:t>adalah</a:t>
            </a:r>
            <a:r>
              <a:rPr lang="en-US" sz="12900" dirty="0"/>
              <a:t> data yang </a:t>
            </a:r>
            <a:r>
              <a:rPr lang="en-US" sz="12900" dirty="0" err="1"/>
              <a:t>dikoleksi</a:t>
            </a:r>
            <a:r>
              <a:rPr lang="en-US" sz="12900" dirty="0"/>
              <a:t> </a:t>
            </a:r>
            <a:r>
              <a:rPr lang="en-US" sz="12900" dirty="0" err="1"/>
              <a:t>langsung</a:t>
            </a:r>
            <a:r>
              <a:rPr lang="en-US" sz="12900" dirty="0"/>
              <a:t> </a:t>
            </a:r>
            <a:r>
              <a:rPr lang="en-US" sz="12900" dirty="0" err="1"/>
              <a:t>oleh</a:t>
            </a:r>
            <a:r>
              <a:rPr lang="en-US" sz="12900" dirty="0"/>
              <a:t> </a:t>
            </a:r>
            <a:r>
              <a:rPr lang="en-US" sz="12900" dirty="0" err="1"/>
              <a:t>peneliti</a:t>
            </a:r>
            <a:r>
              <a:rPr lang="en-US" sz="12900" dirty="0"/>
              <a:t> </a:t>
            </a:r>
            <a:r>
              <a:rPr lang="en-US" sz="12900" dirty="0" err="1"/>
              <a:t>dan</a:t>
            </a:r>
            <a:r>
              <a:rPr lang="en-US" sz="12900" dirty="0"/>
              <a:t> </a:t>
            </a:r>
            <a:r>
              <a:rPr lang="en-US" sz="12900" dirty="0" err="1"/>
              <a:t>berada</a:t>
            </a:r>
            <a:r>
              <a:rPr lang="en-US" sz="12900" dirty="0"/>
              <a:t> </a:t>
            </a:r>
            <a:r>
              <a:rPr lang="en-US" sz="12900" dirty="0" err="1"/>
              <a:t>pada</a:t>
            </a:r>
            <a:r>
              <a:rPr lang="en-US" sz="12900" dirty="0"/>
              <a:t> </a:t>
            </a:r>
            <a:r>
              <a:rPr lang="en-US" sz="12900" dirty="0" err="1"/>
              <a:t>karakter</a:t>
            </a:r>
            <a:r>
              <a:rPr lang="en-US" sz="12900" dirty="0"/>
              <a:t> </a:t>
            </a:r>
            <a:r>
              <a:rPr lang="en-US" sz="12900" dirty="0" err="1"/>
              <a:t>originalnya</a:t>
            </a:r>
            <a:r>
              <a:rPr lang="en-US" dirty="0"/>
              <a:t>.</a:t>
            </a:r>
          </a:p>
          <a:p>
            <a:pPr algn="just"/>
            <a:endParaRPr lang="en-US" dirty="0"/>
          </a:p>
        </p:txBody>
      </p:sp>
      <p:sp>
        <p:nvSpPr>
          <p:cNvPr id="5" name="Content Placeholder 2"/>
          <p:cNvSpPr txBox="1">
            <a:spLocks/>
          </p:cNvSpPr>
          <p:nvPr/>
        </p:nvSpPr>
        <p:spPr>
          <a:xfrm>
            <a:off x="1187624" y="3933056"/>
            <a:ext cx="6705600" cy="990600"/>
          </a:xfrm>
          <a:prstGeom prst="rect">
            <a:avLst/>
          </a:prstGeom>
        </p:spPr>
        <p:txBody>
          <a:bodyPr vert="horz" lIns="91440" tIns="45720" rIns="91440" bIns="45720" rtlCol="0">
            <a:no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lvl="0" algn="just"/>
            <a:r>
              <a:rPr lang="en-US" sz="3200" b="1" dirty="0"/>
              <a:t>Data </a:t>
            </a:r>
            <a:r>
              <a:rPr lang="en-US" sz="3200" b="1" dirty="0" err="1"/>
              <a:t>sekunder</a:t>
            </a:r>
            <a:r>
              <a:rPr lang="en-US" sz="3200" dirty="0"/>
              <a:t>, </a:t>
            </a:r>
            <a:r>
              <a:rPr lang="en-US" sz="3200" dirty="0" err="1"/>
              <a:t>adalah</a:t>
            </a:r>
            <a:r>
              <a:rPr lang="en-US" sz="3200" dirty="0"/>
              <a:t> data yang </a:t>
            </a:r>
            <a:r>
              <a:rPr lang="en-US" sz="3200" dirty="0" err="1"/>
              <a:t>dikoleksi</a:t>
            </a:r>
            <a:r>
              <a:rPr lang="en-US" sz="3200" dirty="0"/>
              <a:t> </a:t>
            </a:r>
            <a:r>
              <a:rPr lang="en-US" sz="3200" dirty="0" err="1"/>
              <a:t>olah</a:t>
            </a:r>
            <a:r>
              <a:rPr lang="en-US" sz="3200" dirty="0"/>
              <a:t> orang lain </a:t>
            </a:r>
            <a:r>
              <a:rPr lang="en-US" sz="3200" dirty="0" err="1"/>
              <a:t>dan</a:t>
            </a:r>
            <a:r>
              <a:rPr lang="en-US" sz="3200" dirty="0"/>
              <a:t> </a:t>
            </a:r>
            <a:r>
              <a:rPr lang="en-US" sz="3200" dirty="0" err="1"/>
              <a:t>telah</a:t>
            </a:r>
            <a:r>
              <a:rPr lang="en-US" sz="3200" dirty="0"/>
              <a:t> </a:t>
            </a:r>
            <a:r>
              <a:rPr lang="en-US" sz="3200" dirty="0" err="1"/>
              <a:t>melalui</a:t>
            </a:r>
            <a:r>
              <a:rPr lang="en-US" sz="3200" dirty="0"/>
              <a:t> proses </a:t>
            </a:r>
            <a:r>
              <a:rPr lang="en-US" sz="3200" dirty="0" err="1"/>
              <a:t>statistik</a:t>
            </a:r>
            <a:r>
              <a:rPr lang="en-US" sz="3200" dirty="0"/>
              <a:t>.</a:t>
            </a:r>
          </a:p>
        </p:txBody>
      </p:sp>
      <p:sp>
        <p:nvSpPr>
          <p:cNvPr id="2" name="Footer Placeholder 1"/>
          <p:cNvSpPr>
            <a:spLocks noGrp="1"/>
          </p:cNvSpPr>
          <p:nvPr>
            <p:ph type="ftr" sz="quarter" idx="11"/>
          </p:nvPr>
        </p:nvSpPr>
        <p:spPr>
          <a:xfrm>
            <a:off x="2555776" y="6356350"/>
            <a:ext cx="3464024" cy="365125"/>
          </a:xfrm>
        </p:spPr>
        <p:txBody>
          <a:bodyPr/>
          <a:lstStyle/>
          <a:p>
            <a:r>
              <a:rPr lang="en-US" dirty="0" smtClean="0"/>
              <a:t>Seminar </a:t>
            </a:r>
            <a:r>
              <a:rPr lang="en-US" dirty="0" err="1" smtClean="0"/>
              <a:t>Manajemen</a:t>
            </a:r>
            <a:r>
              <a:rPr lang="en-US" dirty="0" smtClean="0"/>
              <a:t> </a:t>
            </a:r>
            <a:r>
              <a:rPr lang="en-US" dirty="0" err="1" smtClean="0"/>
              <a:t>Pemasaran</a:t>
            </a:r>
            <a:endParaRPr lang="en-US" dirty="0"/>
          </a:p>
        </p:txBody>
      </p:sp>
    </p:spTree>
    <p:extLst>
      <p:ext uri="{BB962C8B-B14F-4D97-AF65-F5344CB8AC3E}">
        <p14:creationId xmlns:p14="http://schemas.microsoft.com/office/powerpoint/2010/main" val="3269571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2" presetClass="entr" presetSubtype="4" fill="hold" grpId="0" nodeType="withEffect">
                                  <p:stCondLst>
                                    <p:cond delay="400"/>
                                  </p:stCondLst>
                                  <p:childTnLst>
                                    <p:set>
                                      <p:cBhvr>
                                        <p:cTn id="8" dur="1" fill="hold">
                                          <p:stCondLst>
                                            <p:cond delay="0"/>
                                          </p:stCondLst>
                                        </p:cTn>
                                        <p:tgtEl>
                                          <p:spTgt spid="4"/>
                                        </p:tgtEl>
                                        <p:attrNameLst>
                                          <p:attrName>style.visibility</p:attrName>
                                        </p:attrNameLst>
                                      </p:cBhvr>
                                      <p:to>
                                        <p:strVal val="visible"/>
                                      </p:to>
                                    </p:set>
                                    <p:anim calcmode="lin" valueType="num">
                                      <p:cBhvr additive="base">
                                        <p:cTn id="9" dur="1000" fill="hold"/>
                                        <p:tgtEl>
                                          <p:spTgt spid="4"/>
                                        </p:tgtEl>
                                        <p:attrNameLst>
                                          <p:attrName>ppt_x</p:attrName>
                                        </p:attrNameLst>
                                      </p:cBhvr>
                                      <p:tavLst>
                                        <p:tav tm="0">
                                          <p:val>
                                            <p:strVal val="#ppt_x"/>
                                          </p:val>
                                        </p:tav>
                                        <p:tav tm="100000">
                                          <p:val>
                                            <p:strVal val="#ppt_x"/>
                                          </p:val>
                                        </p:tav>
                                      </p:tavLst>
                                    </p:anim>
                                    <p:anim calcmode="lin" valueType="num">
                                      <p:cBhvr additive="base">
                                        <p:cTn id="10" dur="1000" fill="hold"/>
                                        <p:tgtEl>
                                          <p:spTgt spid="4"/>
                                        </p:tgtEl>
                                        <p:attrNameLst>
                                          <p:attrName>ppt_y</p:attrName>
                                        </p:attrNameLst>
                                      </p:cBhvr>
                                      <p:tavLst>
                                        <p:tav tm="0">
                                          <p:val>
                                            <p:strVal val="1+#ppt_h/2"/>
                                          </p:val>
                                        </p:tav>
                                        <p:tav tm="100000">
                                          <p:val>
                                            <p:strVal val="#ppt_y"/>
                                          </p:val>
                                        </p:tav>
                                      </p:tavLst>
                                    </p:anim>
                                  </p:childTnLst>
                                </p:cTn>
                              </p:par>
                              <p:par>
                                <p:cTn id="11" presetID="2" presetClass="entr" presetSubtype="4" fill="hold" grpId="0" nodeType="withEffect">
                                  <p:stCondLst>
                                    <p:cond delay="140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900" fill="hold"/>
                                        <p:tgtEl>
                                          <p:spTgt spid="5"/>
                                        </p:tgtEl>
                                        <p:attrNameLst>
                                          <p:attrName>ppt_x</p:attrName>
                                        </p:attrNameLst>
                                      </p:cBhvr>
                                      <p:tavLst>
                                        <p:tav tm="0">
                                          <p:val>
                                            <p:strVal val="#ppt_x"/>
                                          </p:val>
                                        </p:tav>
                                        <p:tav tm="100000">
                                          <p:val>
                                            <p:strVal val="#ppt_x"/>
                                          </p:val>
                                        </p:tav>
                                      </p:tavLst>
                                    </p:anim>
                                    <p:anim calcmode="lin" valueType="num">
                                      <p:cBhvr additive="base">
                                        <p:cTn id="14" dur="9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i-FI" dirty="0" smtClean="0"/>
              <a:t>METODE STUDI KASUS</a:t>
            </a:r>
            <a:endParaRPr lang="en-US" dirty="0"/>
          </a:p>
        </p:txBody>
      </p:sp>
      <p:sp>
        <p:nvSpPr>
          <p:cNvPr id="4" name="Content Placeholder 3"/>
          <p:cNvSpPr>
            <a:spLocks noGrp="1"/>
          </p:cNvSpPr>
          <p:nvPr>
            <p:ph idx="1"/>
          </p:nvPr>
        </p:nvSpPr>
        <p:spPr>
          <a:xfrm>
            <a:off x="533400" y="1371600"/>
            <a:ext cx="8229600" cy="4525963"/>
          </a:xfrm>
        </p:spPr>
        <p:txBody>
          <a:bodyPr>
            <a:normAutofit fontScale="92500" lnSpcReduction="10000"/>
          </a:bodyPr>
          <a:lstStyle/>
          <a:p>
            <a:pPr lvl="0"/>
            <a:r>
              <a:rPr lang="id-ID" sz="2800" dirty="0" smtClean="0"/>
              <a:t>Dalam </a:t>
            </a:r>
            <a:r>
              <a:rPr lang="id-ID" sz="2800" dirty="0"/>
              <a:t>konteks metode ini kita membuat studi lengkap dari unit sosial yang mencakup semua aspek.</a:t>
            </a:r>
            <a:br>
              <a:rPr lang="id-ID" sz="2800" dirty="0"/>
            </a:br>
            <a:r>
              <a:rPr lang="id-ID" sz="2800" dirty="0"/>
              <a:t>Melalui metode ini kita mencoba untuk memahami kompleks faktor yang operatif dalam suatu unit sosial sebagai totalitas terpadu.</a:t>
            </a:r>
            <a:endParaRPr lang="en-US" sz="2800" dirty="0"/>
          </a:p>
          <a:p>
            <a:r>
              <a:rPr lang="id-ID" sz="2800" dirty="0"/>
              <a:t>Berdasarkan metode pendekatan ini yang kebetulan menjadi kualitatif dan tidak kuantitatif . Informasi kuantitatif hanya tidak diambil. Setiap upaya yang mungkin dilakukan untuk mengumpulkan informasi mengenai semua aspek kehidupan. Dengan demikian, studi kasus memperdalam persepsi kita dan memberi kita wawasan yang jelas ke dalam hidup</a:t>
            </a:r>
            <a:endParaRPr lang="en-US" sz="2800" dirty="0"/>
          </a:p>
        </p:txBody>
      </p:sp>
      <p:sp>
        <p:nvSpPr>
          <p:cNvPr id="3" name="Footer Placeholder 2"/>
          <p:cNvSpPr>
            <a:spLocks noGrp="1"/>
          </p:cNvSpPr>
          <p:nvPr>
            <p:ph type="ftr" sz="quarter" idx="11"/>
          </p:nvPr>
        </p:nvSpPr>
        <p:spPr/>
        <p:txBody>
          <a:bodyPr/>
          <a:lstStyle/>
          <a:p>
            <a:r>
              <a:rPr lang="en-US" smtClean="0"/>
              <a:t>Seminar Manajemen Pemasaran</a:t>
            </a:r>
            <a:endParaRPr lang="en-US"/>
          </a:p>
        </p:txBody>
      </p:sp>
    </p:spTree>
    <p:extLst>
      <p:ext uri="{BB962C8B-B14F-4D97-AF65-F5344CB8AC3E}">
        <p14:creationId xmlns:p14="http://schemas.microsoft.com/office/powerpoint/2010/main" val="378118442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i-FI" dirty="0" smtClean="0"/>
              <a:t>METODE STUDI KASUS</a:t>
            </a:r>
            <a:endParaRPr lang="en-US" dirty="0"/>
          </a:p>
        </p:txBody>
      </p:sp>
      <p:sp>
        <p:nvSpPr>
          <p:cNvPr id="4" name="Content Placeholder 3"/>
          <p:cNvSpPr>
            <a:spLocks noGrp="1"/>
          </p:cNvSpPr>
          <p:nvPr>
            <p:ph idx="1"/>
          </p:nvPr>
        </p:nvSpPr>
        <p:spPr>
          <a:xfrm>
            <a:off x="838200" y="1447800"/>
            <a:ext cx="7772400" cy="4572000"/>
          </a:xfrm>
        </p:spPr>
        <p:txBody>
          <a:bodyPr>
            <a:normAutofit fontScale="85000" lnSpcReduction="20000"/>
          </a:bodyPr>
          <a:lstStyle/>
          <a:p>
            <a:pPr lvl="0"/>
            <a:r>
              <a:rPr lang="id-ID" dirty="0"/>
              <a:t>Sehubungan dengan metode studi kasus upaya dilakukan untuk mengetahui saling hubungan antar-faktor </a:t>
            </a:r>
            <a:r>
              <a:rPr lang="en-US" dirty="0" err="1" smtClean="0"/>
              <a:t>kausa</a:t>
            </a:r>
            <a:r>
              <a:rPr lang="id-ID" dirty="0" smtClean="0"/>
              <a:t>.</a:t>
            </a:r>
            <a:endParaRPr lang="en-US" dirty="0"/>
          </a:p>
          <a:p>
            <a:pPr lvl="0"/>
            <a:r>
              <a:rPr lang="en-US" dirty="0"/>
              <a:t> </a:t>
            </a:r>
            <a:r>
              <a:rPr lang="id-ID" dirty="0"/>
              <a:t>Berdasarkan metode studi kasus pola perilaku dari unit terkait dipelajari secara langsung dan bukan oleh pendekatan tidak langsung dan abstrak.</a:t>
            </a:r>
            <a:endParaRPr lang="en-US" dirty="0"/>
          </a:p>
          <a:p>
            <a:pPr lvl="0"/>
            <a:r>
              <a:rPr lang="id-ID" dirty="0"/>
              <a:t>Studi kasus hasil metode hipotesis berbuah bersama dengan data yang mungkin dapat membantu dalam menguji mereka, dan dengan demikian memungkinkan pengetahuan umum untuk mendapatkan lebih kaya dan lebih kaya. Dalam ketiadaan, ilmu sosial generalisasi mungkin akan cacat.</a:t>
            </a:r>
            <a:endParaRPr lang="en-US" dirty="0"/>
          </a:p>
        </p:txBody>
      </p:sp>
      <p:sp>
        <p:nvSpPr>
          <p:cNvPr id="3" name="Footer Placeholder 2"/>
          <p:cNvSpPr>
            <a:spLocks noGrp="1"/>
          </p:cNvSpPr>
          <p:nvPr>
            <p:ph type="ftr" sz="quarter" idx="11"/>
          </p:nvPr>
        </p:nvSpPr>
        <p:spPr/>
        <p:txBody>
          <a:bodyPr/>
          <a:lstStyle/>
          <a:p>
            <a:r>
              <a:rPr lang="en-US" smtClean="0"/>
              <a:t>Seminar Manajemen Pemasaran</a:t>
            </a:r>
            <a:endParaRPr lang="en-US"/>
          </a:p>
        </p:txBody>
      </p:sp>
    </p:spTree>
    <p:extLst>
      <p:ext uri="{BB962C8B-B14F-4D97-AF65-F5344CB8AC3E}">
        <p14:creationId xmlns:p14="http://schemas.microsoft.com/office/powerpoint/2010/main" val="7660367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Seminar Manajemen Pemasaran</a:t>
            </a:r>
            <a:endParaRPr lang="en-US" dirty="0"/>
          </a:p>
        </p:txBody>
      </p:sp>
      <p:pic>
        <p:nvPicPr>
          <p:cNvPr id="6" name="Picture 5"/>
          <p:cNvPicPr/>
          <p:nvPr/>
        </p:nvPicPr>
        <p:blipFill>
          <a:blip r:embed="rId2">
            <a:extLst>
              <a:ext uri="{28A0092B-C50C-407E-A947-70E740481C1C}">
                <a14:useLocalDpi xmlns:a14="http://schemas.microsoft.com/office/drawing/2010/main" val="0"/>
              </a:ext>
            </a:extLst>
          </a:blip>
          <a:stretch>
            <a:fillRect/>
          </a:stretch>
        </p:blipFill>
        <p:spPr>
          <a:xfrm>
            <a:off x="1331640" y="1412776"/>
            <a:ext cx="6192688" cy="3816424"/>
          </a:xfrm>
          <a:prstGeom prst="rect">
            <a:avLst/>
          </a:prstGeom>
        </p:spPr>
      </p:pic>
    </p:spTree>
    <p:extLst>
      <p:ext uri="{BB962C8B-B14F-4D97-AF65-F5344CB8AC3E}">
        <p14:creationId xmlns:p14="http://schemas.microsoft.com/office/powerpoint/2010/main" val="80398150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2728" y="548481"/>
            <a:ext cx="7772400" cy="884238"/>
          </a:xfrm>
        </p:spPr>
        <p:txBody>
          <a:bodyPr>
            <a:normAutofit/>
          </a:bodyPr>
          <a:lstStyle/>
          <a:p>
            <a:r>
              <a:rPr lang="en-US" sz="3200" b="1" dirty="0"/>
              <a:t>PENGUMPULAN DATA PRIMER</a:t>
            </a:r>
            <a:endParaRPr lang="en-US" sz="3200" dirty="0"/>
          </a:p>
        </p:txBody>
      </p:sp>
      <p:sp>
        <p:nvSpPr>
          <p:cNvPr id="7" name="Content Placeholder 2"/>
          <p:cNvSpPr txBox="1">
            <a:spLocks/>
          </p:cNvSpPr>
          <p:nvPr/>
        </p:nvSpPr>
        <p:spPr>
          <a:xfrm>
            <a:off x="803564" y="990600"/>
            <a:ext cx="7696200" cy="1828800"/>
          </a:xfrm>
          <a:prstGeom prst="rect">
            <a:avLst/>
          </a:prstGeom>
        </p:spPr>
        <p:txBody>
          <a:bodyPr vert="horz">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indent="0">
              <a:buFont typeface="Wingdings 2"/>
              <a:buNone/>
            </a:pPr>
            <a:endParaRPr lang="en-US" dirty="0" smtClean="0">
              <a:latin typeface="Arial Narrow" pitchFamily="34" charset="0"/>
            </a:endParaRPr>
          </a:p>
        </p:txBody>
      </p:sp>
      <p:sp>
        <p:nvSpPr>
          <p:cNvPr id="8" name="Content Placeholder 2"/>
          <p:cNvSpPr txBox="1">
            <a:spLocks/>
          </p:cNvSpPr>
          <p:nvPr/>
        </p:nvSpPr>
        <p:spPr>
          <a:xfrm>
            <a:off x="768928" y="4343400"/>
            <a:ext cx="7696200" cy="1828800"/>
          </a:xfrm>
          <a:prstGeom prst="rect">
            <a:avLst/>
          </a:prstGeom>
        </p:spPr>
        <p:txBody>
          <a:bodyPr vert="horz">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indent="0">
              <a:buFont typeface="Wingdings 2"/>
              <a:buNone/>
            </a:pPr>
            <a:endParaRPr lang="en-US" dirty="0">
              <a:latin typeface="Arial Narrow" pitchFamily="34" charset="0"/>
            </a:endParaRPr>
          </a:p>
        </p:txBody>
      </p:sp>
      <p:sp>
        <p:nvSpPr>
          <p:cNvPr id="9" name="Content Placeholder 2"/>
          <p:cNvSpPr txBox="1">
            <a:spLocks/>
          </p:cNvSpPr>
          <p:nvPr/>
        </p:nvSpPr>
        <p:spPr>
          <a:xfrm>
            <a:off x="755576" y="2242128"/>
            <a:ext cx="7696200" cy="568036"/>
          </a:xfrm>
          <a:prstGeom prst="rect">
            <a:avLst/>
          </a:prstGeom>
        </p:spPr>
        <p:txBody>
          <a:bodyPr vert="horz">
            <a:no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indent="0" algn="just">
              <a:buFont typeface="Wingdings 2"/>
              <a:buNone/>
            </a:pPr>
            <a:r>
              <a:rPr lang="en-US" sz="3200" dirty="0" smtClean="0"/>
              <a:t>Data primer </a:t>
            </a:r>
            <a:r>
              <a:rPr lang="en-US" sz="3200" dirty="0" err="1" smtClean="0"/>
              <a:t>dapat</a:t>
            </a:r>
            <a:r>
              <a:rPr lang="en-US" sz="3200" dirty="0" smtClean="0"/>
              <a:t> </a:t>
            </a:r>
            <a:r>
              <a:rPr lang="en-US" sz="3200" dirty="0" err="1" smtClean="0"/>
              <a:t>dikumpulkan</a:t>
            </a:r>
            <a:r>
              <a:rPr lang="en-US" sz="3200" dirty="0" smtClean="0"/>
              <a:t> </a:t>
            </a:r>
            <a:r>
              <a:rPr lang="en-US" sz="3200" dirty="0" err="1" smtClean="0"/>
              <a:t>melalui</a:t>
            </a:r>
            <a:r>
              <a:rPr lang="en-US" sz="3200" dirty="0" smtClean="0"/>
              <a:t> </a:t>
            </a:r>
            <a:r>
              <a:rPr lang="en-US" sz="3200" dirty="0" err="1" smtClean="0"/>
              <a:t>eksperimen</a:t>
            </a:r>
            <a:r>
              <a:rPr lang="en-US" sz="3200" dirty="0" smtClean="0"/>
              <a:t> </a:t>
            </a:r>
            <a:r>
              <a:rPr lang="en-US" sz="3200" dirty="0" err="1" smtClean="0"/>
              <a:t>pada</a:t>
            </a:r>
            <a:r>
              <a:rPr lang="en-US" sz="3200" dirty="0" smtClean="0"/>
              <a:t> </a:t>
            </a:r>
            <a:r>
              <a:rPr lang="en-US" sz="3200" dirty="0" err="1" smtClean="0"/>
              <a:t>penelitian</a:t>
            </a:r>
            <a:r>
              <a:rPr lang="en-US" sz="3200" dirty="0" smtClean="0"/>
              <a:t> </a:t>
            </a:r>
            <a:r>
              <a:rPr lang="en-US" sz="3200" dirty="0" err="1" smtClean="0"/>
              <a:t>eksperimental</a:t>
            </a:r>
            <a:r>
              <a:rPr lang="en-US" sz="3200" dirty="0" smtClean="0"/>
              <a:t>, </a:t>
            </a:r>
            <a:r>
              <a:rPr lang="en-US" sz="3200" dirty="0" err="1" smtClean="0"/>
              <a:t>namun</a:t>
            </a:r>
            <a:r>
              <a:rPr lang="en-US" sz="3200" dirty="0" smtClean="0"/>
              <a:t> </a:t>
            </a:r>
            <a:r>
              <a:rPr lang="en-US" sz="3200" dirty="0" err="1" smtClean="0"/>
              <a:t>jika</a:t>
            </a:r>
            <a:r>
              <a:rPr lang="en-US" sz="3200" dirty="0" smtClean="0"/>
              <a:t> </a:t>
            </a:r>
            <a:r>
              <a:rPr lang="en-US" sz="3200" dirty="0" err="1" smtClean="0"/>
              <a:t>saja</a:t>
            </a:r>
            <a:r>
              <a:rPr lang="en-US" sz="3200" dirty="0" smtClean="0"/>
              <a:t> </a:t>
            </a:r>
            <a:r>
              <a:rPr lang="en-US" sz="3200" dirty="0" err="1" smtClean="0"/>
              <a:t>kita</a:t>
            </a:r>
            <a:r>
              <a:rPr lang="en-US" sz="3200" dirty="0" smtClean="0"/>
              <a:t> </a:t>
            </a:r>
            <a:r>
              <a:rPr lang="en-US" sz="3200" dirty="0" err="1" smtClean="0"/>
              <a:t>melakukan</a:t>
            </a:r>
            <a:r>
              <a:rPr lang="en-US" sz="3200" dirty="0" smtClean="0"/>
              <a:t> </a:t>
            </a:r>
            <a:r>
              <a:rPr lang="en-US" sz="3200" dirty="0" err="1" smtClean="0"/>
              <a:t>penelitian</a:t>
            </a:r>
            <a:r>
              <a:rPr lang="en-US" sz="3200" dirty="0" smtClean="0"/>
              <a:t> </a:t>
            </a:r>
            <a:r>
              <a:rPr lang="en-US" sz="3200" dirty="0" err="1" smtClean="0"/>
              <a:t>deskriptif</a:t>
            </a:r>
            <a:r>
              <a:rPr lang="en-US" sz="3200" dirty="0" smtClean="0"/>
              <a:t> </a:t>
            </a:r>
            <a:r>
              <a:rPr lang="en-US" sz="3200" dirty="0" err="1" smtClean="0"/>
              <a:t>maka</a:t>
            </a:r>
            <a:r>
              <a:rPr lang="en-US" sz="3200" dirty="0" smtClean="0"/>
              <a:t> survey </a:t>
            </a:r>
            <a:r>
              <a:rPr lang="en-US" sz="3200" dirty="0" err="1" smtClean="0"/>
              <a:t>diperlukan</a:t>
            </a:r>
            <a:r>
              <a:rPr lang="en-US" sz="3200" dirty="0" smtClean="0"/>
              <a:t> </a:t>
            </a:r>
            <a:r>
              <a:rPr lang="en-US" sz="3200" dirty="0" err="1" smtClean="0"/>
              <a:t>untuk</a:t>
            </a:r>
            <a:r>
              <a:rPr lang="en-US" sz="3200" dirty="0" smtClean="0"/>
              <a:t> </a:t>
            </a:r>
            <a:r>
              <a:rPr lang="en-US" sz="3200" dirty="0" err="1" smtClean="0"/>
              <a:t>mengumpulkan</a:t>
            </a:r>
            <a:r>
              <a:rPr lang="en-US" sz="3200" dirty="0" smtClean="0"/>
              <a:t> data primer.</a:t>
            </a:r>
          </a:p>
        </p:txBody>
      </p:sp>
      <p:sp>
        <p:nvSpPr>
          <p:cNvPr id="3" name="Footer Placeholder 2"/>
          <p:cNvSpPr>
            <a:spLocks noGrp="1"/>
          </p:cNvSpPr>
          <p:nvPr>
            <p:ph type="ftr" sz="quarter" idx="11"/>
          </p:nvPr>
        </p:nvSpPr>
        <p:spPr>
          <a:xfrm>
            <a:off x="2195736" y="6356350"/>
            <a:ext cx="3824064" cy="365125"/>
          </a:xfrm>
        </p:spPr>
        <p:txBody>
          <a:bodyPr/>
          <a:lstStyle/>
          <a:p>
            <a:r>
              <a:rPr lang="en-US" dirty="0" smtClean="0"/>
              <a:t>Seminar </a:t>
            </a:r>
            <a:r>
              <a:rPr lang="en-US" dirty="0" err="1" smtClean="0"/>
              <a:t>Manajemen</a:t>
            </a:r>
            <a:r>
              <a:rPr lang="en-US" dirty="0" smtClean="0"/>
              <a:t> </a:t>
            </a:r>
            <a:r>
              <a:rPr lang="en-US" dirty="0" err="1" smtClean="0"/>
              <a:t>Pemasaran</a:t>
            </a:r>
            <a:endParaRPr lang="en-US" dirty="0"/>
          </a:p>
        </p:txBody>
      </p:sp>
    </p:spTree>
    <p:extLst>
      <p:ext uri="{BB962C8B-B14F-4D97-AF65-F5344CB8AC3E}">
        <p14:creationId xmlns:p14="http://schemas.microsoft.com/office/powerpoint/2010/main" val="15868143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PERBEDAAN EKSPERIMEN DENGAN SURVEY</a:t>
            </a:r>
            <a:endParaRPr lang="en-US" sz="2800" b="1" dirty="0"/>
          </a:p>
        </p:txBody>
      </p:sp>
      <p:sp>
        <p:nvSpPr>
          <p:cNvPr id="4" name="Content Placeholder 2"/>
          <p:cNvSpPr txBox="1">
            <a:spLocks/>
          </p:cNvSpPr>
          <p:nvPr/>
        </p:nvSpPr>
        <p:spPr>
          <a:xfrm>
            <a:off x="467544" y="3789040"/>
            <a:ext cx="8056240" cy="151014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b="1" dirty="0" smtClean="0">
                <a:latin typeface="Cambria" pitchFamily="18" charset="0"/>
              </a:rPr>
              <a:t>SURVEY</a:t>
            </a:r>
          </a:p>
          <a:p>
            <a:pPr marL="274320" lvl="1" indent="0" algn="just">
              <a:buFont typeface="Arial" pitchFamily="34" charset="0"/>
              <a:buNone/>
            </a:pPr>
            <a:r>
              <a:rPr lang="en-US" dirty="0" smtClean="0">
                <a:latin typeface="Cambria" pitchFamily="18" charset="0"/>
              </a:rPr>
              <a:t>Survey </a:t>
            </a:r>
            <a:r>
              <a:rPr lang="en-US" dirty="0" err="1" smtClean="0">
                <a:latin typeface="Cambria" pitchFamily="18" charset="0"/>
              </a:rPr>
              <a:t>mengacu</a:t>
            </a:r>
            <a:r>
              <a:rPr lang="en-US" dirty="0" smtClean="0">
                <a:latin typeface="Cambria" pitchFamily="18" charset="0"/>
              </a:rPr>
              <a:t> </a:t>
            </a:r>
            <a:r>
              <a:rPr lang="en-US" dirty="0" err="1" smtClean="0">
                <a:latin typeface="Cambria" pitchFamily="18" charset="0"/>
              </a:rPr>
              <a:t>pada</a:t>
            </a:r>
            <a:r>
              <a:rPr lang="en-US" dirty="0" smtClean="0">
                <a:latin typeface="Cambria" pitchFamily="18" charset="0"/>
              </a:rPr>
              <a:t> </a:t>
            </a:r>
            <a:r>
              <a:rPr lang="en-US" dirty="0" err="1" smtClean="0">
                <a:latin typeface="Cambria" pitchFamily="18" charset="0"/>
              </a:rPr>
              <a:t>metode</a:t>
            </a:r>
            <a:r>
              <a:rPr lang="en-US" dirty="0" smtClean="0">
                <a:latin typeface="Cambria" pitchFamily="18" charset="0"/>
              </a:rPr>
              <a:t> </a:t>
            </a:r>
            <a:r>
              <a:rPr lang="en-US" dirty="0" err="1" smtClean="0">
                <a:latin typeface="Cambria" pitchFamily="18" charset="0"/>
              </a:rPr>
              <a:t>pengamanan</a:t>
            </a:r>
            <a:r>
              <a:rPr lang="en-US" dirty="0" smtClean="0">
                <a:latin typeface="Cambria" pitchFamily="18" charset="0"/>
              </a:rPr>
              <a:t> </a:t>
            </a:r>
            <a:r>
              <a:rPr lang="en-US" dirty="0" err="1" smtClean="0">
                <a:latin typeface="Cambria" pitchFamily="18" charset="0"/>
              </a:rPr>
              <a:t>informasi</a:t>
            </a:r>
            <a:r>
              <a:rPr lang="en-US" dirty="0" smtClean="0">
                <a:latin typeface="Cambria" pitchFamily="18" charset="0"/>
              </a:rPr>
              <a:t> </a:t>
            </a:r>
            <a:r>
              <a:rPr lang="en-US" dirty="0" err="1" smtClean="0">
                <a:latin typeface="Cambria" pitchFamily="18" charset="0"/>
              </a:rPr>
              <a:t>mengenai</a:t>
            </a:r>
            <a:r>
              <a:rPr lang="en-US" dirty="0" smtClean="0">
                <a:latin typeface="Cambria" pitchFamily="18" charset="0"/>
              </a:rPr>
              <a:t> </a:t>
            </a:r>
            <a:r>
              <a:rPr lang="en-US" dirty="0" err="1" smtClean="0">
                <a:latin typeface="Cambria" pitchFamily="18" charset="0"/>
              </a:rPr>
              <a:t>fenomena</a:t>
            </a:r>
            <a:r>
              <a:rPr lang="en-US" dirty="0" smtClean="0">
                <a:latin typeface="Cambria" pitchFamily="18" charset="0"/>
              </a:rPr>
              <a:t> yang </a:t>
            </a:r>
            <a:r>
              <a:rPr lang="en-US" dirty="0" err="1" smtClean="0">
                <a:latin typeface="Cambria" pitchFamily="18" charset="0"/>
              </a:rPr>
              <a:t>diteliti</a:t>
            </a:r>
            <a:r>
              <a:rPr lang="en-US" dirty="0" smtClean="0">
                <a:latin typeface="Cambria" pitchFamily="18" charset="0"/>
              </a:rPr>
              <a:t> </a:t>
            </a:r>
            <a:r>
              <a:rPr lang="en-US" dirty="0" err="1" smtClean="0">
                <a:latin typeface="Cambria" pitchFamily="18" charset="0"/>
              </a:rPr>
              <a:t>dari</a:t>
            </a:r>
            <a:r>
              <a:rPr lang="en-US" dirty="0" smtClean="0">
                <a:latin typeface="Cambria" pitchFamily="18" charset="0"/>
              </a:rPr>
              <a:t> </a:t>
            </a:r>
            <a:r>
              <a:rPr lang="en-US" dirty="0" err="1" smtClean="0">
                <a:latin typeface="Cambria" pitchFamily="18" charset="0"/>
              </a:rPr>
              <a:t>seluruh</a:t>
            </a:r>
            <a:r>
              <a:rPr lang="en-US" dirty="0" smtClean="0">
                <a:latin typeface="Cambria" pitchFamily="18" charset="0"/>
              </a:rPr>
              <a:t> </a:t>
            </a:r>
            <a:r>
              <a:rPr lang="en-US" dirty="0" err="1" smtClean="0">
                <a:latin typeface="Cambria" pitchFamily="18" charset="0"/>
              </a:rPr>
              <a:t>populasi</a:t>
            </a:r>
            <a:r>
              <a:rPr lang="en-US" dirty="0" smtClean="0">
                <a:latin typeface="Cambria" pitchFamily="18" charset="0"/>
              </a:rPr>
              <a:t> </a:t>
            </a:r>
            <a:r>
              <a:rPr lang="en-US" dirty="0" err="1" smtClean="0">
                <a:latin typeface="Cambria" pitchFamily="18" charset="0"/>
              </a:rPr>
              <a:t>atau</a:t>
            </a:r>
            <a:r>
              <a:rPr lang="en-US" dirty="0" smtClean="0">
                <a:latin typeface="Cambria" pitchFamily="18" charset="0"/>
              </a:rPr>
              <a:t> </a:t>
            </a:r>
            <a:r>
              <a:rPr lang="en-US" dirty="0" err="1" smtClean="0">
                <a:latin typeface="Cambria" pitchFamily="18" charset="0"/>
              </a:rPr>
              <a:t>sampel</a:t>
            </a:r>
            <a:r>
              <a:rPr lang="en-US" dirty="0" smtClean="0">
                <a:latin typeface="Cambria" pitchFamily="18" charset="0"/>
              </a:rPr>
              <a:t> yang </a:t>
            </a:r>
            <a:r>
              <a:rPr lang="en-US" dirty="0" err="1" smtClean="0">
                <a:latin typeface="Cambria" pitchFamily="18" charset="0"/>
              </a:rPr>
              <a:t>mewakili</a:t>
            </a:r>
            <a:r>
              <a:rPr lang="en-US" dirty="0" smtClean="0">
                <a:latin typeface="Cambria" pitchFamily="18" charset="0"/>
              </a:rPr>
              <a:t> </a:t>
            </a:r>
            <a:r>
              <a:rPr lang="en-US" dirty="0" err="1" smtClean="0">
                <a:latin typeface="Cambria" pitchFamily="18" charset="0"/>
              </a:rPr>
              <a:t>melalui</a:t>
            </a:r>
            <a:r>
              <a:rPr lang="en-US" dirty="0" smtClean="0">
                <a:latin typeface="Cambria" pitchFamily="18" charset="0"/>
              </a:rPr>
              <a:t> </a:t>
            </a:r>
            <a:r>
              <a:rPr lang="en-US" dirty="0" err="1" smtClean="0">
                <a:latin typeface="Cambria" pitchFamily="18" charset="0"/>
              </a:rPr>
              <a:t>pengamatan</a:t>
            </a:r>
            <a:endParaRPr lang="en-US" dirty="0">
              <a:latin typeface="Cambria" pitchFamily="18" charset="0"/>
            </a:endParaRPr>
          </a:p>
        </p:txBody>
      </p:sp>
      <p:sp>
        <p:nvSpPr>
          <p:cNvPr id="5" name="Content Placeholder 2"/>
          <p:cNvSpPr txBox="1">
            <a:spLocks/>
          </p:cNvSpPr>
          <p:nvPr/>
        </p:nvSpPr>
        <p:spPr>
          <a:xfrm>
            <a:off x="467544" y="1676400"/>
            <a:ext cx="8056240" cy="1828800"/>
          </a:xfrm>
          <a:prstGeom prst="rect">
            <a:avLst/>
          </a:prstGeom>
        </p:spPr>
        <p:txBody>
          <a:bodyPr vert="horz">
            <a:no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algn="just"/>
            <a:r>
              <a:rPr lang="en-US" sz="2800" b="1" dirty="0" smtClean="0">
                <a:latin typeface="Cambria" pitchFamily="18" charset="0"/>
              </a:rPr>
              <a:t>EKSPERIMEN</a:t>
            </a:r>
          </a:p>
          <a:p>
            <a:pPr marL="274320" lvl="1" indent="0" algn="just">
              <a:buNone/>
            </a:pPr>
            <a:r>
              <a:rPr lang="en-US" sz="2800" dirty="0" err="1" smtClean="0">
                <a:latin typeface="Cambria" pitchFamily="18" charset="0"/>
              </a:rPr>
              <a:t>Sebuah</a:t>
            </a:r>
            <a:r>
              <a:rPr lang="en-US" sz="2800" dirty="0" smtClean="0">
                <a:latin typeface="Cambria" pitchFamily="18" charset="0"/>
              </a:rPr>
              <a:t> </a:t>
            </a:r>
            <a:r>
              <a:rPr lang="en-US" sz="2800" dirty="0" err="1" smtClean="0">
                <a:latin typeface="Cambria" pitchFamily="18" charset="0"/>
              </a:rPr>
              <a:t>eksperimen</a:t>
            </a:r>
            <a:r>
              <a:rPr lang="en-US" sz="2800" dirty="0" smtClean="0">
                <a:latin typeface="Cambria" pitchFamily="18" charset="0"/>
              </a:rPr>
              <a:t> </a:t>
            </a:r>
            <a:r>
              <a:rPr lang="en-US" sz="2800" dirty="0" err="1" smtClean="0">
                <a:latin typeface="Cambria" pitchFamily="18" charset="0"/>
              </a:rPr>
              <a:t>mengacu</a:t>
            </a:r>
            <a:r>
              <a:rPr lang="en-US" sz="2800" dirty="0" smtClean="0">
                <a:latin typeface="Cambria" pitchFamily="18" charset="0"/>
              </a:rPr>
              <a:t> </a:t>
            </a:r>
            <a:r>
              <a:rPr lang="en-US" sz="2800" dirty="0" err="1" smtClean="0">
                <a:latin typeface="Cambria" pitchFamily="18" charset="0"/>
              </a:rPr>
              <a:t>pada</a:t>
            </a:r>
            <a:r>
              <a:rPr lang="en-US" sz="2800" dirty="0" smtClean="0">
                <a:latin typeface="Cambria" pitchFamily="18" charset="0"/>
              </a:rPr>
              <a:t> </a:t>
            </a:r>
            <a:r>
              <a:rPr lang="en-US" sz="2800" dirty="0" err="1" smtClean="0">
                <a:latin typeface="Cambria" pitchFamily="18" charset="0"/>
              </a:rPr>
              <a:t>investigasi</a:t>
            </a:r>
            <a:r>
              <a:rPr lang="en-US" sz="2800" dirty="0" smtClean="0">
                <a:latin typeface="Cambria" pitchFamily="18" charset="0"/>
              </a:rPr>
              <a:t> di </a:t>
            </a:r>
            <a:r>
              <a:rPr lang="en-US" sz="2800" dirty="0" err="1" smtClean="0">
                <a:latin typeface="Cambria" pitchFamily="18" charset="0"/>
              </a:rPr>
              <a:t>mana</a:t>
            </a:r>
            <a:r>
              <a:rPr lang="en-US" sz="2800" dirty="0" smtClean="0">
                <a:latin typeface="Cambria" pitchFamily="18" charset="0"/>
              </a:rPr>
              <a:t> </a:t>
            </a:r>
            <a:r>
              <a:rPr lang="en-US" sz="2800" dirty="0" err="1" smtClean="0">
                <a:latin typeface="Cambria" pitchFamily="18" charset="0"/>
              </a:rPr>
              <a:t>faktor</a:t>
            </a:r>
            <a:r>
              <a:rPr lang="en-US" sz="2800" dirty="0" smtClean="0">
                <a:latin typeface="Cambria" pitchFamily="18" charset="0"/>
              </a:rPr>
              <a:t> </a:t>
            </a:r>
            <a:r>
              <a:rPr lang="en-US" sz="2800" dirty="0" err="1" smtClean="0">
                <a:latin typeface="Cambria" pitchFamily="18" charset="0"/>
              </a:rPr>
              <a:t>atau</a:t>
            </a:r>
            <a:r>
              <a:rPr lang="en-US" sz="2800" dirty="0" smtClean="0">
                <a:latin typeface="Cambria" pitchFamily="18" charset="0"/>
              </a:rPr>
              <a:t> </a:t>
            </a:r>
            <a:r>
              <a:rPr lang="en-US" sz="2800" dirty="0" err="1" smtClean="0">
                <a:latin typeface="Cambria" pitchFamily="18" charset="0"/>
              </a:rPr>
              <a:t>variabel</a:t>
            </a:r>
            <a:r>
              <a:rPr lang="en-US" sz="2800" dirty="0" smtClean="0">
                <a:latin typeface="Cambria" pitchFamily="18" charset="0"/>
              </a:rPr>
              <a:t> yang </a:t>
            </a:r>
            <a:r>
              <a:rPr lang="en-US" sz="2800" dirty="0" err="1" smtClean="0">
                <a:latin typeface="Cambria" pitchFamily="18" charset="0"/>
              </a:rPr>
              <a:t>diuji</a:t>
            </a:r>
            <a:r>
              <a:rPr lang="en-US" sz="2800" dirty="0" smtClean="0">
                <a:latin typeface="Cambria" pitchFamily="18" charset="0"/>
              </a:rPr>
              <a:t> </a:t>
            </a:r>
            <a:r>
              <a:rPr lang="en-US" sz="2800" dirty="0" err="1" smtClean="0">
                <a:latin typeface="Cambria" pitchFamily="18" charset="0"/>
              </a:rPr>
              <a:t>terisolasi</a:t>
            </a:r>
            <a:r>
              <a:rPr lang="en-US" sz="2800" dirty="0">
                <a:latin typeface="Cambria" pitchFamily="18" charset="0"/>
              </a:rPr>
              <a:t> </a:t>
            </a:r>
            <a:r>
              <a:rPr lang="en-US" sz="2800" dirty="0" err="1" smtClean="0">
                <a:latin typeface="Cambria" pitchFamily="18" charset="0"/>
              </a:rPr>
              <a:t>serta</a:t>
            </a:r>
            <a:r>
              <a:rPr lang="en-US" sz="2800" dirty="0" smtClean="0">
                <a:latin typeface="Cambria" pitchFamily="18" charset="0"/>
              </a:rPr>
              <a:t> </a:t>
            </a:r>
            <a:r>
              <a:rPr lang="en-US" sz="2800" dirty="0" err="1" smtClean="0">
                <a:latin typeface="Cambria" pitchFamily="18" charset="0"/>
              </a:rPr>
              <a:t>dimodifikasi</a:t>
            </a:r>
            <a:r>
              <a:rPr lang="en-US" sz="2800" dirty="0" smtClean="0">
                <a:latin typeface="Cambria" pitchFamily="18" charset="0"/>
              </a:rPr>
              <a:t> agar </a:t>
            </a:r>
            <a:r>
              <a:rPr lang="en-US" sz="2800" dirty="0" err="1" smtClean="0">
                <a:latin typeface="Cambria" pitchFamily="18" charset="0"/>
              </a:rPr>
              <a:t>efeknya</a:t>
            </a:r>
            <a:r>
              <a:rPr lang="en-US" sz="2800" dirty="0" smtClean="0">
                <a:latin typeface="Cambria" pitchFamily="18" charset="0"/>
              </a:rPr>
              <a:t> </a:t>
            </a:r>
            <a:r>
              <a:rPr lang="en-US" sz="2800" dirty="0" err="1" smtClean="0">
                <a:latin typeface="Cambria" pitchFamily="18" charset="0"/>
              </a:rPr>
              <a:t>dapat</a:t>
            </a:r>
            <a:r>
              <a:rPr lang="en-US" sz="2800" dirty="0" smtClean="0">
                <a:latin typeface="Cambria" pitchFamily="18" charset="0"/>
              </a:rPr>
              <a:t> </a:t>
            </a:r>
            <a:r>
              <a:rPr lang="en-US" sz="2800" dirty="0" err="1" smtClean="0">
                <a:latin typeface="Cambria" pitchFamily="18" charset="0"/>
              </a:rPr>
              <a:t>diukur</a:t>
            </a:r>
            <a:r>
              <a:rPr lang="en-US" sz="2800" dirty="0" smtClean="0">
                <a:latin typeface="Cambria" pitchFamily="18" charset="0"/>
              </a:rPr>
              <a:t>. </a:t>
            </a:r>
          </a:p>
        </p:txBody>
      </p:sp>
      <p:sp>
        <p:nvSpPr>
          <p:cNvPr id="3" name="Footer Placeholder 2"/>
          <p:cNvSpPr>
            <a:spLocks noGrp="1"/>
          </p:cNvSpPr>
          <p:nvPr>
            <p:ph type="ftr" sz="quarter" idx="11"/>
          </p:nvPr>
        </p:nvSpPr>
        <p:spPr>
          <a:xfrm>
            <a:off x="2771800" y="6356350"/>
            <a:ext cx="3248000" cy="365125"/>
          </a:xfrm>
        </p:spPr>
        <p:txBody>
          <a:bodyPr/>
          <a:lstStyle/>
          <a:p>
            <a:r>
              <a:rPr lang="en-US" dirty="0" smtClean="0"/>
              <a:t>Seminar </a:t>
            </a:r>
            <a:r>
              <a:rPr lang="en-US" dirty="0" err="1" smtClean="0"/>
              <a:t>Manajemen</a:t>
            </a:r>
            <a:r>
              <a:rPr lang="en-US" dirty="0" smtClean="0"/>
              <a:t> </a:t>
            </a:r>
            <a:r>
              <a:rPr lang="en-US" dirty="0" err="1" smtClean="0"/>
              <a:t>Pemasaran</a:t>
            </a:r>
            <a:endParaRPr lang="en-US" dirty="0"/>
          </a:p>
        </p:txBody>
      </p:sp>
    </p:spTree>
    <p:extLst>
      <p:ext uri="{BB962C8B-B14F-4D97-AF65-F5344CB8AC3E}">
        <p14:creationId xmlns:p14="http://schemas.microsoft.com/office/powerpoint/2010/main" val="3793579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PENGUMPULAN DATA PRIMER</a:t>
            </a:r>
            <a:endParaRPr lang="en-US" sz="3200" dirty="0"/>
          </a:p>
        </p:txBody>
      </p:sp>
      <p:sp>
        <p:nvSpPr>
          <p:cNvPr id="3" name="Content Placeholder 2"/>
          <p:cNvSpPr>
            <a:spLocks noGrp="1"/>
          </p:cNvSpPr>
          <p:nvPr>
            <p:ph idx="1"/>
          </p:nvPr>
        </p:nvSpPr>
        <p:spPr/>
        <p:txBody>
          <a:bodyPr>
            <a:normAutofit/>
          </a:bodyPr>
          <a:lstStyle/>
          <a:p>
            <a:pPr marL="0" indent="0" algn="just">
              <a:buNone/>
            </a:pPr>
            <a:r>
              <a:rPr lang="id-ID" dirty="0" smtClean="0">
                <a:latin typeface="Cambria" pitchFamily="18" charset="0"/>
              </a:rPr>
              <a:t>M</a:t>
            </a:r>
            <a:r>
              <a:rPr lang="en-US" dirty="0" err="1" smtClean="0">
                <a:latin typeface="Cambria" pitchFamily="18" charset="0"/>
              </a:rPr>
              <a:t>etode</a:t>
            </a:r>
            <a:r>
              <a:rPr lang="en-US" dirty="0" smtClean="0">
                <a:latin typeface="Cambria" pitchFamily="18" charset="0"/>
              </a:rPr>
              <a:t> </a:t>
            </a:r>
            <a:r>
              <a:rPr lang="en-US" dirty="0" err="1">
                <a:latin typeface="Cambria" pitchFamily="18" charset="0"/>
              </a:rPr>
              <a:t>pengumpulan</a:t>
            </a:r>
            <a:r>
              <a:rPr lang="en-US" dirty="0">
                <a:latin typeface="Cambria" pitchFamily="18" charset="0"/>
              </a:rPr>
              <a:t> data primer, </a:t>
            </a:r>
            <a:r>
              <a:rPr lang="en-US" dirty="0" err="1">
                <a:latin typeface="Cambria" pitchFamily="18" charset="0"/>
              </a:rPr>
              <a:t>khususnya</a:t>
            </a:r>
            <a:r>
              <a:rPr lang="en-US" dirty="0">
                <a:latin typeface="Cambria" pitchFamily="18" charset="0"/>
              </a:rPr>
              <a:t> di </a:t>
            </a:r>
            <a:r>
              <a:rPr lang="en-US" dirty="0" err="1">
                <a:latin typeface="Cambria" pitchFamily="18" charset="0"/>
              </a:rPr>
              <a:t>survei</a:t>
            </a:r>
            <a:r>
              <a:rPr lang="en-US" dirty="0">
                <a:latin typeface="Cambria" pitchFamily="18" charset="0"/>
              </a:rPr>
              <a:t> </a:t>
            </a:r>
            <a:r>
              <a:rPr lang="en-US" dirty="0" err="1">
                <a:latin typeface="Cambria" pitchFamily="18" charset="0"/>
              </a:rPr>
              <a:t>dan</a:t>
            </a:r>
            <a:r>
              <a:rPr lang="en-US" dirty="0">
                <a:latin typeface="Cambria" pitchFamily="18" charset="0"/>
              </a:rPr>
              <a:t> </a:t>
            </a:r>
            <a:r>
              <a:rPr lang="en-US" dirty="0" err="1">
                <a:latin typeface="Cambria" pitchFamily="18" charset="0"/>
              </a:rPr>
              <a:t>penelitian</a:t>
            </a:r>
            <a:r>
              <a:rPr lang="en-US" dirty="0">
                <a:latin typeface="Cambria" pitchFamily="18" charset="0"/>
              </a:rPr>
              <a:t> </a:t>
            </a:r>
            <a:r>
              <a:rPr lang="en-US" dirty="0" err="1" smtClean="0">
                <a:latin typeface="Cambria" pitchFamily="18" charset="0"/>
              </a:rPr>
              <a:t>deskriptif</a:t>
            </a:r>
            <a:r>
              <a:rPr lang="id-ID" dirty="0">
                <a:latin typeface="Cambria" pitchFamily="18" charset="0"/>
              </a:rPr>
              <a:t> </a:t>
            </a:r>
            <a:r>
              <a:rPr lang="id-ID" dirty="0" smtClean="0">
                <a:latin typeface="Cambria" pitchFamily="18" charset="0"/>
              </a:rPr>
              <a:t>:</a:t>
            </a:r>
            <a:endParaRPr lang="en-US" dirty="0" smtClean="0">
              <a:latin typeface="Cambria" pitchFamily="18" charset="0"/>
            </a:endParaRPr>
          </a:p>
          <a:p>
            <a:pPr marL="1249363" indent="-514350">
              <a:lnSpc>
                <a:spcPct val="150000"/>
              </a:lnSpc>
              <a:buFont typeface="+mj-lt"/>
              <a:buAutoNum type="arabicPeriod"/>
            </a:pPr>
            <a:r>
              <a:rPr lang="id-ID" dirty="0" err="1">
                <a:latin typeface="Cambria" pitchFamily="18" charset="0"/>
              </a:rPr>
              <a:t>M</a:t>
            </a:r>
            <a:r>
              <a:rPr lang="en-US" dirty="0" err="1" smtClean="0">
                <a:latin typeface="Cambria" pitchFamily="18" charset="0"/>
              </a:rPr>
              <a:t>etode</a:t>
            </a:r>
            <a:r>
              <a:rPr lang="en-US" dirty="0" smtClean="0">
                <a:latin typeface="Cambria" pitchFamily="18" charset="0"/>
              </a:rPr>
              <a:t> </a:t>
            </a:r>
            <a:r>
              <a:rPr lang="en-US" dirty="0" err="1">
                <a:latin typeface="Cambria" pitchFamily="18" charset="0"/>
              </a:rPr>
              <a:t>observasi</a:t>
            </a:r>
            <a:r>
              <a:rPr lang="en-US" dirty="0">
                <a:latin typeface="Cambria" pitchFamily="18" charset="0"/>
              </a:rPr>
              <a:t>, </a:t>
            </a:r>
            <a:endParaRPr lang="en-US" dirty="0" smtClean="0">
              <a:latin typeface="Cambria" pitchFamily="18" charset="0"/>
            </a:endParaRPr>
          </a:p>
          <a:p>
            <a:pPr marL="1249363" indent="-514350">
              <a:lnSpc>
                <a:spcPct val="150000"/>
              </a:lnSpc>
              <a:buFont typeface="+mj-lt"/>
              <a:buAutoNum type="arabicPeriod"/>
            </a:pPr>
            <a:r>
              <a:rPr lang="id-ID" dirty="0" err="1">
                <a:latin typeface="Cambria" pitchFamily="18" charset="0"/>
              </a:rPr>
              <a:t>M</a:t>
            </a:r>
            <a:r>
              <a:rPr lang="en-US" dirty="0" err="1" smtClean="0">
                <a:latin typeface="Cambria" pitchFamily="18" charset="0"/>
              </a:rPr>
              <a:t>etode</a:t>
            </a:r>
            <a:r>
              <a:rPr lang="en-US" dirty="0" smtClean="0">
                <a:latin typeface="Cambria" pitchFamily="18" charset="0"/>
              </a:rPr>
              <a:t> </a:t>
            </a:r>
            <a:r>
              <a:rPr lang="en-US" dirty="0" err="1">
                <a:latin typeface="Cambria" pitchFamily="18" charset="0"/>
              </a:rPr>
              <a:t>wawancara</a:t>
            </a:r>
            <a:r>
              <a:rPr lang="en-US" dirty="0">
                <a:latin typeface="Cambria" pitchFamily="18" charset="0"/>
              </a:rPr>
              <a:t>, </a:t>
            </a:r>
            <a:endParaRPr lang="en-US" dirty="0" smtClean="0">
              <a:latin typeface="Cambria" pitchFamily="18" charset="0"/>
            </a:endParaRPr>
          </a:p>
          <a:p>
            <a:pPr marL="1249363" indent="-514350">
              <a:lnSpc>
                <a:spcPct val="150000"/>
              </a:lnSpc>
              <a:buFont typeface="+mj-lt"/>
              <a:buAutoNum type="arabicPeriod"/>
            </a:pPr>
            <a:r>
              <a:rPr lang="id-ID" dirty="0" err="1">
                <a:latin typeface="Cambria" pitchFamily="18" charset="0"/>
              </a:rPr>
              <a:t>M</a:t>
            </a:r>
            <a:r>
              <a:rPr lang="en-US" dirty="0" err="1" smtClean="0">
                <a:latin typeface="Cambria" pitchFamily="18" charset="0"/>
              </a:rPr>
              <a:t>elalui</a:t>
            </a:r>
            <a:r>
              <a:rPr lang="en-US" dirty="0" smtClean="0">
                <a:latin typeface="Cambria" pitchFamily="18" charset="0"/>
              </a:rPr>
              <a:t> </a:t>
            </a:r>
            <a:r>
              <a:rPr lang="en-US" dirty="0" err="1">
                <a:latin typeface="Cambria" pitchFamily="18" charset="0"/>
              </a:rPr>
              <a:t>kuesioner</a:t>
            </a:r>
            <a:r>
              <a:rPr lang="en-US" dirty="0" smtClean="0">
                <a:latin typeface="Cambria" pitchFamily="18" charset="0"/>
              </a:rPr>
              <a:t>,</a:t>
            </a:r>
          </a:p>
        </p:txBody>
      </p:sp>
      <p:sp>
        <p:nvSpPr>
          <p:cNvPr id="4" name="Footer Placeholder 3"/>
          <p:cNvSpPr>
            <a:spLocks noGrp="1"/>
          </p:cNvSpPr>
          <p:nvPr>
            <p:ph type="ftr" sz="quarter" idx="11"/>
          </p:nvPr>
        </p:nvSpPr>
        <p:spPr/>
        <p:txBody>
          <a:bodyPr/>
          <a:lstStyle/>
          <a:p>
            <a:r>
              <a:rPr lang="en-US" smtClean="0"/>
              <a:t>Seminar Manajemen Pemasaran</a:t>
            </a:r>
            <a:endParaRPr lang="en-US"/>
          </a:p>
        </p:txBody>
      </p:sp>
    </p:spTree>
    <p:extLst>
      <p:ext uri="{BB962C8B-B14F-4D97-AF65-F5344CB8AC3E}">
        <p14:creationId xmlns:p14="http://schemas.microsoft.com/office/powerpoint/2010/main" val="5261375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2855" y="-152400"/>
            <a:ext cx="7772400" cy="1143000"/>
          </a:xfrm>
        </p:spPr>
        <p:txBody>
          <a:bodyPr/>
          <a:lstStyle/>
          <a:p>
            <a:r>
              <a:rPr lang="en-US" dirty="0"/>
              <a:t>METODE OBSERVASI</a:t>
            </a:r>
          </a:p>
        </p:txBody>
      </p:sp>
      <p:sp>
        <p:nvSpPr>
          <p:cNvPr id="3" name="Content Placeholder 2"/>
          <p:cNvSpPr>
            <a:spLocks noGrp="1"/>
          </p:cNvSpPr>
          <p:nvPr>
            <p:ph idx="1"/>
          </p:nvPr>
        </p:nvSpPr>
        <p:spPr>
          <a:xfrm>
            <a:off x="914400" y="1447800"/>
            <a:ext cx="7772400" cy="1828800"/>
          </a:xfrm>
        </p:spPr>
        <p:txBody>
          <a:bodyPr>
            <a:normAutofit/>
          </a:bodyPr>
          <a:lstStyle/>
          <a:p>
            <a:r>
              <a:rPr lang="en-US" sz="2600" dirty="0" err="1" smtClean="0"/>
              <a:t>kita</a:t>
            </a:r>
            <a:r>
              <a:rPr lang="en-US" sz="2600" dirty="0" smtClean="0"/>
              <a:t> </a:t>
            </a:r>
            <a:r>
              <a:rPr lang="en-US" sz="2600" dirty="0" err="1"/>
              <a:t>semua</a:t>
            </a:r>
            <a:r>
              <a:rPr lang="en-US" sz="2600" dirty="0"/>
              <a:t> </a:t>
            </a:r>
            <a:r>
              <a:rPr lang="en-US" sz="2600" dirty="0" err="1"/>
              <a:t>mengamati</a:t>
            </a:r>
            <a:r>
              <a:rPr lang="en-US" sz="2600" dirty="0"/>
              <a:t> </a:t>
            </a:r>
            <a:r>
              <a:rPr lang="en-US" sz="2600" dirty="0" err="1"/>
              <a:t>hal-hal</a:t>
            </a:r>
            <a:r>
              <a:rPr lang="en-US" sz="2600" dirty="0"/>
              <a:t> di </a:t>
            </a:r>
            <a:r>
              <a:rPr lang="en-US" sz="2600" dirty="0" err="1"/>
              <a:t>sekitar</a:t>
            </a:r>
            <a:r>
              <a:rPr lang="en-US" sz="2600" dirty="0"/>
              <a:t> </a:t>
            </a:r>
            <a:r>
              <a:rPr lang="en-US" sz="2600" dirty="0" err="1"/>
              <a:t>kita</a:t>
            </a:r>
            <a:r>
              <a:rPr lang="en-US" sz="2600" dirty="0"/>
              <a:t>, </a:t>
            </a:r>
            <a:r>
              <a:rPr lang="en-US" sz="2600" dirty="0" err="1"/>
              <a:t>tapi</a:t>
            </a:r>
            <a:r>
              <a:rPr lang="en-US" sz="2600" dirty="0"/>
              <a:t> </a:t>
            </a:r>
            <a:r>
              <a:rPr lang="en-US" sz="2600" dirty="0" err="1"/>
              <a:t>hal</a:t>
            </a:r>
            <a:r>
              <a:rPr lang="en-US" sz="2600" dirty="0"/>
              <a:t> </a:t>
            </a:r>
            <a:r>
              <a:rPr lang="en-US" sz="2600" dirty="0" err="1"/>
              <a:t>semacam</a:t>
            </a:r>
            <a:r>
              <a:rPr lang="en-US" sz="2600" dirty="0"/>
              <a:t> </a:t>
            </a:r>
            <a:r>
              <a:rPr lang="en-US" sz="2600" dirty="0" err="1"/>
              <a:t>ini</a:t>
            </a:r>
            <a:r>
              <a:rPr lang="en-US" sz="2600" dirty="0"/>
              <a:t> </a:t>
            </a:r>
            <a:r>
              <a:rPr lang="en-US" sz="2600" dirty="0" err="1"/>
              <a:t>bukanlah</a:t>
            </a:r>
            <a:r>
              <a:rPr lang="en-US" sz="2600" dirty="0"/>
              <a:t> </a:t>
            </a:r>
            <a:r>
              <a:rPr lang="en-US" sz="2600" dirty="0" err="1"/>
              <a:t>observasi</a:t>
            </a:r>
            <a:r>
              <a:rPr lang="en-US" sz="2600" dirty="0"/>
              <a:t> </a:t>
            </a:r>
            <a:r>
              <a:rPr lang="en-US" sz="2600" dirty="0" err="1"/>
              <a:t>ilmiah</a:t>
            </a:r>
            <a:r>
              <a:rPr lang="en-US" sz="2600" dirty="0" smtClean="0"/>
              <a:t>.</a:t>
            </a:r>
          </a:p>
          <a:p>
            <a:endParaRPr lang="en-US" sz="2600" dirty="0"/>
          </a:p>
        </p:txBody>
      </p:sp>
      <p:sp>
        <p:nvSpPr>
          <p:cNvPr id="4" name="Content Placeholder 2"/>
          <p:cNvSpPr txBox="1">
            <a:spLocks/>
          </p:cNvSpPr>
          <p:nvPr/>
        </p:nvSpPr>
        <p:spPr>
          <a:xfrm>
            <a:off x="914400" y="2590800"/>
            <a:ext cx="7772400" cy="1828800"/>
          </a:xfrm>
          <a:prstGeom prst="rect">
            <a:avLst/>
          </a:prstGeom>
        </p:spPr>
        <p:txBody>
          <a:bodyPr vert="horz">
            <a:no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r>
              <a:rPr lang="en-US" dirty="0" err="1" smtClean="0"/>
              <a:t>Observasi</a:t>
            </a:r>
            <a:r>
              <a:rPr lang="en-US" dirty="0" smtClean="0"/>
              <a:t> </a:t>
            </a:r>
            <a:r>
              <a:rPr lang="en-US" dirty="0" err="1"/>
              <a:t>menjadi</a:t>
            </a:r>
            <a:r>
              <a:rPr lang="en-US" dirty="0"/>
              <a:t> </a:t>
            </a:r>
            <a:r>
              <a:rPr lang="en-US" dirty="0" err="1"/>
              <a:t>alat</a:t>
            </a:r>
            <a:r>
              <a:rPr lang="en-US" dirty="0"/>
              <a:t> </a:t>
            </a:r>
            <a:r>
              <a:rPr lang="en-US" dirty="0" err="1"/>
              <a:t>ilmiah</a:t>
            </a:r>
            <a:r>
              <a:rPr lang="en-US" dirty="0"/>
              <a:t> </a:t>
            </a:r>
            <a:r>
              <a:rPr lang="en-US" dirty="0" err="1"/>
              <a:t>dan</a:t>
            </a:r>
            <a:r>
              <a:rPr lang="en-US" dirty="0"/>
              <a:t> </a:t>
            </a:r>
            <a:r>
              <a:rPr lang="en-US" dirty="0" err="1"/>
              <a:t>metode</a:t>
            </a:r>
            <a:r>
              <a:rPr lang="en-US" dirty="0"/>
              <a:t> </a:t>
            </a:r>
            <a:r>
              <a:rPr lang="en-US" dirty="0" err="1"/>
              <a:t>pengumpulan</a:t>
            </a:r>
            <a:r>
              <a:rPr lang="en-US" dirty="0"/>
              <a:t> data </a:t>
            </a:r>
            <a:r>
              <a:rPr lang="en-US" dirty="0" err="1"/>
              <a:t>untuk</a:t>
            </a:r>
            <a:r>
              <a:rPr lang="en-US" dirty="0"/>
              <a:t> </a:t>
            </a:r>
            <a:r>
              <a:rPr lang="en-US" dirty="0" err="1"/>
              <a:t>peneliti</a:t>
            </a:r>
            <a:r>
              <a:rPr lang="en-US" dirty="0"/>
              <a:t>, </a:t>
            </a:r>
            <a:r>
              <a:rPr lang="en-US" dirty="0" err="1"/>
              <a:t>ketika</a:t>
            </a:r>
            <a:r>
              <a:rPr lang="en-US" dirty="0"/>
              <a:t> </a:t>
            </a:r>
            <a:r>
              <a:rPr lang="en-US" dirty="0" err="1"/>
              <a:t>melayani</a:t>
            </a:r>
            <a:r>
              <a:rPr lang="en-US" dirty="0"/>
              <a:t> </a:t>
            </a:r>
            <a:r>
              <a:rPr lang="en-US" dirty="0" err="1"/>
              <a:t>tujuan</a:t>
            </a:r>
            <a:r>
              <a:rPr lang="en-US" dirty="0"/>
              <a:t> </a:t>
            </a:r>
            <a:r>
              <a:rPr lang="en-US" dirty="0" err="1"/>
              <a:t>penelitian</a:t>
            </a:r>
            <a:r>
              <a:rPr lang="en-US" dirty="0"/>
              <a:t> </a:t>
            </a:r>
            <a:r>
              <a:rPr lang="en-US" dirty="0" smtClean="0"/>
              <a:t>yang </a:t>
            </a:r>
            <a:r>
              <a:rPr lang="en-US" dirty="0" err="1" smtClean="0"/>
              <a:t>dirumuskan</a:t>
            </a:r>
            <a:r>
              <a:rPr lang="en-US" dirty="0" smtClean="0"/>
              <a:t> </a:t>
            </a:r>
            <a:r>
              <a:rPr lang="en-US" dirty="0" err="1" smtClean="0"/>
              <a:t>dan</a:t>
            </a:r>
            <a:r>
              <a:rPr lang="en-US" dirty="0" smtClean="0"/>
              <a:t> </a:t>
            </a:r>
            <a:r>
              <a:rPr lang="en-US" dirty="0" err="1"/>
              <a:t>direncanakan</a:t>
            </a:r>
            <a:r>
              <a:rPr lang="en-US" dirty="0"/>
              <a:t> </a:t>
            </a:r>
            <a:r>
              <a:rPr lang="en-US" dirty="0" err="1"/>
              <a:t>secara</a:t>
            </a:r>
            <a:r>
              <a:rPr lang="en-US" dirty="0"/>
              <a:t> </a:t>
            </a:r>
            <a:r>
              <a:rPr lang="en-US" dirty="0" err="1"/>
              <a:t>sistematis</a:t>
            </a:r>
            <a:r>
              <a:rPr lang="en-US" dirty="0"/>
              <a:t> </a:t>
            </a:r>
            <a:r>
              <a:rPr lang="en-US" dirty="0" smtClean="0"/>
              <a:t>. </a:t>
            </a:r>
            <a:r>
              <a:rPr lang="en-US" dirty="0" err="1" smtClean="0"/>
              <a:t>dicatat</a:t>
            </a:r>
            <a:r>
              <a:rPr lang="en-US" dirty="0" smtClean="0"/>
              <a:t> </a:t>
            </a:r>
            <a:r>
              <a:rPr lang="en-US" dirty="0" err="1"/>
              <a:t>dan</a:t>
            </a:r>
            <a:r>
              <a:rPr lang="en-US" dirty="0"/>
              <a:t> </a:t>
            </a:r>
            <a:r>
              <a:rPr lang="en-US" dirty="0" err="1"/>
              <a:t>menjalani</a:t>
            </a:r>
            <a:r>
              <a:rPr lang="en-US" dirty="0"/>
              <a:t> </a:t>
            </a:r>
            <a:r>
              <a:rPr lang="en-US" dirty="0" err="1"/>
              <a:t>pemeriksaan</a:t>
            </a:r>
            <a:r>
              <a:rPr lang="en-US" dirty="0"/>
              <a:t> </a:t>
            </a:r>
            <a:r>
              <a:rPr lang="en-US" dirty="0" smtClean="0"/>
              <a:t> </a:t>
            </a:r>
            <a:r>
              <a:rPr lang="en-US" dirty="0" err="1" smtClean="0"/>
              <a:t>kontrol</a:t>
            </a:r>
            <a:r>
              <a:rPr lang="en-US" dirty="0" smtClean="0"/>
              <a:t> </a:t>
            </a:r>
            <a:r>
              <a:rPr lang="en-US" dirty="0" err="1"/>
              <a:t>pada</a:t>
            </a:r>
            <a:r>
              <a:rPr lang="en-US" dirty="0"/>
              <a:t> </a:t>
            </a:r>
            <a:r>
              <a:rPr lang="en-US" dirty="0" err="1"/>
              <a:t>validitas</a:t>
            </a:r>
            <a:r>
              <a:rPr lang="en-US" dirty="0"/>
              <a:t> </a:t>
            </a:r>
            <a:r>
              <a:rPr lang="en-US" dirty="0" err="1"/>
              <a:t>dan</a:t>
            </a:r>
            <a:r>
              <a:rPr lang="en-US" dirty="0"/>
              <a:t> </a:t>
            </a:r>
            <a:r>
              <a:rPr lang="en-US" dirty="0" err="1" smtClean="0"/>
              <a:t>reliabilitasnya</a:t>
            </a:r>
            <a:r>
              <a:rPr lang="en-US" dirty="0" smtClean="0"/>
              <a:t>. </a:t>
            </a:r>
            <a:endParaRPr lang="en-US" dirty="0"/>
          </a:p>
        </p:txBody>
      </p:sp>
      <p:sp>
        <p:nvSpPr>
          <p:cNvPr id="5" name="Footer Placeholder 4"/>
          <p:cNvSpPr>
            <a:spLocks noGrp="1"/>
          </p:cNvSpPr>
          <p:nvPr>
            <p:ph type="ftr" sz="quarter" idx="11"/>
          </p:nvPr>
        </p:nvSpPr>
        <p:spPr/>
        <p:txBody>
          <a:bodyPr/>
          <a:lstStyle/>
          <a:p>
            <a:r>
              <a:rPr lang="en-US" smtClean="0"/>
              <a:t>Seminar Manajemen Pemasaran</a:t>
            </a:r>
            <a:endParaRPr lang="en-US"/>
          </a:p>
        </p:txBody>
      </p:sp>
    </p:spTree>
    <p:extLst>
      <p:ext uri="{BB962C8B-B14F-4D97-AF65-F5344CB8AC3E}">
        <p14:creationId xmlns:p14="http://schemas.microsoft.com/office/powerpoint/2010/main" val="1430206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639762"/>
          </a:xfrm>
        </p:spPr>
        <p:txBody>
          <a:bodyPr>
            <a:normAutofit fontScale="90000"/>
          </a:bodyPr>
          <a:lstStyle/>
          <a:p>
            <a:r>
              <a:rPr lang="en-US" b="1" dirty="0" smtClean="0"/>
              <a:t>JENIS METODE OBSERVASI</a:t>
            </a:r>
            <a:endParaRPr lang="en-US" b="1" dirty="0"/>
          </a:p>
        </p:txBody>
      </p:sp>
      <p:sp>
        <p:nvSpPr>
          <p:cNvPr id="3" name="Content Placeholder 2"/>
          <p:cNvSpPr>
            <a:spLocks noGrp="1"/>
          </p:cNvSpPr>
          <p:nvPr>
            <p:ph idx="1"/>
          </p:nvPr>
        </p:nvSpPr>
        <p:spPr>
          <a:xfrm>
            <a:off x="251520" y="914400"/>
            <a:ext cx="8423735" cy="5322912"/>
          </a:xfrm>
        </p:spPr>
        <p:txBody>
          <a:bodyPr>
            <a:normAutofit fontScale="92500"/>
          </a:bodyPr>
          <a:lstStyle/>
          <a:p>
            <a:pPr algn="just"/>
            <a:r>
              <a:rPr lang="en-US" sz="2400" b="1" dirty="0" err="1" smtClean="0"/>
              <a:t>Observasi</a:t>
            </a:r>
            <a:r>
              <a:rPr lang="en-US" sz="2400" b="1" dirty="0" smtClean="0"/>
              <a:t> </a:t>
            </a:r>
            <a:r>
              <a:rPr lang="en-US" sz="2400" b="1" dirty="0" err="1" smtClean="0"/>
              <a:t>partisipatif</a:t>
            </a:r>
            <a:r>
              <a:rPr lang="en-US" sz="2400" dirty="0" smtClean="0"/>
              <a:t>, </a:t>
            </a:r>
            <a:r>
              <a:rPr lang="en-US" sz="2400" dirty="0" err="1" smtClean="0"/>
              <a:t>ialah</a:t>
            </a:r>
            <a:r>
              <a:rPr lang="en-US" sz="2400" dirty="0" smtClean="0"/>
              <a:t> </a:t>
            </a:r>
            <a:r>
              <a:rPr lang="en-US" sz="2400" dirty="0" err="1" smtClean="0"/>
              <a:t>observasi</a:t>
            </a:r>
            <a:r>
              <a:rPr lang="en-US" sz="2400" dirty="0" smtClean="0"/>
              <a:t> di </a:t>
            </a:r>
            <a:r>
              <a:rPr lang="en-US" sz="2400" dirty="0" err="1" smtClean="0"/>
              <a:t>mana</a:t>
            </a:r>
            <a:r>
              <a:rPr lang="en-US" sz="2400" dirty="0" smtClean="0"/>
              <a:t> orang yang </a:t>
            </a:r>
            <a:r>
              <a:rPr lang="en-US" sz="2400" dirty="0" err="1" smtClean="0"/>
              <a:t>mengobservasi</a:t>
            </a:r>
            <a:r>
              <a:rPr lang="en-US" sz="2400" dirty="0" smtClean="0"/>
              <a:t> (</a:t>
            </a:r>
            <a:r>
              <a:rPr lang="en-US" sz="2400" dirty="0" err="1" smtClean="0"/>
              <a:t>pengamat</a:t>
            </a:r>
            <a:r>
              <a:rPr lang="en-US" sz="2400" dirty="0" smtClean="0"/>
              <a:t>, observer) </a:t>
            </a:r>
            <a:r>
              <a:rPr lang="en-US" sz="2400" dirty="0" err="1" smtClean="0"/>
              <a:t>benar-benar</a:t>
            </a:r>
            <a:r>
              <a:rPr lang="en-US" sz="2400" dirty="0" smtClean="0"/>
              <a:t> </a:t>
            </a:r>
            <a:r>
              <a:rPr lang="en-US" sz="2400" dirty="0" err="1" smtClean="0"/>
              <a:t>turut</a:t>
            </a:r>
            <a:r>
              <a:rPr lang="en-US" sz="2400" dirty="0" smtClean="0"/>
              <a:t> </a:t>
            </a:r>
            <a:r>
              <a:rPr lang="en-US" sz="2400" dirty="0" err="1" smtClean="0"/>
              <a:t>serta</a:t>
            </a:r>
            <a:r>
              <a:rPr lang="en-US" sz="2400" dirty="0" smtClean="0"/>
              <a:t> </a:t>
            </a:r>
            <a:r>
              <a:rPr lang="en-US" sz="2400" dirty="0" err="1" smtClean="0"/>
              <a:t>mengambil</a:t>
            </a:r>
            <a:r>
              <a:rPr lang="en-US" sz="2400" dirty="0" smtClean="0"/>
              <a:t> </a:t>
            </a:r>
            <a:r>
              <a:rPr lang="en-US" sz="2400" dirty="0" err="1" smtClean="0"/>
              <a:t>bagian</a:t>
            </a:r>
            <a:r>
              <a:rPr lang="en-US" sz="2400" dirty="0" smtClean="0"/>
              <a:t> </a:t>
            </a:r>
            <a:r>
              <a:rPr lang="en-US" sz="2400" dirty="0" err="1" smtClean="0"/>
              <a:t>dalam</a:t>
            </a:r>
            <a:r>
              <a:rPr lang="en-US" sz="2400" dirty="0" smtClean="0"/>
              <a:t> </a:t>
            </a:r>
            <a:r>
              <a:rPr lang="en-US" sz="2400" dirty="0" err="1" smtClean="0"/>
              <a:t>kegiatan</a:t>
            </a:r>
            <a:r>
              <a:rPr lang="en-US" sz="2400" dirty="0" smtClean="0"/>
              <a:t> yang </a:t>
            </a:r>
            <a:r>
              <a:rPr lang="en-US" sz="2400" dirty="0" err="1" smtClean="0"/>
              <a:t>dilakukan</a:t>
            </a:r>
            <a:r>
              <a:rPr lang="en-US" sz="2400" dirty="0" smtClean="0"/>
              <a:t> </a:t>
            </a:r>
            <a:r>
              <a:rPr lang="en-US" sz="2400" dirty="0" err="1" smtClean="0"/>
              <a:t>oleh</a:t>
            </a:r>
            <a:r>
              <a:rPr lang="en-US" sz="2400" dirty="0" smtClean="0"/>
              <a:t> orang </a:t>
            </a:r>
            <a:r>
              <a:rPr lang="en-US" sz="2400" dirty="0" err="1" smtClean="0"/>
              <a:t>atau</a:t>
            </a:r>
            <a:r>
              <a:rPr lang="en-US" sz="2400" dirty="0" smtClean="0"/>
              <a:t> </a:t>
            </a:r>
            <a:r>
              <a:rPr lang="en-US" sz="2400" dirty="0" err="1" smtClean="0"/>
              <a:t>objek</a:t>
            </a:r>
            <a:r>
              <a:rPr lang="en-US" sz="2400" dirty="0" smtClean="0"/>
              <a:t> yang </a:t>
            </a:r>
            <a:r>
              <a:rPr lang="en-US" sz="2400" dirty="0" err="1" smtClean="0"/>
              <a:t>diamati</a:t>
            </a:r>
            <a:r>
              <a:rPr lang="en-US" sz="2400" dirty="0" smtClean="0"/>
              <a:t> (</a:t>
            </a:r>
            <a:r>
              <a:rPr lang="en-US" sz="2400" dirty="0" err="1" smtClean="0"/>
              <a:t>observee</a:t>
            </a:r>
            <a:r>
              <a:rPr lang="en-US" sz="2400" dirty="0" smtClean="0"/>
              <a:t>, </a:t>
            </a:r>
            <a:r>
              <a:rPr lang="en-US" sz="2400" dirty="0" err="1" smtClean="0"/>
              <a:t>observi</a:t>
            </a:r>
            <a:r>
              <a:rPr lang="en-US" sz="2400" dirty="0" smtClean="0"/>
              <a:t>). </a:t>
            </a:r>
            <a:r>
              <a:rPr lang="id-ID" sz="2400" dirty="0" smtClean="0"/>
              <a:t> </a:t>
            </a:r>
          </a:p>
          <a:p>
            <a:pPr algn="just"/>
            <a:r>
              <a:rPr lang="id-ID" sz="2400" b="1" dirty="0" smtClean="0"/>
              <a:t>O</a:t>
            </a:r>
            <a:r>
              <a:rPr lang="en-US" sz="2400" b="1" dirty="0" err="1" smtClean="0"/>
              <a:t>bservasi</a:t>
            </a:r>
            <a:r>
              <a:rPr lang="en-US" sz="2400" b="1" dirty="0" smtClean="0"/>
              <a:t> </a:t>
            </a:r>
            <a:r>
              <a:rPr lang="en-US" sz="2400" b="1" dirty="0" err="1" smtClean="0"/>
              <a:t>sistematis</a:t>
            </a:r>
            <a:r>
              <a:rPr lang="en-US" sz="2400" dirty="0" smtClean="0"/>
              <a:t>, </a:t>
            </a:r>
            <a:r>
              <a:rPr lang="en-US" sz="2400" dirty="0" err="1"/>
              <a:t>pengamat</a:t>
            </a:r>
            <a:r>
              <a:rPr lang="en-US" sz="2400" dirty="0"/>
              <a:t> </a:t>
            </a:r>
            <a:r>
              <a:rPr lang="en-US" sz="2400" dirty="0" err="1"/>
              <a:t>sebelumnya</a:t>
            </a:r>
            <a:r>
              <a:rPr lang="en-US" sz="2400" dirty="0"/>
              <a:t> </a:t>
            </a:r>
            <a:r>
              <a:rPr lang="en-US" sz="2400" dirty="0" err="1"/>
              <a:t>menyusun</a:t>
            </a:r>
            <a:r>
              <a:rPr lang="en-US" sz="2400" dirty="0"/>
              <a:t> </a:t>
            </a:r>
            <a:r>
              <a:rPr lang="en-US" sz="2400" dirty="0" err="1"/>
              <a:t>kisi-kisi</a:t>
            </a:r>
            <a:r>
              <a:rPr lang="en-US" sz="2400" dirty="0"/>
              <a:t> yang </a:t>
            </a:r>
            <a:r>
              <a:rPr lang="en-US" sz="2400" dirty="0" err="1"/>
              <a:t>memuat</a:t>
            </a:r>
            <a:r>
              <a:rPr lang="en-US" sz="2400" dirty="0"/>
              <a:t> </a:t>
            </a:r>
            <a:r>
              <a:rPr lang="en-US" sz="2400" dirty="0" err="1"/>
              <a:t>faktor-faktor</a:t>
            </a:r>
            <a:r>
              <a:rPr lang="en-US" sz="2400" dirty="0"/>
              <a:t> yang </a:t>
            </a:r>
            <a:r>
              <a:rPr lang="en-US" sz="2400" dirty="0" err="1"/>
              <a:t>akan</a:t>
            </a:r>
            <a:r>
              <a:rPr lang="en-US" sz="2400" dirty="0"/>
              <a:t> </a:t>
            </a:r>
            <a:r>
              <a:rPr lang="en-US" sz="2400" dirty="0" err="1"/>
              <a:t>diobservasi</a:t>
            </a:r>
            <a:r>
              <a:rPr lang="en-US" sz="2400" dirty="0"/>
              <a:t> </a:t>
            </a:r>
            <a:r>
              <a:rPr lang="en-US" sz="2400" dirty="0" err="1"/>
              <a:t>beserta</a:t>
            </a:r>
            <a:r>
              <a:rPr lang="en-US" sz="2400" dirty="0"/>
              <a:t> </a:t>
            </a:r>
            <a:r>
              <a:rPr lang="en-US" sz="2400" dirty="0" err="1"/>
              <a:t>kategori</a:t>
            </a:r>
            <a:r>
              <a:rPr lang="en-US" sz="2400" dirty="0"/>
              <a:t> </a:t>
            </a:r>
            <a:r>
              <a:rPr lang="en-US" sz="2400" dirty="0" err="1"/>
              <a:t>masalahnya</a:t>
            </a:r>
            <a:r>
              <a:rPr lang="en-US" sz="2400" dirty="0"/>
              <a:t>. </a:t>
            </a:r>
            <a:r>
              <a:rPr lang="en-US" sz="2400" dirty="0" err="1"/>
              <a:t>Berdasarkan</a:t>
            </a:r>
            <a:r>
              <a:rPr lang="en-US" sz="2400" dirty="0"/>
              <a:t> </a:t>
            </a:r>
            <a:r>
              <a:rPr lang="en-US" sz="2400" dirty="0" err="1"/>
              <a:t>kisi-kisi</a:t>
            </a:r>
            <a:r>
              <a:rPr lang="en-US" sz="2400" dirty="0"/>
              <a:t> </a:t>
            </a:r>
            <a:r>
              <a:rPr lang="en-US" sz="2400" dirty="0" err="1"/>
              <a:t>tersebut</a:t>
            </a:r>
            <a:r>
              <a:rPr lang="en-US" sz="2400" dirty="0"/>
              <a:t>, observer </a:t>
            </a:r>
            <a:r>
              <a:rPr lang="en-US" sz="2400" dirty="0" err="1"/>
              <a:t>selanjutnya</a:t>
            </a:r>
            <a:r>
              <a:rPr lang="en-US" sz="2400" dirty="0"/>
              <a:t> </a:t>
            </a:r>
            <a:r>
              <a:rPr lang="en-US" sz="2400" dirty="0" err="1"/>
              <a:t>menjabarkan</a:t>
            </a:r>
            <a:r>
              <a:rPr lang="en-US" sz="2400" dirty="0"/>
              <a:t> </a:t>
            </a:r>
            <a:r>
              <a:rPr lang="en-US" sz="2400" dirty="0" err="1"/>
              <a:t>dalam</a:t>
            </a:r>
            <a:r>
              <a:rPr lang="en-US" sz="2400" dirty="0"/>
              <a:t> </a:t>
            </a:r>
            <a:r>
              <a:rPr lang="en-US" sz="2400" dirty="0" err="1"/>
              <a:t>daftar</a:t>
            </a:r>
            <a:r>
              <a:rPr lang="en-US" sz="2400" dirty="0"/>
              <a:t> </a:t>
            </a:r>
            <a:r>
              <a:rPr lang="en-US" sz="2400" dirty="0" err="1"/>
              <a:t>cek</a:t>
            </a:r>
            <a:r>
              <a:rPr lang="en-US" sz="2400" dirty="0"/>
              <a:t> </a:t>
            </a:r>
            <a:r>
              <a:rPr lang="en-US" sz="2400" dirty="0" err="1"/>
              <a:t>dan</a:t>
            </a:r>
            <a:r>
              <a:rPr lang="en-US" sz="2400" dirty="0"/>
              <a:t>/</a:t>
            </a:r>
            <a:r>
              <a:rPr lang="en-US" sz="2400" dirty="0" err="1"/>
              <a:t>atau</a:t>
            </a:r>
            <a:r>
              <a:rPr lang="en-US" sz="2400" dirty="0"/>
              <a:t> </a:t>
            </a:r>
            <a:r>
              <a:rPr lang="en-US" sz="2400" dirty="0" err="1"/>
              <a:t>skala</a:t>
            </a:r>
            <a:r>
              <a:rPr lang="en-US" sz="2400" dirty="0"/>
              <a:t> </a:t>
            </a:r>
            <a:r>
              <a:rPr lang="en-US" sz="2400" dirty="0" err="1"/>
              <a:t>penilaian</a:t>
            </a:r>
            <a:r>
              <a:rPr lang="en-US" sz="2400" dirty="0"/>
              <a:t>. </a:t>
            </a:r>
            <a:r>
              <a:rPr lang="en-US" sz="2400" dirty="0" err="1"/>
              <a:t>Apabila</a:t>
            </a:r>
            <a:r>
              <a:rPr lang="en-US" sz="2400" dirty="0"/>
              <a:t> </a:t>
            </a:r>
            <a:r>
              <a:rPr lang="en-US" sz="2400" dirty="0" err="1"/>
              <a:t>dalam</a:t>
            </a:r>
            <a:r>
              <a:rPr lang="en-US" sz="2400" dirty="0"/>
              <a:t> </a:t>
            </a:r>
            <a:r>
              <a:rPr lang="en-US" sz="2400" dirty="0" err="1"/>
              <a:t>suatu</a:t>
            </a:r>
            <a:r>
              <a:rPr lang="en-US" sz="2400" dirty="0"/>
              <a:t> </a:t>
            </a:r>
            <a:r>
              <a:rPr lang="en-US" sz="2400" dirty="0" err="1"/>
              <a:t>observasi</a:t>
            </a:r>
            <a:r>
              <a:rPr lang="en-US" sz="2400" dirty="0"/>
              <a:t> </a:t>
            </a:r>
            <a:r>
              <a:rPr lang="en-US" sz="2400" dirty="0" err="1"/>
              <a:t>tidak</a:t>
            </a:r>
            <a:r>
              <a:rPr lang="en-US" sz="2400" dirty="0"/>
              <a:t> </a:t>
            </a:r>
            <a:r>
              <a:rPr lang="en-US" sz="2400" dirty="0" err="1"/>
              <a:t>terdapat</a:t>
            </a:r>
            <a:r>
              <a:rPr lang="en-US" sz="2400" dirty="0"/>
              <a:t> </a:t>
            </a:r>
            <a:r>
              <a:rPr lang="en-US" sz="2400" dirty="0" err="1"/>
              <a:t>sistematika</a:t>
            </a:r>
            <a:r>
              <a:rPr lang="en-US" sz="2400" dirty="0"/>
              <a:t> </a:t>
            </a:r>
            <a:r>
              <a:rPr lang="en-US" sz="2400" dirty="0" err="1"/>
              <a:t>struktur</a:t>
            </a:r>
            <a:r>
              <a:rPr lang="en-US" sz="2400" dirty="0"/>
              <a:t> </a:t>
            </a:r>
            <a:r>
              <a:rPr lang="en-US" sz="2400" dirty="0" err="1"/>
              <a:t>kategori</a:t>
            </a:r>
            <a:r>
              <a:rPr lang="en-US" sz="2400" dirty="0"/>
              <a:t> </a:t>
            </a:r>
            <a:r>
              <a:rPr lang="en-US" sz="2400" dirty="0" err="1"/>
              <a:t>itu</a:t>
            </a:r>
            <a:r>
              <a:rPr lang="en-US" sz="2400" dirty="0"/>
              <a:t>, </a:t>
            </a:r>
            <a:r>
              <a:rPr lang="en-US" sz="2400" dirty="0" err="1"/>
              <a:t>observasi</a:t>
            </a:r>
            <a:r>
              <a:rPr lang="en-US" sz="2400" dirty="0"/>
              <a:t> </a:t>
            </a:r>
            <a:r>
              <a:rPr lang="en-US" sz="2400" dirty="0" err="1"/>
              <a:t>itu</a:t>
            </a:r>
            <a:r>
              <a:rPr lang="en-US" sz="2400" dirty="0"/>
              <a:t> </a:t>
            </a:r>
            <a:r>
              <a:rPr lang="en-US" sz="2400" dirty="0" err="1"/>
              <a:t>disebut</a:t>
            </a:r>
            <a:r>
              <a:rPr lang="en-US" sz="2400" dirty="0"/>
              <a:t> </a:t>
            </a:r>
            <a:r>
              <a:rPr lang="en-US" sz="2400" dirty="0" err="1"/>
              <a:t>observasi</a:t>
            </a:r>
            <a:r>
              <a:rPr lang="en-US" sz="2400" dirty="0"/>
              <a:t> </a:t>
            </a:r>
            <a:r>
              <a:rPr lang="en-US" sz="2400" dirty="0" err="1"/>
              <a:t>nonsistematis</a:t>
            </a:r>
            <a:r>
              <a:rPr lang="en-US" sz="2400" dirty="0"/>
              <a:t> </a:t>
            </a:r>
            <a:r>
              <a:rPr lang="en-US" sz="2400" dirty="0" err="1"/>
              <a:t>atau</a:t>
            </a:r>
            <a:r>
              <a:rPr lang="en-US" sz="2400" dirty="0"/>
              <a:t> </a:t>
            </a:r>
            <a:r>
              <a:rPr lang="en-US" sz="2400" dirty="0" err="1"/>
              <a:t>tidak</a:t>
            </a:r>
            <a:r>
              <a:rPr lang="en-US" sz="2400" dirty="0"/>
              <a:t> </a:t>
            </a:r>
            <a:r>
              <a:rPr lang="en-US" sz="2400" dirty="0" err="1"/>
              <a:t>terstruktur</a:t>
            </a:r>
            <a:r>
              <a:rPr lang="en-US" sz="2400" dirty="0" smtClean="0"/>
              <a:t>.</a:t>
            </a:r>
            <a:endParaRPr lang="id-ID" sz="2400" dirty="0" smtClean="0"/>
          </a:p>
          <a:p>
            <a:pPr algn="just"/>
            <a:r>
              <a:rPr lang="en-US" sz="2400" b="1" dirty="0" err="1"/>
              <a:t>Observasi</a:t>
            </a:r>
            <a:r>
              <a:rPr lang="en-US" sz="2400" b="1" dirty="0"/>
              <a:t> experimental</a:t>
            </a:r>
            <a:r>
              <a:rPr lang="en-US" sz="2400" dirty="0"/>
              <a:t>, </a:t>
            </a:r>
            <a:r>
              <a:rPr lang="en-US" sz="2400" dirty="0" err="1"/>
              <a:t>ialah</a:t>
            </a:r>
            <a:r>
              <a:rPr lang="en-US" sz="2400" dirty="0"/>
              <a:t> </a:t>
            </a:r>
            <a:r>
              <a:rPr lang="en-US" sz="2400" dirty="0" err="1"/>
              <a:t>observasi</a:t>
            </a:r>
            <a:r>
              <a:rPr lang="en-US" sz="2400" dirty="0"/>
              <a:t> yang </a:t>
            </a:r>
            <a:r>
              <a:rPr lang="en-US" sz="2400" dirty="0" err="1"/>
              <a:t>dilakukan</a:t>
            </a:r>
            <a:r>
              <a:rPr lang="en-US" sz="2400" dirty="0"/>
              <a:t> </a:t>
            </a:r>
            <a:r>
              <a:rPr lang="en-US" sz="2400" dirty="0" err="1"/>
              <a:t>secara</a:t>
            </a:r>
            <a:r>
              <a:rPr lang="en-US" sz="2400" dirty="0"/>
              <a:t> </a:t>
            </a:r>
            <a:r>
              <a:rPr lang="en-US" sz="2400" dirty="0" err="1"/>
              <a:t>nonpartisipatif</a:t>
            </a:r>
            <a:r>
              <a:rPr lang="en-US" sz="2400" dirty="0"/>
              <a:t> </a:t>
            </a:r>
            <a:r>
              <a:rPr lang="en-US" sz="2400" dirty="0" err="1"/>
              <a:t>dan</a:t>
            </a:r>
            <a:r>
              <a:rPr lang="en-US" sz="2400" dirty="0"/>
              <a:t> </a:t>
            </a:r>
            <a:r>
              <a:rPr lang="en-US" sz="2400" dirty="0" err="1"/>
              <a:t>secara</a:t>
            </a:r>
            <a:r>
              <a:rPr lang="en-US" sz="2400" dirty="0"/>
              <a:t> </a:t>
            </a:r>
            <a:r>
              <a:rPr lang="en-US" sz="2400" dirty="0" err="1"/>
              <a:t>sistematis</a:t>
            </a:r>
            <a:r>
              <a:rPr lang="en-US" sz="2400" dirty="0"/>
              <a:t>, </a:t>
            </a:r>
            <a:r>
              <a:rPr lang="en-US" sz="2400" dirty="0" err="1"/>
              <a:t>untuk</a:t>
            </a:r>
            <a:r>
              <a:rPr lang="en-US" sz="2400" dirty="0"/>
              <a:t> </a:t>
            </a:r>
            <a:r>
              <a:rPr lang="en-US" sz="2400" dirty="0" err="1"/>
              <a:t>mengetahui</a:t>
            </a:r>
            <a:r>
              <a:rPr lang="en-US" sz="2400" dirty="0"/>
              <a:t> </a:t>
            </a:r>
            <a:r>
              <a:rPr lang="en-US" sz="2400" dirty="0" err="1"/>
              <a:t>perubahan-perubahan</a:t>
            </a:r>
            <a:r>
              <a:rPr lang="en-US" sz="2400" dirty="0"/>
              <a:t> </a:t>
            </a:r>
            <a:r>
              <a:rPr lang="en-US" sz="2400" dirty="0" err="1"/>
              <a:t>atau</a:t>
            </a:r>
            <a:r>
              <a:rPr lang="en-US" sz="2400" dirty="0"/>
              <a:t> </a:t>
            </a:r>
            <a:r>
              <a:rPr lang="en-US" sz="2400" dirty="0" err="1"/>
              <a:t>gejala-gejala</a:t>
            </a:r>
            <a:r>
              <a:rPr lang="en-US" sz="2400" dirty="0"/>
              <a:t> </a:t>
            </a:r>
            <a:r>
              <a:rPr lang="en-US" sz="2400" dirty="0" err="1"/>
              <a:t>sebagai</a:t>
            </a:r>
            <a:r>
              <a:rPr lang="en-US" sz="2400" dirty="0"/>
              <a:t> </a:t>
            </a:r>
            <a:r>
              <a:rPr lang="en-US" sz="2400" dirty="0" err="1"/>
              <a:t>akibat</a:t>
            </a:r>
            <a:r>
              <a:rPr lang="en-US" sz="2400" dirty="0"/>
              <a:t> </a:t>
            </a:r>
            <a:r>
              <a:rPr lang="en-US" sz="2400" dirty="0" err="1"/>
              <a:t>dari</a:t>
            </a:r>
            <a:r>
              <a:rPr lang="en-US" sz="2400" dirty="0"/>
              <a:t> </a:t>
            </a:r>
            <a:r>
              <a:rPr lang="en-US" sz="2400" dirty="0" err="1"/>
              <a:t>situasi</a:t>
            </a:r>
            <a:r>
              <a:rPr lang="en-US" sz="2400" dirty="0"/>
              <a:t> yang </a:t>
            </a:r>
            <a:r>
              <a:rPr lang="en-US" sz="2400" dirty="0" err="1"/>
              <a:t>sengaja</a:t>
            </a:r>
            <a:r>
              <a:rPr lang="en-US" sz="2400" dirty="0"/>
              <a:t> </a:t>
            </a:r>
            <a:r>
              <a:rPr lang="en-US" sz="2400" dirty="0" err="1"/>
              <a:t>diadakan</a:t>
            </a:r>
            <a:r>
              <a:rPr lang="en-US" sz="2400" dirty="0"/>
              <a:t>. </a:t>
            </a:r>
            <a:r>
              <a:rPr lang="en-US" sz="2400" dirty="0" err="1"/>
              <a:t>Misalnya</a:t>
            </a:r>
            <a:r>
              <a:rPr lang="en-US" sz="2400" dirty="0"/>
              <a:t> </a:t>
            </a:r>
            <a:r>
              <a:rPr lang="en-US" sz="2400" dirty="0" err="1"/>
              <a:t>untuk</a:t>
            </a:r>
            <a:r>
              <a:rPr lang="en-US" sz="2400" dirty="0"/>
              <a:t> </a:t>
            </a:r>
            <a:r>
              <a:rPr lang="en-US" sz="2400" dirty="0" err="1"/>
              <a:t>mengetahui</a:t>
            </a:r>
            <a:r>
              <a:rPr lang="en-US" sz="2400" dirty="0"/>
              <a:t> </a:t>
            </a:r>
            <a:r>
              <a:rPr lang="en-US" sz="2400" dirty="0" err="1"/>
              <a:t>perkembangan</a:t>
            </a:r>
            <a:r>
              <a:rPr lang="en-US" sz="2400" dirty="0"/>
              <a:t> </a:t>
            </a:r>
            <a:r>
              <a:rPr lang="en-US" sz="2400" dirty="0" err="1"/>
              <a:t>klien</a:t>
            </a:r>
            <a:r>
              <a:rPr lang="en-US" sz="2400" dirty="0"/>
              <a:t> </a:t>
            </a:r>
            <a:r>
              <a:rPr lang="en-US" sz="2400" dirty="0" err="1"/>
              <a:t>setelah</a:t>
            </a:r>
            <a:r>
              <a:rPr lang="en-US" sz="2400" dirty="0"/>
              <a:t> </a:t>
            </a:r>
            <a:r>
              <a:rPr lang="en-US" sz="2400" dirty="0" err="1"/>
              <a:t>dilakukan</a:t>
            </a:r>
            <a:r>
              <a:rPr lang="en-US" sz="2400" dirty="0"/>
              <a:t> treatment </a:t>
            </a:r>
            <a:r>
              <a:rPr lang="en-US" sz="2400" dirty="0" err="1"/>
              <a:t>dalam</a:t>
            </a:r>
            <a:r>
              <a:rPr lang="en-US" sz="2400" dirty="0"/>
              <a:t> </a:t>
            </a:r>
            <a:r>
              <a:rPr lang="en-US" sz="2400" dirty="0" err="1"/>
              <a:t>konseling</a:t>
            </a:r>
            <a:r>
              <a:rPr lang="en-US" sz="2400" dirty="0"/>
              <a:t> individual (</a:t>
            </a:r>
            <a:r>
              <a:rPr lang="en-US" sz="2400" dirty="0" err="1"/>
              <a:t>perorangan</a:t>
            </a:r>
            <a:r>
              <a:rPr lang="en-US" sz="2400" dirty="0"/>
              <a:t>); </a:t>
            </a:r>
          </a:p>
          <a:p>
            <a:pPr algn="just"/>
            <a:endParaRPr lang="en-US" sz="2400" dirty="0"/>
          </a:p>
          <a:p>
            <a:pPr algn="just"/>
            <a:endParaRPr lang="en-US" sz="2400" dirty="0" smtClean="0"/>
          </a:p>
        </p:txBody>
      </p:sp>
      <p:sp>
        <p:nvSpPr>
          <p:cNvPr id="4" name="Content Placeholder 2"/>
          <p:cNvSpPr txBox="1">
            <a:spLocks/>
          </p:cNvSpPr>
          <p:nvPr/>
        </p:nvSpPr>
        <p:spPr>
          <a:xfrm>
            <a:off x="875146" y="2590800"/>
            <a:ext cx="7772400" cy="1447800"/>
          </a:xfrm>
          <a:prstGeom prst="rect">
            <a:avLst/>
          </a:prstGeom>
        </p:spPr>
        <p:txBody>
          <a:bodyPr vert="horz">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endParaRPr lang="en-US" dirty="0"/>
          </a:p>
        </p:txBody>
      </p:sp>
      <p:sp>
        <p:nvSpPr>
          <p:cNvPr id="8" name="Content Placeholder 2"/>
          <p:cNvSpPr txBox="1">
            <a:spLocks/>
          </p:cNvSpPr>
          <p:nvPr/>
        </p:nvSpPr>
        <p:spPr>
          <a:xfrm>
            <a:off x="838200" y="2743200"/>
            <a:ext cx="7772400" cy="19465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sz="2400" dirty="0"/>
          </a:p>
        </p:txBody>
      </p:sp>
      <p:sp>
        <p:nvSpPr>
          <p:cNvPr id="9" name="Content Placeholder 2"/>
          <p:cNvSpPr txBox="1">
            <a:spLocks/>
          </p:cNvSpPr>
          <p:nvPr/>
        </p:nvSpPr>
        <p:spPr>
          <a:xfrm>
            <a:off x="838200" y="4606636"/>
            <a:ext cx="7772400" cy="19465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sz="2000" dirty="0"/>
          </a:p>
        </p:txBody>
      </p:sp>
      <p:sp>
        <p:nvSpPr>
          <p:cNvPr id="5" name="Footer Placeholder 4"/>
          <p:cNvSpPr>
            <a:spLocks noGrp="1"/>
          </p:cNvSpPr>
          <p:nvPr>
            <p:ph type="ftr" sz="quarter" idx="11"/>
          </p:nvPr>
        </p:nvSpPr>
        <p:spPr>
          <a:xfrm>
            <a:off x="2627784" y="6356350"/>
            <a:ext cx="3392016" cy="365125"/>
          </a:xfrm>
        </p:spPr>
        <p:txBody>
          <a:bodyPr/>
          <a:lstStyle/>
          <a:p>
            <a:r>
              <a:rPr lang="en-US" dirty="0" smtClean="0"/>
              <a:t>Seminar </a:t>
            </a:r>
            <a:r>
              <a:rPr lang="en-US" dirty="0" err="1" smtClean="0"/>
              <a:t>Manajemen</a:t>
            </a:r>
            <a:r>
              <a:rPr lang="en-US" dirty="0" smtClean="0"/>
              <a:t> </a:t>
            </a:r>
            <a:r>
              <a:rPr lang="en-US" dirty="0" err="1" smtClean="0"/>
              <a:t>Pemasaran</a:t>
            </a:r>
            <a:endParaRPr lang="en-US" dirty="0"/>
          </a:p>
        </p:txBody>
      </p:sp>
    </p:spTree>
    <p:extLst>
      <p:ext uri="{BB962C8B-B14F-4D97-AF65-F5344CB8AC3E}">
        <p14:creationId xmlns:p14="http://schemas.microsoft.com/office/powerpoint/2010/main" val="2714803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7772400" cy="639762"/>
          </a:xfrm>
        </p:spPr>
        <p:txBody>
          <a:bodyPr>
            <a:normAutofit/>
          </a:bodyPr>
          <a:lstStyle/>
          <a:p>
            <a:r>
              <a:rPr lang="en-US" sz="2400" b="1" dirty="0" smtClean="0"/>
              <a:t>KEUNTUNGAN METODE OBSERVASI</a:t>
            </a:r>
            <a:endParaRPr lang="en-US" sz="2400" b="1" dirty="0"/>
          </a:p>
        </p:txBody>
      </p:sp>
      <p:sp>
        <p:nvSpPr>
          <p:cNvPr id="3" name="Content Placeholder 2"/>
          <p:cNvSpPr>
            <a:spLocks noGrp="1"/>
          </p:cNvSpPr>
          <p:nvPr>
            <p:ph idx="1"/>
          </p:nvPr>
        </p:nvSpPr>
        <p:spPr>
          <a:xfrm>
            <a:off x="902855" y="1368136"/>
            <a:ext cx="7772400" cy="1447800"/>
          </a:xfrm>
        </p:spPr>
        <p:txBody>
          <a:bodyPr>
            <a:normAutofit/>
          </a:bodyPr>
          <a:lstStyle/>
          <a:p>
            <a:pPr algn="just"/>
            <a:r>
              <a:rPr lang="en-US" sz="2400" dirty="0" err="1"/>
              <a:t>Keuntungan</a:t>
            </a:r>
            <a:r>
              <a:rPr lang="en-US" sz="2400" dirty="0"/>
              <a:t> </a:t>
            </a:r>
            <a:r>
              <a:rPr lang="en-US" sz="2400" dirty="0" err="1"/>
              <a:t>utama</a:t>
            </a:r>
            <a:r>
              <a:rPr lang="en-US" sz="2400" dirty="0"/>
              <a:t> </a:t>
            </a:r>
            <a:r>
              <a:rPr lang="en-US" sz="2400" dirty="0" err="1"/>
              <a:t>dari</a:t>
            </a:r>
            <a:r>
              <a:rPr lang="en-US" sz="2400" dirty="0"/>
              <a:t> </a:t>
            </a:r>
            <a:r>
              <a:rPr lang="en-US" sz="2400" dirty="0" err="1"/>
              <a:t>metode</a:t>
            </a:r>
            <a:r>
              <a:rPr lang="en-US" sz="2400" dirty="0"/>
              <a:t> </a:t>
            </a:r>
            <a:r>
              <a:rPr lang="en-US" sz="2400" dirty="0" err="1"/>
              <a:t>ini</a:t>
            </a:r>
            <a:r>
              <a:rPr lang="en-US" sz="2400" dirty="0"/>
              <a:t> </a:t>
            </a:r>
            <a:r>
              <a:rPr lang="en-US" sz="2400" dirty="0" err="1"/>
              <a:t>adalah</a:t>
            </a:r>
            <a:r>
              <a:rPr lang="en-US" sz="2400" dirty="0"/>
              <a:t> </a:t>
            </a:r>
            <a:r>
              <a:rPr lang="en-US" sz="2400" dirty="0" err="1"/>
              <a:t>bahwa</a:t>
            </a:r>
            <a:r>
              <a:rPr lang="en-US" sz="2400" dirty="0"/>
              <a:t> bias </a:t>
            </a:r>
            <a:r>
              <a:rPr lang="en-US" sz="2400" dirty="0" err="1"/>
              <a:t>subjektif</a:t>
            </a:r>
            <a:r>
              <a:rPr lang="en-US" sz="2400" dirty="0"/>
              <a:t> </a:t>
            </a:r>
            <a:r>
              <a:rPr lang="en-US" sz="2400" dirty="0" err="1"/>
              <a:t>dihilangkan</a:t>
            </a:r>
            <a:r>
              <a:rPr lang="en-US" sz="2400" dirty="0"/>
              <a:t>, </a:t>
            </a:r>
            <a:r>
              <a:rPr lang="en-US" sz="2400" dirty="0" err="1"/>
              <a:t>jika</a:t>
            </a:r>
            <a:r>
              <a:rPr lang="en-US" sz="2400" dirty="0"/>
              <a:t> </a:t>
            </a:r>
            <a:r>
              <a:rPr lang="en-US" sz="2400" dirty="0" err="1"/>
              <a:t>pengamatan</a:t>
            </a:r>
            <a:r>
              <a:rPr lang="en-US" sz="2400" dirty="0"/>
              <a:t> </a:t>
            </a:r>
            <a:r>
              <a:rPr lang="en-US" sz="2400" dirty="0" err="1"/>
              <a:t>dilakukan</a:t>
            </a:r>
            <a:r>
              <a:rPr lang="en-US" sz="2400" dirty="0"/>
              <a:t> </a:t>
            </a:r>
            <a:r>
              <a:rPr lang="en-US" sz="2400" dirty="0" err="1"/>
              <a:t>secara</a:t>
            </a:r>
            <a:r>
              <a:rPr lang="en-US" sz="2400" dirty="0"/>
              <a:t> </a:t>
            </a:r>
            <a:r>
              <a:rPr lang="en-US" sz="2400" dirty="0" err="1"/>
              <a:t>akurat</a:t>
            </a:r>
            <a:r>
              <a:rPr lang="en-US" sz="2400" dirty="0"/>
              <a:t>. </a:t>
            </a:r>
            <a:endParaRPr lang="en-US" sz="2400" dirty="0" smtClean="0"/>
          </a:p>
        </p:txBody>
      </p:sp>
      <p:sp>
        <p:nvSpPr>
          <p:cNvPr id="4" name="Content Placeholder 2"/>
          <p:cNvSpPr txBox="1">
            <a:spLocks/>
          </p:cNvSpPr>
          <p:nvPr/>
        </p:nvSpPr>
        <p:spPr>
          <a:xfrm>
            <a:off x="875146" y="2590800"/>
            <a:ext cx="7772400" cy="1447800"/>
          </a:xfrm>
          <a:prstGeom prst="rect">
            <a:avLst/>
          </a:prstGeom>
        </p:spPr>
        <p:txBody>
          <a:bodyPr vert="horz">
            <a:normAutofit fontScale="925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algn="just"/>
            <a:r>
              <a:rPr lang="en-US" dirty="0" err="1">
                <a:latin typeface="Times New Roman" pitchFamily="18" charset="0"/>
                <a:cs typeface="Times New Roman" pitchFamily="18" charset="0"/>
              </a:rPr>
              <a:t>informasi</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diperoleh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metode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berhubungan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apa</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sedang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terjadi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itu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tidak</a:t>
            </a:r>
            <a:r>
              <a:rPr lang="en-US" dirty="0">
                <a:latin typeface="Times New Roman" pitchFamily="18" charset="0"/>
                <a:cs typeface="Times New Roman" pitchFamily="18" charset="0"/>
              </a:rPr>
              <a:t> </a:t>
            </a:r>
            <a:r>
              <a:rPr lang="en-US" dirty="0" err="1" smtClean="0">
                <a:latin typeface="Times New Roman" pitchFamily="18" charset="0"/>
                <a:cs typeface="Times New Roman" pitchFamily="18" charset="0"/>
              </a:rPr>
              <a:t>secara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rumit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dipengaruhi</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oleh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perilaku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masa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lalu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atau</a:t>
            </a:r>
            <a:r>
              <a:rPr lang="en-US" dirty="0">
                <a:latin typeface="Times New Roman" pitchFamily="18" charset="0"/>
                <a:cs typeface="Times New Roman" pitchFamily="18" charset="0"/>
              </a:rPr>
              <a:t> </a:t>
            </a:r>
            <a:r>
              <a:rPr lang="en-US" dirty="0" err="1" smtClean="0">
                <a:latin typeface="Times New Roman" pitchFamily="18" charset="0"/>
                <a:cs typeface="Times New Roman" pitchFamily="18" charset="0"/>
              </a:rPr>
              <a:t>masa</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depan</a:t>
            </a:r>
            <a:r>
              <a:rPr lang="en-US" dirty="0">
                <a:latin typeface="Times New Roman" pitchFamily="18" charset="0"/>
                <a:cs typeface="Times New Roman" pitchFamily="18" charset="0"/>
              </a:rPr>
              <a:t>. </a:t>
            </a:r>
          </a:p>
        </p:txBody>
      </p:sp>
      <p:sp>
        <p:nvSpPr>
          <p:cNvPr id="6" name="Content Placeholder 2"/>
          <p:cNvSpPr txBox="1">
            <a:spLocks/>
          </p:cNvSpPr>
          <p:nvPr/>
        </p:nvSpPr>
        <p:spPr>
          <a:xfrm>
            <a:off x="914400" y="3962400"/>
            <a:ext cx="7772400" cy="2098964"/>
          </a:xfrm>
          <a:prstGeom prst="rect">
            <a:avLst/>
          </a:prstGeom>
        </p:spPr>
        <p:txBody>
          <a:bodyPr vert="horz">
            <a:no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algn="just"/>
            <a:r>
              <a:rPr lang="en-US" sz="2400" dirty="0" err="1" smtClean="0">
                <a:latin typeface="Times New Roman" pitchFamily="18" charset="0"/>
                <a:cs typeface="Times New Roman" pitchFamily="18" charset="0"/>
              </a:rPr>
              <a:t>Metode</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ini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sangat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cocok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dalam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studi</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berhubungan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dengan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subyek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yaitu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responden</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tidak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mampu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memberikan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laporan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lisan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tentang</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sebuah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entitas</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untuk</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satu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alasan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atau</a:t>
            </a:r>
            <a:r>
              <a:rPr lang="en-US" sz="2400" dirty="0">
                <a:latin typeface="Times New Roman" pitchFamily="18" charset="0"/>
                <a:cs typeface="Times New Roman" pitchFamily="18" charset="0"/>
              </a:rPr>
              <a:t> yang lain</a:t>
            </a:r>
          </a:p>
        </p:txBody>
      </p:sp>
      <p:sp>
        <p:nvSpPr>
          <p:cNvPr id="5" name="Footer Placeholder 4"/>
          <p:cNvSpPr>
            <a:spLocks noGrp="1"/>
          </p:cNvSpPr>
          <p:nvPr>
            <p:ph type="ftr" sz="quarter" idx="11"/>
          </p:nvPr>
        </p:nvSpPr>
        <p:spPr/>
        <p:txBody>
          <a:bodyPr/>
          <a:lstStyle/>
          <a:p>
            <a:r>
              <a:rPr lang="en-US" smtClean="0"/>
              <a:t>Seminar Manajemen Pemasaran</a:t>
            </a:r>
            <a:endParaRPr lang="en-US"/>
          </a:p>
        </p:txBody>
      </p:sp>
    </p:spTree>
    <p:extLst>
      <p:ext uri="{BB962C8B-B14F-4D97-AF65-F5344CB8AC3E}">
        <p14:creationId xmlns:p14="http://schemas.microsoft.com/office/powerpoint/2010/main" val="250437745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4650</TotalTime>
  <Words>1889</Words>
  <Application>Microsoft Office PowerPoint</Application>
  <PresentationFormat>On-screen Show (4:3)</PresentationFormat>
  <Paragraphs>158</Paragraphs>
  <Slides>32</Slides>
  <Notes>4</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PowerPoint Presentation</vt:lpstr>
      <vt:lpstr>PowerPoint Presentation</vt:lpstr>
      <vt:lpstr>PowerPoint Presentation</vt:lpstr>
      <vt:lpstr>PENGUMPULAN DATA PRIMER</vt:lpstr>
      <vt:lpstr>PERBEDAAN EKSPERIMEN DENGAN SURVEY</vt:lpstr>
      <vt:lpstr>PENGUMPULAN DATA PRIMER</vt:lpstr>
      <vt:lpstr>METODE OBSERVASI</vt:lpstr>
      <vt:lpstr>JENIS METODE OBSERVASI</vt:lpstr>
      <vt:lpstr>KEUNTUNGAN METODE OBSERVASI</vt:lpstr>
      <vt:lpstr>KEKURANGAN METODE OBSERVASI</vt:lpstr>
      <vt:lpstr>Metode Wawancara</vt:lpstr>
      <vt:lpstr>Keuntungan Metode Wawancara</vt:lpstr>
      <vt:lpstr>Keuntungan Metode Wawancara</vt:lpstr>
      <vt:lpstr>Kelemahan Metode Wawancara</vt:lpstr>
      <vt:lpstr>Kelemahan Metode Wawancara</vt:lpstr>
      <vt:lpstr>PENGUMPULAN DATA MELALUI KUISIONER</vt:lpstr>
      <vt:lpstr>KEUNTUNGAN KUISIONER</vt:lpstr>
      <vt:lpstr>KELEMAHAN METODE KUISIONER</vt:lpstr>
      <vt:lpstr>ASPEK UTAMA KUISIONER</vt:lpstr>
      <vt:lpstr>ASPEK UTAMA KUISIONER</vt:lpstr>
      <vt:lpstr>ASPEK UTAMA KUISIONER</vt:lpstr>
      <vt:lpstr>PENGUMPULAN DATA SEKUNDER</vt:lpstr>
      <vt:lpstr>KARAKTERISTIK PENTING DATA SEKUNDER</vt:lpstr>
      <vt:lpstr>KARAKTERISTIK PENTING DATA SEKUNDER</vt:lpstr>
      <vt:lpstr>KARAKTERISTIK PENTING DATA SEKUNDER</vt:lpstr>
      <vt:lpstr>FAKTOR YANG PERLU DIPERHATIKAN DALAM PENGUMPULAN DATA</vt:lpstr>
      <vt:lpstr>FAKTOR YANG PERLU DIPERHATIKAN UNTUK METODE PENGUMPULAN DATA</vt:lpstr>
      <vt:lpstr>FAKTOR YANG PERLU DIPERHATIKAN UNTUK METODE PENGUMPULAN DATA</vt:lpstr>
      <vt:lpstr>METODE STUDI KASUS</vt:lpstr>
      <vt:lpstr>METODE STUDI KASUS</vt:lpstr>
      <vt:lpstr>METODE STUDI KASUS</vt:lpstr>
      <vt:lpstr>PowerPoint Presentation</vt:lpstr>
    </vt:vector>
  </TitlesOfParts>
  <Company>IBI Darmajaya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Aswin</cp:lastModifiedBy>
  <cp:revision>565</cp:revision>
  <cp:lastPrinted>2017-04-16T14:44:29Z</cp:lastPrinted>
  <dcterms:created xsi:type="dcterms:W3CDTF">2010-04-18T12:06:30Z</dcterms:created>
  <dcterms:modified xsi:type="dcterms:W3CDTF">2021-08-31T15:33:26Z</dcterms:modified>
</cp:coreProperties>
</file>