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5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63" autoAdjust="0"/>
    <p:restoredTop sz="94660" autoAdjust="0"/>
  </p:normalViewPr>
  <p:slideViewPr>
    <p:cSldViewPr snapToGrid="0">
      <p:cViewPr varScale="1">
        <p:scale>
          <a:sx n="41" d="100"/>
          <a:sy n="41" d="100"/>
        </p:scale>
        <p:origin x="-114" y="-7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99CBD4-225A-40A7-94E5-F293941A1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FA8350E-546F-44A4-B77F-F23E64C76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A4D1B4-440C-4800-8F5E-29BE3AA4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271DD8-5B78-4BFE-8810-1D2E833E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81CAC7-1BDF-4D3A-8ABD-0A9340EA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3063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6E0499-AA99-4AC0-AAE1-3A7115435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1108F6B-882A-4161-980B-4AB487E23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C76FE4-2DAD-4216-9F0A-A67B0AAC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F39724-2D8F-48D5-A4AA-813D404A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10E46D-6828-40FF-89A6-4D638CA7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3292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E13C003-48AB-412A-901A-1160012CD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4689ABE-AA8A-4005-AB92-0C0F1BCEC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5D0FEF-2F65-45E3-8942-1034556A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F1E2F8-EADA-48D8-8037-72A91505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68CC2B-B08C-410B-89A8-5742F93C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408575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F22A4-8445-486A-83A4-1B5FFA1C7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CED12B-A055-4F53-A2BC-5B3D45742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92B79A-32DC-43BA-BF12-B17E96484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0620BF-A9E3-4C68-A173-DC97CFDE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5870DA-34FB-48EA-B830-BEA6BF66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30811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04CF62-4CDB-47A7-A9CB-FE91605B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2F2B0DD-6DD7-4C4D-97C8-1DBA12063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DA6FD1-6B89-40F4-9828-D99EA01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6FB1C-09CD-4D93-AE09-0C07DC77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EF41B1-66A4-4781-8FE1-E1090825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06074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2F795-942F-42FA-B981-CF8809C8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7B9D7C-6345-49E7-9B70-2B7B7F193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45376F4-1980-420F-B722-F7203FA14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FC18BF-63B5-4770-BCB7-3C3FE04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7CF429-8003-4D1B-9798-1D56FF85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B5E628-561C-4B1D-BB1F-1566B587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35206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A414F1-6512-484B-A7A6-CF34B36A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C56E84-A740-4117-8073-BC930F65C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E383264-E159-4C31-B509-6EA45A310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75DCF78-ED79-4AEC-81DA-CBA56ABEB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FE3F008-7F05-491F-9404-4AC7F60E5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73D1526-5D39-4944-82C6-EF820E7A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EE7985B-4370-4D4C-87ED-F6074EC2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640122C-EEDB-4894-93E2-5CCC0AB3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53729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16CA4-9BF6-4B27-BB7E-4BA137BA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7F2D154-FAE8-4416-B5CF-199024F1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35E31A0-C030-435D-8547-0B97E64F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A4B71F3-40E8-47C8-9151-DB7EAC22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62498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25114C-84C4-4479-9A23-6EEE19D4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42533D1-7A1D-4459-A822-3329EED2E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5B8FFD-9C6D-4681-A15B-7994AED9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98577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3C59D5-34D6-43E0-8757-A9C6830E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6B1E07-0BF8-4B42-BB0D-363AEB37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5B60760-270C-49CE-A9A9-C01DBD29A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B6A76DD-4FCE-4370-A768-9DB6A383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41B551-A8D6-4499-92DE-3712725F5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AF1762-19C7-4E13-87BA-CB8F7188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14092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36A53-13A2-4C53-99AB-B8F5F404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F052CCC-CB39-4B10-A259-DB1C9E368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1AC7B1-1808-41BE-A031-05B3FE206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CEA543-F099-4177-8F3F-2444531A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A00DED5-4925-4D9F-8CF9-726EAC5B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20B1E7-EBBC-49DB-81A0-FFA49E02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5619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262CFD9-2893-4703-9FD0-4E059418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997FCB0-4472-4170-9A68-766DAD2E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F6F8DE-1ADE-41A4-94A1-E9D3A7676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CB1532-64BB-43FB-B6E1-2EF496AD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5E0004-79F3-448A-A708-FC6152FFC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95711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1A9A99A2-4528-4241-8099-5A60D1C36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138" y="1"/>
            <a:ext cx="11301046" cy="2790091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BAB 6</a:t>
            </a:r>
            <a:br>
              <a:rPr lang="en-US" sz="48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48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TATATAN KELEMBAGAAN, UNDANG-UNDANG PEMERIKSAAN KEUANGAN NEGARA DAN BPK </a:t>
            </a:r>
            <a:endParaRPr lang="en-ID" sz="4800" dirty="0">
              <a:solidFill>
                <a:schemeClr val="accent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11569" y="2836985"/>
            <a:ext cx="8296152" cy="1771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485432" tIns="47610" rIns="1229925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Widya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Rochmaniati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A.Md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1365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SCS Global Consulting</a:t>
            </a:r>
          </a:p>
          <a:p>
            <a:pPr marL="0" marR="0" lvl="0" indent="136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Cut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Alviana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Fortunadhiya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A.Md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</a:p>
          <a:p>
            <a:pPr marL="0" marR="0" lvl="0" indent="136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PT Reliance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Sekuritas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Indonesia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Tbk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.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-2110140" y="0"/>
            <a:ext cx="1124235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Lanjut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5139" y="788221"/>
            <a:ext cx="113713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Hal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hinggal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2004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Negara.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menyusun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selesai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memuat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opini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kinerja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memuat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temuan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rekomendasi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memuat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Tanggapan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pejabat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bertanggung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temuan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rekomendasi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dimuat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dilampirkan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disampaikan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BPK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DPR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DPD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selambatlambatnya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disampaikan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BPK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DPR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DPD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selambatlambatnya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-2134297" y="0"/>
            <a:ext cx="896699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37974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Pengenaan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Ganti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Rugi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Negara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75138" y="844062"/>
            <a:ext cx="11465169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22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23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Nomor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15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2004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lebih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lanjut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tentang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pengenaan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ganti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daerah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bendahara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BPK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menerbitkan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surat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penetapan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batas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waktu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pertanggungjawaban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bendahara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kekurangan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barang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setelah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kekurangan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barang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daerah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Bendahara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mengajukan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keberatan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putusan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BPK.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Pengaturan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tata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ganti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daerah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ditetapkan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BPK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setelah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berkonsultasi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-1605306" y="0"/>
            <a:ext cx="6737219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37974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Ketentuan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Pidana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8584" y="789527"/>
            <a:ext cx="113010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Cambria" pitchFamily="18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Pada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Bab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VI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Pasal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24, 25,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26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dijabarkan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tentang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ketentuan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–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ketentuan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berupa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hukuman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pidana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denda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diantaranya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adalah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: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Setiap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orang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sengaja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menjalankan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kewajiban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menyerahkan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dokumen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/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atau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menolak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memberikan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keterangan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diperlukan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kepentingan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kelancaran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pemeriksaan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dipidana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pidana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penjara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paling lama 1 (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satu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tahun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6 (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enam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bulan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/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atau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denda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paling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banyak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Rp500.000.000,00 (lima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ratus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juta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rupiah).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Setiap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orang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sengaja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mencegah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menghalangi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/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atau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menggagalkan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pelaksanaan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pemeriksaan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dipidana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pidana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penjara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paling lama 1 (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satu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tahun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6 (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enam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bulan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/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atau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denda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paling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banyak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Rp500.000.000,00 (lima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ratus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juta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rupiah).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-422030" y="0"/>
            <a:ext cx="1011800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alatino Linotype" pitchFamily="18" charset="0"/>
                <a:cs typeface="Times New Roman" pitchFamily="18" charset="0"/>
              </a:rPr>
              <a:t>–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Badan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04799" y="586153"/>
            <a:ext cx="11441723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Lembaga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bertugas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fungsi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tercantum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Dasar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1945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Bab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VIII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23,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dimana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dinyatakan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memeriksa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jawab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diadakan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pertama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kali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mengikuti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amanat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UUD 1945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terbit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1973.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konstitusional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BPK RI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dinyatakan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“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Lembaga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Tinggi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Negara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tugasnya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terlepas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tetapi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berdiri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” 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 UU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Nomor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5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1973).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pelaksaan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tugas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memeriksa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jawab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sejak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tertanggal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9 November 2001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BPK RI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sesuai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ke-3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Dasar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1945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Bab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VIII 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23E,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23F,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23G.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-328246" y="0"/>
            <a:ext cx="2397947" cy="57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20631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23E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359276"/>
            <a:ext cx="118637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23G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Badan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Pemeriksa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Keuangan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berkedudukan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di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ibu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kota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negara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memiliki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perwakilan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di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setiap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provinsi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Ketentuan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lanjut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mengenai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Badan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Pemeriksa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Keuangan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diatur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Undang-UndangSelanjutnya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Badan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Pemeriksa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Keuangan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Negara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Republik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Indonesia.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351693" y="762451"/>
            <a:ext cx="121685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Untuk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memeriksa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pengelolaan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tanggung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jawab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tentang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keuangan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Negara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diadakan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satu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Badan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Pemeriksa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Keuangan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bebas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mandiri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Hasil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pemeriksaan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keuangan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negara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diserahkan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kepada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Dewan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Perwakilan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Rakyat,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Dewan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Perwakilan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Daerah,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Dewan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Perwakilan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Rakyat Daerah,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sesuai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kewenangannya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Hasil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pemeriksaan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tersebut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ditindaklanjuti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oleh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lembaga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perwakilan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/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atau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badan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sesuai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Cambria" pitchFamily="18" charset="0"/>
                <a:cs typeface="Arial" pitchFamily="34" charset="0"/>
              </a:rPr>
              <a:t>undang-undang</a:t>
            </a:r>
            <a:r>
              <a:rPr lang="en-US" sz="2000" dirty="0" smtClean="0">
                <a:latin typeface="Cambria" pitchFamily="18" charset="0"/>
                <a:cs typeface="Arial" pitchFamily="34" charset="0"/>
              </a:rPr>
              <a:t>.</a:t>
            </a:r>
            <a:endParaRPr lang="en-US" sz="2000" b="1" dirty="0" smtClean="0"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715960"/>
            <a:ext cx="1184030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23F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dirty="0" err="1" smtClean="0">
                <a:latin typeface="Cambria" pitchFamily="18" charset="0"/>
                <a:cs typeface="Arial" pitchFamily="34" charset="0"/>
              </a:rPr>
              <a:t>Anggota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Badan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Pemeriksa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Keuangan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dipilih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oleh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Dewan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Perwakilan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Rakyat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dengan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memperhatikan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pertimbangan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Dewan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Perwakilan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Daerah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diresmikan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oleh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Presiden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dirty="0" err="1" smtClean="0">
                <a:latin typeface="Cambria" pitchFamily="18" charset="0"/>
                <a:cs typeface="Arial" pitchFamily="34" charset="0"/>
              </a:rPr>
              <a:t>Pimpinan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Badan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Pemeriksa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Keuangan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dipilih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dari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oleh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" pitchFamily="18" charset="0"/>
                <a:cs typeface="Arial" pitchFamily="34" charset="0"/>
              </a:rPr>
              <a:t>anggota</a:t>
            </a:r>
            <a:r>
              <a:rPr lang="en-US" dirty="0" smtClean="0">
                <a:latin typeface="Cambria" pitchFamily="18" charset="0"/>
                <a:cs typeface="Arial" pitchFamily="34" charset="0"/>
              </a:rPr>
              <a:t>.</a:t>
            </a:r>
            <a:endParaRPr lang="en-US" b="1" dirty="0" smtClean="0">
              <a:latin typeface="Palatino Linotyp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1045469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D. </a:t>
            </a: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Mensos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Juliari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Batubara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37846"/>
            <a:ext cx="11512062" cy="521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tanggal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6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Desember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2020, KPK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menetapkan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Mantan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Mentri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Sosial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Juliari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Batubara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tersangka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suap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bantuan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sosial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penanganan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pandemic Covid-19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wilayah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Jabodetabek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Penetapan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tersangka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Juliari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saat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lanjut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operasi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tangkap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KPK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tanggal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5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Desember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2020.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Selain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Juliari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KPK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menetapkan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Matheus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Joko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Santoso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Adi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Wahyono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Ardian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IM,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Harry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Sidabuke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tersangka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selaku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pemberi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suap</a:t>
            </a:r>
            <a:r>
              <a:rPr kumimoji="0" lang="en-US" sz="3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4" name="Rectangle 3"/>
          <p:cNvSpPr/>
          <p:nvPr/>
        </p:nvSpPr>
        <p:spPr>
          <a:xfrm>
            <a:off x="375138" y="301006"/>
            <a:ext cx="1148861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	Menurut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KPK,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berawal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pengadaan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bansos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penanganan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pandemic Covid-19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paket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sembako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Kemensos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2020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sekitar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5,9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Triliun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total 272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kontrak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0780" y="2252082"/>
            <a:ext cx="7627620" cy="1794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sz="9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endParaRPr lang="en-US" sz="96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</p:spTree>
    <p:extLst>
      <p:ext uri="{BB962C8B-B14F-4D97-AF65-F5344CB8AC3E}">
        <p14:creationId xmlns:p14="http://schemas.microsoft.com/office/powerpoint/2010/main" xmlns="" val="159405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5454" y="0"/>
            <a:ext cx="34169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latin typeface="Aharoni" pitchFamily="2" charset="-79"/>
                <a:cs typeface="Aharoni" pitchFamily="2" charset="-79"/>
              </a:rPr>
              <a:t>KONS</a:t>
            </a:r>
            <a:r>
              <a:rPr lang="id-ID" sz="5400" dirty="0" smtClean="0">
                <a:latin typeface="Aharoni" pitchFamily="2" charset="-79"/>
                <a:cs typeface="Aharoni" pitchFamily="2" charset="-79"/>
              </a:rPr>
              <a:t>E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P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51692" y="937846"/>
            <a:ext cx="1120726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Tatanan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NKRI	</a:t>
            </a: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Undang–Undang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Negara	</a:t>
            </a: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Undang–Undang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Badan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Mensos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Juliari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Batubara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-351693" y="0"/>
            <a:ext cx="820614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A.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Tatanan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NKRI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750277"/>
            <a:ext cx="4889014" cy="480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9197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Negara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51692" y="1336432"/>
            <a:ext cx="1130104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diatur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UUD 1945. UUD 1945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sendiri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sebanyak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4 (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empat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kali.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pun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berpengaruh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Berikut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sebelum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sesudah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UUD 1945.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6830" y="4009293"/>
            <a:ext cx="10925907" cy="2485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81354" y="307539"/>
            <a:ext cx="1162929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tertinggi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pegang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MPR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terbatas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diangkat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MPR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bertanggung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MPR.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kehakiman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MA.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DPA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BPK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dijelaskan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UUD 1945.</a:t>
            </a:r>
            <a:endParaRPr lang="en-US" sz="6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2" y="3226410"/>
            <a:ext cx="11160368" cy="3080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328246" y="303183"/>
            <a:ext cx="1151206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tertinggi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UUD 1945.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MPR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melainkan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sejajar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amandemen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-IV,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DPA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Negara. UUD 1945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lanjut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wewenang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mekanisme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109910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B.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Undang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Palatino Linotype" pitchFamily="18" charset="0"/>
                <a:cs typeface="Palatino Linotype" pitchFamily="18" charset="0"/>
              </a:rPr>
              <a:t>–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Undang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Pemeriksaan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Keuangan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Negara</a:t>
            </a:r>
          </a:p>
        </p:txBody>
      </p:sp>
      <p:sp>
        <p:nvSpPr>
          <p:cNvPr id="5" name="Rectangle 4"/>
          <p:cNvSpPr/>
          <p:nvPr/>
        </p:nvSpPr>
        <p:spPr>
          <a:xfrm>
            <a:off x="328246" y="686159"/>
            <a:ext cx="1151206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Undang–Undang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2004.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Undang–undang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berisi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diantaranya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Pemeriksa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2004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Point 1:</a:t>
            </a:r>
          </a:p>
          <a:p>
            <a:pPr algn="just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identifikasi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yang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independen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obyektif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profesional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menilai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kecermatan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kredibilitas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keandalan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04800" y="0"/>
            <a:ext cx="1155895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(BPK)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menurut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Nomor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15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2004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tentang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Jawab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Point 2: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“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disebut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BPK,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dimaksud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Dasar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1945.”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BPK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lembaga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jawab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Dan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pejabat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orang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diserahi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tugas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mengelola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-1805354" y="0"/>
            <a:ext cx="740246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37974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Lingkup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22032" y="773724"/>
            <a:ext cx="1141827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4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Undang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Nomor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15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2004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tentang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Jawab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Pasal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4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ayat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(1), (2),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(3),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“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“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kinerja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terdiri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aspek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ekonomi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efisiensi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aspek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efektivitas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“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dimaksud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ayat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(2)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ayat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(3).”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54279" y="6516368"/>
            <a:ext cx="77924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Negara Dan BPK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862928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8585" y="921494"/>
            <a:ext cx="113479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2004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14. BPK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kemandirian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yakni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diperiksa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kecuali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objeknya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tersendiri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permintaan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629</Words>
  <Application>Microsoft Office PowerPoint</Application>
  <PresentationFormat>Custom</PresentationFormat>
  <Paragraphs>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BAB 6 TATATAN KELEMBAGAAN, UNDANG-UNDANG PEMERIKSAAN KEUANGAN NEGARA DAN BPK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hidayatkampai</dc:creator>
  <cp:lastModifiedBy>ANDIN</cp:lastModifiedBy>
  <cp:revision>76</cp:revision>
  <dcterms:created xsi:type="dcterms:W3CDTF">2023-07-12T06:42:45Z</dcterms:created>
  <dcterms:modified xsi:type="dcterms:W3CDTF">2023-08-22T07:49:26Z</dcterms:modified>
</cp:coreProperties>
</file>