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87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291" autoAdjust="0"/>
  </p:normalViewPr>
  <p:slideViewPr>
    <p:cSldViewPr snapToGrid="0" snapToObject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25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759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09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0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5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77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7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4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9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3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3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787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4400" dirty="0" err="1">
                <a:latin typeface="Colaborate-Regular" panose="02000503060000020004" pitchFamily="50" charset="0"/>
              </a:rPr>
              <a:t>Inovasi</a:t>
            </a:r>
            <a:r>
              <a:rPr sz="4400" dirty="0">
                <a:latin typeface="Colaborate-Regular" panose="02000503060000020004" pitchFamily="50" charset="0"/>
              </a:rPr>
              <a:t> </a:t>
            </a:r>
            <a:r>
              <a:rPr sz="4400" dirty="0" err="1">
                <a:latin typeface="Colaborate-Regular" panose="02000503060000020004" pitchFamily="50" charset="0"/>
              </a:rPr>
              <a:t>dalam</a:t>
            </a:r>
            <a:r>
              <a:rPr sz="4400" dirty="0">
                <a:latin typeface="Colaborate-Regular" panose="02000503060000020004" pitchFamily="50" charset="0"/>
              </a:rPr>
              <a:t> Manajemen </a:t>
            </a:r>
            <a:r>
              <a:rPr sz="4400" dirty="0" err="1">
                <a:latin typeface="Colaborate-Regular" panose="02000503060000020004" pitchFamily="50" charset="0"/>
              </a:rPr>
              <a:t>Organisasi</a:t>
            </a:r>
            <a:endParaRPr sz="4400" dirty="0">
              <a:latin typeface="Colaborate-Regular" panose="0200050306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25011" y="4645152"/>
            <a:ext cx="5486400" cy="1412748"/>
          </a:xfrm>
        </p:spPr>
        <p:txBody>
          <a:bodyPr>
            <a:noAutofit/>
          </a:bodyPr>
          <a:lstStyle/>
          <a:p>
            <a:endParaRPr sz="1600" dirty="0">
              <a:latin typeface="Colaborate-Regular" panose="02000503060000020004" pitchFamily="50" charset="0"/>
            </a:endParaRPr>
          </a:p>
          <a:p>
            <a:pPr lvl="1" algn="l"/>
            <a:r>
              <a:rPr sz="1600" dirty="0">
                <a:latin typeface="Colaborate-Regular" panose="02000503060000020004" pitchFamily="50" charset="0"/>
              </a:rPr>
              <a:t>Materi </a:t>
            </a:r>
            <a:r>
              <a:rPr sz="1600" dirty="0" err="1">
                <a:latin typeface="Colaborate-Regular" panose="02000503060000020004" pitchFamily="50" charset="0"/>
              </a:rPr>
              <a:t>mencakup</a:t>
            </a:r>
            <a:r>
              <a:rPr sz="1600" dirty="0">
                <a:latin typeface="Colaborate-Regular" panose="02000503060000020004" pitchFamily="50" charset="0"/>
              </a:rPr>
              <a:t>: Jenis </a:t>
            </a:r>
            <a:r>
              <a:rPr sz="1600" dirty="0" err="1">
                <a:latin typeface="Colaborate-Regular" panose="02000503060000020004" pitchFamily="50" charset="0"/>
              </a:rPr>
              <a:t>inovasi</a:t>
            </a:r>
            <a:r>
              <a:rPr sz="1600" dirty="0">
                <a:latin typeface="Colaborate-Regular" panose="02000503060000020004" pitchFamily="50" charset="0"/>
              </a:rPr>
              <a:t>, proses </a:t>
            </a:r>
            <a:r>
              <a:rPr sz="1600" dirty="0" err="1">
                <a:latin typeface="Colaborate-Regular" panose="02000503060000020004" pitchFamily="50" charset="0"/>
              </a:rPr>
              <a:t>inovasi</a:t>
            </a:r>
            <a:r>
              <a:rPr sz="1600" dirty="0">
                <a:latin typeface="Colaborate-Regular" panose="02000503060000020004" pitchFamily="50" charset="0"/>
              </a:rPr>
              <a:t>, </a:t>
            </a:r>
            <a:r>
              <a:rPr sz="1600" dirty="0" err="1">
                <a:latin typeface="Colaborate-Regular" panose="02000503060000020004" pitchFamily="50" charset="0"/>
              </a:rPr>
              <a:t>keunggulan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kompetitif</a:t>
            </a:r>
            <a:r>
              <a:rPr sz="1600" dirty="0">
                <a:latin typeface="Colaborate-Regular" panose="02000503060000020004" pitchFamily="50" charset="0"/>
              </a:rPr>
              <a:t>, dan </a:t>
            </a:r>
            <a:r>
              <a:rPr sz="1600" dirty="0" err="1">
                <a:latin typeface="Colaborate-Regular" panose="02000503060000020004" pitchFamily="50" charset="0"/>
              </a:rPr>
              <a:t>tantangan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penerapan</a:t>
            </a:r>
            <a:r>
              <a:rPr sz="1600" dirty="0">
                <a:latin typeface="Colaborate-Regular" panose="02000503060000020004" pitchFamily="50" charset="0"/>
              </a:rPr>
              <a:t>.</a:t>
            </a:r>
          </a:p>
          <a:p>
            <a:pPr lvl="1" algn="l"/>
            <a:r>
              <a:rPr sz="1600" dirty="0" err="1">
                <a:latin typeface="Colaborate-Regular" panose="02000503060000020004" pitchFamily="50" charset="0"/>
              </a:rPr>
              <a:t>Disusun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berdasarkan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berbagai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referensi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Sistem</a:t>
            </a:r>
            <a:r>
              <a:rPr sz="1600" dirty="0">
                <a:latin typeface="Colaborate-Regular" panose="02000503060000020004" pitchFamily="50" charset="0"/>
              </a:rPr>
              <a:t> </a:t>
            </a:r>
            <a:r>
              <a:rPr sz="1600" dirty="0" err="1">
                <a:latin typeface="Colaborate-Regular" panose="02000503060000020004" pitchFamily="50" charset="0"/>
              </a:rPr>
              <a:t>Informasi</a:t>
            </a:r>
            <a:r>
              <a:rPr sz="1600" dirty="0">
                <a:latin typeface="Colaborate-Regular" panose="02000503060000020004" pitchFamily="50" charset="0"/>
              </a:rPr>
              <a:t> Manajemen.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>
                <a:latin typeface="Colaborate-Regular" panose="02000503060000020004" pitchFamily="50" charset="0"/>
              </a:rPr>
              <a:t>1. Jenis Inovasi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>
              <a:latin typeface="Colaborate-Regular" panose="02000503060000020004" pitchFamily="50" charset="0"/>
            </a:endParaRP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Inovasi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Produk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Pengembangan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barang</a:t>
            </a:r>
            <a:r>
              <a:rPr sz="2400" dirty="0">
                <a:latin typeface="Colaborate-Regular" panose="02000503060000020004" pitchFamily="50" charset="0"/>
              </a:rPr>
              <a:t>/</a:t>
            </a:r>
            <a:r>
              <a:rPr sz="2400" dirty="0" err="1">
                <a:latin typeface="Colaborate-Regular" panose="02000503060000020004" pitchFamily="50" charset="0"/>
              </a:rPr>
              <a:t>jasa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baru</a:t>
            </a:r>
            <a:r>
              <a:rPr sz="2400" dirty="0">
                <a:latin typeface="Colaborate-Regular" panose="02000503060000020004" pitchFamily="50" charset="0"/>
              </a:rPr>
              <a:t> atau </a:t>
            </a:r>
            <a:r>
              <a:rPr sz="2400" dirty="0" err="1">
                <a:latin typeface="Colaborate-Regular" panose="02000503060000020004" pitchFamily="50" charset="0"/>
              </a:rPr>
              <a:t>peningkatan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signifikan</a:t>
            </a:r>
            <a:r>
              <a:rPr sz="24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Inovasi</a:t>
            </a:r>
            <a:r>
              <a:rPr sz="2400" dirty="0">
                <a:latin typeface="Colaborate-Regular" panose="02000503060000020004" pitchFamily="50" charset="0"/>
              </a:rPr>
              <a:t> Proses: </a:t>
            </a:r>
            <a:r>
              <a:rPr sz="2400" dirty="0" err="1">
                <a:latin typeface="Colaborate-Regular" panose="02000503060000020004" pitchFamily="50" charset="0"/>
              </a:rPr>
              <a:t>Peningkatan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cara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kerja</a:t>
            </a:r>
            <a:r>
              <a:rPr sz="2400" dirty="0">
                <a:latin typeface="Colaborate-Regular" panose="02000503060000020004" pitchFamily="50" charset="0"/>
              </a:rPr>
              <a:t> untuk </a:t>
            </a:r>
            <a:r>
              <a:rPr sz="2400" dirty="0" err="1">
                <a:latin typeface="Colaborate-Regular" panose="02000503060000020004" pitchFamily="50" charset="0"/>
              </a:rPr>
              <a:t>efisiensi</a:t>
            </a:r>
            <a:r>
              <a:rPr sz="24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Inovasi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Organisasi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Pembaruan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struktur</a:t>
            </a:r>
            <a:r>
              <a:rPr sz="2400" dirty="0">
                <a:latin typeface="Colaborate-Regular" panose="02000503060000020004" pitchFamily="50" charset="0"/>
              </a:rPr>
              <a:t>, </a:t>
            </a:r>
            <a:r>
              <a:rPr sz="2400" dirty="0" err="1">
                <a:latin typeface="Colaborate-Regular" panose="02000503060000020004" pitchFamily="50" charset="0"/>
              </a:rPr>
              <a:t>budaya</a:t>
            </a:r>
            <a:r>
              <a:rPr sz="2400" dirty="0">
                <a:latin typeface="Colaborate-Regular" panose="02000503060000020004" pitchFamily="50" charset="0"/>
              </a:rPr>
              <a:t>, dan </a:t>
            </a:r>
            <a:r>
              <a:rPr sz="2400" dirty="0" err="1">
                <a:latin typeface="Colaborate-Regular" panose="02000503060000020004" pitchFamily="50" charset="0"/>
              </a:rPr>
              <a:t>praktik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manajerial</a:t>
            </a:r>
            <a:r>
              <a:rPr sz="24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Inovasi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Teknologi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Penerapan</a:t>
            </a:r>
            <a:r>
              <a:rPr sz="2400" dirty="0">
                <a:latin typeface="Colaborate-Regular" panose="02000503060000020004" pitchFamily="50" charset="0"/>
              </a:rPr>
              <a:t> TI untuk </a:t>
            </a:r>
            <a:r>
              <a:rPr sz="2400" dirty="0" err="1">
                <a:latin typeface="Colaborate-Regular" panose="02000503060000020004" pitchFamily="50" charset="0"/>
              </a:rPr>
              <a:t>mendukung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operasi</a:t>
            </a:r>
            <a:r>
              <a:rPr sz="2400" dirty="0">
                <a:latin typeface="Colaborate-Regular" panose="02000503060000020004" pitchFamily="50" charset="0"/>
              </a:rPr>
              <a:t> dan strategi.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Contoh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Implementasi</a:t>
            </a:r>
            <a:r>
              <a:rPr sz="2400" dirty="0">
                <a:latin typeface="Colaborate-Regular" panose="02000503060000020004" pitchFamily="50" charset="0"/>
              </a:rPr>
              <a:t> ERP, </a:t>
            </a:r>
            <a:r>
              <a:rPr sz="2400" dirty="0" err="1">
                <a:latin typeface="Colaborate-Regular" panose="02000503060000020004" pitchFamily="50" charset="0"/>
              </a:rPr>
              <a:t>layanan</a:t>
            </a:r>
            <a:r>
              <a:rPr sz="2400" dirty="0">
                <a:latin typeface="Colaborate-Regular" panose="02000503060000020004" pitchFamily="50" charset="0"/>
              </a:rPr>
              <a:t> mobile banking, </a:t>
            </a:r>
            <a:r>
              <a:rPr sz="2400" dirty="0" err="1">
                <a:latin typeface="Colaborate-Regular" panose="02000503060000020004" pitchFamily="50" charset="0"/>
              </a:rPr>
              <a:t>restrukturisasi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tim.</a:t>
            </a:r>
            <a:endParaRPr sz="2400" dirty="0">
              <a:latin typeface="Colaborate-Regular" panose="02000503060000020004" pitchFamily="50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dirty="0">
                <a:latin typeface="Colaborate-Regular" panose="02000503060000020004" pitchFamily="50" charset="0"/>
              </a:rPr>
              <a:t>2. Proses </a:t>
            </a:r>
            <a:r>
              <a:rPr sz="2800" dirty="0" err="1">
                <a:latin typeface="Colaborate-Regular" panose="02000503060000020004" pitchFamily="50" charset="0"/>
              </a:rPr>
              <a:t>Inovasi</a:t>
            </a:r>
            <a:endParaRPr sz="2800" dirty="0">
              <a:latin typeface="Colaborate-Regular" panose="0200050306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400" dirty="0">
              <a:latin typeface="Colaborate-Regular" panose="02000503060000020004" pitchFamily="50" charset="0"/>
            </a:endParaRP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Identifikasi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peluang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Analisis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kebutuhan</a:t>
            </a:r>
            <a:r>
              <a:rPr sz="2400" dirty="0">
                <a:latin typeface="Colaborate-Regular" panose="02000503060000020004" pitchFamily="50" charset="0"/>
              </a:rPr>
              <a:t> dan </a:t>
            </a:r>
            <a:r>
              <a:rPr sz="2400" dirty="0" err="1">
                <a:latin typeface="Colaborate-Regular" panose="02000503060000020004" pitchFamily="50" charset="0"/>
              </a:rPr>
              <a:t>masalah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organisasi</a:t>
            </a:r>
            <a:r>
              <a:rPr sz="24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Pengembangan</a:t>
            </a:r>
            <a:r>
              <a:rPr sz="2400" dirty="0">
                <a:latin typeface="Colaborate-Regular" panose="02000503060000020004" pitchFamily="50" charset="0"/>
              </a:rPr>
              <a:t> ide: Brainstorming, </a:t>
            </a:r>
            <a:r>
              <a:rPr sz="2400" dirty="0" err="1">
                <a:latin typeface="Colaborate-Regular" panose="02000503060000020004" pitchFamily="50" charset="0"/>
              </a:rPr>
              <a:t>riset</a:t>
            </a:r>
            <a:r>
              <a:rPr sz="2400" dirty="0">
                <a:latin typeface="Colaborate-Regular" panose="02000503060000020004" pitchFamily="50" charset="0"/>
              </a:rPr>
              <a:t>, benchmarking.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Seleksi</a:t>
            </a:r>
            <a:r>
              <a:rPr sz="2400" dirty="0">
                <a:latin typeface="Colaborate-Regular" panose="02000503060000020004" pitchFamily="50" charset="0"/>
              </a:rPr>
              <a:t> ide: </a:t>
            </a:r>
            <a:r>
              <a:rPr sz="2400" dirty="0" err="1">
                <a:latin typeface="Colaborate-Regular" panose="02000503060000020004" pitchFamily="50" charset="0"/>
              </a:rPr>
              <a:t>Memilih</a:t>
            </a:r>
            <a:r>
              <a:rPr sz="2400" dirty="0">
                <a:latin typeface="Colaborate-Regular" panose="02000503060000020004" pitchFamily="50" charset="0"/>
              </a:rPr>
              <a:t> ide </a:t>
            </a:r>
            <a:r>
              <a:rPr sz="2400" dirty="0" err="1">
                <a:latin typeface="Colaborate-Regular" panose="02000503060000020004" pitchFamily="50" charset="0"/>
              </a:rPr>
              <a:t>dengan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nilai</a:t>
            </a:r>
            <a:r>
              <a:rPr sz="2400" dirty="0">
                <a:latin typeface="Colaborate-Regular" panose="02000503060000020004" pitchFamily="50" charset="0"/>
              </a:rPr>
              <a:t> paling </a:t>
            </a:r>
            <a:r>
              <a:rPr sz="2400" dirty="0" err="1">
                <a:latin typeface="Colaborate-Regular" panose="02000503060000020004" pitchFamily="50" charset="0"/>
              </a:rPr>
              <a:t>tinggi</a:t>
            </a:r>
            <a:r>
              <a:rPr sz="24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Implementasi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Eksekusi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perubahan</a:t>
            </a:r>
            <a:r>
              <a:rPr sz="2400" dirty="0">
                <a:latin typeface="Colaborate-Regular" panose="02000503060000020004" pitchFamily="50" charset="0"/>
              </a:rPr>
              <a:t> dan </a:t>
            </a:r>
            <a:r>
              <a:rPr sz="2400" dirty="0" err="1">
                <a:latin typeface="Colaborate-Regular" panose="02000503060000020004" pitchFamily="50" charset="0"/>
              </a:rPr>
              <a:t>integrasi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sistem</a:t>
            </a:r>
            <a:r>
              <a:rPr sz="24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Evaluasi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Mengukur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hasil</a:t>
            </a:r>
            <a:r>
              <a:rPr sz="2400" dirty="0">
                <a:latin typeface="Colaborate-Regular" panose="02000503060000020004" pitchFamily="50" charset="0"/>
              </a:rPr>
              <a:t> dan </a:t>
            </a:r>
            <a:r>
              <a:rPr sz="2400" dirty="0" err="1">
                <a:latin typeface="Colaborate-Regular" panose="02000503060000020004" pitchFamily="50" charset="0"/>
              </a:rPr>
              <a:t>melakukan</a:t>
            </a:r>
            <a:r>
              <a:rPr sz="2400" dirty="0">
                <a:latin typeface="Colaborate-Regular" panose="02000503060000020004" pitchFamily="50" charset="0"/>
              </a:rPr>
              <a:t> perbaikan.</a:t>
            </a:r>
          </a:p>
          <a:p>
            <a:pPr lvl="1"/>
            <a:r>
              <a:rPr sz="2400" dirty="0" err="1">
                <a:latin typeface="Colaborate-Regular" panose="02000503060000020004" pitchFamily="50" charset="0"/>
              </a:rPr>
              <a:t>Contoh</a:t>
            </a:r>
            <a:r>
              <a:rPr sz="2400" dirty="0">
                <a:latin typeface="Colaborate-Regular" panose="02000503060000020004" pitchFamily="50" charset="0"/>
              </a:rPr>
              <a:t>: </a:t>
            </a:r>
            <a:r>
              <a:rPr sz="2400" dirty="0" err="1">
                <a:latin typeface="Colaborate-Regular" panose="02000503060000020004" pitchFamily="50" charset="0"/>
              </a:rPr>
              <a:t>Siklus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inovasi</a:t>
            </a:r>
            <a:r>
              <a:rPr sz="2400" dirty="0">
                <a:latin typeface="Colaborate-Regular" panose="02000503060000020004" pitchFamily="50" charset="0"/>
              </a:rPr>
              <a:t> pada </a:t>
            </a:r>
            <a:r>
              <a:rPr sz="2400" dirty="0" err="1">
                <a:latin typeface="Colaborate-Regular" panose="02000503060000020004" pitchFamily="50" charset="0"/>
              </a:rPr>
              <a:t>penerapan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sistem</a:t>
            </a:r>
            <a:r>
              <a:rPr sz="2400" dirty="0">
                <a:latin typeface="Colaborate-Regular" panose="02000503060000020004" pitchFamily="50" charset="0"/>
              </a:rPr>
              <a:t> </a:t>
            </a:r>
            <a:r>
              <a:rPr sz="2400" dirty="0" err="1">
                <a:latin typeface="Colaborate-Regular" panose="02000503060000020004" pitchFamily="50" charset="0"/>
              </a:rPr>
              <a:t>absensi</a:t>
            </a:r>
            <a:r>
              <a:rPr sz="2400" dirty="0">
                <a:latin typeface="Colaborate-Regular" panose="02000503060000020004" pitchFamily="50" charset="0"/>
              </a:rPr>
              <a:t> digital.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Colaborate-Regular" panose="02000503060000020004" pitchFamily="50" charset="0"/>
              </a:rPr>
              <a:t>3. </a:t>
            </a:r>
            <a:r>
              <a:rPr sz="2800" dirty="0" err="1">
                <a:latin typeface="Colaborate-Regular" panose="02000503060000020004" pitchFamily="50" charset="0"/>
              </a:rPr>
              <a:t>Inovasi</a:t>
            </a:r>
            <a:r>
              <a:rPr sz="2800" dirty="0">
                <a:latin typeface="Colaborate-Regular" panose="02000503060000020004" pitchFamily="50" charset="0"/>
              </a:rPr>
              <a:t> dan Keunggulan </a:t>
            </a:r>
            <a:r>
              <a:rPr sz="2800" dirty="0" err="1">
                <a:latin typeface="Colaborate-Regular" panose="02000503060000020004" pitchFamily="50" charset="0"/>
              </a:rPr>
              <a:t>Kompetitif</a:t>
            </a:r>
            <a:endParaRPr sz="2800" dirty="0">
              <a:latin typeface="Colaborate-Regular" panose="0200050306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800">
              <a:latin typeface="Colaborate-Regular" panose="02000503060000020004" pitchFamily="50" charset="0"/>
            </a:endParaRPr>
          </a:p>
          <a:p>
            <a:pPr lvl="1"/>
            <a:r>
              <a:rPr sz="2800">
                <a:latin typeface="Colaborate-Regular" panose="02000503060000020004" pitchFamily="50" charset="0"/>
              </a:rPr>
              <a:t>Inovasi menciptakan diferensiasi yang sulit ditiru.</a:t>
            </a:r>
          </a:p>
          <a:p>
            <a:pPr lvl="1"/>
            <a:r>
              <a:rPr sz="2800">
                <a:latin typeface="Colaborate-Regular" panose="02000503060000020004" pitchFamily="50" charset="0"/>
              </a:rPr>
              <a:t>Peningkatan produktivitas melalui otomatisasi.</a:t>
            </a:r>
          </a:p>
          <a:p>
            <a:pPr lvl="1"/>
            <a:r>
              <a:rPr sz="2800">
                <a:latin typeface="Colaborate-Regular" panose="02000503060000020004" pitchFamily="50" charset="0"/>
              </a:rPr>
              <a:t>Peningkatan kualitas layanan dan pengalaman pengguna.</a:t>
            </a:r>
          </a:p>
          <a:p>
            <a:pPr lvl="1"/>
            <a:r>
              <a:rPr sz="2800">
                <a:latin typeface="Colaborate-Regular" panose="02000503060000020004" pitchFamily="50" charset="0"/>
              </a:rPr>
              <a:t>Contoh: Penggunaan AI untuk personalisasi layanan pelanggan.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dirty="0">
                <a:latin typeface="Colaborate-Regular" panose="02000503060000020004" pitchFamily="50" charset="0"/>
              </a:rPr>
              <a:t>4. </a:t>
            </a:r>
            <a:r>
              <a:rPr sz="2800" dirty="0" err="1">
                <a:latin typeface="Colaborate-Regular" panose="02000503060000020004" pitchFamily="50" charset="0"/>
              </a:rPr>
              <a:t>Tantangan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dalam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Penerapan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Inovasi</a:t>
            </a:r>
            <a:endParaRPr sz="2800" dirty="0">
              <a:latin typeface="Colaborate-Regular" panose="02000503060000020004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>
              <a:latin typeface="Colaborate-Regular" panose="02000503060000020004" pitchFamily="50" charset="0"/>
            </a:endParaRPr>
          </a:p>
          <a:p>
            <a:pPr lvl="1"/>
            <a:r>
              <a:rPr sz="2800" dirty="0" err="1">
                <a:latin typeface="Colaborate-Regular" panose="02000503060000020004" pitchFamily="50" charset="0"/>
              </a:rPr>
              <a:t>Resistensi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pegawai</a:t>
            </a:r>
            <a:r>
              <a:rPr sz="2800" dirty="0">
                <a:latin typeface="Colaborate-Regular" panose="02000503060000020004" pitchFamily="50" charset="0"/>
              </a:rPr>
              <a:t>: </a:t>
            </a:r>
            <a:r>
              <a:rPr sz="2800" dirty="0" err="1">
                <a:latin typeface="Colaborate-Regular" panose="02000503060000020004" pitchFamily="50" charset="0"/>
              </a:rPr>
              <a:t>Ketakutan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perubahan</a:t>
            </a:r>
            <a:r>
              <a:rPr sz="2800" dirty="0">
                <a:latin typeface="Colaborate-Regular" panose="02000503060000020004" pitchFamily="50" charset="0"/>
              </a:rPr>
              <a:t> atau </a:t>
            </a:r>
            <a:r>
              <a:rPr sz="2800" dirty="0" err="1">
                <a:latin typeface="Colaborate-Regular" panose="02000503060000020004" pitchFamily="50" charset="0"/>
              </a:rPr>
              <a:t>kehilangan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kenyamanan</a:t>
            </a:r>
            <a:r>
              <a:rPr sz="28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800" dirty="0" err="1">
                <a:latin typeface="Colaborate-Regular" panose="02000503060000020004" pitchFamily="50" charset="0"/>
              </a:rPr>
              <a:t>Biaya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implementasi</a:t>
            </a:r>
            <a:r>
              <a:rPr sz="2800" dirty="0">
                <a:latin typeface="Colaborate-Regular" panose="02000503060000020004" pitchFamily="50" charset="0"/>
              </a:rPr>
              <a:t>: </a:t>
            </a:r>
            <a:r>
              <a:rPr sz="2800" dirty="0" err="1">
                <a:latin typeface="Colaborate-Regular" panose="02000503060000020004" pitchFamily="50" charset="0"/>
              </a:rPr>
              <a:t>Teknologi</a:t>
            </a:r>
            <a:r>
              <a:rPr sz="2800" dirty="0">
                <a:latin typeface="Colaborate-Regular" panose="02000503060000020004" pitchFamily="50" charset="0"/>
              </a:rPr>
              <a:t> dan </a:t>
            </a:r>
            <a:r>
              <a:rPr sz="2800" dirty="0" err="1">
                <a:latin typeface="Colaborate-Regular" panose="02000503060000020004" pitchFamily="50" charset="0"/>
              </a:rPr>
              <a:t>pelatihan</a:t>
            </a:r>
            <a:r>
              <a:rPr sz="28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800" dirty="0" err="1">
                <a:latin typeface="Colaborate-Regular" panose="02000503060000020004" pitchFamily="50" charset="0"/>
              </a:rPr>
              <a:t>Kurangnya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keahlian</a:t>
            </a:r>
            <a:r>
              <a:rPr sz="2800" dirty="0">
                <a:latin typeface="Colaborate-Regular" panose="02000503060000020004" pitchFamily="50" charset="0"/>
              </a:rPr>
              <a:t>: SDM </a:t>
            </a:r>
            <a:r>
              <a:rPr sz="2800" dirty="0" err="1">
                <a:latin typeface="Colaborate-Regular" panose="02000503060000020004" pitchFamily="50" charset="0"/>
              </a:rPr>
              <a:t>tidak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siap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dengan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tuntutan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baru</a:t>
            </a:r>
            <a:r>
              <a:rPr sz="2800" dirty="0">
                <a:latin typeface="Colaborate-Regular" panose="02000503060000020004" pitchFamily="50" charset="0"/>
              </a:rPr>
              <a:t>.</a:t>
            </a:r>
          </a:p>
          <a:p>
            <a:pPr lvl="1"/>
            <a:r>
              <a:rPr sz="2800" dirty="0">
                <a:latin typeface="Colaborate-Regular" panose="02000503060000020004" pitchFamily="50" charset="0"/>
              </a:rPr>
              <a:t>Integrasi </a:t>
            </a:r>
            <a:r>
              <a:rPr sz="2800" dirty="0" err="1">
                <a:latin typeface="Colaborate-Regular" panose="02000503060000020004" pitchFamily="50" charset="0"/>
              </a:rPr>
              <a:t>sistem</a:t>
            </a:r>
            <a:r>
              <a:rPr sz="2800" dirty="0">
                <a:latin typeface="Colaborate-Regular" panose="02000503060000020004" pitchFamily="50" charset="0"/>
              </a:rPr>
              <a:t>: </a:t>
            </a:r>
            <a:r>
              <a:rPr sz="2800" dirty="0" err="1">
                <a:latin typeface="Colaborate-Regular" panose="02000503060000020004" pitchFamily="50" charset="0"/>
              </a:rPr>
              <a:t>Kesesuaian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dengan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infrastruktur</a:t>
            </a:r>
            <a:r>
              <a:rPr sz="2800" dirty="0">
                <a:latin typeface="Colaborate-Regular" panose="02000503060000020004" pitchFamily="50" charset="0"/>
              </a:rPr>
              <a:t> lama.</a:t>
            </a:r>
          </a:p>
          <a:p>
            <a:pPr lvl="1"/>
            <a:r>
              <a:rPr sz="2800" dirty="0" err="1">
                <a:latin typeface="Colaborate-Regular" panose="02000503060000020004" pitchFamily="50" charset="0"/>
              </a:rPr>
              <a:t>Contoh</a:t>
            </a:r>
            <a:r>
              <a:rPr sz="2800" dirty="0">
                <a:latin typeface="Colaborate-Regular" panose="02000503060000020004" pitchFamily="50" charset="0"/>
              </a:rPr>
              <a:t>: </a:t>
            </a:r>
            <a:r>
              <a:rPr sz="2800" dirty="0" err="1">
                <a:latin typeface="Colaborate-Regular" panose="02000503060000020004" pitchFamily="50" charset="0"/>
              </a:rPr>
              <a:t>Kegagalan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implementasi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sistem</a:t>
            </a:r>
            <a:r>
              <a:rPr sz="2800" dirty="0">
                <a:latin typeface="Colaborate-Regular" panose="02000503060000020004" pitchFamily="50" charset="0"/>
              </a:rPr>
              <a:t> CRM </a:t>
            </a:r>
            <a:r>
              <a:rPr sz="2800" dirty="0" err="1">
                <a:latin typeface="Colaborate-Regular" panose="02000503060000020004" pitchFamily="50" charset="0"/>
              </a:rPr>
              <a:t>karena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kurang</a:t>
            </a:r>
            <a:r>
              <a:rPr sz="2800" dirty="0">
                <a:latin typeface="Colaborate-Regular" panose="02000503060000020004" pitchFamily="50" charset="0"/>
              </a:rPr>
              <a:t> </a:t>
            </a:r>
            <a:r>
              <a:rPr sz="2800" dirty="0" err="1">
                <a:latin typeface="Colaborate-Regular" panose="02000503060000020004" pitchFamily="50" charset="0"/>
              </a:rPr>
              <a:t>pelatihan</a:t>
            </a:r>
            <a:r>
              <a:rPr sz="2800" dirty="0">
                <a:latin typeface="Colaborate-Regular" panose="02000503060000020004" pitchFamily="50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</TotalTime>
  <Words>230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Colaborate-Regular</vt:lpstr>
      <vt:lpstr>Corbel</vt:lpstr>
      <vt:lpstr>Wingdings 2</vt:lpstr>
      <vt:lpstr>Frame</vt:lpstr>
      <vt:lpstr>Inovasi dalam Manajemen Organisasi</vt:lpstr>
      <vt:lpstr>1. Jenis Inovasi</vt:lpstr>
      <vt:lpstr>2. Proses Inovasi</vt:lpstr>
      <vt:lpstr>3. Inovasi dan Keunggulan Kompetitif</vt:lpstr>
      <vt:lpstr>4. Tantangan dalam Penerapan Inovasi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muh rafiq</cp:lastModifiedBy>
  <cp:revision>3</cp:revision>
  <dcterms:created xsi:type="dcterms:W3CDTF">2013-01-27T09:14:16Z</dcterms:created>
  <dcterms:modified xsi:type="dcterms:W3CDTF">2025-11-26T00:21:01Z</dcterms:modified>
  <cp:category/>
</cp:coreProperties>
</file>