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99" r:id="rId3"/>
    <p:sldId id="301" r:id="rId4"/>
    <p:sldId id="302" r:id="rId5"/>
    <p:sldId id="303" r:id="rId6"/>
    <p:sldId id="304" r:id="rId7"/>
    <p:sldId id="305" r:id="rId8"/>
    <p:sldId id="306" r:id="rId9"/>
    <p:sldId id="307" r:id="rId10"/>
    <p:sldId id="308" r:id="rId11"/>
    <p:sldId id="309" r:id="rId12"/>
    <p:sldId id="310" r:id="rId13"/>
    <p:sldId id="311" r:id="rId14"/>
    <p:sldId id="312" r:id="rId15"/>
    <p:sldId id="300" r:id="rId16"/>
  </p:sldIdLst>
  <p:sldSz cx="9144000" cy="6858000" type="screen4x3"/>
  <p:notesSz cx="7045325" cy="9345613"/>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5" autoAdjust="0"/>
    <p:restoredTop sz="94309" autoAdjust="0"/>
  </p:normalViewPr>
  <p:slideViewPr>
    <p:cSldViewPr>
      <p:cViewPr varScale="1">
        <p:scale>
          <a:sx n="121" d="100"/>
          <a:sy n="121" d="100"/>
        </p:scale>
        <p:origin x="143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3973C-83B6-EB4C-B312-CF88608C6F37}" type="doc">
      <dgm:prSet loTypeId="urn:microsoft.com/office/officeart/2005/8/layout/bProcess4" loCatId="" qsTypeId="urn:microsoft.com/office/officeart/2005/8/quickstyle/simple2" qsCatId="simple" csTypeId="urn:microsoft.com/office/officeart/2005/8/colors/colorful1" csCatId="colorful" phldr="1"/>
      <dgm:spPr/>
      <dgm:t>
        <a:bodyPr/>
        <a:lstStyle/>
        <a:p>
          <a:endParaRPr lang="id-ID"/>
        </a:p>
      </dgm:t>
    </dgm:pt>
    <dgm:pt modelId="{A7518939-9E4E-FD4D-B0C3-A0E7EB8DC56F}">
      <dgm:prSet phldrT="[Teks]"/>
      <dgm:spPr/>
      <dgm:t>
        <a:bodyPr/>
        <a:lstStyle/>
        <a:p>
          <a:r>
            <a:rPr lang="id-ID" dirty="0">
              <a:latin typeface="Cambria" panose="02040503050406030204" pitchFamily="18" charset="0"/>
            </a:rPr>
            <a:t>peringatan tertulis</a:t>
          </a:r>
        </a:p>
      </dgm:t>
    </dgm:pt>
    <dgm:pt modelId="{9EFC4F3B-C154-064A-8D21-C2764FFAD039}" type="parTrans" cxnId="{C3BD3314-EE97-6C49-98E2-F6C8340E4D3C}">
      <dgm:prSet/>
      <dgm:spPr/>
      <dgm:t>
        <a:bodyPr/>
        <a:lstStyle/>
        <a:p>
          <a:endParaRPr lang="id-ID">
            <a:latin typeface="Cambria" panose="02040503050406030204" pitchFamily="18" charset="0"/>
          </a:endParaRPr>
        </a:p>
      </dgm:t>
    </dgm:pt>
    <dgm:pt modelId="{FD976EC9-26AF-0D4D-A342-4E087F6A0CCF}" type="sibTrans" cxnId="{C3BD3314-EE97-6C49-98E2-F6C8340E4D3C}">
      <dgm:prSet/>
      <dgm:spPr/>
      <dgm:t>
        <a:bodyPr/>
        <a:lstStyle/>
        <a:p>
          <a:endParaRPr lang="id-ID">
            <a:latin typeface="Cambria" panose="02040503050406030204" pitchFamily="18" charset="0"/>
          </a:endParaRPr>
        </a:p>
      </dgm:t>
    </dgm:pt>
    <dgm:pt modelId="{CF90D586-9379-BE44-8036-27F80EDC878A}">
      <dgm:prSet phldrT="[Teks]"/>
      <dgm:spPr/>
      <dgm:t>
        <a:bodyPr/>
        <a:lstStyle/>
        <a:p>
          <a:r>
            <a:rPr lang="id-ID" dirty="0">
              <a:latin typeface="Cambria" panose="02040503050406030204" pitchFamily="18" charset="0"/>
            </a:rPr>
            <a:t>penghapusan atau pemusnahan Data Pribadi</a:t>
          </a:r>
        </a:p>
      </dgm:t>
    </dgm:pt>
    <dgm:pt modelId="{BFD1D813-A1D4-AE4A-AA2B-CA9C980E291A}" type="parTrans" cxnId="{683AC1DA-1732-1B4B-ACCA-CFC587293ADA}">
      <dgm:prSet/>
      <dgm:spPr/>
      <dgm:t>
        <a:bodyPr/>
        <a:lstStyle/>
        <a:p>
          <a:endParaRPr lang="id-ID">
            <a:latin typeface="Cambria" panose="02040503050406030204" pitchFamily="18" charset="0"/>
          </a:endParaRPr>
        </a:p>
      </dgm:t>
    </dgm:pt>
    <dgm:pt modelId="{2A80B927-E812-4547-9B14-63D0EA3BEBFD}" type="sibTrans" cxnId="{683AC1DA-1732-1B4B-ACCA-CFC587293ADA}">
      <dgm:prSet/>
      <dgm:spPr/>
      <dgm:t>
        <a:bodyPr/>
        <a:lstStyle/>
        <a:p>
          <a:endParaRPr lang="id-ID">
            <a:latin typeface="Cambria" panose="02040503050406030204" pitchFamily="18" charset="0"/>
          </a:endParaRPr>
        </a:p>
      </dgm:t>
    </dgm:pt>
    <dgm:pt modelId="{52B7DD07-EC45-C440-BE12-A19EDD4628C7}">
      <dgm:prSet phldrT="[Teks]"/>
      <dgm:spPr/>
      <dgm:t>
        <a:bodyPr/>
        <a:lstStyle/>
        <a:p>
          <a:r>
            <a:rPr lang="id-ID" dirty="0">
              <a:latin typeface="Cambria" panose="02040503050406030204" pitchFamily="18" charset="0"/>
            </a:rPr>
            <a:t>denda administratif</a:t>
          </a:r>
        </a:p>
      </dgm:t>
    </dgm:pt>
    <dgm:pt modelId="{AC2E1707-21A4-BE48-A88C-A4EEFD8755FC}" type="parTrans" cxnId="{ECB7CD30-4638-FD46-AD8C-C2A05B469264}">
      <dgm:prSet/>
      <dgm:spPr/>
      <dgm:t>
        <a:bodyPr/>
        <a:lstStyle/>
        <a:p>
          <a:endParaRPr lang="id-ID">
            <a:latin typeface="Cambria" panose="02040503050406030204" pitchFamily="18" charset="0"/>
          </a:endParaRPr>
        </a:p>
      </dgm:t>
    </dgm:pt>
    <dgm:pt modelId="{A5AE7DC0-3DAE-E74F-A2F5-5C6CEBD7927E}" type="sibTrans" cxnId="{ECB7CD30-4638-FD46-AD8C-C2A05B469264}">
      <dgm:prSet/>
      <dgm:spPr/>
      <dgm:t>
        <a:bodyPr/>
        <a:lstStyle/>
        <a:p>
          <a:endParaRPr lang="id-ID">
            <a:latin typeface="Cambria" panose="02040503050406030204" pitchFamily="18" charset="0"/>
          </a:endParaRPr>
        </a:p>
      </dgm:t>
    </dgm:pt>
    <dgm:pt modelId="{AD90BF70-E211-C144-8A8E-3FCF4C00DD84}">
      <dgm:prSet phldrT="[Teks]"/>
      <dgm:spPr/>
      <dgm:t>
        <a:bodyPr/>
        <a:lstStyle/>
        <a:p>
          <a:r>
            <a:rPr lang="id-ID" dirty="0">
              <a:latin typeface="Cambria" panose="02040503050406030204" pitchFamily="18" charset="0"/>
            </a:rPr>
            <a:t>penghentian sementara kegiatan pemrosesan Data Pribadi</a:t>
          </a:r>
        </a:p>
      </dgm:t>
    </dgm:pt>
    <dgm:pt modelId="{80CC0949-0B9A-1D42-9F4D-2D28C7812387}" type="parTrans" cxnId="{3B78476F-EC9C-5641-847A-E8FE9C5E71F0}">
      <dgm:prSet/>
      <dgm:spPr/>
      <dgm:t>
        <a:bodyPr/>
        <a:lstStyle/>
        <a:p>
          <a:endParaRPr lang="id-ID">
            <a:latin typeface="Cambria" panose="02040503050406030204" pitchFamily="18" charset="0"/>
          </a:endParaRPr>
        </a:p>
      </dgm:t>
    </dgm:pt>
    <dgm:pt modelId="{6D2B0BD5-3E7A-094E-AF91-34B1C43AB81F}" type="sibTrans" cxnId="{3B78476F-EC9C-5641-847A-E8FE9C5E71F0}">
      <dgm:prSet/>
      <dgm:spPr/>
      <dgm:t>
        <a:bodyPr/>
        <a:lstStyle/>
        <a:p>
          <a:endParaRPr lang="id-ID">
            <a:latin typeface="Cambria" panose="02040503050406030204" pitchFamily="18" charset="0"/>
          </a:endParaRPr>
        </a:p>
      </dgm:t>
    </dgm:pt>
    <dgm:pt modelId="{54300D00-535B-BC49-90B3-4C377A7C6F2F}" type="pres">
      <dgm:prSet presAssocID="{ACE3973C-83B6-EB4C-B312-CF88608C6F37}" presName="Name0" presStyleCnt="0">
        <dgm:presLayoutVars>
          <dgm:dir/>
          <dgm:resizeHandles/>
        </dgm:presLayoutVars>
      </dgm:prSet>
      <dgm:spPr/>
    </dgm:pt>
    <dgm:pt modelId="{D7AC15F2-9A13-3246-B2D7-B0B3622DC1EB}" type="pres">
      <dgm:prSet presAssocID="{A7518939-9E4E-FD4D-B0C3-A0E7EB8DC56F}" presName="compNode" presStyleCnt="0"/>
      <dgm:spPr/>
    </dgm:pt>
    <dgm:pt modelId="{1FF80569-CC3B-6746-ABDB-56F3FB360CF8}" type="pres">
      <dgm:prSet presAssocID="{A7518939-9E4E-FD4D-B0C3-A0E7EB8DC56F}" presName="dummyConnPt" presStyleCnt="0"/>
      <dgm:spPr/>
    </dgm:pt>
    <dgm:pt modelId="{F2A7A782-C00D-FB45-81E6-A96AFB5EA0E0}" type="pres">
      <dgm:prSet presAssocID="{A7518939-9E4E-FD4D-B0C3-A0E7EB8DC56F}" presName="node" presStyleLbl="node1" presStyleIdx="0" presStyleCnt="4">
        <dgm:presLayoutVars>
          <dgm:bulletEnabled val="1"/>
        </dgm:presLayoutVars>
      </dgm:prSet>
      <dgm:spPr/>
    </dgm:pt>
    <dgm:pt modelId="{358DEB4B-9ABC-3140-9DC4-2C1591603F97}" type="pres">
      <dgm:prSet presAssocID="{FD976EC9-26AF-0D4D-A342-4E087F6A0CCF}" presName="sibTrans" presStyleLbl="bgSibTrans2D1" presStyleIdx="0" presStyleCnt="3"/>
      <dgm:spPr/>
    </dgm:pt>
    <dgm:pt modelId="{A8D9808A-178B-8C4D-899F-27FB89AB8ADE}" type="pres">
      <dgm:prSet presAssocID="{CF90D586-9379-BE44-8036-27F80EDC878A}" presName="compNode" presStyleCnt="0"/>
      <dgm:spPr/>
    </dgm:pt>
    <dgm:pt modelId="{027174C6-890B-7B4C-81F8-68FA9D5D57A5}" type="pres">
      <dgm:prSet presAssocID="{CF90D586-9379-BE44-8036-27F80EDC878A}" presName="dummyConnPt" presStyleCnt="0"/>
      <dgm:spPr/>
    </dgm:pt>
    <dgm:pt modelId="{7DD55BC5-D9A4-B949-AB8B-482AA15E47EC}" type="pres">
      <dgm:prSet presAssocID="{CF90D586-9379-BE44-8036-27F80EDC878A}" presName="node" presStyleLbl="node1" presStyleIdx="1" presStyleCnt="4">
        <dgm:presLayoutVars>
          <dgm:bulletEnabled val="1"/>
        </dgm:presLayoutVars>
      </dgm:prSet>
      <dgm:spPr/>
    </dgm:pt>
    <dgm:pt modelId="{24B648BA-6979-F84E-B6A0-B33B9DC8F0A1}" type="pres">
      <dgm:prSet presAssocID="{2A80B927-E812-4547-9B14-63D0EA3BEBFD}" presName="sibTrans" presStyleLbl="bgSibTrans2D1" presStyleIdx="1" presStyleCnt="3"/>
      <dgm:spPr/>
    </dgm:pt>
    <dgm:pt modelId="{9E4FD076-F764-6040-B967-1C09ADC4DA17}" type="pres">
      <dgm:prSet presAssocID="{52B7DD07-EC45-C440-BE12-A19EDD4628C7}" presName="compNode" presStyleCnt="0"/>
      <dgm:spPr/>
    </dgm:pt>
    <dgm:pt modelId="{FA688732-400F-D340-BCA3-EA88C8F3D48E}" type="pres">
      <dgm:prSet presAssocID="{52B7DD07-EC45-C440-BE12-A19EDD4628C7}" presName="dummyConnPt" presStyleCnt="0"/>
      <dgm:spPr/>
    </dgm:pt>
    <dgm:pt modelId="{F722066F-101D-644F-AC25-1F49C744E45F}" type="pres">
      <dgm:prSet presAssocID="{52B7DD07-EC45-C440-BE12-A19EDD4628C7}" presName="node" presStyleLbl="node1" presStyleIdx="2" presStyleCnt="4">
        <dgm:presLayoutVars>
          <dgm:bulletEnabled val="1"/>
        </dgm:presLayoutVars>
      </dgm:prSet>
      <dgm:spPr/>
    </dgm:pt>
    <dgm:pt modelId="{3B18626F-7F19-3A4A-ACE8-69833722CD29}" type="pres">
      <dgm:prSet presAssocID="{A5AE7DC0-3DAE-E74F-A2F5-5C6CEBD7927E}" presName="sibTrans" presStyleLbl="bgSibTrans2D1" presStyleIdx="2" presStyleCnt="3"/>
      <dgm:spPr/>
    </dgm:pt>
    <dgm:pt modelId="{CE5395E5-62CE-FF49-B37A-C637B8965152}" type="pres">
      <dgm:prSet presAssocID="{AD90BF70-E211-C144-8A8E-3FCF4C00DD84}" presName="compNode" presStyleCnt="0"/>
      <dgm:spPr/>
    </dgm:pt>
    <dgm:pt modelId="{4FECD0CD-2142-3244-9344-61F110211DEC}" type="pres">
      <dgm:prSet presAssocID="{AD90BF70-E211-C144-8A8E-3FCF4C00DD84}" presName="dummyConnPt" presStyleCnt="0"/>
      <dgm:spPr/>
    </dgm:pt>
    <dgm:pt modelId="{F82F7F19-F52E-6F41-8866-E60E28A47F0D}" type="pres">
      <dgm:prSet presAssocID="{AD90BF70-E211-C144-8A8E-3FCF4C00DD84}" presName="node" presStyleLbl="node1" presStyleIdx="3" presStyleCnt="4">
        <dgm:presLayoutVars>
          <dgm:bulletEnabled val="1"/>
        </dgm:presLayoutVars>
      </dgm:prSet>
      <dgm:spPr/>
    </dgm:pt>
  </dgm:ptLst>
  <dgm:cxnLst>
    <dgm:cxn modelId="{C3BD3314-EE97-6C49-98E2-F6C8340E4D3C}" srcId="{ACE3973C-83B6-EB4C-B312-CF88608C6F37}" destId="{A7518939-9E4E-FD4D-B0C3-A0E7EB8DC56F}" srcOrd="0" destOrd="0" parTransId="{9EFC4F3B-C154-064A-8D21-C2764FFAD039}" sibTransId="{FD976EC9-26AF-0D4D-A342-4E087F6A0CCF}"/>
    <dgm:cxn modelId="{3F28A11A-C629-544C-9ACC-5338AF14F3E6}" type="presOf" srcId="{A7518939-9E4E-FD4D-B0C3-A0E7EB8DC56F}" destId="{F2A7A782-C00D-FB45-81E6-A96AFB5EA0E0}" srcOrd="0" destOrd="0" presId="urn:microsoft.com/office/officeart/2005/8/layout/bProcess4"/>
    <dgm:cxn modelId="{ECB7CD30-4638-FD46-AD8C-C2A05B469264}" srcId="{ACE3973C-83B6-EB4C-B312-CF88608C6F37}" destId="{52B7DD07-EC45-C440-BE12-A19EDD4628C7}" srcOrd="2" destOrd="0" parTransId="{AC2E1707-21A4-BE48-A88C-A4EEFD8755FC}" sibTransId="{A5AE7DC0-3DAE-E74F-A2F5-5C6CEBD7927E}"/>
    <dgm:cxn modelId="{AB36AC3B-DC04-BA48-B08C-EA2D139EA13D}" type="presOf" srcId="{A5AE7DC0-3DAE-E74F-A2F5-5C6CEBD7927E}" destId="{3B18626F-7F19-3A4A-ACE8-69833722CD29}" srcOrd="0" destOrd="0" presId="urn:microsoft.com/office/officeart/2005/8/layout/bProcess4"/>
    <dgm:cxn modelId="{3B78476F-EC9C-5641-847A-E8FE9C5E71F0}" srcId="{ACE3973C-83B6-EB4C-B312-CF88608C6F37}" destId="{AD90BF70-E211-C144-8A8E-3FCF4C00DD84}" srcOrd="3" destOrd="0" parTransId="{80CC0949-0B9A-1D42-9F4D-2D28C7812387}" sibTransId="{6D2B0BD5-3E7A-094E-AF91-34B1C43AB81F}"/>
    <dgm:cxn modelId="{63F43E72-7493-2C48-A7B3-843F779DA94E}" type="presOf" srcId="{FD976EC9-26AF-0D4D-A342-4E087F6A0CCF}" destId="{358DEB4B-9ABC-3140-9DC4-2C1591603F97}" srcOrd="0" destOrd="0" presId="urn:microsoft.com/office/officeart/2005/8/layout/bProcess4"/>
    <dgm:cxn modelId="{1A15107E-FE3D-7D47-8C4F-431849776627}" type="presOf" srcId="{AD90BF70-E211-C144-8A8E-3FCF4C00DD84}" destId="{F82F7F19-F52E-6F41-8866-E60E28A47F0D}" srcOrd="0" destOrd="0" presId="urn:microsoft.com/office/officeart/2005/8/layout/bProcess4"/>
    <dgm:cxn modelId="{3C810892-01AB-D746-85EC-5637ADFC3912}" type="presOf" srcId="{ACE3973C-83B6-EB4C-B312-CF88608C6F37}" destId="{54300D00-535B-BC49-90B3-4C377A7C6F2F}" srcOrd="0" destOrd="0" presId="urn:microsoft.com/office/officeart/2005/8/layout/bProcess4"/>
    <dgm:cxn modelId="{683AC1DA-1732-1B4B-ACCA-CFC587293ADA}" srcId="{ACE3973C-83B6-EB4C-B312-CF88608C6F37}" destId="{CF90D586-9379-BE44-8036-27F80EDC878A}" srcOrd="1" destOrd="0" parTransId="{BFD1D813-A1D4-AE4A-AA2B-CA9C980E291A}" sibTransId="{2A80B927-E812-4547-9B14-63D0EA3BEBFD}"/>
    <dgm:cxn modelId="{BDA976E5-AC6B-D248-9B9B-42CADE4ED22B}" type="presOf" srcId="{2A80B927-E812-4547-9B14-63D0EA3BEBFD}" destId="{24B648BA-6979-F84E-B6A0-B33B9DC8F0A1}" srcOrd="0" destOrd="0" presId="urn:microsoft.com/office/officeart/2005/8/layout/bProcess4"/>
    <dgm:cxn modelId="{841CCDE5-3D3E-0C4F-A060-8E13B6760FCA}" type="presOf" srcId="{CF90D586-9379-BE44-8036-27F80EDC878A}" destId="{7DD55BC5-D9A4-B949-AB8B-482AA15E47EC}" srcOrd="0" destOrd="0" presId="urn:microsoft.com/office/officeart/2005/8/layout/bProcess4"/>
    <dgm:cxn modelId="{3F9872F5-FA5B-834D-A818-6C1701CD4A12}" type="presOf" srcId="{52B7DD07-EC45-C440-BE12-A19EDD4628C7}" destId="{F722066F-101D-644F-AC25-1F49C744E45F}" srcOrd="0" destOrd="0" presId="urn:microsoft.com/office/officeart/2005/8/layout/bProcess4"/>
    <dgm:cxn modelId="{DD2133F5-A4F0-3E4E-8B56-CD6320D9BF57}" type="presParOf" srcId="{54300D00-535B-BC49-90B3-4C377A7C6F2F}" destId="{D7AC15F2-9A13-3246-B2D7-B0B3622DC1EB}" srcOrd="0" destOrd="0" presId="urn:microsoft.com/office/officeart/2005/8/layout/bProcess4"/>
    <dgm:cxn modelId="{A52690DC-9F8B-8D40-87CA-29334BF236E9}" type="presParOf" srcId="{D7AC15F2-9A13-3246-B2D7-B0B3622DC1EB}" destId="{1FF80569-CC3B-6746-ABDB-56F3FB360CF8}" srcOrd="0" destOrd="0" presId="urn:microsoft.com/office/officeart/2005/8/layout/bProcess4"/>
    <dgm:cxn modelId="{60ED07F0-D959-714C-BF90-97F2B8D58565}" type="presParOf" srcId="{D7AC15F2-9A13-3246-B2D7-B0B3622DC1EB}" destId="{F2A7A782-C00D-FB45-81E6-A96AFB5EA0E0}" srcOrd="1" destOrd="0" presId="urn:microsoft.com/office/officeart/2005/8/layout/bProcess4"/>
    <dgm:cxn modelId="{50B25BCD-50DD-C348-A4CC-E787D70FF3B3}" type="presParOf" srcId="{54300D00-535B-BC49-90B3-4C377A7C6F2F}" destId="{358DEB4B-9ABC-3140-9DC4-2C1591603F97}" srcOrd="1" destOrd="0" presId="urn:microsoft.com/office/officeart/2005/8/layout/bProcess4"/>
    <dgm:cxn modelId="{DE51F268-DA0C-FD4C-8110-4810E86E35D1}" type="presParOf" srcId="{54300D00-535B-BC49-90B3-4C377A7C6F2F}" destId="{A8D9808A-178B-8C4D-899F-27FB89AB8ADE}" srcOrd="2" destOrd="0" presId="urn:microsoft.com/office/officeart/2005/8/layout/bProcess4"/>
    <dgm:cxn modelId="{0443EC40-93EB-3F4A-BD0B-64C4B90AE146}" type="presParOf" srcId="{A8D9808A-178B-8C4D-899F-27FB89AB8ADE}" destId="{027174C6-890B-7B4C-81F8-68FA9D5D57A5}" srcOrd="0" destOrd="0" presId="urn:microsoft.com/office/officeart/2005/8/layout/bProcess4"/>
    <dgm:cxn modelId="{8576E6A9-7AF8-6248-A663-2526013679E7}" type="presParOf" srcId="{A8D9808A-178B-8C4D-899F-27FB89AB8ADE}" destId="{7DD55BC5-D9A4-B949-AB8B-482AA15E47EC}" srcOrd="1" destOrd="0" presId="urn:microsoft.com/office/officeart/2005/8/layout/bProcess4"/>
    <dgm:cxn modelId="{C248D03A-EF7E-A140-A5ED-39F4E3CCA5B4}" type="presParOf" srcId="{54300D00-535B-BC49-90B3-4C377A7C6F2F}" destId="{24B648BA-6979-F84E-B6A0-B33B9DC8F0A1}" srcOrd="3" destOrd="0" presId="urn:microsoft.com/office/officeart/2005/8/layout/bProcess4"/>
    <dgm:cxn modelId="{A6A44FA2-120F-0745-93ED-43444BB7B530}" type="presParOf" srcId="{54300D00-535B-BC49-90B3-4C377A7C6F2F}" destId="{9E4FD076-F764-6040-B967-1C09ADC4DA17}" srcOrd="4" destOrd="0" presId="urn:microsoft.com/office/officeart/2005/8/layout/bProcess4"/>
    <dgm:cxn modelId="{4BB6FC9A-B497-F346-A2BD-CE501B827F47}" type="presParOf" srcId="{9E4FD076-F764-6040-B967-1C09ADC4DA17}" destId="{FA688732-400F-D340-BCA3-EA88C8F3D48E}" srcOrd="0" destOrd="0" presId="urn:microsoft.com/office/officeart/2005/8/layout/bProcess4"/>
    <dgm:cxn modelId="{D4D3209E-C862-954F-915B-D91CA51D6FDE}" type="presParOf" srcId="{9E4FD076-F764-6040-B967-1C09ADC4DA17}" destId="{F722066F-101D-644F-AC25-1F49C744E45F}" srcOrd="1" destOrd="0" presId="urn:microsoft.com/office/officeart/2005/8/layout/bProcess4"/>
    <dgm:cxn modelId="{98D39658-5A67-5A42-ABDB-98A73E8663D2}" type="presParOf" srcId="{54300D00-535B-BC49-90B3-4C377A7C6F2F}" destId="{3B18626F-7F19-3A4A-ACE8-69833722CD29}" srcOrd="5" destOrd="0" presId="urn:microsoft.com/office/officeart/2005/8/layout/bProcess4"/>
    <dgm:cxn modelId="{C8E32231-BA69-5440-8AA7-3C829C1F8D73}" type="presParOf" srcId="{54300D00-535B-BC49-90B3-4C377A7C6F2F}" destId="{CE5395E5-62CE-FF49-B37A-C637B8965152}" srcOrd="6" destOrd="0" presId="urn:microsoft.com/office/officeart/2005/8/layout/bProcess4"/>
    <dgm:cxn modelId="{B5BF8867-202A-6C4B-973C-9E20DF37FFEE}" type="presParOf" srcId="{CE5395E5-62CE-FF49-B37A-C637B8965152}" destId="{4FECD0CD-2142-3244-9344-61F110211DEC}" srcOrd="0" destOrd="0" presId="urn:microsoft.com/office/officeart/2005/8/layout/bProcess4"/>
    <dgm:cxn modelId="{E1E9FD37-FD71-7540-9179-349DE95D7E5D}" type="presParOf" srcId="{CE5395E5-62CE-FF49-B37A-C637B8965152}" destId="{F82F7F19-F52E-6F41-8866-E60E28A47F0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DEB4B-9ABC-3140-9DC4-2C1591603F97}">
      <dsp:nvSpPr>
        <dsp:cNvPr id="0" name=""/>
        <dsp:cNvSpPr/>
      </dsp:nvSpPr>
      <dsp:spPr>
        <a:xfrm rot="5400000">
          <a:off x="-499759" y="1711368"/>
          <a:ext cx="2671118" cy="322339"/>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2A7A782-C00D-FB45-81E6-A96AFB5EA0E0}">
      <dsp:nvSpPr>
        <dsp:cNvPr id="0" name=""/>
        <dsp:cNvSpPr/>
      </dsp:nvSpPr>
      <dsp:spPr>
        <a:xfrm>
          <a:off x="111965" y="2606"/>
          <a:ext cx="3581554" cy="214893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d-ID" sz="3000" kern="1200" dirty="0">
              <a:latin typeface="Cambria" panose="02040503050406030204" pitchFamily="18" charset="0"/>
            </a:rPr>
            <a:t>peringatan tertulis</a:t>
          </a:r>
        </a:p>
      </dsp:txBody>
      <dsp:txXfrm>
        <a:off x="174905" y="65546"/>
        <a:ext cx="3455674" cy="2023052"/>
      </dsp:txXfrm>
    </dsp:sp>
    <dsp:sp modelId="{24B648BA-6979-F84E-B6A0-B33B9DC8F0A1}">
      <dsp:nvSpPr>
        <dsp:cNvPr id="0" name=""/>
        <dsp:cNvSpPr/>
      </dsp:nvSpPr>
      <dsp:spPr>
        <a:xfrm>
          <a:off x="843323" y="3054451"/>
          <a:ext cx="4748420" cy="322339"/>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DD55BC5-D9A4-B949-AB8B-482AA15E47EC}">
      <dsp:nvSpPr>
        <dsp:cNvPr id="0" name=""/>
        <dsp:cNvSpPr/>
      </dsp:nvSpPr>
      <dsp:spPr>
        <a:xfrm>
          <a:off x="111965" y="2688772"/>
          <a:ext cx="3581554" cy="2148932"/>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d-ID" sz="3000" kern="1200" dirty="0">
              <a:latin typeface="Cambria" panose="02040503050406030204" pitchFamily="18" charset="0"/>
            </a:rPr>
            <a:t>penghapusan atau pemusnahan Data Pribadi</a:t>
          </a:r>
        </a:p>
      </dsp:txBody>
      <dsp:txXfrm>
        <a:off x="174905" y="2751712"/>
        <a:ext cx="3455674" cy="2023052"/>
      </dsp:txXfrm>
    </dsp:sp>
    <dsp:sp modelId="{3B18626F-7F19-3A4A-ACE8-69833722CD29}">
      <dsp:nvSpPr>
        <dsp:cNvPr id="0" name=""/>
        <dsp:cNvSpPr/>
      </dsp:nvSpPr>
      <dsp:spPr>
        <a:xfrm rot="16200000">
          <a:off x="4263707" y="1711368"/>
          <a:ext cx="2671118" cy="322339"/>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722066F-101D-644F-AC25-1F49C744E45F}">
      <dsp:nvSpPr>
        <dsp:cNvPr id="0" name=""/>
        <dsp:cNvSpPr/>
      </dsp:nvSpPr>
      <dsp:spPr>
        <a:xfrm>
          <a:off x="4875432" y="2688772"/>
          <a:ext cx="3581554" cy="2148932"/>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d-ID" sz="3000" kern="1200" dirty="0">
              <a:latin typeface="Cambria" panose="02040503050406030204" pitchFamily="18" charset="0"/>
            </a:rPr>
            <a:t>denda administratif</a:t>
          </a:r>
        </a:p>
      </dsp:txBody>
      <dsp:txXfrm>
        <a:off x="4938372" y="2751712"/>
        <a:ext cx="3455674" cy="2023052"/>
      </dsp:txXfrm>
    </dsp:sp>
    <dsp:sp modelId="{F82F7F19-F52E-6F41-8866-E60E28A47F0D}">
      <dsp:nvSpPr>
        <dsp:cNvPr id="0" name=""/>
        <dsp:cNvSpPr/>
      </dsp:nvSpPr>
      <dsp:spPr>
        <a:xfrm>
          <a:off x="4875432" y="2606"/>
          <a:ext cx="3581554" cy="2148932"/>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d-ID" sz="3000" kern="1200" dirty="0">
              <a:latin typeface="Cambria" panose="02040503050406030204" pitchFamily="18" charset="0"/>
            </a:rPr>
            <a:t>penghentian sementara kegiatan pemrosesan Data Pribadi</a:t>
          </a:r>
        </a:p>
      </dsp:txBody>
      <dsp:txXfrm>
        <a:off x="4938372" y="65546"/>
        <a:ext cx="3455674" cy="202305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132856"/>
            <a:ext cx="9144000" cy="1877437"/>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REGULASI PERLINDUNGAN DATA DI INDONESIA DAN INTERNASIONAL</a:t>
            </a: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.4</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4" name="Rectangle 5">
            <a:extLst>
              <a:ext uri="{FF2B5EF4-FFF2-40B4-BE49-F238E27FC236}">
                <a16:creationId xmlns:a16="http://schemas.microsoft.com/office/drawing/2014/main" id="{CE6D7107-D305-BE41-8C9F-30CAC96D5791}"/>
              </a:ext>
            </a:extLst>
          </p:cNvPr>
          <p:cNvSpPr/>
          <p:nvPr>
            <p:custDataLst>
              <p:tags r:id="rId2"/>
            </p:custDataLst>
          </p:nvPr>
        </p:nvSpPr>
        <p:spPr>
          <a:xfrm>
            <a:off x="-108520" y="4448438"/>
            <a:ext cx="9144000" cy="707886"/>
          </a:xfrm>
          <a:prstGeom prst="rect">
            <a:avLst/>
          </a:prstGeom>
          <a:noFill/>
        </p:spPr>
        <p:txBody>
          <a:bodyPr wrap="square" lIns="91440" tIns="45720" rIns="91440" bIns="45720">
            <a:spAutoFit/>
          </a:bodyPr>
          <a:lstStyle/>
          <a:p>
            <a:pPr algn="ctr"/>
            <a:r>
              <a:rPr lang="id-ID"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Mashuril</a:t>
            </a: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Anwar,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836713"/>
            <a:ext cx="8229600" cy="3600400"/>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err="1">
                <a:solidFill>
                  <a:schemeClr val="bg1"/>
                </a:solidFill>
                <a:latin typeface="Cambria" panose="02040503050406030204" pitchFamily="18" charset="0"/>
                <a:cs typeface="Arial" panose="020B0604020202020204" pitchFamily="34" charset="0"/>
              </a:rPr>
              <a:t>Mandatory</a:t>
            </a:r>
            <a:r>
              <a:rPr lang="id-ID" dirty="0">
                <a:solidFill>
                  <a:schemeClr val="bg1"/>
                </a:solidFill>
                <a:latin typeface="Cambria" panose="02040503050406030204" pitchFamily="18" charset="0"/>
                <a:cs typeface="Arial" panose="020B0604020202020204" pitchFamily="34" charset="0"/>
              </a:rPr>
              <a:t> </a:t>
            </a:r>
            <a:r>
              <a:rPr lang="id-ID" dirty="0" err="1">
                <a:solidFill>
                  <a:schemeClr val="bg1"/>
                </a:solidFill>
                <a:latin typeface="Cambria" panose="02040503050406030204" pitchFamily="18" charset="0"/>
                <a:cs typeface="Arial" panose="020B0604020202020204" pitchFamily="34" charset="0"/>
              </a:rPr>
              <a:t>breach</a:t>
            </a:r>
            <a:r>
              <a:rPr lang="id-ID" dirty="0">
                <a:solidFill>
                  <a:schemeClr val="bg1"/>
                </a:solidFill>
                <a:latin typeface="Cambria" panose="02040503050406030204" pitchFamily="18" charset="0"/>
                <a:cs typeface="Arial" panose="020B0604020202020204" pitchFamily="34" charset="0"/>
              </a:rPr>
              <a:t> </a:t>
            </a:r>
            <a:r>
              <a:rPr lang="id-ID" dirty="0" err="1">
                <a:solidFill>
                  <a:schemeClr val="bg1"/>
                </a:solidFill>
                <a:latin typeface="Cambria" panose="02040503050406030204" pitchFamily="18" charset="0"/>
                <a:cs typeface="Arial" panose="020B0604020202020204" pitchFamily="34" charset="0"/>
              </a:rPr>
              <a:t>notification</a:t>
            </a:r>
            <a:r>
              <a:rPr lang="id-ID" dirty="0">
                <a:solidFill>
                  <a:schemeClr val="bg1"/>
                </a:solidFill>
                <a:latin typeface="Cambria" panose="02040503050406030204" pitchFamily="18" charset="0"/>
                <a:cs typeface="Arial" panose="020B0604020202020204" pitchFamily="34" charset="0"/>
              </a:rPr>
              <a:t> </a:t>
            </a:r>
            <a:r>
              <a:rPr lang="id-ID" dirty="0" err="1">
                <a:solidFill>
                  <a:schemeClr val="bg1"/>
                </a:solidFill>
                <a:latin typeface="Cambria" panose="02040503050406030204" pitchFamily="18" charset="0"/>
                <a:cs typeface="Arial" panose="020B0604020202020204" pitchFamily="34" charset="0"/>
              </a:rPr>
              <a:t>to</a:t>
            </a:r>
            <a:r>
              <a:rPr lang="id-ID" dirty="0">
                <a:solidFill>
                  <a:schemeClr val="bg1"/>
                </a:solidFill>
                <a:latin typeface="Cambria" panose="02040503050406030204" pitchFamily="18" charset="0"/>
                <a:cs typeface="Arial" panose="020B0604020202020204" pitchFamily="34" charset="0"/>
              </a:rPr>
              <a:t> data </a:t>
            </a:r>
            <a:r>
              <a:rPr lang="id-ID" dirty="0" err="1">
                <a:solidFill>
                  <a:schemeClr val="bg1"/>
                </a:solidFill>
                <a:latin typeface="Cambria" panose="02040503050406030204" pitchFamily="18" charset="0"/>
                <a:cs typeface="Arial" panose="020B0604020202020204" pitchFamily="34" charset="0"/>
              </a:rPr>
              <a:t>subject</a:t>
            </a:r>
            <a:r>
              <a:rPr lang="id-ID" dirty="0">
                <a:solidFill>
                  <a:schemeClr val="bg1"/>
                </a:solidFill>
                <a:latin typeface="Cambria" panose="02040503050406030204" pitchFamily="18" charset="0"/>
                <a:cs typeface="Arial" panose="020B0604020202020204" pitchFamily="34" charset="0"/>
              </a:rPr>
              <a:t> atau informasi kebocoran data, Indonesia dan negara-negara lain seperti Singapura, Jepang punya kewajiban tersebut. Sementara, Malaysia tidak ada dan sedang proses revisi. Sedangkan, </a:t>
            </a:r>
            <a:r>
              <a:rPr lang="id-ID" dirty="0" err="1">
                <a:solidFill>
                  <a:schemeClr val="bg1"/>
                </a:solidFill>
                <a:latin typeface="Cambria" panose="02040503050406030204" pitchFamily="18" charset="0"/>
                <a:cs typeface="Arial" panose="020B0604020202020204" pitchFamily="34" charset="0"/>
              </a:rPr>
              <a:t>Hong</a:t>
            </a:r>
            <a:r>
              <a:rPr lang="id-ID" dirty="0">
                <a:solidFill>
                  <a:schemeClr val="bg1"/>
                </a:solidFill>
                <a:latin typeface="Cambria" panose="02040503050406030204" pitchFamily="18" charset="0"/>
                <a:cs typeface="Arial" panose="020B0604020202020204" pitchFamily="34" charset="0"/>
              </a:rPr>
              <a:t> Kong tidak wajib pemberitahuan tapi </a:t>
            </a:r>
            <a:r>
              <a:rPr lang="id-ID" dirty="0" err="1">
                <a:solidFill>
                  <a:schemeClr val="bg1"/>
                </a:solidFill>
                <a:latin typeface="Cambria" panose="02040503050406030204" pitchFamily="18" charset="0"/>
                <a:cs typeface="Arial" panose="020B0604020202020204" pitchFamily="34" charset="0"/>
              </a:rPr>
              <a:t>menggalakan</a:t>
            </a:r>
            <a:r>
              <a:rPr lang="id-ID" dirty="0">
                <a:solidFill>
                  <a:schemeClr val="bg1"/>
                </a:solidFill>
                <a:latin typeface="Cambria" panose="02040503050406030204" pitchFamily="18" charset="0"/>
                <a:cs typeface="Arial" panose="020B0604020202020204" pitchFamily="34" charset="0"/>
              </a:rPr>
              <a:t> notifikasi jika ada kebocoran.</a:t>
            </a:r>
            <a:endParaRPr lang="id-ID" sz="2600" dirty="0">
              <a:solidFill>
                <a:schemeClr val="bg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854052371"/>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836713"/>
            <a:ext cx="8229600" cy="3600400"/>
          </a:xfrm>
          <a:prstGeom prst="rect">
            <a:avLst/>
          </a:prstGeom>
          <a:solidFill>
            <a:schemeClr val="accent3">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bg1"/>
                </a:solidFill>
                <a:latin typeface="Cambria" panose="02040503050406030204" pitchFamily="18" charset="0"/>
                <a:cs typeface="Arial" panose="020B0604020202020204" pitchFamily="34" charset="0"/>
              </a:rPr>
              <a:t>Untuk </a:t>
            </a:r>
            <a:r>
              <a:rPr lang="id-ID" dirty="0" err="1">
                <a:solidFill>
                  <a:schemeClr val="bg1"/>
                </a:solidFill>
                <a:latin typeface="Cambria" panose="02040503050406030204" pitchFamily="18" charset="0"/>
                <a:cs typeface="Arial" panose="020B0604020202020204" pitchFamily="34" charset="0"/>
              </a:rPr>
              <a:t>mandatory</a:t>
            </a:r>
            <a:r>
              <a:rPr lang="id-ID" dirty="0">
                <a:solidFill>
                  <a:schemeClr val="bg1"/>
                </a:solidFill>
                <a:latin typeface="Cambria" panose="02040503050406030204" pitchFamily="18" charset="0"/>
                <a:cs typeface="Arial" panose="020B0604020202020204" pitchFamily="34" charset="0"/>
              </a:rPr>
              <a:t> </a:t>
            </a:r>
            <a:r>
              <a:rPr lang="id-ID" dirty="0" err="1">
                <a:solidFill>
                  <a:schemeClr val="bg1"/>
                </a:solidFill>
                <a:latin typeface="Cambria" panose="02040503050406030204" pitchFamily="18" charset="0"/>
                <a:cs typeface="Arial" panose="020B0604020202020204" pitchFamily="34" charset="0"/>
              </a:rPr>
              <a:t>reporting</a:t>
            </a:r>
            <a:r>
              <a:rPr lang="id-ID" dirty="0">
                <a:solidFill>
                  <a:schemeClr val="bg1"/>
                </a:solidFill>
                <a:latin typeface="Cambria" panose="02040503050406030204" pitchFamily="18" charset="0"/>
                <a:cs typeface="Arial" panose="020B0604020202020204" pitchFamily="34" charset="0"/>
              </a:rPr>
              <a:t> </a:t>
            </a:r>
            <a:r>
              <a:rPr lang="id-ID" dirty="0" err="1">
                <a:solidFill>
                  <a:schemeClr val="bg1"/>
                </a:solidFill>
                <a:latin typeface="Cambria" panose="02040503050406030204" pitchFamily="18" charset="0"/>
                <a:cs typeface="Arial" panose="020B0604020202020204" pitchFamily="34" charset="0"/>
              </a:rPr>
              <a:t>to</a:t>
            </a:r>
            <a:r>
              <a:rPr lang="id-ID" dirty="0">
                <a:solidFill>
                  <a:schemeClr val="bg1"/>
                </a:solidFill>
                <a:latin typeface="Cambria" panose="02040503050406030204" pitchFamily="18" charset="0"/>
                <a:cs typeface="Arial" panose="020B0604020202020204" pitchFamily="34" charset="0"/>
              </a:rPr>
              <a:t> </a:t>
            </a:r>
            <a:r>
              <a:rPr lang="id-ID" dirty="0" err="1">
                <a:solidFill>
                  <a:schemeClr val="bg1"/>
                </a:solidFill>
                <a:latin typeface="Cambria" panose="02040503050406030204" pitchFamily="18" charset="0"/>
                <a:cs typeface="Arial" panose="020B0604020202020204" pitchFamily="34" charset="0"/>
              </a:rPr>
              <a:t>authority</a:t>
            </a:r>
            <a:r>
              <a:rPr lang="id-ID" dirty="0">
                <a:solidFill>
                  <a:schemeClr val="bg1"/>
                </a:solidFill>
                <a:latin typeface="Cambria" panose="02040503050406030204" pitchFamily="18" charset="0"/>
                <a:cs typeface="Arial" panose="020B0604020202020204" pitchFamily="34" charset="0"/>
              </a:rPr>
              <a:t>, Indonesia berlaku informasi kepada otoritas sedangkan Malaysia dan Taiwan tidak ada. Sehubungan kewajiban data </a:t>
            </a:r>
            <a:r>
              <a:rPr lang="id-ID" dirty="0" err="1">
                <a:solidFill>
                  <a:schemeClr val="bg1"/>
                </a:solidFill>
                <a:latin typeface="Cambria" panose="02040503050406030204" pitchFamily="18" charset="0"/>
                <a:cs typeface="Arial" panose="020B0604020202020204" pitchFamily="34" charset="0"/>
              </a:rPr>
              <a:t>protection</a:t>
            </a:r>
            <a:r>
              <a:rPr lang="id-ID" dirty="0">
                <a:solidFill>
                  <a:schemeClr val="bg1"/>
                </a:solidFill>
                <a:latin typeface="Cambria" panose="02040503050406030204" pitchFamily="18" charset="0"/>
                <a:cs typeface="Arial" panose="020B0604020202020204" pitchFamily="34" charset="0"/>
              </a:rPr>
              <a:t> </a:t>
            </a:r>
            <a:r>
              <a:rPr lang="id-ID" dirty="0" err="1">
                <a:solidFill>
                  <a:schemeClr val="bg1"/>
                </a:solidFill>
                <a:latin typeface="Cambria" panose="02040503050406030204" pitchFamily="18" charset="0"/>
                <a:cs typeface="Arial" panose="020B0604020202020204" pitchFamily="34" charset="0"/>
              </a:rPr>
              <a:t>officer</a:t>
            </a:r>
            <a:r>
              <a:rPr lang="id-ID" dirty="0">
                <a:solidFill>
                  <a:schemeClr val="bg1"/>
                </a:solidFill>
                <a:latin typeface="Cambria" panose="02040503050406030204" pitchFamily="18" charset="0"/>
                <a:cs typeface="Arial" panose="020B0604020202020204" pitchFamily="34" charset="0"/>
              </a:rPr>
              <a:t> (DPO) atau petugas perlindungan data, Indonesia dan Singapura memiliki kewajiban tersebut sedangkan Malaysia, Jepang tidak wajib.</a:t>
            </a:r>
            <a:endParaRPr lang="id-ID" sz="2600" dirty="0">
              <a:solidFill>
                <a:schemeClr val="bg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672816487"/>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620688"/>
            <a:ext cx="8229600" cy="2808311"/>
          </a:xfrm>
          <a:prstGeom prst="rect">
            <a:avLst/>
          </a:prstGeom>
          <a:solidFill>
            <a:schemeClr val="accent3">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bg1"/>
                </a:solidFill>
                <a:latin typeface="Cambria" panose="02040503050406030204" pitchFamily="18" charset="0"/>
                <a:cs typeface="Arial" panose="020B0604020202020204" pitchFamily="34" charset="0"/>
              </a:rPr>
              <a:t>Ketentuan sanksi pidana dan perdata atau </a:t>
            </a:r>
            <a:r>
              <a:rPr lang="id-ID" dirty="0" err="1">
                <a:solidFill>
                  <a:schemeClr val="bg1"/>
                </a:solidFill>
                <a:latin typeface="Cambria" panose="02040503050406030204" pitchFamily="18" charset="0"/>
                <a:cs typeface="Arial" panose="020B0604020202020204" pitchFamily="34" charset="0"/>
              </a:rPr>
              <a:t>civil</a:t>
            </a:r>
            <a:r>
              <a:rPr lang="id-ID" dirty="0">
                <a:solidFill>
                  <a:schemeClr val="bg1"/>
                </a:solidFill>
                <a:latin typeface="Cambria" panose="02040503050406030204" pitchFamily="18" charset="0"/>
                <a:cs typeface="Arial" panose="020B0604020202020204" pitchFamily="34" charset="0"/>
              </a:rPr>
              <a:t> </a:t>
            </a:r>
            <a:r>
              <a:rPr lang="id-ID" dirty="0" err="1">
                <a:solidFill>
                  <a:schemeClr val="bg1"/>
                </a:solidFill>
                <a:latin typeface="Cambria" panose="02040503050406030204" pitchFamily="18" charset="0"/>
                <a:cs typeface="Arial" panose="020B0604020202020204" pitchFamily="34" charset="0"/>
              </a:rPr>
              <a:t>and</a:t>
            </a:r>
            <a:r>
              <a:rPr lang="id-ID" dirty="0">
                <a:solidFill>
                  <a:schemeClr val="bg1"/>
                </a:solidFill>
                <a:latin typeface="Cambria" panose="02040503050406030204" pitchFamily="18" charset="0"/>
                <a:cs typeface="Arial" panose="020B0604020202020204" pitchFamily="34" charset="0"/>
              </a:rPr>
              <a:t> </a:t>
            </a:r>
            <a:r>
              <a:rPr lang="id-ID" dirty="0" err="1">
                <a:solidFill>
                  <a:schemeClr val="bg1"/>
                </a:solidFill>
                <a:latin typeface="Cambria" panose="02040503050406030204" pitchFamily="18" charset="0"/>
                <a:cs typeface="Arial" panose="020B0604020202020204" pitchFamily="34" charset="0"/>
              </a:rPr>
              <a:t>criminal</a:t>
            </a:r>
            <a:r>
              <a:rPr lang="id-ID" dirty="0">
                <a:solidFill>
                  <a:schemeClr val="bg1"/>
                </a:solidFill>
                <a:latin typeface="Cambria" panose="02040503050406030204" pitchFamily="18" charset="0"/>
                <a:cs typeface="Arial" panose="020B0604020202020204" pitchFamily="34" charset="0"/>
              </a:rPr>
              <a:t> </a:t>
            </a:r>
            <a:r>
              <a:rPr lang="id-ID" dirty="0" err="1">
                <a:solidFill>
                  <a:schemeClr val="bg1"/>
                </a:solidFill>
                <a:latin typeface="Cambria" panose="02040503050406030204" pitchFamily="18" charset="0"/>
                <a:cs typeface="Arial" panose="020B0604020202020204" pitchFamily="34" charset="0"/>
              </a:rPr>
              <a:t>remedies</a:t>
            </a:r>
            <a:r>
              <a:rPr lang="id-ID" dirty="0">
                <a:solidFill>
                  <a:schemeClr val="bg1"/>
                </a:solidFill>
                <a:latin typeface="Cambria" panose="02040503050406030204" pitchFamily="18" charset="0"/>
                <a:cs typeface="Arial" panose="020B0604020202020204" pitchFamily="34" charset="0"/>
              </a:rPr>
              <a:t>, Indonesia dan negara-negara lain memiliki ketentuan tersebut. Sementara Malaysia tidak ada. Dan, data </a:t>
            </a:r>
            <a:r>
              <a:rPr lang="id-ID" dirty="0" err="1">
                <a:solidFill>
                  <a:schemeClr val="bg1"/>
                </a:solidFill>
                <a:latin typeface="Cambria" panose="02040503050406030204" pitchFamily="18" charset="0"/>
                <a:cs typeface="Arial" panose="020B0604020202020204" pitchFamily="34" charset="0"/>
              </a:rPr>
              <a:t>protection</a:t>
            </a:r>
            <a:r>
              <a:rPr lang="id-ID" dirty="0">
                <a:solidFill>
                  <a:schemeClr val="bg1"/>
                </a:solidFill>
                <a:latin typeface="Cambria" panose="02040503050406030204" pitchFamily="18" charset="0"/>
                <a:cs typeface="Arial" panose="020B0604020202020204" pitchFamily="34" charset="0"/>
              </a:rPr>
              <a:t> </a:t>
            </a:r>
            <a:r>
              <a:rPr lang="id-ID" dirty="0" err="1">
                <a:solidFill>
                  <a:schemeClr val="bg1"/>
                </a:solidFill>
                <a:latin typeface="Cambria" panose="02040503050406030204" pitchFamily="18" charset="0"/>
                <a:cs typeface="Arial" panose="020B0604020202020204" pitchFamily="34" charset="0"/>
              </a:rPr>
              <a:t>impact</a:t>
            </a:r>
            <a:r>
              <a:rPr lang="id-ID" dirty="0">
                <a:solidFill>
                  <a:schemeClr val="bg1"/>
                </a:solidFill>
                <a:latin typeface="Cambria" panose="02040503050406030204" pitchFamily="18" charset="0"/>
                <a:cs typeface="Arial" panose="020B0604020202020204" pitchFamily="34" charset="0"/>
              </a:rPr>
              <a:t> </a:t>
            </a:r>
            <a:r>
              <a:rPr lang="id-ID" dirty="0" err="1">
                <a:solidFill>
                  <a:schemeClr val="bg1"/>
                </a:solidFill>
                <a:latin typeface="Cambria" panose="02040503050406030204" pitchFamily="18" charset="0"/>
                <a:cs typeface="Arial" panose="020B0604020202020204" pitchFamily="34" charset="0"/>
              </a:rPr>
              <a:t>assessment</a:t>
            </a:r>
            <a:r>
              <a:rPr lang="id-ID" dirty="0">
                <a:solidFill>
                  <a:schemeClr val="bg1"/>
                </a:solidFill>
                <a:latin typeface="Cambria" panose="02040503050406030204" pitchFamily="18" charset="0"/>
                <a:cs typeface="Arial" panose="020B0604020202020204" pitchFamily="34" charset="0"/>
              </a:rPr>
              <a:t> (DPIA), Indonesia memiliki kewajiban pelaksanaan ketentuan tersebut.</a:t>
            </a:r>
            <a:endParaRPr lang="id-ID" sz="2600" dirty="0">
              <a:solidFill>
                <a:schemeClr val="bg1"/>
              </a:solidFill>
              <a:latin typeface="Cambria" panose="020405030504060302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3FE4A78D-FB6C-C84A-A75F-09A3C9A50D96}"/>
              </a:ext>
            </a:extLst>
          </p:cNvPr>
          <p:cNvSpPr txBox="1">
            <a:spLocks/>
          </p:cNvSpPr>
          <p:nvPr/>
        </p:nvSpPr>
        <p:spPr>
          <a:xfrm>
            <a:off x="457200" y="3645024"/>
            <a:ext cx="8229600" cy="2808311"/>
          </a:xfrm>
          <a:prstGeom prst="rect">
            <a:avLst/>
          </a:prstGeom>
          <a:solidFill>
            <a:schemeClr val="accent3">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bg1"/>
                </a:solidFill>
                <a:latin typeface="Cambria" panose="02040503050406030204" pitchFamily="18" charset="0"/>
                <a:cs typeface="Arial" panose="020B0604020202020204" pitchFamily="34" charset="0"/>
              </a:rPr>
              <a:t>Sedangkan, Malaysia dan Taiwan tidak ada. Pada negara Korea dan Filipina terdapat kewajiban pelaksanaan. China dan </a:t>
            </a:r>
            <a:r>
              <a:rPr lang="id-ID" dirty="0" err="1">
                <a:solidFill>
                  <a:schemeClr val="bg1"/>
                </a:solidFill>
                <a:latin typeface="Cambria" panose="02040503050406030204" pitchFamily="18" charset="0"/>
                <a:cs typeface="Arial" panose="020B0604020202020204" pitchFamily="34" charset="0"/>
              </a:rPr>
              <a:t>Hong</a:t>
            </a:r>
            <a:r>
              <a:rPr lang="id-ID" dirty="0">
                <a:solidFill>
                  <a:schemeClr val="bg1"/>
                </a:solidFill>
                <a:latin typeface="Cambria" panose="02040503050406030204" pitchFamily="18" charset="0"/>
                <a:cs typeface="Arial" panose="020B0604020202020204" pitchFamily="34" charset="0"/>
              </a:rPr>
              <a:t> Kong bersifat </a:t>
            </a:r>
            <a:r>
              <a:rPr lang="id-ID" dirty="0" err="1">
                <a:solidFill>
                  <a:schemeClr val="bg1"/>
                </a:solidFill>
                <a:latin typeface="Cambria" panose="02040503050406030204" pitchFamily="18" charset="0"/>
                <a:cs typeface="Arial" panose="020B0604020202020204" pitchFamily="34" charset="0"/>
              </a:rPr>
              <a:t>menggalakan</a:t>
            </a:r>
            <a:r>
              <a:rPr lang="id-ID" dirty="0">
                <a:solidFill>
                  <a:schemeClr val="bg1"/>
                </a:solidFill>
                <a:latin typeface="Cambria" panose="02040503050406030204" pitchFamily="18" charset="0"/>
                <a:cs typeface="Arial" panose="020B0604020202020204" pitchFamily="34" charset="0"/>
              </a:rPr>
              <a:t> penerapan tersebut. Financial </a:t>
            </a:r>
            <a:r>
              <a:rPr lang="id-ID" dirty="0" err="1">
                <a:solidFill>
                  <a:schemeClr val="bg1"/>
                </a:solidFill>
                <a:latin typeface="Cambria" panose="02040503050406030204" pitchFamily="18" charset="0"/>
                <a:cs typeface="Arial" panose="020B0604020202020204" pitchFamily="34" charset="0"/>
              </a:rPr>
              <a:t>penalty</a:t>
            </a:r>
            <a:r>
              <a:rPr lang="id-ID" dirty="0">
                <a:solidFill>
                  <a:schemeClr val="bg1"/>
                </a:solidFill>
                <a:latin typeface="Cambria" panose="02040503050406030204" pitchFamily="18" charset="0"/>
                <a:cs typeface="Arial" panose="020B0604020202020204" pitchFamily="34" charset="0"/>
              </a:rPr>
              <a:t> </a:t>
            </a:r>
            <a:r>
              <a:rPr lang="id-ID" dirty="0" err="1">
                <a:solidFill>
                  <a:schemeClr val="bg1"/>
                </a:solidFill>
                <a:latin typeface="Cambria" panose="02040503050406030204" pitchFamily="18" charset="0"/>
                <a:cs typeface="Arial" panose="020B0604020202020204" pitchFamily="34" charset="0"/>
              </a:rPr>
              <a:t>by</a:t>
            </a:r>
            <a:r>
              <a:rPr lang="id-ID" dirty="0">
                <a:solidFill>
                  <a:schemeClr val="bg1"/>
                </a:solidFill>
                <a:latin typeface="Cambria" panose="02040503050406030204" pitchFamily="18" charset="0"/>
                <a:cs typeface="Arial" panose="020B0604020202020204" pitchFamily="34" charset="0"/>
              </a:rPr>
              <a:t> regulator, Indonesia ada ketentuan tersebut sama halnya dengan negara-negara lain kecuali Malaysia.</a:t>
            </a:r>
            <a:endParaRPr lang="id-ID" sz="2600" dirty="0">
              <a:solidFill>
                <a:schemeClr val="bg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86063752"/>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lvl="0" algn="ctr">
              <a:spcBef>
                <a:spcPct val="0"/>
              </a:spcBef>
              <a:defRPr/>
            </a:pPr>
            <a:r>
              <a:rPr lang="id-ID" sz="3600" b="1" dirty="0">
                <a:latin typeface="Arial" panose="020B0604020202020204" pitchFamily="34" charset="0"/>
                <a:ea typeface="+mj-ea"/>
                <a:cs typeface="Arial" panose="020B0604020202020204" pitchFamily="34" charset="0"/>
              </a:rPr>
              <a:t>Pengaturan Perlindungan Data Pribadi di Uni Eropa</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GDPR (General Data </a:t>
            </a:r>
            <a:r>
              <a:rPr lang="id-ID" dirty="0" err="1">
                <a:solidFill>
                  <a:schemeClr val="tx1"/>
                </a:solidFill>
                <a:latin typeface="Cambria" panose="02040503050406030204" pitchFamily="18" charset="0"/>
                <a:cs typeface="Arial" panose="020B0604020202020204" pitchFamily="34" charset="0"/>
              </a:rPr>
              <a:t>Protection</a:t>
            </a:r>
            <a:r>
              <a:rPr lang="id-ID" dirty="0">
                <a:solidFill>
                  <a:schemeClr val="tx1"/>
                </a:solidFill>
                <a:latin typeface="Cambria" panose="02040503050406030204" pitchFamily="18" charset="0"/>
                <a:cs typeface="Arial" panose="020B0604020202020204" pitchFamily="34" charset="0"/>
              </a:rPr>
              <a:t> </a:t>
            </a:r>
            <a:r>
              <a:rPr lang="id-ID" dirty="0" err="1">
                <a:solidFill>
                  <a:schemeClr val="tx1"/>
                </a:solidFill>
                <a:latin typeface="Cambria" panose="02040503050406030204" pitchFamily="18" charset="0"/>
                <a:cs typeface="Arial" panose="020B0604020202020204" pitchFamily="34" charset="0"/>
              </a:rPr>
              <a:t>Regulation</a:t>
            </a:r>
            <a:r>
              <a:rPr lang="id-ID" dirty="0">
                <a:solidFill>
                  <a:schemeClr val="tx1"/>
                </a:solidFill>
                <a:latin typeface="Cambria" panose="02040503050406030204" pitchFamily="18" charset="0"/>
                <a:cs typeface="Arial" panose="020B0604020202020204" pitchFamily="34" charset="0"/>
              </a:rPr>
              <a:t>) adalah regulasi di Uni Eropa untuk melindungi data pribadi warganya dari penyalahgunaan data yang dilakukan oleh perusahaan-perusahaan baik yang berada di Uni Eropa maupun perusahaan asing yang menggunakan data dari warga Uni Eropa. Karenanya, aturan ini berlaku secara universal baik bagi perusahaan Uni Eropa maupun Perusahaan Asing selama mereka melakukan pengambilan dan pengelolaan data dari masyarakat Uni Eropa. GDPR ini mulai disahkan pada tahun 2016 namun baru berlaku mulai 25 Mei 2018.</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561970399"/>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279301"/>
            <a:ext cx="8229600" cy="45259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Regulasi di Indonesia terkait dengan penghapusan data pribadi dirasa masih belum mengakomodasi perkembangan zaman dalam segi ekonomi. Walau telah diatur lebih teknis melalui Peraturan Menteri Komunikasi dan Informasi Nomor 20 Tahun 2016, namun perihal penghapusan data pribadi di Indonesia masih berada pada titik kekosongan hukum di beberapa sektor apabila memperhatikan ketentuan di yang berlaku di Uni Eropa (GDPR) seperti makna dan jenis dari Data Pribadi, standardisasi Peraturan Perusahaan, dan ketentuan terkait dengan notifikasi telah dihapusnya data pribadi.</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479533938"/>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lvl="0" algn="ctr">
              <a:spcBef>
                <a:spcPct val="0"/>
              </a:spcBef>
              <a:defRPr/>
            </a:pPr>
            <a:r>
              <a:rPr lang="id-ID" sz="3600" b="1" dirty="0">
                <a:latin typeface="Arial" panose="020B0604020202020204" pitchFamily="34" charset="0"/>
                <a:ea typeface="+mj-ea"/>
                <a:cs typeface="Arial" panose="020B0604020202020204" pitchFamily="34" charset="0"/>
              </a:rPr>
              <a:t>Regulasi Perlindungan Data di Indonesia</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id-ID" dirty="0">
                <a:solidFill>
                  <a:schemeClr val="tx1"/>
                </a:solidFill>
                <a:latin typeface="Cambria" panose="02040503050406030204" pitchFamily="18" charset="0"/>
                <a:cs typeface="Arial" panose="020B0604020202020204" pitchFamily="34" charset="0"/>
              </a:rPr>
              <a:t>Pengaturan perlindungan data di Indonesia masih terpisah-pisah.</a:t>
            </a:r>
          </a:p>
          <a:p>
            <a:pPr marL="457200" indent="-457200" algn="just">
              <a:buFont typeface="Arial" pitchFamily="34" charset="0"/>
              <a:buChar char="•"/>
            </a:pPr>
            <a:r>
              <a:rPr lang="id-ID" sz="2600" dirty="0">
                <a:solidFill>
                  <a:schemeClr val="tx1"/>
                </a:solidFill>
                <a:latin typeface="Cambria" panose="02040503050406030204" pitchFamily="18" charset="0"/>
                <a:cs typeface="Arial" panose="020B0604020202020204" pitchFamily="34" charset="0"/>
              </a:rPr>
              <a:t>Pengaturan konsep dasar mengenai sistem informasi yang dapat ditemukan dalam </a:t>
            </a:r>
            <a:r>
              <a:rPr lang="id-ID" sz="2600" dirty="0" err="1">
                <a:solidFill>
                  <a:schemeClr val="tx1"/>
                </a:solidFill>
                <a:latin typeface="Cambria" panose="02040503050406030204" pitchFamily="18" charset="0"/>
                <a:cs typeface="Arial" panose="020B0604020202020204" pitchFamily="34" charset="0"/>
              </a:rPr>
              <a:t>Undang-Undang</a:t>
            </a:r>
            <a:r>
              <a:rPr lang="id-ID" sz="2600" dirty="0">
                <a:solidFill>
                  <a:schemeClr val="tx1"/>
                </a:solidFill>
                <a:latin typeface="Cambria" panose="02040503050406030204" pitchFamily="18" charset="0"/>
                <a:cs typeface="Arial" panose="020B0604020202020204" pitchFamily="34" charset="0"/>
              </a:rPr>
              <a:t> Nomor 19 Tahun 2016 yang merupakan perubahan atas </a:t>
            </a:r>
            <a:r>
              <a:rPr lang="id-ID" sz="2600" dirty="0" err="1">
                <a:solidFill>
                  <a:schemeClr val="tx1"/>
                </a:solidFill>
                <a:latin typeface="Cambria" panose="02040503050406030204" pitchFamily="18" charset="0"/>
                <a:cs typeface="Arial" panose="020B0604020202020204" pitchFamily="34" charset="0"/>
              </a:rPr>
              <a:t>Undang-Undang</a:t>
            </a:r>
            <a:r>
              <a:rPr lang="id-ID" sz="2600" dirty="0">
                <a:solidFill>
                  <a:schemeClr val="tx1"/>
                </a:solidFill>
                <a:latin typeface="Cambria" panose="02040503050406030204" pitchFamily="18" charset="0"/>
                <a:cs typeface="Arial" panose="020B0604020202020204" pitchFamily="34" charset="0"/>
              </a:rPr>
              <a:t> Nomor 11 Tahun 2008 tentang Informasi dan Transaksi Elektronik.</a:t>
            </a:r>
          </a:p>
          <a:p>
            <a:pPr marL="457200" indent="-457200" algn="just">
              <a:buFont typeface="Arial" pitchFamily="34" charset="0"/>
              <a:buChar char="•"/>
            </a:pPr>
            <a:r>
              <a:rPr lang="id-ID" sz="2600" dirty="0">
                <a:solidFill>
                  <a:schemeClr val="tx1"/>
                </a:solidFill>
                <a:latin typeface="Cambria" panose="02040503050406030204" pitchFamily="18" charset="0"/>
                <a:cs typeface="Arial" panose="020B0604020202020204" pitchFamily="34" charset="0"/>
              </a:rPr>
              <a:t>Pengaturan organik dari data pribadi yang diatur dalam Peraturan Pemerintah Nomor 71 Tahun 2019 tentang Penyelenggaraan Sistem dan Transaksi Elektronik.</a:t>
            </a:r>
          </a:p>
          <a:p>
            <a:pPr marL="457200" indent="-457200" algn="just">
              <a:buFont typeface="Arial" pitchFamily="34" charset="0"/>
              <a:buChar char="•"/>
            </a:pPr>
            <a:r>
              <a:rPr lang="id-ID" sz="2600" dirty="0">
                <a:solidFill>
                  <a:schemeClr val="tx1"/>
                </a:solidFill>
                <a:latin typeface="Cambria" panose="02040503050406030204" pitchFamily="18" charset="0"/>
                <a:cs typeface="Arial" panose="020B0604020202020204" pitchFamily="34" charset="0"/>
              </a:rPr>
              <a:t>Secara khusus, perlindungan data pribadi diatur dalam UU No. 27/2022 </a:t>
            </a:r>
            <a:r>
              <a:rPr lang="id-ID" sz="2600" dirty="0" err="1">
                <a:solidFill>
                  <a:schemeClr val="tx1"/>
                </a:solidFill>
                <a:latin typeface="Cambria" panose="02040503050406030204" pitchFamily="18" charset="0"/>
                <a:cs typeface="Arial" panose="020B0604020202020204" pitchFamily="34" charset="0"/>
              </a:rPr>
              <a:t>tt</a:t>
            </a:r>
            <a:r>
              <a:rPr lang="id-ID" sz="2600" dirty="0">
                <a:solidFill>
                  <a:schemeClr val="tx1"/>
                </a:solidFill>
                <a:latin typeface="Cambria" panose="02040503050406030204" pitchFamily="18" charset="0"/>
                <a:cs typeface="Arial" panose="020B0604020202020204" pitchFamily="34" charset="0"/>
              </a:rPr>
              <a:t> Perlindungan Data Pribadi.</a:t>
            </a: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908720"/>
            <a:ext cx="8229600" cy="492514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id-ID" dirty="0">
                <a:solidFill>
                  <a:schemeClr val="tx1"/>
                </a:solidFill>
                <a:latin typeface="Cambria" panose="02040503050406030204" pitchFamily="18" charset="0"/>
                <a:cs typeface="Arial" panose="020B0604020202020204" pitchFamily="34" charset="0"/>
              </a:rPr>
              <a:t>Jika merujuk UU ITE dan perubahannya, dalam Pasal 26 ayat (1) UU ITE mengatur penggunaan setiap informasi melalui media elektronik yang menyangkut data pribadi seseorang harus dilakukan atas persetujuan orang yang bersangkutan kecuali ditentukan lain oleh peraturan perundang-undangan.</a:t>
            </a:r>
          </a:p>
          <a:p>
            <a:pPr marL="457200" indent="-457200" algn="just">
              <a:buFont typeface="Arial" pitchFamily="34" charset="0"/>
              <a:buChar char="•"/>
            </a:pPr>
            <a:r>
              <a:rPr lang="id-ID" dirty="0">
                <a:solidFill>
                  <a:schemeClr val="tx1"/>
                </a:solidFill>
                <a:latin typeface="Cambria" panose="02040503050406030204" pitchFamily="18" charset="0"/>
                <a:cs typeface="Arial" panose="020B0604020202020204" pitchFamily="34" charset="0"/>
              </a:rPr>
              <a:t>Jika terjadi penggunaan data pribadi seseorang tanpa izin dari orang yang bersangkutan, maka orang yang dilanggar haknya itu dapat mengajukan gugatan atas kerugian yang ditimbulkan.</a:t>
            </a:r>
          </a:p>
          <a:p>
            <a:pPr marL="457200" indent="-457200" algn="just">
              <a:buFont typeface="Arial" pitchFamily="34" charset="0"/>
              <a:buChar char="•"/>
            </a:pP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ambar 2">
            <a:extLst>
              <a:ext uri="{FF2B5EF4-FFF2-40B4-BE49-F238E27FC236}">
                <a16:creationId xmlns:a16="http://schemas.microsoft.com/office/drawing/2014/main" id="{107904C0-F6E0-EB43-9CAA-E78DDDFBF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696"/>
            <a:ext cx="9144000" cy="5544616"/>
          </a:xfrm>
          <a:prstGeom prst="rect">
            <a:avLst/>
          </a:prstGeom>
        </p:spPr>
      </p:pic>
      <p:sp>
        <p:nvSpPr>
          <p:cNvPr id="5" name="Title 1">
            <a:extLst>
              <a:ext uri="{FF2B5EF4-FFF2-40B4-BE49-F238E27FC236}">
                <a16:creationId xmlns:a16="http://schemas.microsoft.com/office/drawing/2014/main" id="{86B20CE5-04A0-0547-ACD5-4E40A15DCAC6}"/>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lvl="0" algn="ctr">
              <a:spcBef>
                <a:spcPct val="0"/>
              </a:spcBef>
              <a:defRPr/>
            </a:pPr>
            <a:r>
              <a:rPr lang="id-ID" sz="3600" b="1" dirty="0">
                <a:latin typeface="Arial" panose="020B0604020202020204" pitchFamily="34" charset="0"/>
                <a:ea typeface="+mj-ea"/>
                <a:cs typeface="Arial" panose="020B0604020202020204" pitchFamily="34" charset="0"/>
              </a:rPr>
              <a:t>UU PDP</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776352603"/>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B20CE5-04A0-0547-ACD5-4E40A15DCAC6}"/>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lvl="0" algn="ctr">
              <a:spcBef>
                <a:spcPct val="0"/>
              </a:spcBef>
              <a:defRPr/>
            </a:pPr>
            <a:r>
              <a:rPr lang="id-ID" sz="3600" b="1" dirty="0">
                <a:latin typeface="Arial" panose="020B0604020202020204" pitchFamily="34" charset="0"/>
                <a:ea typeface="+mj-ea"/>
                <a:cs typeface="Arial" panose="020B0604020202020204" pitchFamily="34" charset="0"/>
              </a:rPr>
              <a:t>Sanksi Administratif UU PDP</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graphicFrame>
        <p:nvGraphicFramePr>
          <p:cNvPr id="2" name="Diagram 1">
            <a:extLst>
              <a:ext uri="{FF2B5EF4-FFF2-40B4-BE49-F238E27FC236}">
                <a16:creationId xmlns:a16="http://schemas.microsoft.com/office/drawing/2014/main" id="{5D835382-81D6-4849-B49C-A9A0B07D9FED}"/>
              </a:ext>
            </a:extLst>
          </p:cNvPr>
          <p:cNvGraphicFramePr/>
          <p:nvPr>
            <p:extLst>
              <p:ext uri="{D42A27DB-BD31-4B8C-83A1-F6EECF244321}">
                <p14:modId xmlns:p14="http://schemas.microsoft.com/office/powerpoint/2010/main" val="2063945426"/>
              </p:ext>
            </p:extLst>
          </p:nvPr>
        </p:nvGraphicFramePr>
        <p:xfrm>
          <a:off x="251520" y="1484784"/>
          <a:ext cx="8568952"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7494566"/>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ambar 3">
            <a:extLst>
              <a:ext uri="{FF2B5EF4-FFF2-40B4-BE49-F238E27FC236}">
                <a16:creationId xmlns:a16="http://schemas.microsoft.com/office/drawing/2014/main" id="{81F7E575-25C2-7A49-9EC2-E7BB9556A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9144000" cy="5472608"/>
          </a:xfrm>
          <a:prstGeom prst="rect">
            <a:avLst/>
          </a:prstGeom>
        </p:spPr>
      </p:pic>
    </p:spTree>
    <p:extLst>
      <p:ext uri="{BB962C8B-B14F-4D97-AF65-F5344CB8AC3E}">
        <p14:creationId xmlns:p14="http://schemas.microsoft.com/office/powerpoint/2010/main" val="2104064123"/>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lvl="0" algn="ctr">
              <a:spcBef>
                <a:spcPct val="0"/>
              </a:spcBef>
              <a:defRPr/>
            </a:pPr>
            <a:r>
              <a:rPr lang="id-ID" sz="3600" b="1" dirty="0">
                <a:latin typeface="Arial" panose="020B0604020202020204" pitchFamily="34" charset="0"/>
                <a:ea typeface="+mj-ea"/>
                <a:cs typeface="Arial" panose="020B0604020202020204" pitchFamily="34" charset="0"/>
              </a:rPr>
              <a:t>Regulasi Perlindungan Data di Negara ASEAN</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Dalam kawasan Asia dan ASEAN, Indonesia dapat dikatakan tertinggal memiliki UU PDP. Sebab, negara-negara lain seperti Singapura, Malaysia, Thailand, Filipina, Jepang, Korea, China, </a:t>
            </a:r>
            <a:r>
              <a:rPr lang="id-ID" dirty="0" err="1">
                <a:solidFill>
                  <a:schemeClr val="tx1"/>
                </a:solidFill>
                <a:latin typeface="Cambria" panose="02040503050406030204" pitchFamily="18" charset="0"/>
                <a:cs typeface="Arial" panose="020B0604020202020204" pitchFamily="34" charset="0"/>
              </a:rPr>
              <a:t>Hong</a:t>
            </a:r>
            <a:r>
              <a:rPr lang="id-ID" dirty="0">
                <a:solidFill>
                  <a:schemeClr val="tx1"/>
                </a:solidFill>
                <a:latin typeface="Cambria" panose="02040503050406030204" pitchFamily="18" charset="0"/>
                <a:cs typeface="Arial" panose="020B0604020202020204" pitchFamily="34" charset="0"/>
              </a:rPr>
              <a:t> Kong, Taiwan telah terlebih dulu memiliki UU PDP. Bahkan, Indonesia tertinggal lebih jauh lagi jika dibandingkan dengan Eropa dalam penerbitan UU PDP. Totalnya ada 148 negara di dunia yang memiliki UU PDP.</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77885387"/>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836713"/>
            <a:ext cx="8229600" cy="3600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bg1"/>
                </a:solidFill>
                <a:latin typeface="Cambria" panose="02040503050406030204" pitchFamily="18" charset="0"/>
                <a:cs typeface="Arial" panose="020B0604020202020204" pitchFamily="34" charset="0"/>
              </a:rPr>
              <a:t>Perbedaan antara UU PDP Indonesia dengan negara lain terlihat pada ketentuan </a:t>
            </a:r>
            <a:r>
              <a:rPr lang="id-ID" i="1" dirty="0" err="1">
                <a:solidFill>
                  <a:schemeClr val="bg1"/>
                </a:solidFill>
                <a:latin typeface="Cambria" panose="02040503050406030204" pitchFamily="18" charset="0"/>
                <a:cs typeface="Arial" panose="020B0604020202020204" pitchFamily="34" charset="0"/>
              </a:rPr>
              <a:t>special</a:t>
            </a:r>
            <a:r>
              <a:rPr lang="id-ID" i="1" dirty="0">
                <a:solidFill>
                  <a:schemeClr val="bg1"/>
                </a:solidFill>
                <a:latin typeface="Cambria" panose="02040503050406030204" pitchFamily="18" charset="0"/>
                <a:cs typeface="Arial" panose="020B0604020202020204" pitchFamily="34" charset="0"/>
              </a:rPr>
              <a:t> </a:t>
            </a:r>
            <a:r>
              <a:rPr lang="id-ID" i="1" dirty="0" err="1">
                <a:solidFill>
                  <a:schemeClr val="bg1"/>
                </a:solidFill>
                <a:latin typeface="Cambria" panose="02040503050406030204" pitchFamily="18" charset="0"/>
                <a:cs typeface="Arial" panose="020B0604020202020204" pitchFamily="34" charset="0"/>
              </a:rPr>
              <a:t>enformcment</a:t>
            </a:r>
            <a:r>
              <a:rPr lang="id-ID" i="1" dirty="0">
                <a:solidFill>
                  <a:schemeClr val="bg1"/>
                </a:solidFill>
                <a:latin typeface="Cambria" panose="02040503050406030204" pitchFamily="18" charset="0"/>
                <a:cs typeface="Arial" panose="020B0604020202020204" pitchFamily="34" charset="0"/>
              </a:rPr>
              <a:t> </a:t>
            </a:r>
            <a:r>
              <a:rPr lang="id-ID" i="1" dirty="0" err="1">
                <a:solidFill>
                  <a:schemeClr val="bg1"/>
                </a:solidFill>
                <a:latin typeface="Cambria" panose="02040503050406030204" pitchFamily="18" charset="0"/>
                <a:cs typeface="Arial" panose="020B0604020202020204" pitchFamily="34" charset="0"/>
              </a:rPr>
              <a:t>entity</a:t>
            </a:r>
            <a:r>
              <a:rPr lang="id-ID" dirty="0">
                <a:solidFill>
                  <a:schemeClr val="bg1"/>
                </a:solidFill>
                <a:latin typeface="Cambria" panose="02040503050406030204" pitchFamily="18" charset="0"/>
                <a:cs typeface="Arial" panose="020B0604020202020204" pitchFamily="34" charset="0"/>
              </a:rPr>
              <a:t> atau kelembagaan khusus menangani pengawasan perlindungan data pribadi. Dalam UU PDP Indonesia, terdapat ketentuan pembentukan lembaga tersebut. Kecuali Taiwan, negara-negara lain kecuali Taiwan juga memiliki ketentuan pembentukan lembaga khusus tersebut.</a:t>
            </a:r>
            <a:endParaRPr lang="id-ID" sz="2600" dirty="0">
              <a:solidFill>
                <a:schemeClr val="bg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84560633"/>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836713"/>
            <a:ext cx="8229600" cy="36004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bg1"/>
                </a:solidFill>
                <a:latin typeface="Cambria" panose="02040503050406030204" pitchFamily="18" charset="0"/>
                <a:cs typeface="Arial" panose="020B0604020202020204" pitchFamily="34" charset="0"/>
              </a:rPr>
              <a:t>UU PDP Indonesia berlaku pada semua sektor termasuk swasta dan pemerintahan atau publik. Pada berbagai negara lain UU PDP juga berlaku pada sektor publik. Sementara Malaysia dan Singapura, penerapan UU PDP tidak berlaku pada sektor publik. Munir menjelaskan terdapat rencana Malaysia merevisi UU PDP tersebut sehingga sektor publik juga termasuk dalam pengaturan UU PDP.</a:t>
            </a:r>
            <a:endParaRPr lang="id-ID" sz="2600" dirty="0">
              <a:solidFill>
                <a:schemeClr val="bg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239417582"/>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2995</TotalTime>
  <Words>726</Words>
  <Application>Microsoft Macintosh PowerPoint</Application>
  <PresentationFormat>Tampilan Layar (4:3)</PresentationFormat>
  <Paragraphs>31</Paragraphs>
  <Slides>15</Slides>
  <Notes>1</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15</vt:i4>
      </vt:variant>
    </vt:vector>
  </HeadingPairs>
  <TitlesOfParts>
    <vt:vector size="21" baseType="lpstr">
      <vt:lpstr>Arial</vt:lpstr>
      <vt:lpstr>Calibri</vt:lpstr>
      <vt:lpstr>Cambria</vt:lpstr>
      <vt:lpstr>Times New Roman</vt:lpstr>
      <vt:lpstr>Wingdings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Microsoft Office User</cp:lastModifiedBy>
  <cp:revision>460</cp:revision>
  <cp:lastPrinted>2017-08-29T02:54:51Z</cp:lastPrinted>
  <dcterms:created xsi:type="dcterms:W3CDTF">2010-04-18T12:06:30Z</dcterms:created>
  <dcterms:modified xsi:type="dcterms:W3CDTF">2025-04-11T11:02:54Z</dcterms:modified>
</cp:coreProperties>
</file>