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70" r:id="rId6"/>
    <p:sldId id="264" r:id="rId7"/>
    <p:sldId id="265" r:id="rId8"/>
    <p:sldId id="266" r:id="rId9"/>
    <p:sldId id="271" r:id="rId10"/>
    <p:sldId id="272" r:id="rId11"/>
    <p:sldId id="273" r:id="rId12"/>
    <p:sldId id="274" r:id="rId13"/>
    <p:sldId id="275" r:id="rId14"/>
    <p:sldId id="276" r:id="rId15"/>
    <p:sldId id="268" r:id="rId16"/>
    <p:sldId id="262" r:id="rId17"/>
    <p:sldId id="263" r:id="rId18"/>
  </p:sldIdLst>
  <p:sldSz cx="18288000" cy="10287000"/>
  <p:notesSz cx="6858000" cy="9144000"/>
  <p:embeddedFontLst>
    <p:embeddedFont>
      <p:font typeface="Calibri" panose="020F0502020204030204" pitchFamily="34" charset="0"/>
      <p:regular r:id="rId19"/>
      <p:bold r:id="rId20"/>
      <p:italic r:id="rId21"/>
      <p:boldItalic r:id="rId22"/>
    </p:embeddedFont>
    <p:embeddedFont>
      <p:font typeface="Open Sans" panose="020B0604020202020204" charset="0"/>
      <p:regular r:id="rId23"/>
    </p:embeddedFont>
    <p:embeddedFont>
      <p:font typeface="Open Sans Bold Bold" panose="020B0604020202020204" charset="0"/>
      <p:regular r:id="rId24"/>
    </p:embeddedFont>
    <p:embeddedFont>
      <p:font typeface="Open Sauce" panose="020B0604020202020204" charset="0"/>
      <p:regular r:id="rId25"/>
    </p:embeddedFont>
    <p:embeddedFont>
      <p:font typeface="Tahoma" panose="020B0604030504040204" pitchFamily="34" charset="0"/>
      <p:regular r:id="rId26"/>
      <p:bold r:id="rId27"/>
    </p:embeddedFont>
    <p:embeddedFont>
      <p:font typeface="Tahoma Bold" panose="020B0804030504040204" pitchFamily="34" charset="0"/>
      <p:regular r:id="rId28"/>
      <p:bold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39" d="100"/>
          <a:sy n="39" d="100"/>
        </p:scale>
        <p:origin x="1092" y="3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10"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7567" r="-17567"/>
            </a:stretch>
          </a:blipFill>
        </p:spPr>
      </p:sp>
      <p:sp>
        <p:nvSpPr>
          <p:cNvPr id="3" name="TextBox 3"/>
          <p:cNvSpPr txBox="1"/>
          <p:nvPr/>
        </p:nvSpPr>
        <p:spPr>
          <a:xfrm>
            <a:off x="8508869" y="3333033"/>
            <a:ext cx="8750431" cy="503215"/>
          </a:xfrm>
          <a:prstGeom prst="rect">
            <a:avLst/>
          </a:prstGeom>
        </p:spPr>
        <p:txBody>
          <a:bodyPr lIns="0" tIns="0" rIns="0" bIns="0" rtlCol="0" anchor="t">
            <a:spAutoFit/>
          </a:bodyPr>
          <a:lstStyle/>
          <a:p>
            <a:pPr algn="r">
              <a:lnSpc>
                <a:spcPts val="4199"/>
              </a:lnSpc>
              <a:spcBef>
                <a:spcPct val="0"/>
              </a:spcBef>
            </a:pPr>
            <a:r>
              <a:rPr lang="en-US" sz="2999" spc="110" dirty="0">
                <a:solidFill>
                  <a:srgbClr val="FFFFFF"/>
                </a:solidFill>
                <a:latin typeface="Open Sans"/>
              </a:rPr>
              <a:t>PERTEMUAN KE: 13</a:t>
            </a:r>
          </a:p>
        </p:txBody>
      </p:sp>
      <p:grpSp>
        <p:nvGrpSpPr>
          <p:cNvPr id="4" name="Group 4"/>
          <p:cNvGrpSpPr/>
          <p:nvPr/>
        </p:nvGrpSpPr>
        <p:grpSpPr>
          <a:xfrm>
            <a:off x="-276225" y="360178"/>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698132" y="165752"/>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3"/>
              <a:stretch>
                <a:fillRect/>
              </a:stretch>
            </a:blipFill>
          </p:spPr>
        </p:sp>
        <p:sp>
          <p:nvSpPr>
            <p:cNvPr id="9" name="Freeform 9"/>
            <p:cNvSpPr/>
            <p:nvPr/>
          </p:nvSpPr>
          <p:spPr>
            <a:xfrm>
              <a:off x="451085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4"/>
              <a:stretch>
                <a:fillRect/>
              </a:stretch>
            </a:blipFill>
          </p:spPr>
        </p:sp>
        <p:sp>
          <p:nvSpPr>
            <p:cNvPr id="10" name="Freeform 10"/>
            <p:cNvSpPr/>
            <p:nvPr/>
          </p:nvSpPr>
          <p:spPr>
            <a:xfrm>
              <a:off x="8168756"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5"/>
              <a:stretch>
                <a:fillRect/>
              </a:stretch>
            </a:blipFill>
          </p:spPr>
        </p:sp>
        <p:sp>
          <p:nvSpPr>
            <p:cNvPr id="11" name="Freeform 11"/>
            <p:cNvSpPr/>
            <p:nvPr/>
          </p:nvSpPr>
          <p:spPr>
            <a:xfrm>
              <a:off x="6290849"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6"/>
              <a:stretch>
                <a:fillRect/>
              </a:stretch>
            </a:blipFill>
          </p:spPr>
        </p:sp>
      </p:grpSp>
      <p:sp>
        <p:nvSpPr>
          <p:cNvPr id="12" name="TextBox 12"/>
          <p:cNvSpPr txBox="1"/>
          <p:nvPr/>
        </p:nvSpPr>
        <p:spPr>
          <a:xfrm>
            <a:off x="8508869" y="5912433"/>
            <a:ext cx="8750431" cy="1235658"/>
          </a:xfrm>
          <a:prstGeom prst="rect">
            <a:avLst/>
          </a:prstGeom>
        </p:spPr>
        <p:txBody>
          <a:bodyPr lIns="0" tIns="0" rIns="0" bIns="0" rtlCol="0" anchor="t">
            <a:spAutoFit/>
          </a:bodyPr>
          <a:lstStyle/>
          <a:p>
            <a:pPr algn="r">
              <a:lnSpc>
                <a:spcPts val="9307"/>
              </a:lnSpc>
            </a:pPr>
            <a:r>
              <a:rPr lang="en-US" sz="8863" spc="124">
                <a:solidFill>
                  <a:srgbClr val="FFFFFF"/>
                </a:solidFill>
                <a:latin typeface="Open Sans Bold Bold"/>
              </a:rPr>
              <a:t>KULIAH</a:t>
            </a:r>
          </a:p>
        </p:txBody>
      </p:sp>
      <p:sp>
        <p:nvSpPr>
          <p:cNvPr id="13" name="TextBox 13"/>
          <p:cNvSpPr txBox="1"/>
          <p:nvPr/>
        </p:nvSpPr>
        <p:spPr>
          <a:xfrm>
            <a:off x="514074" y="4562475"/>
            <a:ext cx="17011926" cy="1192634"/>
          </a:xfrm>
          <a:prstGeom prst="rect">
            <a:avLst/>
          </a:prstGeom>
        </p:spPr>
        <p:txBody>
          <a:bodyPr wrap="square" lIns="0" tIns="0" rIns="0" bIns="0" rtlCol="0" anchor="t">
            <a:spAutoFit/>
          </a:bodyPr>
          <a:lstStyle/>
          <a:p>
            <a:pPr algn="r">
              <a:lnSpc>
                <a:spcPts val="9307"/>
              </a:lnSpc>
            </a:pPr>
            <a:r>
              <a:rPr lang="en-US" sz="8863" spc="124" dirty="0">
                <a:solidFill>
                  <a:srgbClr val="FFDE59"/>
                </a:solidFill>
                <a:latin typeface="Open Sans Bold Bold"/>
              </a:rPr>
              <a:t> INFORMATION RETRIEVAL</a:t>
            </a:r>
          </a:p>
        </p:txBody>
      </p:sp>
      <p:sp>
        <p:nvSpPr>
          <p:cNvPr id="14" name="TextBox 14"/>
          <p:cNvSpPr txBox="1"/>
          <p:nvPr/>
        </p:nvSpPr>
        <p:spPr>
          <a:xfrm>
            <a:off x="8508869" y="7406283"/>
            <a:ext cx="8750431" cy="503215"/>
          </a:xfrm>
          <a:prstGeom prst="rect">
            <a:avLst/>
          </a:prstGeom>
        </p:spPr>
        <p:txBody>
          <a:bodyPr lIns="0" tIns="0" rIns="0" bIns="0" rtlCol="0" anchor="t">
            <a:spAutoFit/>
          </a:bodyPr>
          <a:lstStyle/>
          <a:p>
            <a:pPr algn="r">
              <a:lnSpc>
                <a:spcPts val="4199"/>
              </a:lnSpc>
              <a:spcBef>
                <a:spcPct val="0"/>
              </a:spcBef>
            </a:pPr>
            <a:r>
              <a:rPr lang="en-US" sz="2999" spc="110" dirty="0">
                <a:solidFill>
                  <a:srgbClr val="FFFFFF"/>
                </a:solidFill>
                <a:latin typeface="Open Sans"/>
              </a:rPr>
              <a:t>OLEH: NENI PURWATI</a:t>
            </a:r>
          </a:p>
        </p:txBody>
      </p:sp>
      <p:sp>
        <p:nvSpPr>
          <p:cNvPr id="16" name="TextBox 16"/>
          <p:cNvSpPr txBox="1"/>
          <p:nvPr/>
        </p:nvSpPr>
        <p:spPr>
          <a:xfrm>
            <a:off x="7021065" y="603316"/>
            <a:ext cx="10238235" cy="763270"/>
          </a:xfrm>
          <a:prstGeom prst="rect">
            <a:avLst/>
          </a:prstGeom>
        </p:spPr>
        <p:txBody>
          <a:bodyPr lIns="0" tIns="0" rIns="0" bIns="0" rtlCol="0" anchor="t">
            <a:spAutoFit/>
          </a:bodyPr>
          <a:lstStyle/>
          <a:p>
            <a:pPr algn="r">
              <a:lnSpc>
                <a:spcPts val="3079"/>
              </a:lnSpc>
            </a:pPr>
            <a:r>
              <a:rPr lang="en-US" sz="2199" spc="204">
                <a:solidFill>
                  <a:srgbClr val="FFFFFF"/>
                </a:solidFill>
                <a:latin typeface="Open Sauce"/>
              </a:rPr>
              <a:t>DATA SCIENCE DARMAJAYA</a:t>
            </a:r>
          </a:p>
          <a:p>
            <a:pPr algn="r">
              <a:lnSpc>
                <a:spcPts val="3079"/>
              </a:lnSpc>
              <a:spcBef>
                <a:spcPct val="0"/>
              </a:spcBef>
            </a:pPr>
            <a:r>
              <a:rPr lang="en-US" sz="2199" spc="204">
                <a:solidFill>
                  <a:srgbClr val="FFFFFF"/>
                </a:solidFill>
                <a:latin typeface="Open Sauce"/>
              </a:rPr>
              <a:t> “YOUR BEST FUTURE IN DATA”</a:t>
            </a:r>
          </a:p>
        </p:txBody>
      </p:sp>
      <p:sp>
        <p:nvSpPr>
          <p:cNvPr id="18" name="TextBox 12">
            <a:extLst>
              <a:ext uri="{FF2B5EF4-FFF2-40B4-BE49-F238E27FC236}">
                <a16:creationId xmlns:a16="http://schemas.microsoft.com/office/drawing/2014/main" id="{B98B7DCD-E896-4039-BF59-9217F00E117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3040320" y="779230"/>
            <a:ext cx="6324600" cy="615553"/>
          </a:xfrm>
          <a:prstGeom prst="rect">
            <a:avLst/>
          </a:prstGeom>
        </p:spPr>
        <p:txBody>
          <a:bodyPr wrap="square" lIns="0" tIns="0" rIns="0" bIns="0" rtlCol="0" anchor="t">
            <a:spAutoFit/>
          </a:bodyPr>
          <a:lstStyle/>
          <a:p>
            <a:pPr>
              <a:lnSpc>
                <a:spcPts val="4799"/>
              </a:lnSpc>
              <a:spcBef>
                <a:spcPct val="0"/>
              </a:spcBef>
            </a:pPr>
            <a:r>
              <a:rPr lang="en-US" sz="4800" b="1" dirty="0">
                <a:solidFill>
                  <a:srgbClr val="F6F3E4"/>
                </a:solidFill>
                <a:latin typeface="Tahoma"/>
              </a:rPr>
              <a:t>Concept-Based IR</a:t>
            </a:r>
          </a:p>
        </p:txBody>
      </p:sp>
      <p:sp>
        <p:nvSpPr>
          <p:cNvPr id="14" name="TextBox 14"/>
          <p:cNvSpPr txBox="1"/>
          <p:nvPr/>
        </p:nvSpPr>
        <p:spPr>
          <a:xfrm>
            <a:off x="685800" y="2172724"/>
            <a:ext cx="16573500" cy="4985980"/>
          </a:xfrm>
          <a:prstGeom prst="rect">
            <a:avLst/>
          </a:prstGeom>
        </p:spPr>
        <p:txBody>
          <a:bodyPr wrap="square" lIns="0" tIns="0" rIns="0" bIns="0" rtlCol="0" anchor="t">
            <a:spAutoFit/>
          </a:bodyPr>
          <a:lstStyle/>
          <a:p>
            <a:pPr algn="just"/>
            <a:r>
              <a:rPr lang="en-US" sz="3600" dirty="0" err="1">
                <a:solidFill>
                  <a:schemeClr val="bg1"/>
                </a:solidFill>
              </a:rPr>
              <a:t>Pendekatan</a:t>
            </a:r>
            <a:r>
              <a:rPr lang="en-US" sz="3600" dirty="0">
                <a:solidFill>
                  <a:schemeClr val="bg1"/>
                </a:solidFill>
              </a:rPr>
              <a:t> </a:t>
            </a:r>
            <a:r>
              <a:rPr lang="en-US" sz="3600" dirty="0" err="1">
                <a:solidFill>
                  <a:schemeClr val="bg1"/>
                </a:solidFill>
              </a:rPr>
              <a:t>berbasis</a:t>
            </a:r>
            <a:r>
              <a:rPr lang="en-US" sz="3600" dirty="0">
                <a:solidFill>
                  <a:schemeClr val="bg1"/>
                </a:solidFill>
              </a:rPr>
              <a:t> kata </a:t>
            </a:r>
            <a:r>
              <a:rPr lang="en-US" sz="3600" dirty="0" err="1">
                <a:solidFill>
                  <a:schemeClr val="bg1"/>
                </a:solidFill>
              </a:rPr>
              <a:t>kunci</a:t>
            </a:r>
            <a:r>
              <a:rPr lang="en-US" sz="3600" dirty="0">
                <a:solidFill>
                  <a:schemeClr val="bg1"/>
                </a:solidFill>
              </a:rPr>
              <a:t> yang </a:t>
            </a:r>
            <a:r>
              <a:rPr lang="en-US" sz="3600" dirty="0" err="1">
                <a:solidFill>
                  <a:schemeClr val="bg1"/>
                </a:solidFill>
              </a:rPr>
              <a:t>kita</a:t>
            </a:r>
            <a:r>
              <a:rPr lang="en-US" sz="3600" dirty="0">
                <a:solidFill>
                  <a:schemeClr val="bg1"/>
                </a:solidFill>
              </a:rPr>
              <a:t> </a:t>
            </a:r>
            <a:r>
              <a:rPr lang="en-US" sz="3600" dirty="0" err="1">
                <a:solidFill>
                  <a:schemeClr val="bg1"/>
                </a:solidFill>
              </a:rPr>
              <a:t>bahas</a:t>
            </a:r>
            <a:r>
              <a:rPr lang="en-US" sz="3600" dirty="0">
                <a:solidFill>
                  <a:schemeClr val="bg1"/>
                </a:solidFill>
              </a:rPr>
              <a:t> di </a:t>
            </a:r>
            <a:r>
              <a:rPr lang="en-US" sz="3600" dirty="0" err="1">
                <a:solidFill>
                  <a:schemeClr val="bg1"/>
                </a:solidFill>
              </a:rPr>
              <a:t>atas</a:t>
            </a:r>
            <a:r>
              <a:rPr lang="en-US" sz="3600" dirty="0">
                <a:solidFill>
                  <a:schemeClr val="bg1"/>
                </a:solidFill>
              </a:rPr>
              <a:t> </a:t>
            </a:r>
            <a:r>
              <a:rPr lang="en-US" sz="3600" dirty="0" err="1">
                <a:solidFill>
                  <a:schemeClr val="bg1"/>
                </a:solidFill>
              </a:rPr>
              <a:t>disebut</a:t>
            </a:r>
            <a:r>
              <a:rPr lang="en-US" sz="3600" dirty="0">
                <a:solidFill>
                  <a:schemeClr val="bg1"/>
                </a:solidFill>
              </a:rPr>
              <a:t> juga </a:t>
            </a:r>
            <a:r>
              <a:rPr lang="en-US" sz="3600" dirty="0" err="1">
                <a:solidFill>
                  <a:schemeClr val="bg1"/>
                </a:solidFill>
              </a:rPr>
              <a:t>pendekatan</a:t>
            </a:r>
            <a:r>
              <a:rPr lang="en-US" sz="3600" dirty="0">
                <a:solidFill>
                  <a:schemeClr val="bg1"/>
                </a:solidFill>
              </a:rPr>
              <a:t> BOW (Bag-of-Words). </a:t>
            </a:r>
            <a:r>
              <a:rPr lang="en-US" sz="3600" dirty="0" err="1">
                <a:solidFill>
                  <a:schemeClr val="bg1"/>
                </a:solidFill>
              </a:rPr>
              <a:t>Pengambilan</a:t>
            </a:r>
            <a:r>
              <a:rPr lang="en-US" sz="3600" dirty="0">
                <a:solidFill>
                  <a:schemeClr val="bg1"/>
                </a:solidFill>
              </a:rPr>
              <a:t> </a:t>
            </a:r>
            <a:r>
              <a:rPr lang="en-US" sz="3600" dirty="0" err="1">
                <a:solidFill>
                  <a:schemeClr val="bg1"/>
                </a:solidFill>
              </a:rPr>
              <a:t>informasi</a:t>
            </a:r>
            <a:r>
              <a:rPr lang="en-US" sz="3600" dirty="0">
                <a:solidFill>
                  <a:schemeClr val="bg1"/>
                </a:solidFill>
              </a:rPr>
              <a:t> </a:t>
            </a:r>
            <a:r>
              <a:rPr lang="en-US" sz="3600" dirty="0" err="1">
                <a:solidFill>
                  <a:schemeClr val="bg1"/>
                </a:solidFill>
              </a:rPr>
              <a:t>berbasis</a:t>
            </a:r>
            <a:r>
              <a:rPr lang="en-US" sz="3600" dirty="0">
                <a:solidFill>
                  <a:schemeClr val="bg1"/>
                </a:solidFill>
              </a:rPr>
              <a:t> </a:t>
            </a:r>
            <a:r>
              <a:rPr lang="en-US" sz="3600" dirty="0" err="1">
                <a:solidFill>
                  <a:schemeClr val="bg1"/>
                </a:solidFill>
              </a:rPr>
              <a:t>konsep</a:t>
            </a:r>
            <a:r>
              <a:rPr lang="en-US" sz="3600" dirty="0">
                <a:solidFill>
                  <a:schemeClr val="bg1"/>
                </a:solidFill>
              </a:rPr>
              <a:t> </a:t>
            </a:r>
            <a:r>
              <a:rPr lang="en-US" sz="3600" dirty="0" err="1">
                <a:solidFill>
                  <a:schemeClr val="bg1"/>
                </a:solidFill>
              </a:rPr>
              <a:t>memanfaatkan</a:t>
            </a:r>
            <a:r>
              <a:rPr lang="en-US" sz="3600" dirty="0">
                <a:solidFill>
                  <a:schemeClr val="bg1"/>
                </a:solidFill>
              </a:rPr>
              <a:t> </a:t>
            </a:r>
            <a:r>
              <a:rPr lang="en-US" sz="3600" dirty="0" err="1">
                <a:solidFill>
                  <a:schemeClr val="bg1"/>
                </a:solidFill>
              </a:rPr>
              <a:t>konsep</a:t>
            </a:r>
            <a:r>
              <a:rPr lang="en-US" sz="3600" dirty="0">
                <a:solidFill>
                  <a:schemeClr val="bg1"/>
                </a:solidFill>
              </a:rPr>
              <a:t> </a:t>
            </a:r>
            <a:r>
              <a:rPr lang="en-US" sz="3600" dirty="0" err="1">
                <a:solidFill>
                  <a:schemeClr val="bg1"/>
                </a:solidFill>
              </a:rPr>
              <a:t>semantik</a:t>
            </a:r>
            <a:r>
              <a:rPr lang="en-US" sz="3600" dirty="0">
                <a:solidFill>
                  <a:schemeClr val="bg1"/>
                </a:solidFill>
              </a:rPr>
              <a:t> </a:t>
            </a:r>
            <a:r>
              <a:rPr lang="en-US" sz="3600" dirty="0" err="1">
                <a:solidFill>
                  <a:schemeClr val="bg1"/>
                </a:solidFill>
              </a:rPr>
              <a:t>untuk</a:t>
            </a:r>
            <a:r>
              <a:rPr lang="en-US" sz="3600" dirty="0">
                <a:solidFill>
                  <a:schemeClr val="bg1"/>
                </a:solidFill>
              </a:rPr>
              <a:t> </a:t>
            </a:r>
            <a:r>
              <a:rPr lang="en-US" sz="3600" dirty="0" err="1">
                <a:solidFill>
                  <a:schemeClr val="bg1"/>
                </a:solidFill>
              </a:rPr>
              <a:t>representasi</a:t>
            </a:r>
            <a:r>
              <a:rPr lang="en-US" sz="3600" dirty="0">
                <a:solidFill>
                  <a:schemeClr val="bg1"/>
                </a:solidFill>
              </a:rPr>
              <a:t> </a:t>
            </a:r>
            <a:r>
              <a:rPr lang="en-US" sz="3600" dirty="0" err="1">
                <a:solidFill>
                  <a:schemeClr val="bg1"/>
                </a:solidFill>
              </a:rPr>
              <a:t>dokumen</a:t>
            </a:r>
            <a:r>
              <a:rPr lang="en-US" sz="3600" dirty="0">
                <a:solidFill>
                  <a:schemeClr val="bg1"/>
                </a:solidFill>
              </a:rPr>
              <a:t> dan </a:t>
            </a:r>
            <a:r>
              <a:rPr lang="en-US" sz="3600" dirty="0" err="1">
                <a:solidFill>
                  <a:schemeClr val="bg1"/>
                </a:solidFill>
              </a:rPr>
              <a:t>kueri</a:t>
            </a:r>
            <a:r>
              <a:rPr lang="en-US" sz="3600" dirty="0">
                <a:solidFill>
                  <a:schemeClr val="bg1"/>
                </a:solidFill>
              </a:rPr>
              <a:t>, </a:t>
            </a:r>
            <a:r>
              <a:rPr lang="en-US" sz="3600" dirty="0" err="1">
                <a:solidFill>
                  <a:schemeClr val="bg1"/>
                </a:solidFill>
              </a:rPr>
              <a:t>bukan</a:t>
            </a:r>
            <a:r>
              <a:rPr lang="en-US" sz="3600" dirty="0">
                <a:solidFill>
                  <a:schemeClr val="bg1"/>
                </a:solidFill>
              </a:rPr>
              <a:t> (</a:t>
            </a:r>
            <a:r>
              <a:rPr lang="en-US" sz="3600" dirty="0" err="1">
                <a:solidFill>
                  <a:schemeClr val="bg1"/>
                </a:solidFill>
              </a:rPr>
              <a:t>tambahan</a:t>
            </a:r>
            <a:r>
              <a:rPr lang="en-US" sz="3600" dirty="0">
                <a:solidFill>
                  <a:schemeClr val="bg1"/>
                </a:solidFill>
              </a:rPr>
              <a:t>) kata </a:t>
            </a:r>
            <a:r>
              <a:rPr lang="en-US" sz="3600" dirty="0" err="1">
                <a:solidFill>
                  <a:schemeClr val="bg1"/>
                </a:solidFill>
              </a:rPr>
              <a:t>kunci</a:t>
            </a:r>
            <a:r>
              <a:rPr lang="en-US" sz="3600" dirty="0">
                <a:solidFill>
                  <a:schemeClr val="bg1"/>
                </a:solidFill>
              </a:rPr>
              <a:t>; dan </a:t>
            </a:r>
            <a:r>
              <a:rPr lang="en-US" sz="3600" dirty="0" err="1">
                <a:solidFill>
                  <a:schemeClr val="bg1"/>
                </a:solidFill>
              </a:rPr>
              <a:t>pendekatan</a:t>
            </a:r>
            <a:r>
              <a:rPr lang="en-US" sz="3600" dirty="0">
                <a:solidFill>
                  <a:schemeClr val="bg1"/>
                </a:solidFill>
              </a:rPr>
              <a:t> </a:t>
            </a:r>
            <a:r>
              <a:rPr lang="en-US" sz="3600" dirty="0" err="1">
                <a:solidFill>
                  <a:schemeClr val="bg1"/>
                </a:solidFill>
              </a:rPr>
              <a:t>tersebut</a:t>
            </a:r>
            <a:r>
              <a:rPr lang="en-US" sz="3600" dirty="0">
                <a:solidFill>
                  <a:schemeClr val="bg1"/>
                </a:solidFill>
              </a:rPr>
              <a:t> </a:t>
            </a:r>
            <a:r>
              <a:rPr lang="en-US" sz="3600" dirty="0" err="1">
                <a:solidFill>
                  <a:schemeClr val="bg1"/>
                </a:solidFill>
              </a:rPr>
              <a:t>melakukan</a:t>
            </a:r>
            <a:r>
              <a:rPr lang="en-US" sz="3600" dirty="0">
                <a:solidFill>
                  <a:schemeClr val="bg1"/>
                </a:solidFill>
              </a:rPr>
              <a:t> </a:t>
            </a:r>
            <a:r>
              <a:rPr lang="en-US" sz="3600" dirty="0" err="1">
                <a:solidFill>
                  <a:schemeClr val="bg1"/>
                </a:solidFill>
              </a:rPr>
              <a:t>pengambilan</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ruang</a:t>
            </a:r>
            <a:r>
              <a:rPr lang="en-US" sz="3600" dirty="0">
                <a:solidFill>
                  <a:schemeClr val="bg1"/>
                </a:solidFill>
              </a:rPr>
              <a:t> </a:t>
            </a:r>
            <a:r>
              <a:rPr lang="en-US" sz="3600" dirty="0" err="1">
                <a:solidFill>
                  <a:schemeClr val="bg1"/>
                </a:solidFill>
              </a:rPr>
              <a:t>konsep</a:t>
            </a:r>
            <a:r>
              <a:rPr lang="en-US" sz="3600" dirty="0">
                <a:solidFill>
                  <a:schemeClr val="bg1"/>
                </a:solidFill>
              </a:rPr>
              <a:t> </a:t>
            </a:r>
            <a:r>
              <a:rPr lang="en-US" sz="3600" dirty="0" err="1">
                <a:solidFill>
                  <a:schemeClr val="bg1"/>
                </a:solidFill>
              </a:rPr>
              <a:t>kueri</a:t>
            </a:r>
            <a:r>
              <a:rPr lang="en-US" sz="3600" dirty="0">
                <a:solidFill>
                  <a:schemeClr val="bg1"/>
                </a:solidFill>
              </a:rPr>
              <a:t> dan </a:t>
            </a:r>
            <a:r>
              <a:rPr lang="en-US" sz="3600" dirty="0" err="1">
                <a:solidFill>
                  <a:schemeClr val="bg1"/>
                </a:solidFill>
              </a:rPr>
              <a:t>dokumen</a:t>
            </a:r>
            <a:r>
              <a:rPr lang="en-US" sz="3600" dirty="0">
                <a:solidFill>
                  <a:schemeClr val="bg1"/>
                </a:solidFill>
              </a:rPr>
              <a:t>. Oleh </a:t>
            </a:r>
            <a:r>
              <a:rPr lang="en-US" sz="3600" dirty="0" err="1">
                <a:solidFill>
                  <a:schemeClr val="bg1"/>
                </a:solidFill>
              </a:rPr>
              <a:t>karena</a:t>
            </a:r>
            <a:r>
              <a:rPr lang="en-US" sz="3600" dirty="0">
                <a:solidFill>
                  <a:schemeClr val="bg1"/>
                </a:solidFill>
              </a:rPr>
              <a:t> </a:t>
            </a:r>
            <a:r>
              <a:rPr lang="en-US" sz="3600" dirty="0" err="1">
                <a:solidFill>
                  <a:schemeClr val="bg1"/>
                </a:solidFill>
              </a:rPr>
              <a:t>itu</a:t>
            </a:r>
            <a:r>
              <a:rPr lang="en-US" sz="3600" dirty="0">
                <a:solidFill>
                  <a:schemeClr val="bg1"/>
                </a:solidFill>
              </a:rPr>
              <a:t>, model </a:t>
            </a:r>
            <a:r>
              <a:rPr lang="en-US" sz="3600" dirty="0" err="1">
                <a:solidFill>
                  <a:schemeClr val="bg1"/>
                </a:solidFill>
              </a:rPr>
              <a:t>pengambilan</a:t>
            </a:r>
            <a:r>
              <a:rPr lang="en-US" sz="3600" dirty="0">
                <a:solidFill>
                  <a:schemeClr val="bg1"/>
                </a:solidFill>
              </a:rPr>
              <a:t> </a:t>
            </a:r>
            <a:r>
              <a:rPr lang="en-US" sz="3600" dirty="0" err="1">
                <a:solidFill>
                  <a:schemeClr val="bg1"/>
                </a:solidFill>
              </a:rPr>
              <a:t>ini</a:t>
            </a:r>
            <a:r>
              <a:rPr lang="en-US" sz="3600" dirty="0">
                <a:solidFill>
                  <a:schemeClr val="bg1"/>
                </a:solidFill>
              </a:rPr>
              <a:t> </a:t>
            </a:r>
            <a:r>
              <a:rPr lang="en-US" sz="3600" dirty="0" err="1">
                <a:solidFill>
                  <a:schemeClr val="bg1"/>
                </a:solidFill>
              </a:rPr>
              <a:t>tidak</a:t>
            </a:r>
            <a:r>
              <a:rPr lang="en-US" sz="3600" dirty="0">
                <a:solidFill>
                  <a:schemeClr val="bg1"/>
                </a:solidFill>
              </a:rPr>
              <a:t> </a:t>
            </a:r>
            <a:r>
              <a:rPr lang="en-US" sz="3600" dirty="0" err="1">
                <a:solidFill>
                  <a:schemeClr val="bg1"/>
                </a:solidFill>
              </a:rPr>
              <a:t>terlalu</a:t>
            </a:r>
            <a:r>
              <a:rPr lang="en-US" sz="3600" dirty="0">
                <a:solidFill>
                  <a:schemeClr val="bg1"/>
                </a:solidFill>
              </a:rPr>
              <a:t> </a:t>
            </a:r>
            <a:r>
              <a:rPr lang="en-US" sz="3600" dirty="0" err="1">
                <a:solidFill>
                  <a:schemeClr val="bg1"/>
                </a:solidFill>
              </a:rPr>
              <a:t>bergantung</a:t>
            </a:r>
            <a:r>
              <a:rPr lang="en-US" sz="3600" dirty="0">
                <a:solidFill>
                  <a:schemeClr val="bg1"/>
                </a:solidFill>
              </a:rPr>
              <a:t> pada </a:t>
            </a:r>
            <a:r>
              <a:rPr lang="en-US" sz="3600" dirty="0" err="1">
                <a:solidFill>
                  <a:schemeClr val="bg1"/>
                </a:solidFill>
              </a:rPr>
              <a:t>istilah</a:t>
            </a:r>
            <a:r>
              <a:rPr lang="en-US" sz="3600" dirty="0">
                <a:solidFill>
                  <a:schemeClr val="bg1"/>
                </a:solidFill>
              </a:rPr>
              <a:t> </a:t>
            </a:r>
            <a:r>
              <a:rPr lang="en-US" sz="3600" dirty="0" err="1">
                <a:solidFill>
                  <a:schemeClr val="bg1"/>
                </a:solidFill>
              </a:rPr>
              <a:t>spesifik</a:t>
            </a:r>
            <a:r>
              <a:rPr lang="en-US" sz="3600" dirty="0">
                <a:solidFill>
                  <a:schemeClr val="bg1"/>
                </a:solidFill>
              </a:rPr>
              <a:t> (kata </a:t>
            </a:r>
            <a:r>
              <a:rPr lang="en-US" sz="3600" dirty="0" err="1">
                <a:solidFill>
                  <a:schemeClr val="bg1"/>
                </a:solidFill>
              </a:rPr>
              <a:t>kunci</a:t>
            </a:r>
            <a:r>
              <a:rPr lang="en-US" sz="3600" dirty="0">
                <a:solidFill>
                  <a:schemeClr val="bg1"/>
                </a:solidFill>
              </a:rPr>
              <a:t>) yang </a:t>
            </a:r>
            <a:r>
              <a:rPr lang="en-US" sz="3600" dirty="0" err="1">
                <a:solidFill>
                  <a:schemeClr val="bg1"/>
                </a:solidFill>
              </a:rPr>
              <a:t>digunakan</a:t>
            </a:r>
            <a:r>
              <a:rPr lang="en-US" sz="3600" dirty="0">
                <a:solidFill>
                  <a:schemeClr val="bg1"/>
                </a:solidFill>
              </a:rPr>
              <a:t>, dan </a:t>
            </a:r>
            <a:r>
              <a:rPr lang="en-US" sz="3600" dirty="0" err="1">
                <a:solidFill>
                  <a:schemeClr val="bg1"/>
                </a:solidFill>
              </a:rPr>
              <a:t>menghasilkan</a:t>
            </a:r>
            <a:r>
              <a:rPr lang="en-US" sz="3600" dirty="0">
                <a:solidFill>
                  <a:schemeClr val="bg1"/>
                </a:solidFill>
              </a:rPr>
              <a:t> </a:t>
            </a:r>
            <a:r>
              <a:rPr lang="en-US" sz="3600" dirty="0" err="1">
                <a:solidFill>
                  <a:schemeClr val="bg1"/>
                </a:solidFill>
              </a:rPr>
              <a:t>kecocokan</a:t>
            </a:r>
            <a:r>
              <a:rPr lang="en-US" sz="3600" dirty="0">
                <a:solidFill>
                  <a:schemeClr val="bg1"/>
                </a:solidFill>
              </a:rPr>
              <a:t> </a:t>
            </a:r>
            <a:r>
              <a:rPr lang="en-US" sz="3600" dirty="0" err="1">
                <a:solidFill>
                  <a:schemeClr val="bg1"/>
                </a:solidFill>
              </a:rPr>
              <a:t>bahkan</a:t>
            </a:r>
            <a:r>
              <a:rPr lang="en-US" sz="3600" dirty="0">
                <a:solidFill>
                  <a:schemeClr val="bg1"/>
                </a:solidFill>
              </a:rPr>
              <a:t> </a:t>
            </a:r>
            <a:r>
              <a:rPr lang="en-US" sz="3600" dirty="0" err="1">
                <a:solidFill>
                  <a:schemeClr val="bg1"/>
                </a:solidFill>
              </a:rPr>
              <a:t>ketika</a:t>
            </a:r>
            <a:r>
              <a:rPr lang="en-US" sz="3600" dirty="0">
                <a:solidFill>
                  <a:schemeClr val="bg1"/>
                </a:solidFill>
              </a:rPr>
              <a:t> </a:t>
            </a:r>
            <a:r>
              <a:rPr lang="en-US" sz="3600" dirty="0" err="1">
                <a:solidFill>
                  <a:schemeClr val="bg1"/>
                </a:solidFill>
              </a:rPr>
              <a:t>gagasan</a:t>
            </a:r>
            <a:r>
              <a:rPr lang="en-US" sz="3600" dirty="0">
                <a:solidFill>
                  <a:schemeClr val="bg1"/>
                </a:solidFill>
              </a:rPr>
              <a:t> yang </a:t>
            </a:r>
            <a:r>
              <a:rPr lang="en-US" sz="3600" dirty="0" err="1">
                <a:solidFill>
                  <a:schemeClr val="bg1"/>
                </a:solidFill>
              </a:rPr>
              <a:t>sama</a:t>
            </a:r>
            <a:r>
              <a:rPr lang="en-US" sz="3600" dirty="0">
                <a:solidFill>
                  <a:schemeClr val="bg1"/>
                </a:solidFill>
              </a:rPr>
              <a:t> </a:t>
            </a:r>
            <a:r>
              <a:rPr lang="en-US" sz="3600" dirty="0" err="1">
                <a:solidFill>
                  <a:schemeClr val="bg1"/>
                </a:solidFill>
              </a:rPr>
              <a:t>dijelaskan</a:t>
            </a:r>
            <a:r>
              <a:rPr lang="en-US" sz="3600" dirty="0">
                <a:solidFill>
                  <a:schemeClr val="bg1"/>
                </a:solidFill>
              </a:rPr>
              <a:t> oleh </a:t>
            </a:r>
            <a:r>
              <a:rPr lang="en-US" sz="3600" dirty="0" err="1">
                <a:solidFill>
                  <a:schemeClr val="bg1"/>
                </a:solidFill>
              </a:rPr>
              <a:t>serangkaian</a:t>
            </a:r>
            <a:r>
              <a:rPr lang="en-US" sz="3600" dirty="0">
                <a:solidFill>
                  <a:schemeClr val="bg1"/>
                </a:solidFill>
              </a:rPr>
              <a:t> </a:t>
            </a:r>
            <a:r>
              <a:rPr lang="en-US" sz="3600" dirty="0" err="1">
                <a:solidFill>
                  <a:schemeClr val="bg1"/>
                </a:solidFill>
              </a:rPr>
              <a:t>istilah</a:t>
            </a:r>
            <a:r>
              <a:rPr lang="en-US" sz="3600" dirty="0">
                <a:solidFill>
                  <a:schemeClr val="bg1"/>
                </a:solidFill>
              </a:rPr>
              <a:t> </a:t>
            </a:r>
            <a:r>
              <a:rPr lang="en-US" sz="3600" dirty="0" err="1">
                <a:solidFill>
                  <a:schemeClr val="bg1"/>
                </a:solidFill>
              </a:rPr>
              <a:t>berbeda</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kueri</a:t>
            </a:r>
            <a:r>
              <a:rPr lang="en-US" sz="3600" dirty="0">
                <a:solidFill>
                  <a:schemeClr val="bg1"/>
                </a:solidFill>
              </a:rPr>
              <a:t> </a:t>
            </a:r>
            <a:r>
              <a:rPr lang="en-US" sz="3600" dirty="0" err="1">
                <a:solidFill>
                  <a:schemeClr val="bg1"/>
                </a:solidFill>
              </a:rPr>
              <a:t>atau</a:t>
            </a:r>
            <a:r>
              <a:rPr lang="en-US" sz="3600" dirty="0">
                <a:solidFill>
                  <a:schemeClr val="bg1"/>
                </a:solidFill>
              </a:rPr>
              <a:t> </a:t>
            </a:r>
            <a:r>
              <a:rPr lang="en-US" sz="3600" dirty="0" err="1">
                <a:solidFill>
                  <a:schemeClr val="bg1"/>
                </a:solidFill>
              </a:rPr>
              <a:t>dokumen</a:t>
            </a:r>
            <a:r>
              <a:rPr lang="en-US" sz="3600" dirty="0">
                <a:solidFill>
                  <a:schemeClr val="bg1"/>
                </a:solidFill>
              </a:rPr>
              <a:t> target, </a:t>
            </a:r>
            <a:r>
              <a:rPr lang="en-US" sz="3600" dirty="0" err="1">
                <a:solidFill>
                  <a:schemeClr val="bg1"/>
                </a:solidFill>
              </a:rPr>
              <a:t>atau</a:t>
            </a:r>
            <a:r>
              <a:rPr lang="en-US" sz="3600" dirty="0">
                <a:solidFill>
                  <a:schemeClr val="bg1"/>
                </a:solidFill>
              </a:rPr>
              <a:t> </a:t>
            </a:r>
            <a:r>
              <a:rPr lang="en-US" sz="3600" dirty="0" err="1">
                <a:solidFill>
                  <a:schemeClr val="bg1"/>
                </a:solidFill>
              </a:rPr>
              <a:t>keduanya</a:t>
            </a:r>
            <a:r>
              <a:rPr lang="en-US" sz="3600" dirty="0">
                <a:solidFill>
                  <a:schemeClr val="bg1"/>
                </a:solidFill>
              </a:rPr>
              <a:t>. Hal </a:t>
            </a:r>
            <a:r>
              <a:rPr lang="en-US" sz="3600" dirty="0" err="1">
                <a:solidFill>
                  <a:schemeClr val="bg1"/>
                </a:solidFill>
              </a:rPr>
              <a:t>ini</a:t>
            </a:r>
            <a:r>
              <a:rPr lang="en-US" sz="3600" dirty="0">
                <a:solidFill>
                  <a:schemeClr val="bg1"/>
                </a:solidFill>
              </a:rPr>
              <a:t> </a:t>
            </a:r>
            <a:r>
              <a:rPr lang="en-US" sz="3600" dirty="0" err="1">
                <a:solidFill>
                  <a:schemeClr val="bg1"/>
                </a:solidFill>
              </a:rPr>
              <a:t>membantu</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menghilangkan</a:t>
            </a:r>
            <a:r>
              <a:rPr lang="en-US" sz="3600" dirty="0">
                <a:solidFill>
                  <a:schemeClr val="bg1"/>
                </a:solidFill>
              </a:rPr>
              <a:t> </a:t>
            </a:r>
            <a:r>
              <a:rPr lang="en-US" sz="3600" dirty="0" err="1">
                <a:solidFill>
                  <a:schemeClr val="bg1"/>
                </a:solidFill>
              </a:rPr>
              <a:t>masalah</a:t>
            </a:r>
            <a:r>
              <a:rPr lang="en-US" sz="3600" dirty="0">
                <a:solidFill>
                  <a:schemeClr val="bg1"/>
                </a:solidFill>
              </a:rPr>
              <a:t> </a:t>
            </a:r>
            <a:r>
              <a:rPr lang="en-US" sz="3600" dirty="0" err="1">
                <a:solidFill>
                  <a:schemeClr val="bg1"/>
                </a:solidFill>
              </a:rPr>
              <a:t>sinonim</a:t>
            </a:r>
            <a:r>
              <a:rPr lang="en-US" sz="3600" dirty="0">
                <a:solidFill>
                  <a:schemeClr val="bg1"/>
                </a:solidFill>
              </a:rPr>
              <a:t>. Karena </a:t>
            </a:r>
            <a:r>
              <a:rPr lang="en-US" sz="3600" dirty="0" err="1">
                <a:solidFill>
                  <a:schemeClr val="bg1"/>
                </a:solidFill>
              </a:rPr>
              <a:t>kemungkinan</a:t>
            </a:r>
            <a:r>
              <a:rPr lang="en-US" sz="3600" dirty="0">
                <a:solidFill>
                  <a:schemeClr val="bg1"/>
                </a:solidFill>
              </a:rPr>
              <a:t> </a:t>
            </a:r>
            <a:r>
              <a:rPr lang="en-US" sz="3600" dirty="0" err="1">
                <a:solidFill>
                  <a:schemeClr val="bg1"/>
                </a:solidFill>
              </a:rPr>
              <a:t>besar</a:t>
            </a:r>
            <a:r>
              <a:rPr lang="en-US" sz="3600" dirty="0">
                <a:solidFill>
                  <a:schemeClr val="bg1"/>
                </a:solidFill>
              </a:rPr>
              <a:t> </a:t>
            </a:r>
            <a:r>
              <a:rPr lang="en-US" sz="3600" dirty="0" err="1">
                <a:solidFill>
                  <a:schemeClr val="bg1"/>
                </a:solidFill>
              </a:rPr>
              <a:t>dokumen</a:t>
            </a:r>
            <a:r>
              <a:rPr lang="en-US" sz="3600" dirty="0">
                <a:solidFill>
                  <a:schemeClr val="bg1"/>
                </a:solidFill>
              </a:rPr>
              <a:t> yang </a:t>
            </a:r>
            <a:r>
              <a:rPr lang="en-US" sz="3600" dirty="0" err="1">
                <a:solidFill>
                  <a:schemeClr val="bg1"/>
                </a:solidFill>
              </a:rPr>
              <a:t>lebih</a:t>
            </a:r>
            <a:r>
              <a:rPr lang="en-US" sz="3600" dirty="0">
                <a:solidFill>
                  <a:schemeClr val="bg1"/>
                </a:solidFill>
              </a:rPr>
              <a:t> </a:t>
            </a:r>
            <a:r>
              <a:rPr lang="en-US" sz="3600" dirty="0" err="1">
                <a:solidFill>
                  <a:schemeClr val="bg1"/>
                </a:solidFill>
              </a:rPr>
              <a:t>relevan</a:t>
            </a:r>
            <a:r>
              <a:rPr lang="en-US" sz="3600" dirty="0">
                <a:solidFill>
                  <a:schemeClr val="bg1"/>
                </a:solidFill>
              </a:rPr>
              <a:t> </a:t>
            </a:r>
            <a:r>
              <a:rPr lang="en-US" sz="3600" dirty="0" err="1">
                <a:solidFill>
                  <a:schemeClr val="bg1"/>
                </a:solidFill>
              </a:rPr>
              <a:t>akan</a:t>
            </a:r>
            <a:r>
              <a:rPr lang="en-US" sz="3600" dirty="0">
                <a:solidFill>
                  <a:schemeClr val="bg1"/>
                </a:solidFill>
              </a:rPr>
              <a:t> </a:t>
            </a:r>
            <a:r>
              <a:rPr lang="en-US" sz="3600" dirty="0" err="1">
                <a:solidFill>
                  <a:schemeClr val="bg1"/>
                </a:solidFill>
              </a:rPr>
              <a:t>diambil</a:t>
            </a:r>
            <a:r>
              <a:rPr lang="en-US" sz="3600" dirty="0">
                <a:solidFill>
                  <a:schemeClr val="bg1"/>
                </a:solidFill>
              </a:rPr>
              <a:t> </a:t>
            </a:r>
            <a:r>
              <a:rPr lang="en-US" sz="3600" dirty="0" err="1">
                <a:solidFill>
                  <a:schemeClr val="bg1"/>
                </a:solidFill>
              </a:rPr>
              <a:t>dari</a:t>
            </a:r>
            <a:r>
              <a:rPr lang="en-US" sz="3600" dirty="0">
                <a:solidFill>
                  <a:schemeClr val="bg1"/>
                </a:solidFill>
              </a:rPr>
              <a:t> </a:t>
            </a:r>
            <a:r>
              <a:rPr lang="en-US" sz="3600" dirty="0" err="1">
                <a:solidFill>
                  <a:schemeClr val="bg1"/>
                </a:solidFill>
              </a:rPr>
              <a:t>penyimpanan</a:t>
            </a:r>
            <a:r>
              <a:rPr lang="en-US" sz="3600" dirty="0">
                <a:solidFill>
                  <a:schemeClr val="bg1"/>
                </a:solidFill>
              </a:rPr>
              <a:t>, </a:t>
            </a:r>
            <a:r>
              <a:rPr lang="en-US" sz="3600" dirty="0" err="1">
                <a:solidFill>
                  <a:schemeClr val="bg1"/>
                </a:solidFill>
              </a:rPr>
              <a:t>tingkat</a:t>
            </a:r>
            <a:r>
              <a:rPr lang="en-US" sz="3600" dirty="0">
                <a:solidFill>
                  <a:schemeClr val="bg1"/>
                </a:solidFill>
              </a:rPr>
              <a:t> </a:t>
            </a:r>
            <a:r>
              <a:rPr lang="en-US" sz="3600" dirty="0" err="1">
                <a:solidFill>
                  <a:schemeClr val="bg1"/>
                </a:solidFill>
              </a:rPr>
              <a:t>penarikan</a:t>
            </a:r>
            <a:r>
              <a:rPr lang="en-US" sz="3600" dirty="0">
                <a:solidFill>
                  <a:schemeClr val="bg1"/>
                </a:solidFill>
              </a:rPr>
              <a:t> </a:t>
            </a:r>
            <a:r>
              <a:rPr lang="en-US" sz="3600" dirty="0" err="1">
                <a:solidFill>
                  <a:schemeClr val="bg1"/>
                </a:solidFill>
              </a:rPr>
              <a:t>kembali</a:t>
            </a:r>
            <a:r>
              <a:rPr lang="en-US" sz="3600" dirty="0">
                <a:solidFill>
                  <a:schemeClr val="bg1"/>
                </a:solidFill>
              </a:rPr>
              <a:t> </a:t>
            </a:r>
            <a:r>
              <a:rPr lang="en-US" sz="3600" dirty="0" err="1">
                <a:solidFill>
                  <a:schemeClr val="bg1"/>
                </a:solidFill>
              </a:rPr>
              <a:t>meningkat</a:t>
            </a:r>
            <a:r>
              <a:rPr lang="en-US" sz="3600" dirty="0">
                <a:solidFill>
                  <a:schemeClr val="bg1"/>
                </a:solidFill>
              </a:rPr>
              <a:t>. </a:t>
            </a:r>
            <a:endParaRPr lang="id-ID" sz="3600" dirty="0">
              <a:solidFill>
                <a:schemeClr val="bg1"/>
              </a:solidFill>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190894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382554" y="1688270"/>
            <a:ext cx="10625113" cy="453394"/>
          </a:xfrm>
          <a:prstGeom prst="rect">
            <a:avLst/>
          </a:prstGeom>
        </p:spPr>
        <p:txBody>
          <a:bodyPr wrap="square" lIns="0" tIns="0" rIns="0" bIns="0" rtlCol="0" anchor="t">
            <a:spAutoFit/>
          </a:bodyPr>
          <a:lstStyle/>
          <a:p>
            <a:pPr marL="367032" lvl="1">
              <a:lnSpc>
                <a:spcPts val="3400"/>
              </a:lnSpc>
            </a:pPr>
            <a:r>
              <a:rPr lang="en-US" sz="4800" b="1" dirty="0">
                <a:solidFill>
                  <a:srgbClr val="F6F3E4"/>
                </a:solidFill>
                <a:latin typeface="Tahoma"/>
              </a:rPr>
              <a:t>Automatic Query Expansion in IR</a:t>
            </a:r>
          </a:p>
        </p:txBody>
      </p:sp>
      <p:sp>
        <p:nvSpPr>
          <p:cNvPr id="14" name="TextBox 14"/>
          <p:cNvSpPr txBox="1"/>
          <p:nvPr/>
        </p:nvSpPr>
        <p:spPr>
          <a:xfrm>
            <a:off x="1063187" y="2746875"/>
            <a:ext cx="16229064" cy="5539978"/>
          </a:xfrm>
          <a:prstGeom prst="rect">
            <a:avLst/>
          </a:prstGeom>
        </p:spPr>
        <p:txBody>
          <a:bodyPr wrap="square" lIns="0" tIns="0" rIns="0" bIns="0" rtlCol="0" anchor="t">
            <a:spAutoFit/>
          </a:bodyPr>
          <a:lstStyle/>
          <a:p>
            <a:pPr algn="just"/>
            <a:r>
              <a:rPr lang="en-US" sz="3600" dirty="0" err="1">
                <a:solidFill>
                  <a:schemeClr val="bg1"/>
                </a:solidFill>
              </a:rPr>
              <a:t>Sebagian</a:t>
            </a:r>
            <a:r>
              <a:rPr lang="en-US" sz="3600" dirty="0">
                <a:solidFill>
                  <a:schemeClr val="bg1"/>
                </a:solidFill>
              </a:rPr>
              <a:t> </a:t>
            </a:r>
            <a:r>
              <a:rPr lang="en-US" sz="3600" dirty="0" err="1">
                <a:solidFill>
                  <a:schemeClr val="bg1"/>
                </a:solidFill>
              </a:rPr>
              <a:t>besar</a:t>
            </a:r>
            <a:r>
              <a:rPr lang="en-US" sz="3600" dirty="0">
                <a:solidFill>
                  <a:schemeClr val="bg1"/>
                </a:solidFill>
              </a:rPr>
              <a:t> </a:t>
            </a:r>
            <a:r>
              <a:rPr lang="en-US" sz="3600" dirty="0" err="1">
                <a:solidFill>
                  <a:schemeClr val="bg1"/>
                </a:solidFill>
              </a:rPr>
              <a:t>sistem</a:t>
            </a:r>
            <a:r>
              <a:rPr lang="en-US" sz="3600" dirty="0">
                <a:solidFill>
                  <a:schemeClr val="bg1"/>
                </a:solidFill>
              </a:rPr>
              <a:t> IR, dan </a:t>
            </a:r>
            <a:r>
              <a:rPr lang="en-US" sz="3600" dirty="0" err="1">
                <a:solidFill>
                  <a:schemeClr val="bg1"/>
                </a:solidFill>
              </a:rPr>
              <a:t>khususnya</a:t>
            </a:r>
            <a:r>
              <a:rPr lang="en-US" sz="3600" dirty="0">
                <a:solidFill>
                  <a:schemeClr val="bg1"/>
                </a:solidFill>
              </a:rPr>
              <a:t> </a:t>
            </a:r>
            <a:r>
              <a:rPr lang="en-US" sz="3600" dirty="0" err="1">
                <a:solidFill>
                  <a:schemeClr val="bg1"/>
                </a:solidFill>
              </a:rPr>
              <a:t>mesin</a:t>
            </a:r>
            <a:r>
              <a:rPr lang="en-US" sz="3600" dirty="0">
                <a:solidFill>
                  <a:schemeClr val="bg1"/>
                </a:solidFill>
              </a:rPr>
              <a:t> </a:t>
            </a:r>
            <a:r>
              <a:rPr lang="en-US" sz="3600" dirty="0" err="1">
                <a:solidFill>
                  <a:schemeClr val="bg1"/>
                </a:solidFill>
              </a:rPr>
              <a:t>pencari</a:t>
            </a:r>
            <a:r>
              <a:rPr lang="en-US" sz="3600" dirty="0">
                <a:solidFill>
                  <a:schemeClr val="bg1"/>
                </a:solidFill>
              </a:rPr>
              <a:t> web, </a:t>
            </a:r>
            <a:r>
              <a:rPr lang="en-US" sz="3600" dirty="0" err="1">
                <a:solidFill>
                  <a:schemeClr val="bg1"/>
                </a:solidFill>
              </a:rPr>
              <a:t>memiliki</a:t>
            </a:r>
            <a:r>
              <a:rPr lang="en-US" sz="3600" dirty="0">
                <a:solidFill>
                  <a:schemeClr val="bg1"/>
                </a:solidFill>
              </a:rPr>
              <a:t> </a:t>
            </a:r>
            <a:r>
              <a:rPr lang="en-US" sz="3600" dirty="0" err="1">
                <a:solidFill>
                  <a:schemeClr val="bg1"/>
                </a:solidFill>
              </a:rPr>
              <a:t>antarmuka</a:t>
            </a:r>
            <a:r>
              <a:rPr lang="en-US" sz="3600" dirty="0">
                <a:solidFill>
                  <a:schemeClr val="bg1"/>
                </a:solidFill>
              </a:rPr>
              <a:t> </a:t>
            </a:r>
            <a:r>
              <a:rPr lang="en-US" sz="3600" dirty="0" err="1">
                <a:solidFill>
                  <a:schemeClr val="bg1"/>
                </a:solidFill>
              </a:rPr>
              <a:t>pengguna</a:t>
            </a:r>
            <a:r>
              <a:rPr lang="en-US" sz="3600" dirty="0">
                <a:solidFill>
                  <a:schemeClr val="bg1"/>
                </a:solidFill>
              </a:rPr>
              <a:t> </a:t>
            </a:r>
            <a:r>
              <a:rPr lang="en-US" sz="3600" dirty="0" err="1">
                <a:solidFill>
                  <a:schemeClr val="bg1"/>
                </a:solidFill>
              </a:rPr>
              <a:t>standar</a:t>
            </a:r>
            <a:r>
              <a:rPr lang="en-US" sz="3600" dirty="0">
                <a:solidFill>
                  <a:schemeClr val="bg1"/>
                </a:solidFill>
              </a:rPr>
              <a:t> yang </a:t>
            </a:r>
            <a:r>
              <a:rPr lang="en-US" sz="3600" dirty="0" err="1">
                <a:solidFill>
                  <a:schemeClr val="bg1"/>
                </a:solidFill>
              </a:rPr>
              <a:t>terdiri</a:t>
            </a:r>
            <a:r>
              <a:rPr lang="en-US" sz="3600" dirty="0">
                <a:solidFill>
                  <a:schemeClr val="bg1"/>
                </a:solidFill>
              </a:rPr>
              <a:t> </a:t>
            </a:r>
            <a:r>
              <a:rPr lang="en-US" sz="3600" dirty="0" err="1">
                <a:solidFill>
                  <a:schemeClr val="bg1"/>
                </a:solidFill>
              </a:rPr>
              <a:t>dari</a:t>
            </a:r>
            <a:r>
              <a:rPr lang="en-US" sz="3600" dirty="0">
                <a:solidFill>
                  <a:schemeClr val="bg1"/>
                </a:solidFill>
              </a:rPr>
              <a:t> </a:t>
            </a:r>
            <a:r>
              <a:rPr lang="en-US" sz="3600" dirty="0" err="1">
                <a:solidFill>
                  <a:schemeClr val="bg1"/>
                </a:solidFill>
              </a:rPr>
              <a:t>kotak</a:t>
            </a:r>
            <a:r>
              <a:rPr lang="en-US" sz="3600" dirty="0">
                <a:solidFill>
                  <a:schemeClr val="bg1"/>
                </a:solidFill>
              </a:rPr>
              <a:t> </a:t>
            </a:r>
            <a:r>
              <a:rPr lang="en-US" sz="3600" dirty="0" err="1">
                <a:solidFill>
                  <a:schemeClr val="bg1"/>
                </a:solidFill>
              </a:rPr>
              <a:t>masukan</a:t>
            </a:r>
            <a:r>
              <a:rPr lang="en-US" sz="3600" dirty="0">
                <a:solidFill>
                  <a:schemeClr val="bg1"/>
                </a:solidFill>
              </a:rPr>
              <a:t> </a:t>
            </a:r>
            <a:r>
              <a:rPr lang="en-US" sz="3600" dirty="0" err="1">
                <a:solidFill>
                  <a:schemeClr val="bg1"/>
                </a:solidFill>
              </a:rPr>
              <a:t>untuk</a:t>
            </a:r>
            <a:r>
              <a:rPr lang="en-US" sz="3600" dirty="0">
                <a:solidFill>
                  <a:schemeClr val="bg1"/>
                </a:solidFill>
              </a:rPr>
              <a:t> </a:t>
            </a:r>
            <a:r>
              <a:rPr lang="en-US" sz="3600" dirty="0" err="1">
                <a:solidFill>
                  <a:schemeClr val="bg1"/>
                </a:solidFill>
              </a:rPr>
              <a:t>menerima</a:t>
            </a:r>
            <a:r>
              <a:rPr lang="en-US" sz="3600" dirty="0">
                <a:solidFill>
                  <a:schemeClr val="bg1"/>
                </a:solidFill>
              </a:rPr>
              <a:t> </a:t>
            </a:r>
            <a:r>
              <a:rPr lang="en-US" sz="3600" dirty="0" err="1">
                <a:solidFill>
                  <a:schemeClr val="bg1"/>
                </a:solidFill>
              </a:rPr>
              <a:t>kueri</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bentuk</a:t>
            </a:r>
            <a:r>
              <a:rPr lang="en-US" sz="3600" dirty="0">
                <a:solidFill>
                  <a:schemeClr val="bg1"/>
                </a:solidFill>
              </a:rPr>
              <a:t> kata </a:t>
            </a:r>
            <a:r>
              <a:rPr lang="en-US" sz="3600" dirty="0" err="1">
                <a:solidFill>
                  <a:schemeClr val="bg1"/>
                </a:solidFill>
              </a:rPr>
              <a:t>kunci</a:t>
            </a:r>
            <a:r>
              <a:rPr lang="en-US" sz="3600" dirty="0">
                <a:solidFill>
                  <a:schemeClr val="bg1"/>
                </a:solidFill>
              </a:rPr>
              <a:t> </a:t>
            </a:r>
            <a:r>
              <a:rPr lang="en-US" sz="3600" dirty="0" err="1">
                <a:solidFill>
                  <a:schemeClr val="bg1"/>
                </a:solidFill>
              </a:rPr>
              <a:t>dari</a:t>
            </a:r>
            <a:r>
              <a:rPr lang="en-US" sz="3600" dirty="0">
                <a:solidFill>
                  <a:schemeClr val="bg1"/>
                </a:solidFill>
              </a:rPr>
              <a:t> </a:t>
            </a:r>
            <a:r>
              <a:rPr lang="en-US" sz="3600" dirty="0" err="1">
                <a:solidFill>
                  <a:schemeClr val="bg1"/>
                </a:solidFill>
              </a:rPr>
              <a:t>pengguna</a:t>
            </a:r>
            <a:r>
              <a:rPr lang="en-US" sz="3600" dirty="0">
                <a:solidFill>
                  <a:schemeClr val="bg1"/>
                </a:solidFill>
              </a:rPr>
              <a:t>. Kata </a:t>
            </a:r>
            <a:r>
              <a:rPr lang="en-US" sz="3600" dirty="0" err="1">
                <a:solidFill>
                  <a:schemeClr val="bg1"/>
                </a:solidFill>
              </a:rPr>
              <a:t>kunci</a:t>
            </a:r>
            <a:r>
              <a:rPr lang="en-US" sz="3600" dirty="0">
                <a:solidFill>
                  <a:schemeClr val="bg1"/>
                </a:solidFill>
              </a:rPr>
              <a:t> yang </a:t>
            </a:r>
            <a:r>
              <a:rPr lang="en-US" sz="3600" dirty="0" err="1">
                <a:solidFill>
                  <a:schemeClr val="bg1"/>
                </a:solidFill>
              </a:rPr>
              <a:t>dikirimkan</a:t>
            </a:r>
            <a:r>
              <a:rPr lang="en-US" sz="3600" dirty="0">
                <a:solidFill>
                  <a:schemeClr val="bg1"/>
                </a:solidFill>
              </a:rPr>
              <a:t> </a:t>
            </a:r>
            <a:r>
              <a:rPr lang="en-US" sz="3600" dirty="0" err="1">
                <a:solidFill>
                  <a:schemeClr val="bg1"/>
                </a:solidFill>
              </a:rPr>
              <a:t>dicocokkan</a:t>
            </a:r>
            <a:r>
              <a:rPr lang="en-US" sz="3600" dirty="0">
                <a:solidFill>
                  <a:schemeClr val="bg1"/>
                </a:solidFill>
              </a:rPr>
              <a:t> </a:t>
            </a:r>
            <a:r>
              <a:rPr lang="en-US" sz="3600" dirty="0" err="1">
                <a:solidFill>
                  <a:schemeClr val="bg1"/>
                </a:solidFill>
              </a:rPr>
              <a:t>dengan</a:t>
            </a:r>
            <a:r>
              <a:rPr lang="en-US" sz="3600" dirty="0">
                <a:solidFill>
                  <a:schemeClr val="bg1"/>
                </a:solidFill>
              </a:rPr>
              <a:t> </a:t>
            </a:r>
            <a:r>
              <a:rPr lang="en-US" sz="3600" dirty="0" err="1">
                <a:solidFill>
                  <a:schemeClr val="bg1"/>
                </a:solidFill>
              </a:rPr>
              <a:t>kumpulan</a:t>
            </a:r>
            <a:r>
              <a:rPr lang="en-US" sz="3600" dirty="0">
                <a:solidFill>
                  <a:schemeClr val="bg1"/>
                </a:solidFill>
              </a:rPr>
              <a:t> </a:t>
            </a:r>
            <a:r>
              <a:rPr lang="en-US" sz="3600" dirty="0" err="1">
                <a:solidFill>
                  <a:schemeClr val="bg1"/>
                </a:solidFill>
              </a:rPr>
              <a:t>istilah</a:t>
            </a:r>
            <a:r>
              <a:rPr lang="en-US" sz="3600" dirty="0">
                <a:solidFill>
                  <a:schemeClr val="bg1"/>
                </a:solidFill>
              </a:rPr>
              <a:t> </a:t>
            </a:r>
            <a:r>
              <a:rPr lang="en-US" sz="3600" dirty="0" err="1">
                <a:solidFill>
                  <a:schemeClr val="bg1"/>
                </a:solidFill>
              </a:rPr>
              <a:t>indeks</a:t>
            </a:r>
            <a:r>
              <a:rPr lang="en-US" sz="3600" dirty="0">
                <a:solidFill>
                  <a:schemeClr val="bg1"/>
                </a:solidFill>
              </a:rPr>
              <a:t> </a:t>
            </a:r>
            <a:r>
              <a:rPr lang="en-US" sz="3600" dirty="0" err="1">
                <a:solidFill>
                  <a:schemeClr val="bg1"/>
                </a:solidFill>
              </a:rPr>
              <a:t>untuk</a:t>
            </a:r>
            <a:r>
              <a:rPr lang="en-US" sz="3600" dirty="0">
                <a:solidFill>
                  <a:schemeClr val="bg1"/>
                </a:solidFill>
              </a:rPr>
              <a:t> </a:t>
            </a:r>
            <a:r>
              <a:rPr lang="en-US" sz="3600" dirty="0" err="1">
                <a:solidFill>
                  <a:schemeClr val="bg1"/>
                </a:solidFill>
              </a:rPr>
              <a:t>menemukan</a:t>
            </a:r>
            <a:r>
              <a:rPr lang="en-US" sz="3600" dirty="0">
                <a:solidFill>
                  <a:schemeClr val="bg1"/>
                </a:solidFill>
              </a:rPr>
              <a:t> </a:t>
            </a:r>
            <a:r>
              <a:rPr lang="en-US" sz="3600" dirty="0" err="1">
                <a:solidFill>
                  <a:schemeClr val="bg1"/>
                </a:solidFill>
              </a:rPr>
              <a:t>dokumen</a:t>
            </a:r>
            <a:r>
              <a:rPr lang="en-US" sz="3600" dirty="0">
                <a:solidFill>
                  <a:schemeClr val="bg1"/>
                </a:solidFill>
              </a:rPr>
              <a:t> yang </a:t>
            </a:r>
            <a:r>
              <a:rPr lang="en-US" sz="3600" dirty="0" err="1">
                <a:solidFill>
                  <a:schemeClr val="bg1"/>
                </a:solidFill>
              </a:rPr>
              <a:t>mengandung</a:t>
            </a:r>
            <a:r>
              <a:rPr lang="en-US" sz="3600" dirty="0">
                <a:solidFill>
                  <a:schemeClr val="bg1"/>
                </a:solidFill>
              </a:rPr>
              <a:t> kata </a:t>
            </a:r>
            <a:r>
              <a:rPr lang="en-US" sz="3600" dirty="0" err="1">
                <a:solidFill>
                  <a:schemeClr val="bg1"/>
                </a:solidFill>
              </a:rPr>
              <a:t>kunci</a:t>
            </a:r>
            <a:r>
              <a:rPr lang="en-US" sz="3600" dirty="0">
                <a:solidFill>
                  <a:schemeClr val="bg1"/>
                </a:solidFill>
              </a:rPr>
              <a:t> </a:t>
            </a:r>
            <a:r>
              <a:rPr lang="en-US" sz="3600" dirty="0" err="1">
                <a:solidFill>
                  <a:schemeClr val="bg1"/>
                </a:solidFill>
              </a:rPr>
              <a:t>tersebut</a:t>
            </a:r>
            <a:r>
              <a:rPr lang="en-US" sz="3600" dirty="0">
                <a:solidFill>
                  <a:schemeClr val="bg1"/>
                </a:solidFill>
              </a:rPr>
              <a:t>. </a:t>
            </a:r>
            <a:r>
              <a:rPr lang="en-US" sz="3600" dirty="0" err="1">
                <a:solidFill>
                  <a:schemeClr val="bg1"/>
                </a:solidFill>
              </a:rPr>
              <a:t>Hasilnya</a:t>
            </a:r>
            <a:r>
              <a:rPr lang="en-US" sz="3600" dirty="0">
                <a:solidFill>
                  <a:schemeClr val="bg1"/>
                </a:solidFill>
              </a:rPr>
              <a:t> </a:t>
            </a:r>
            <a:r>
              <a:rPr lang="en-US" sz="3600" dirty="0" err="1">
                <a:solidFill>
                  <a:schemeClr val="bg1"/>
                </a:solidFill>
              </a:rPr>
              <a:t>kemudian</a:t>
            </a:r>
            <a:r>
              <a:rPr lang="en-US" sz="3600" dirty="0">
                <a:solidFill>
                  <a:schemeClr val="bg1"/>
                </a:solidFill>
              </a:rPr>
              <a:t> </a:t>
            </a:r>
            <a:r>
              <a:rPr lang="en-US" sz="3600" dirty="0" err="1">
                <a:solidFill>
                  <a:schemeClr val="bg1"/>
                </a:solidFill>
              </a:rPr>
              <a:t>diurutkan</a:t>
            </a:r>
            <a:r>
              <a:rPr lang="en-US" sz="3600" dirty="0">
                <a:solidFill>
                  <a:schemeClr val="bg1"/>
                </a:solidFill>
              </a:rPr>
              <a:t> </a:t>
            </a:r>
            <a:r>
              <a:rPr lang="en-US" sz="3600" dirty="0" err="1">
                <a:solidFill>
                  <a:schemeClr val="bg1"/>
                </a:solidFill>
              </a:rPr>
              <a:t>dengan</a:t>
            </a:r>
            <a:r>
              <a:rPr lang="en-US" sz="3600" dirty="0">
                <a:solidFill>
                  <a:schemeClr val="bg1"/>
                </a:solidFill>
              </a:rPr>
              <a:t> </a:t>
            </a:r>
            <a:r>
              <a:rPr lang="en-US" sz="3600" dirty="0" err="1">
                <a:solidFill>
                  <a:schemeClr val="bg1"/>
                </a:solidFill>
              </a:rPr>
              <a:t>berbagai</a:t>
            </a:r>
            <a:r>
              <a:rPr lang="en-US" sz="3600" dirty="0">
                <a:solidFill>
                  <a:schemeClr val="bg1"/>
                </a:solidFill>
              </a:rPr>
              <a:t> </a:t>
            </a:r>
            <a:r>
              <a:rPr lang="en-US" sz="3600" dirty="0" err="1">
                <a:solidFill>
                  <a:schemeClr val="bg1"/>
                </a:solidFill>
              </a:rPr>
              <a:t>metode</a:t>
            </a:r>
            <a:r>
              <a:rPr lang="en-US" sz="3600" dirty="0">
                <a:solidFill>
                  <a:schemeClr val="bg1"/>
                </a:solidFill>
              </a:rPr>
              <a:t>. </a:t>
            </a:r>
            <a:r>
              <a:rPr lang="en-US" sz="3600" dirty="0" err="1">
                <a:solidFill>
                  <a:schemeClr val="bg1"/>
                </a:solidFill>
              </a:rPr>
              <a:t>Ketika</a:t>
            </a:r>
            <a:r>
              <a:rPr lang="en-US" sz="3600" dirty="0">
                <a:solidFill>
                  <a:schemeClr val="bg1"/>
                </a:solidFill>
              </a:rPr>
              <a:t> </a:t>
            </a:r>
            <a:r>
              <a:rPr lang="en-US" sz="3600" dirty="0" err="1">
                <a:solidFill>
                  <a:schemeClr val="bg1"/>
                </a:solidFill>
              </a:rPr>
              <a:t>ada</a:t>
            </a:r>
            <a:r>
              <a:rPr lang="en-US" sz="3600" dirty="0">
                <a:solidFill>
                  <a:schemeClr val="bg1"/>
                </a:solidFill>
              </a:rPr>
              <a:t> </a:t>
            </a:r>
            <a:r>
              <a:rPr lang="en-US" sz="3600" dirty="0" err="1">
                <a:solidFill>
                  <a:schemeClr val="bg1"/>
                </a:solidFill>
              </a:rPr>
              <a:t>banyak</a:t>
            </a:r>
            <a:r>
              <a:rPr lang="en-US" sz="3600" dirty="0">
                <a:solidFill>
                  <a:schemeClr val="bg1"/>
                </a:solidFill>
              </a:rPr>
              <a:t> kata </a:t>
            </a:r>
            <a:r>
              <a:rPr lang="en-US" sz="3600" dirty="0" err="1">
                <a:solidFill>
                  <a:schemeClr val="bg1"/>
                </a:solidFill>
              </a:rPr>
              <a:t>kunci</a:t>
            </a:r>
            <a:r>
              <a:rPr lang="en-US" sz="3600" dirty="0">
                <a:solidFill>
                  <a:schemeClr val="bg1"/>
                </a:solidFill>
              </a:rPr>
              <a:t> yang </a:t>
            </a:r>
            <a:r>
              <a:rPr lang="en-US" sz="3600" dirty="0" err="1">
                <a:solidFill>
                  <a:schemeClr val="bg1"/>
                </a:solidFill>
              </a:rPr>
              <a:t>spesifik</a:t>
            </a:r>
            <a:r>
              <a:rPr lang="en-US" sz="3600" dirty="0">
                <a:solidFill>
                  <a:schemeClr val="bg1"/>
                </a:solidFill>
              </a:rPr>
              <a:t> </a:t>
            </a:r>
            <a:r>
              <a:rPr lang="en-US" sz="3600" dirty="0" err="1">
                <a:solidFill>
                  <a:schemeClr val="bg1"/>
                </a:solidFill>
              </a:rPr>
              <a:t>untuk</a:t>
            </a:r>
            <a:r>
              <a:rPr lang="en-US" sz="3600" dirty="0">
                <a:solidFill>
                  <a:schemeClr val="bg1"/>
                </a:solidFill>
              </a:rPr>
              <a:t> </a:t>
            </a:r>
            <a:r>
              <a:rPr lang="en-US" sz="3600" dirty="0" err="1">
                <a:solidFill>
                  <a:schemeClr val="bg1"/>
                </a:solidFill>
              </a:rPr>
              <a:t>topik</a:t>
            </a:r>
            <a:r>
              <a:rPr lang="en-US" sz="3600" dirty="0">
                <a:solidFill>
                  <a:schemeClr val="bg1"/>
                </a:solidFill>
              </a:rPr>
              <a:t> </a:t>
            </a:r>
            <a:r>
              <a:rPr lang="en-US" sz="3600" dirty="0" err="1">
                <a:solidFill>
                  <a:schemeClr val="bg1"/>
                </a:solidFill>
              </a:rPr>
              <a:t>tertentu</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kueri</a:t>
            </a:r>
            <a:r>
              <a:rPr lang="en-US" sz="3600" dirty="0">
                <a:solidFill>
                  <a:schemeClr val="bg1"/>
                </a:solidFill>
              </a:rPr>
              <a:t> </a:t>
            </a:r>
            <a:r>
              <a:rPr lang="en-US" sz="3600" dirty="0" err="1">
                <a:solidFill>
                  <a:schemeClr val="bg1"/>
                </a:solidFill>
              </a:rPr>
              <a:t>pengguna</a:t>
            </a:r>
            <a:r>
              <a:rPr lang="en-US" sz="3600" dirty="0">
                <a:solidFill>
                  <a:schemeClr val="bg1"/>
                </a:solidFill>
              </a:rPr>
              <a:t>, yang </a:t>
            </a:r>
            <a:r>
              <a:rPr lang="en-US" sz="3600" dirty="0" err="1">
                <a:solidFill>
                  <a:schemeClr val="bg1"/>
                </a:solidFill>
              </a:rPr>
              <a:t>secara</a:t>
            </a:r>
            <a:r>
              <a:rPr lang="en-US" sz="3600" dirty="0">
                <a:solidFill>
                  <a:schemeClr val="bg1"/>
                </a:solidFill>
              </a:rPr>
              <a:t> </a:t>
            </a:r>
            <a:r>
              <a:rPr lang="en-US" sz="3600" dirty="0" err="1">
                <a:solidFill>
                  <a:schemeClr val="bg1"/>
                </a:solidFill>
              </a:rPr>
              <a:t>akurat</a:t>
            </a:r>
            <a:r>
              <a:rPr lang="en-US" sz="3600" dirty="0">
                <a:solidFill>
                  <a:schemeClr val="bg1"/>
                </a:solidFill>
              </a:rPr>
              <a:t> </a:t>
            </a:r>
            <a:r>
              <a:rPr lang="en-US" sz="3600" dirty="0" err="1">
                <a:solidFill>
                  <a:schemeClr val="bg1"/>
                </a:solidFill>
              </a:rPr>
              <a:t>menggambarkan</a:t>
            </a:r>
            <a:r>
              <a:rPr lang="en-US" sz="3600" dirty="0">
                <a:solidFill>
                  <a:schemeClr val="bg1"/>
                </a:solidFill>
              </a:rPr>
              <a:t> </a:t>
            </a:r>
            <a:r>
              <a:rPr lang="en-US" sz="3600" dirty="0" err="1">
                <a:solidFill>
                  <a:schemeClr val="bg1"/>
                </a:solidFill>
              </a:rPr>
              <a:t>kebutuhan</a:t>
            </a:r>
            <a:r>
              <a:rPr lang="en-US" sz="3600" dirty="0">
                <a:solidFill>
                  <a:schemeClr val="bg1"/>
                </a:solidFill>
              </a:rPr>
              <a:t> </a:t>
            </a:r>
            <a:r>
              <a:rPr lang="en-US" sz="3600" dirty="0" err="1">
                <a:solidFill>
                  <a:schemeClr val="bg1"/>
                </a:solidFill>
              </a:rPr>
              <a:t>informasi</a:t>
            </a:r>
            <a:r>
              <a:rPr lang="en-US" sz="3600" dirty="0">
                <a:solidFill>
                  <a:schemeClr val="bg1"/>
                </a:solidFill>
              </a:rPr>
              <a:t> </a:t>
            </a:r>
            <a:r>
              <a:rPr lang="en-US" sz="3600" dirty="0" err="1">
                <a:solidFill>
                  <a:schemeClr val="bg1"/>
                </a:solidFill>
              </a:rPr>
              <a:t>pengguna</a:t>
            </a:r>
            <a:r>
              <a:rPr lang="en-US" sz="3600" dirty="0">
                <a:solidFill>
                  <a:schemeClr val="bg1"/>
                </a:solidFill>
              </a:rPr>
              <a:t>, </a:t>
            </a:r>
            <a:r>
              <a:rPr lang="en-US" sz="3600" dirty="0" err="1">
                <a:solidFill>
                  <a:schemeClr val="bg1"/>
                </a:solidFill>
              </a:rPr>
              <a:t>sistem</a:t>
            </a:r>
            <a:r>
              <a:rPr lang="en-US" sz="3600" dirty="0">
                <a:solidFill>
                  <a:schemeClr val="bg1"/>
                </a:solidFill>
              </a:rPr>
              <a:t> </a:t>
            </a:r>
            <a:r>
              <a:rPr lang="en-US" sz="3600" dirty="0" err="1">
                <a:solidFill>
                  <a:schemeClr val="bg1"/>
                </a:solidFill>
              </a:rPr>
              <a:t>kemungkinan</a:t>
            </a:r>
            <a:r>
              <a:rPr lang="en-US" sz="3600" dirty="0">
                <a:solidFill>
                  <a:schemeClr val="bg1"/>
                </a:solidFill>
              </a:rPr>
              <a:t> </a:t>
            </a:r>
            <a:r>
              <a:rPr lang="en-US" sz="3600" dirty="0" err="1">
                <a:solidFill>
                  <a:schemeClr val="bg1"/>
                </a:solidFill>
              </a:rPr>
              <a:t>besar</a:t>
            </a:r>
            <a:r>
              <a:rPr lang="en-US" sz="3600" dirty="0">
                <a:solidFill>
                  <a:schemeClr val="bg1"/>
                </a:solidFill>
              </a:rPr>
              <a:t> </a:t>
            </a:r>
            <a:r>
              <a:rPr lang="en-US" sz="3600" dirty="0" err="1">
                <a:solidFill>
                  <a:schemeClr val="bg1"/>
                </a:solidFill>
              </a:rPr>
              <a:t>akan</a:t>
            </a:r>
            <a:r>
              <a:rPr lang="en-US" sz="3600" dirty="0">
                <a:solidFill>
                  <a:schemeClr val="bg1"/>
                </a:solidFill>
              </a:rPr>
              <a:t> </a:t>
            </a:r>
            <a:r>
              <a:rPr lang="en-US" sz="3600" dirty="0" err="1">
                <a:solidFill>
                  <a:schemeClr val="bg1"/>
                </a:solidFill>
              </a:rPr>
              <a:t>memberikan</a:t>
            </a:r>
            <a:r>
              <a:rPr lang="en-US" sz="3600" dirty="0">
                <a:solidFill>
                  <a:schemeClr val="bg1"/>
                </a:solidFill>
              </a:rPr>
              <a:t> </a:t>
            </a:r>
            <a:r>
              <a:rPr lang="en-US" sz="3600" dirty="0" err="1">
                <a:solidFill>
                  <a:schemeClr val="bg1"/>
                </a:solidFill>
              </a:rPr>
              <a:t>hasil</a:t>
            </a:r>
            <a:r>
              <a:rPr lang="en-US" sz="3600" dirty="0">
                <a:solidFill>
                  <a:schemeClr val="bg1"/>
                </a:solidFill>
              </a:rPr>
              <a:t> yang </a:t>
            </a:r>
            <a:r>
              <a:rPr lang="en-US" sz="3600" dirty="0" err="1">
                <a:solidFill>
                  <a:schemeClr val="bg1"/>
                </a:solidFill>
              </a:rPr>
              <a:t>cocok</a:t>
            </a:r>
            <a:r>
              <a:rPr lang="en-US" sz="3600" dirty="0">
                <a:solidFill>
                  <a:schemeClr val="bg1"/>
                </a:solidFill>
              </a:rPr>
              <a:t> </a:t>
            </a:r>
            <a:r>
              <a:rPr lang="en-US" sz="3600" dirty="0" err="1">
                <a:solidFill>
                  <a:schemeClr val="bg1"/>
                </a:solidFill>
              </a:rPr>
              <a:t>untuk</a:t>
            </a:r>
            <a:r>
              <a:rPr lang="en-US" sz="3600" dirty="0">
                <a:solidFill>
                  <a:schemeClr val="bg1"/>
                </a:solidFill>
              </a:rPr>
              <a:t> </a:t>
            </a:r>
            <a:r>
              <a:rPr lang="en-US" sz="3600" dirty="0" err="1">
                <a:solidFill>
                  <a:schemeClr val="bg1"/>
                </a:solidFill>
              </a:rPr>
              <a:t>kueri</a:t>
            </a:r>
            <a:r>
              <a:rPr lang="en-US" sz="3600" dirty="0">
                <a:solidFill>
                  <a:schemeClr val="bg1"/>
                </a:solidFill>
              </a:rPr>
              <a:t> </a:t>
            </a:r>
            <a:r>
              <a:rPr lang="en-US" sz="3600" dirty="0" err="1">
                <a:solidFill>
                  <a:schemeClr val="bg1"/>
                </a:solidFill>
              </a:rPr>
              <a:t>tersebut</a:t>
            </a:r>
            <a:r>
              <a:rPr lang="en-US" sz="3600" dirty="0">
                <a:solidFill>
                  <a:schemeClr val="bg1"/>
                </a:solidFill>
              </a:rPr>
              <a:t>. </a:t>
            </a:r>
            <a:r>
              <a:rPr lang="en-US" sz="3600" dirty="0" err="1">
                <a:solidFill>
                  <a:schemeClr val="bg1"/>
                </a:solidFill>
              </a:rPr>
              <a:t>Namun</a:t>
            </a:r>
            <a:r>
              <a:rPr lang="en-US" sz="3600" dirty="0">
                <a:solidFill>
                  <a:schemeClr val="bg1"/>
                </a:solidFill>
              </a:rPr>
              <a:t>, </a:t>
            </a:r>
            <a:r>
              <a:rPr lang="en-US" sz="3600" dirty="0" err="1">
                <a:solidFill>
                  <a:schemeClr val="bg1"/>
                </a:solidFill>
              </a:rPr>
              <a:t>jika</a:t>
            </a:r>
            <a:r>
              <a:rPr lang="en-US" sz="3600" dirty="0">
                <a:solidFill>
                  <a:schemeClr val="bg1"/>
                </a:solidFill>
              </a:rPr>
              <a:t> </a:t>
            </a:r>
            <a:r>
              <a:rPr lang="en-US" sz="3600" dirty="0" err="1">
                <a:solidFill>
                  <a:schemeClr val="bg1"/>
                </a:solidFill>
              </a:rPr>
              <a:t>kueri</a:t>
            </a:r>
            <a:r>
              <a:rPr lang="en-US" sz="3600" dirty="0">
                <a:solidFill>
                  <a:schemeClr val="bg1"/>
                </a:solidFill>
              </a:rPr>
              <a:t> </a:t>
            </a:r>
            <a:r>
              <a:rPr lang="en-US" sz="3600" dirty="0" err="1">
                <a:solidFill>
                  <a:schemeClr val="bg1"/>
                </a:solidFill>
              </a:rPr>
              <a:t>ini</a:t>
            </a:r>
            <a:r>
              <a:rPr lang="en-US" sz="3600" dirty="0">
                <a:solidFill>
                  <a:schemeClr val="bg1"/>
                </a:solidFill>
              </a:rPr>
              <a:t> </a:t>
            </a:r>
            <a:r>
              <a:rPr lang="en-US" sz="3600" dirty="0" err="1">
                <a:solidFill>
                  <a:schemeClr val="bg1"/>
                </a:solidFill>
              </a:rPr>
              <a:t>pendek</a:t>
            </a:r>
            <a:r>
              <a:rPr lang="en-US" sz="3600" dirty="0">
                <a:solidFill>
                  <a:schemeClr val="bg1"/>
                </a:solidFill>
              </a:rPr>
              <a:t> yang </a:t>
            </a:r>
            <a:r>
              <a:rPr lang="en-US" sz="3600" dirty="0" err="1">
                <a:solidFill>
                  <a:schemeClr val="bg1"/>
                </a:solidFill>
              </a:rPr>
              <a:t>terdiri</a:t>
            </a:r>
            <a:r>
              <a:rPr lang="en-US" sz="3600" dirty="0">
                <a:solidFill>
                  <a:schemeClr val="bg1"/>
                </a:solidFill>
              </a:rPr>
              <a:t> </a:t>
            </a:r>
            <a:r>
              <a:rPr lang="en-US" sz="3600" dirty="0" err="1">
                <a:solidFill>
                  <a:schemeClr val="bg1"/>
                </a:solidFill>
              </a:rPr>
              <a:t>dari</a:t>
            </a:r>
            <a:r>
              <a:rPr lang="en-US" sz="3600" dirty="0">
                <a:solidFill>
                  <a:schemeClr val="bg1"/>
                </a:solidFill>
              </a:rPr>
              <a:t> 2–3 kata, </a:t>
            </a:r>
            <a:r>
              <a:rPr lang="en-US" sz="3600" dirty="0" err="1">
                <a:solidFill>
                  <a:schemeClr val="bg1"/>
                </a:solidFill>
              </a:rPr>
              <a:t>seperti</a:t>
            </a:r>
            <a:r>
              <a:rPr lang="en-US" sz="3600" dirty="0">
                <a:solidFill>
                  <a:schemeClr val="bg1"/>
                </a:solidFill>
              </a:rPr>
              <a:t> </a:t>
            </a:r>
            <a:r>
              <a:rPr lang="en-US" sz="3600" dirty="0" err="1">
                <a:solidFill>
                  <a:schemeClr val="bg1"/>
                </a:solidFill>
              </a:rPr>
              <a:t>biasanya</a:t>
            </a:r>
            <a:r>
              <a:rPr lang="en-US" sz="3600" dirty="0">
                <a:solidFill>
                  <a:schemeClr val="bg1"/>
                </a:solidFill>
              </a:rPr>
              <a:t> </a:t>
            </a:r>
            <a:r>
              <a:rPr lang="en-US" sz="3600" dirty="0" err="1">
                <a:solidFill>
                  <a:schemeClr val="bg1"/>
                </a:solidFill>
              </a:rPr>
              <a:t>ada</a:t>
            </a:r>
            <a:r>
              <a:rPr lang="en-US" sz="3600" dirty="0">
                <a:solidFill>
                  <a:schemeClr val="bg1"/>
                </a:solidFill>
              </a:rPr>
              <a:t> </a:t>
            </a:r>
            <a:r>
              <a:rPr lang="en-US" sz="3600" dirty="0" err="1">
                <a:solidFill>
                  <a:schemeClr val="bg1"/>
                </a:solidFill>
              </a:rPr>
              <a:t>kemungkinan</a:t>
            </a:r>
            <a:r>
              <a:rPr lang="en-US" sz="3600" dirty="0">
                <a:solidFill>
                  <a:schemeClr val="bg1"/>
                </a:solidFill>
              </a:rPr>
              <a:t> </a:t>
            </a:r>
            <a:r>
              <a:rPr lang="en-US" sz="3600" dirty="0" err="1">
                <a:solidFill>
                  <a:schemeClr val="bg1"/>
                </a:solidFill>
              </a:rPr>
              <a:t>ambiguitas</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bahasa</a:t>
            </a:r>
            <a:r>
              <a:rPr lang="en-US" sz="3600" dirty="0">
                <a:solidFill>
                  <a:schemeClr val="bg1"/>
                </a:solidFill>
              </a:rPr>
              <a:t> </a:t>
            </a:r>
            <a:r>
              <a:rPr lang="en-US" sz="3600" dirty="0" err="1">
                <a:solidFill>
                  <a:schemeClr val="bg1"/>
                </a:solidFill>
              </a:rPr>
              <a:t>kueri</a:t>
            </a:r>
            <a:r>
              <a:rPr lang="en-US" sz="3600" dirty="0">
                <a:solidFill>
                  <a:schemeClr val="bg1"/>
                </a:solidFill>
              </a:rPr>
              <a:t>, </a:t>
            </a:r>
            <a:r>
              <a:rPr lang="en-US" sz="3600" dirty="0" err="1">
                <a:solidFill>
                  <a:schemeClr val="bg1"/>
                </a:solidFill>
              </a:rPr>
              <a:t>maka</a:t>
            </a:r>
            <a:r>
              <a:rPr lang="en-US" sz="3600" dirty="0">
                <a:solidFill>
                  <a:schemeClr val="bg1"/>
                </a:solidFill>
              </a:rPr>
              <a:t> model </a:t>
            </a:r>
            <a:r>
              <a:rPr lang="en-US" sz="3600" dirty="0" err="1">
                <a:solidFill>
                  <a:schemeClr val="bg1"/>
                </a:solidFill>
              </a:rPr>
              <a:t>pengambilan</a:t>
            </a:r>
            <a:r>
              <a:rPr lang="en-US" sz="3600" dirty="0">
                <a:solidFill>
                  <a:schemeClr val="bg1"/>
                </a:solidFill>
              </a:rPr>
              <a:t> </a:t>
            </a:r>
            <a:r>
              <a:rPr lang="en-US" sz="3600" dirty="0" err="1">
                <a:solidFill>
                  <a:schemeClr val="bg1"/>
                </a:solidFill>
              </a:rPr>
              <a:t>sederhana</a:t>
            </a:r>
            <a:r>
              <a:rPr lang="en-US" sz="3600" dirty="0">
                <a:solidFill>
                  <a:schemeClr val="bg1"/>
                </a:solidFill>
              </a:rPr>
              <a:t> </a:t>
            </a:r>
            <a:r>
              <a:rPr lang="en-US" sz="3600" dirty="0" err="1">
                <a:solidFill>
                  <a:schemeClr val="bg1"/>
                </a:solidFill>
              </a:rPr>
              <a:t>ini</a:t>
            </a:r>
            <a:r>
              <a:rPr lang="en-US" sz="3600" dirty="0">
                <a:solidFill>
                  <a:schemeClr val="bg1"/>
                </a:solidFill>
              </a:rPr>
              <a:t> </a:t>
            </a:r>
            <a:r>
              <a:rPr lang="en-US" sz="3600" dirty="0" err="1">
                <a:solidFill>
                  <a:schemeClr val="bg1"/>
                </a:solidFill>
              </a:rPr>
              <a:t>sensitif</a:t>
            </a:r>
            <a:r>
              <a:rPr lang="en-US" sz="3600" dirty="0">
                <a:solidFill>
                  <a:schemeClr val="bg1"/>
                </a:solidFill>
              </a:rPr>
              <a:t> </a:t>
            </a:r>
            <a:r>
              <a:rPr lang="en-US" sz="3600" dirty="0" err="1">
                <a:solidFill>
                  <a:schemeClr val="bg1"/>
                </a:solidFill>
              </a:rPr>
              <a:t>terhadap</a:t>
            </a:r>
            <a:r>
              <a:rPr lang="en-US" sz="3600" dirty="0">
                <a:solidFill>
                  <a:schemeClr val="bg1"/>
                </a:solidFill>
              </a:rPr>
              <a:t> </a:t>
            </a:r>
            <a:r>
              <a:rPr lang="en-US" sz="3600" dirty="0" err="1">
                <a:solidFill>
                  <a:schemeClr val="bg1"/>
                </a:solidFill>
              </a:rPr>
              <a:t>kesalahan</a:t>
            </a:r>
            <a:r>
              <a:rPr lang="en-US" sz="3600" dirty="0">
                <a:solidFill>
                  <a:schemeClr val="bg1"/>
                </a:solidFill>
              </a:rPr>
              <a:t>.</a:t>
            </a:r>
            <a:endParaRPr lang="id-ID" sz="3600" dirty="0">
              <a:solidFill>
                <a:schemeClr val="bg1"/>
              </a:solidFill>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737335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382554" y="1688270"/>
            <a:ext cx="10625113" cy="453394"/>
          </a:xfrm>
          <a:prstGeom prst="rect">
            <a:avLst/>
          </a:prstGeom>
        </p:spPr>
        <p:txBody>
          <a:bodyPr wrap="square" lIns="0" tIns="0" rIns="0" bIns="0" rtlCol="0" anchor="t">
            <a:spAutoFit/>
          </a:bodyPr>
          <a:lstStyle/>
          <a:p>
            <a:pPr marL="367032" lvl="1">
              <a:lnSpc>
                <a:spcPts val="3400"/>
              </a:lnSpc>
            </a:pPr>
            <a:r>
              <a:rPr lang="en-US" sz="4800" b="1" dirty="0">
                <a:solidFill>
                  <a:srgbClr val="F6F3E4"/>
                </a:solidFill>
                <a:latin typeface="Tahoma"/>
              </a:rPr>
              <a:t>Using Bayesian Networks for IR</a:t>
            </a:r>
          </a:p>
        </p:txBody>
      </p:sp>
      <p:sp>
        <p:nvSpPr>
          <p:cNvPr id="14" name="TextBox 14"/>
          <p:cNvSpPr txBox="1"/>
          <p:nvPr/>
        </p:nvSpPr>
        <p:spPr>
          <a:xfrm>
            <a:off x="1030237" y="2642346"/>
            <a:ext cx="16229064" cy="4985980"/>
          </a:xfrm>
          <a:prstGeom prst="rect">
            <a:avLst/>
          </a:prstGeom>
        </p:spPr>
        <p:txBody>
          <a:bodyPr wrap="square" lIns="0" tIns="0" rIns="0" bIns="0" rtlCol="0" anchor="t">
            <a:spAutoFit/>
          </a:bodyPr>
          <a:lstStyle/>
          <a:p>
            <a:pPr algn="just"/>
            <a:r>
              <a:rPr lang="id-ID" sz="3600" dirty="0">
                <a:solidFill>
                  <a:schemeClr val="bg1"/>
                </a:solidFill>
              </a:rPr>
              <a:t>Jaringan Bayesian adalah grafik berarah beranotasi, yang dapat digunakan untuk mengkodekan hubungan probabilistik antara perbedaan kepentingan dalam masalah penalaran yang tidak pasti. Representasi tersebut secara ketat menggambarkan hubungan-hubungan ini, dan dapat memberikan struktur kualitatif berorientasi manusia yang memfasilitasi komunikasi antara pengguna dan sistem berdasarkan model probabilistik. Karena daya komputasi tersedia terutama dalam sistem kecil, alat pemodelan berdasarkan jaringan Bayesian banyak digunakan dalam aplikasi dunia nyata, misalnya dalam peramalan, diagnosis kesalahan, fusi sensor, perangkat lunak anti-virus, visi otomatis, dan pengendalian manufaktur</a:t>
            </a:r>
            <a:r>
              <a:rPr lang="en-US" sz="3600" dirty="0">
                <a:solidFill>
                  <a:schemeClr val="bg1"/>
                </a:solidFill>
              </a:rPr>
              <a:t>.</a:t>
            </a:r>
            <a:endParaRPr lang="id-ID" sz="3600" dirty="0">
              <a:solidFill>
                <a:schemeClr val="bg1"/>
              </a:solidFill>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361086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442600" y="845900"/>
            <a:ext cx="8249565" cy="453394"/>
          </a:xfrm>
          <a:prstGeom prst="rect">
            <a:avLst/>
          </a:prstGeom>
        </p:spPr>
        <p:txBody>
          <a:bodyPr wrap="square" lIns="0" tIns="0" rIns="0" bIns="0" rtlCol="0" anchor="t">
            <a:spAutoFit/>
          </a:bodyPr>
          <a:lstStyle/>
          <a:p>
            <a:pPr marL="367032" lvl="1">
              <a:lnSpc>
                <a:spcPts val="3400"/>
              </a:lnSpc>
            </a:pPr>
            <a:r>
              <a:rPr lang="en-US" sz="4800" b="1" dirty="0">
                <a:solidFill>
                  <a:srgbClr val="F6F3E4"/>
                </a:solidFill>
                <a:latin typeface="Tahoma"/>
              </a:rPr>
              <a:t>Semantic IR on the Web</a:t>
            </a:r>
          </a:p>
        </p:txBody>
      </p:sp>
      <p:sp>
        <p:nvSpPr>
          <p:cNvPr id="14" name="TextBox 14"/>
          <p:cNvSpPr txBox="1"/>
          <p:nvPr/>
        </p:nvSpPr>
        <p:spPr>
          <a:xfrm>
            <a:off x="1030237" y="1675328"/>
            <a:ext cx="16229063" cy="7201972"/>
          </a:xfrm>
          <a:prstGeom prst="rect">
            <a:avLst/>
          </a:prstGeom>
        </p:spPr>
        <p:txBody>
          <a:bodyPr wrap="square" lIns="0" tIns="0" rIns="0" bIns="0" rtlCol="0" anchor="t">
            <a:spAutoFit/>
          </a:bodyPr>
          <a:lstStyle/>
          <a:p>
            <a:pPr algn="just"/>
            <a:r>
              <a:rPr lang="en-US" sz="3600" dirty="0">
                <a:solidFill>
                  <a:schemeClr val="bg1"/>
                </a:solidFill>
              </a:rPr>
              <a:t>Web </a:t>
            </a:r>
            <a:r>
              <a:rPr lang="en-US" sz="3600" dirty="0" err="1">
                <a:solidFill>
                  <a:schemeClr val="bg1"/>
                </a:solidFill>
              </a:rPr>
              <a:t>semantik</a:t>
            </a:r>
            <a:r>
              <a:rPr lang="en-US" sz="3600" dirty="0">
                <a:solidFill>
                  <a:schemeClr val="bg1"/>
                </a:solidFill>
              </a:rPr>
              <a:t> </a:t>
            </a:r>
            <a:r>
              <a:rPr lang="en-US" sz="3600" dirty="0" err="1">
                <a:solidFill>
                  <a:schemeClr val="bg1"/>
                </a:solidFill>
              </a:rPr>
              <a:t>pengembangan</a:t>
            </a:r>
            <a:r>
              <a:rPr lang="en-US" sz="3600" dirty="0">
                <a:solidFill>
                  <a:schemeClr val="bg1"/>
                </a:solidFill>
              </a:rPr>
              <a:t> WWW(</a:t>
            </a:r>
            <a:r>
              <a:rPr lang="en-US" sz="3600" i="1" dirty="0">
                <a:solidFill>
                  <a:schemeClr val="bg1"/>
                </a:solidFill>
              </a:rPr>
              <a:t>Internet</a:t>
            </a:r>
            <a:r>
              <a:rPr lang="en-US" sz="3600" dirty="0">
                <a:solidFill>
                  <a:schemeClr val="bg1"/>
                </a:solidFill>
              </a:rPr>
              <a:t>). </a:t>
            </a:r>
            <a:r>
              <a:rPr lang="en-US" sz="3600" dirty="0" err="1">
                <a:solidFill>
                  <a:schemeClr val="bg1"/>
                </a:solidFill>
              </a:rPr>
              <a:t>Ini</a:t>
            </a:r>
            <a:r>
              <a:rPr lang="en-US" sz="3600" dirty="0">
                <a:solidFill>
                  <a:schemeClr val="bg1"/>
                </a:solidFill>
              </a:rPr>
              <a:t> </a:t>
            </a:r>
            <a:r>
              <a:rPr lang="en-US" sz="3600" dirty="0" err="1">
                <a:solidFill>
                  <a:schemeClr val="bg1"/>
                </a:solidFill>
              </a:rPr>
              <a:t>adalah</a:t>
            </a:r>
            <a:r>
              <a:rPr lang="en-US" sz="3600" dirty="0">
                <a:solidFill>
                  <a:schemeClr val="bg1"/>
                </a:solidFill>
              </a:rPr>
              <a:t> </a:t>
            </a:r>
            <a:r>
              <a:rPr lang="en-US" sz="3600" dirty="0" err="1">
                <a:solidFill>
                  <a:schemeClr val="bg1"/>
                </a:solidFill>
              </a:rPr>
              <a:t>perluasan</a:t>
            </a:r>
            <a:r>
              <a:rPr lang="en-US" sz="3600" dirty="0">
                <a:solidFill>
                  <a:schemeClr val="bg1"/>
                </a:solidFill>
              </a:rPr>
              <a:t> </a:t>
            </a:r>
            <a:r>
              <a:rPr lang="en-US" sz="3600" dirty="0" err="1">
                <a:solidFill>
                  <a:schemeClr val="bg1"/>
                </a:solidFill>
              </a:rPr>
              <a:t>dari</a:t>
            </a:r>
            <a:r>
              <a:rPr lang="en-US" sz="3600" dirty="0">
                <a:solidFill>
                  <a:schemeClr val="bg1"/>
                </a:solidFill>
              </a:rPr>
              <a:t> web </a:t>
            </a:r>
            <a:r>
              <a:rPr lang="en-US" sz="3600" dirty="0" err="1">
                <a:solidFill>
                  <a:schemeClr val="bg1"/>
                </a:solidFill>
              </a:rPr>
              <a:t>saat</a:t>
            </a:r>
            <a:r>
              <a:rPr lang="en-US" sz="3600" dirty="0">
                <a:solidFill>
                  <a:schemeClr val="bg1"/>
                </a:solidFill>
              </a:rPr>
              <a:t> </a:t>
            </a:r>
            <a:r>
              <a:rPr lang="en-US" sz="3600" dirty="0" err="1">
                <a:solidFill>
                  <a:schemeClr val="bg1"/>
                </a:solidFill>
              </a:rPr>
              <a:t>ini</a:t>
            </a:r>
            <a:r>
              <a:rPr lang="en-US" sz="3600" dirty="0">
                <a:solidFill>
                  <a:schemeClr val="bg1"/>
                </a:solidFill>
              </a:rPr>
              <a:t>, di mana </a:t>
            </a:r>
            <a:r>
              <a:rPr lang="en-US" sz="3600" dirty="0" err="1">
                <a:solidFill>
                  <a:schemeClr val="bg1"/>
                </a:solidFill>
              </a:rPr>
              <a:t>informasi</a:t>
            </a:r>
            <a:r>
              <a:rPr lang="en-US" sz="3600" dirty="0">
                <a:solidFill>
                  <a:schemeClr val="bg1"/>
                </a:solidFill>
              </a:rPr>
              <a:t> </a:t>
            </a:r>
            <a:r>
              <a:rPr lang="en-US" sz="3600" dirty="0" err="1">
                <a:solidFill>
                  <a:schemeClr val="bg1"/>
                </a:solidFill>
              </a:rPr>
              <a:t>diberikan</a:t>
            </a:r>
            <a:r>
              <a:rPr lang="en-US" sz="3600" dirty="0">
                <a:solidFill>
                  <a:schemeClr val="bg1"/>
                </a:solidFill>
              </a:rPr>
              <a:t> </a:t>
            </a:r>
            <a:r>
              <a:rPr lang="en-US" sz="3600" dirty="0" err="1">
                <a:solidFill>
                  <a:schemeClr val="bg1"/>
                </a:solidFill>
              </a:rPr>
              <a:t>dengan</a:t>
            </a:r>
            <a:r>
              <a:rPr lang="en-US" sz="3600" dirty="0">
                <a:solidFill>
                  <a:schemeClr val="bg1"/>
                </a:solidFill>
              </a:rPr>
              <a:t> </a:t>
            </a:r>
            <a:r>
              <a:rPr lang="en-US" sz="3600" dirty="0" err="1">
                <a:solidFill>
                  <a:schemeClr val="bg1"/>
                </a:solidFill>
              </a:rPr>
              <a:t>makna</a:t>
            </a:r>
            <a:r>
              <a:rPr lang="en-US" sz="3600" dirty="0">
                <a:solidFill>
                  <a:schemeClr val="bg1"/>
                </a:solidFill>
              </a:rPr>
              <a:t> yang </a:t>
            </a:r>
            <a:r>
              <a:rPr lang="en-US" sz="3600" dirty="0" err="1">
                <a:solidFill>
                  <a:schemeClr val="bg1"/>
                </a:solidFill>
              </a:rPr>
              <a:t>terdefinisi</a:t>
            </a:r>
            <a:r>
              <a:rPr lang="en-US" sz="3600" dirty="0">
                <a:solidFill>
                  <a:schemeClr val="bg1"/>
                </a:solidFill>
              </a:rPr>
              <a:t> </a:t>
            </a:r>
            <a:r>
              <a:rPr lang="en-US" sz="3600" dirty="0" err="1">
                <a:solidFill>
                  <a:schemeClr val="bg1"/>
                </a:solidFill>
              </a:rPr>
              <a:t>dengan</a:t>
            </a:r>
            <a:r>
              <a:rPr lang="en-US" sz="3600" dirty="0">
                <a:solidFill>
                  <a:schemeClr val="bg1"/>
                </a:solidFill>
              </a:rPr>
              <a:t> </a:t>
            </a:r>
            <a:r>
              <a:rPr lang="en-US" sz="3600" dirty="0" err="1">
                <a:solidFill>
                  <a:schemeClr val="bg1"/>
                </a:solidFill>
              </a:rPr>
              <a:t>baik</a:t>
            </a:r>
            <a:r>
              <a:rPr lang="en-US" sz="3600" dirty="0">
                <a:solidFill>
                  <a:schemeClr val="bg1"/>
                </a:solidFill>
              </a:rPr>
              <a:t>, yang </a:t>
            </a:r>
            <a:r>
              <a:rPr lang="en-US" sz="3600" dirty="0" err="1">
                <a:solidFill>
                  <a:schemeClr val="bg1"/>
                </a:solidFill>
              </a:rPr>
              <a:t>akan</a:t>
            </a:r>
            <a:r>
              <a:rPr lang="en-US" sz="3600" dirty="0">
                <a:solidFill>
                  <a:schemeClr val="bg1"/>
                </a:solidFill>
              </a:rPr>
              <a:t> </a:t>
            </a:r>
            <a:r>
              <a:rPr lang="en-US" sz="3600" dirty="0" err="1">
                <a:solidFill>
                  <a:schemeClr val="bg1"/>
                </a:solidFill>
              </a:rPr>
              <a:t>memungkinkan</a:t>
            </a:r>
            <a:r>
              <a:rPr lang="en-US" sz="3600" dirty="0">
                <a:solidFill>
                  <a:schemeClr val="bg1"/>
                </a:solidFill>
              </a:rPr>
              <a:t> </a:t>
            </a:r>
            <a:r>
              <a:rPr lang="en-US" sz="3600" dirty="0" err="1">
                <a:solidFill>
                  <a:schemeClr val="bg1"/>
                </a:solidFill>
              </a:rPr>
              <a:t>komputer</a:t>
            </a:r>
            <a:r>
              <a:rPr lang="en-US" sz="3600" dirty="0">
                <a:solidFill>
                  <a:schemeClr val="bg1"/>
                </a:solidFill>
              </a:rPr>
              <a:t> </a:t>
            </a:r>
            <a:r>
              <a:rPr lang="en-US" sz="3600" dirty="0" err="1">
                <a:solidFill>
                  <a:schemeClr val="bg1"/>
                </a:solidFill>
              </a:rPr>
              <a:t>lebih</a:t>
            </a:r>
            <a:r>
              <a:rPr lang="en-US" sz="3600" dirty="0">
                <a:solidFill>
                  <a:schemeClr val="bg1"/>
                </a:solidFill>
              </a:rPr>
              <a:t> </a:t>
            </a:r>
            <a:r>
              <a:rPr lang="en-US" sz="3600" dirty="0" err="1">
                <a:solidFill>
                  <a:schemeClr val="bg1"/>
                </a:solidFill>
              </a:rPr>
              <a:t>baik</a:t>
            </a:r>
            <a:r>
              <a:rPr lang="en-US" sz="3600" dirty="0">
                <a:solidFill>
                  <a:schemeClr val="bg1"/>
                </a:solidFill>
              </a:rPr>
              <a:t> </a:t>
            </a:r>
            <a:r>
              <a:rPr lang="en-US" sz="3600" dirty="0" err="1">
                <a:solidFill>
                  <a:schemeClr val="bg1"/>
                </a:solidFill>
              </a:rPr>
              <a:t>sehingga</a:t>
            </a:r>
            <a:r>
              <a:rPr lang="en-US" sz="3600" dirty="0">
                <a:solidFill>
                  <a:schemeClr val="bg1"/>
                </a:solidFill>
              </a:rPr>
              <a:t> </a:t>
            </a:r>
            <a:r>
              <a:rPr lang="en-US" sz="3600" dirty="0" err="1">
                <a:solidFill>
                  <a:schemeClr val="bg1"/>
                </a:solidFill>
              </a:rPr>
              <a:t>komputer</a:t>
            </a:r>
            <a:r>
              <a:rPr lang="en-US" sz="3600" dirty="0">
                <a:solidFill>
                  <a:schemeClr val="bg1"/>
                </a:solidFill>
              </a:rPr>
              <a:t> dan </a:t>
            </a:r>
            <a:r>
              <a:rPr lang="en-US" sz="3600" dirty="0" err="1">
                <a:solidFill>
                  <a:schemeClr val="bg1"/>
                </a:solidFill>
              </a:rPr>
              <a:t>manusia</a:t>
            </a:r>
            <a:r>
              <a:rPr lang="en-US" sz="3600" dirty="0">
                <a:solidFill>
                  <a:schemeClr val="bg1"/>
                </a:solidFill>
              </a:rPr>
              <a:t> </a:t>
            </a:r>
            <a:r>
              <a:rPr lang="en-US" sz="3600" dirty="0" err="1">
                <a:solidFill>
                  <a:schemeClr val="bg1"/>
                </a:solidFill>
              </a:rPr>
              <a:t>dapat</a:t>
            </a:r>
            <a:r>
              <a:rPr lang="en-US" sz="3600" dirty="0">
                <a:solidFill>
                  <a:schemeClr val="bg1"/>
                </a:solidFill>
              </a:rPr>
              <a:t> </a:t>
            </a:r>
            <a:r>
              <a:rPr lang="en-US" sz="3600" dirty="0" err="1">
                <a:solidFill>
                  <a:schemeClr val="bg1"/>
                </a:solidFill>
              </a:rPr>
              <a:t>bekerja</a:t>
            </a:r>
            <a:r>
              <a:rPr lang="en-US" sz="3600" dirty="0">
                <a:solidFill>
                  <a:schemeClr val="bg1"/>
                </a:solidFill>
              </a:rPr>
              <a:t> </a:t>
            </a:r>
            <a:r>
              <a:rPr lang="en-US" sz="3600" dirty="0" err="1">
                <a:solidFill>
                  <a:schemeClr val="bg1"/>
                </a:solidFill>
              </a:rPr>
              <a:t>sama</a:t>
            </a:r>
            <a:r>
              <a:rPr lang="en-US" sz="3600" dirty="0">
                <a:solidFill>
                  <a:schemeClr val="bg1"/>
                </a:solidFill>
              </a:rPr>
              <a:t>. </a:t>
            </a:r>
            <a:r>
              <a:rPr lang="en-US" sz="3600" dirty="0" err="1">
                <a:solidFill>
                  <a:schemeClr val="bg1"/>
                </a:solidFill>
              </a:rPr>
              <a:t>Namun</a:t>
            </a:r>
            <a:r>
              <a:rPr lang="en-US" sz="3600" dirty="0">
                <a:solidFill>
                  <a:schemeClr val="bg1"/>
                </a:solidFill>
              </a:rPr>
              <a:t>, </a:t>
            </a:r>
            <a:r>
              <a:rPr lang="en-US" sz="3600" dirty="0" err="1">
                <a:solidFill>
                  <a:schemeClr val="bg1"/>
                </a:solidFill>
              </a:rPr>
              <a:t>implementasi</a:t>
            </a:r>
            <a:r>
              <a:rPr lang="en-US" sz="3600" dirty="0">
                <a:solidFill>
                  <a:schemeClr val="bg1"/>
                </a:solidFill>
              </a:rPr>
              <a:t> web </a:t>
            </a:r>
            <a:r>
              <a:rPr lang="en-US" sz="3600" dirty="0" err="1">
                <a:solidFill>
                  <a:schemeClr val="bg1"/>
                </a:solidFill>
              </a:rPr>
              <a:t>semantik</a:t>
            </a:r>
            <a:r>
              <a:rPr lang="en-US" sz="3600" dirty="0">
                <a:solidFill>
                  <a:schemeClr val="bg1"/>
                </a:solidFill>
              </a:rPr>
              <a:t> </a:t>
            </a:r>
            <a:r>
              <a:rPr lang="en-US" sz="3600" dirty="0" err="1">
                <a:solidFill>
                  <a:schemeClr val="bg1"/>
                </a:solidFill>
              </a:rPr>
              <a:t>secara</a:t>
            </a:r>
            <a:r>
              <a:rPr lang="en-US" sz="3600" dirty="0">
                <a:solidFill>
                  <a:schemeClr val="bg1"/>
                </a:solidFill>
              </a:rPr>
              <a:t> universal yang </a:t>
            </a:r>
            <a:r>
              <a:rPr lang="en-US" sz="3600" dirty="0" err="1">
                <a:solidFill>
                  <a:schemeClr val="bg1"/>
                </a:solidFill>
              </a:rPr>
              <a:t>merupakan</a:t>
            </a:r>
            <a:r>
              <a:rPr lang="en-US" sz="3600" dirty="0">
                <a:solidFill>
                  <a:schemeClr val="bg1"/>
                </a:solidFill>
              </a:rPr>
              <a:t> </a:t>
            </a:r>
            <a:r>
              <a:rPr lang="en-US" sz="3600" dirty="0" err="1">
                <a:solidFill>
                  <a:schemeClr val="bg1"/>
                </a:solidFill>
              </a:rPr>
              <a:t>pengganti</a:t>
            </a:r>
            <a:r>
              <a:rPr lang="en-US" sz="3600" dirty="0">
                <a:solidFill>
                  <a:schemeClr val="bg1"/>
                </a:solidFill>
              </a:rPr>
              <a:t> </a:t>
            </a:r>
            <a:r>
              <a:rPr lang="en-US" sz="3600" dirty="0" err="1">
                <a:solidFill>
                  <a:schemeClr val="bg1"/>
                </a:solidFill>
              </a:rPr>
              <a:t>penuh</a:t>
            </a:r>
            <a:r>
              <a:rPr lang="en-US" sz="3600" dirty="0">
                <a:solidFill>
                  <a:schemeClr val="bg1"/>
                </a:solidFill>
              </a:rPr>
              <a:t> </a:t>
            </a:r>
            <a:r>
              <a:rPr lang="en-US" sz="3600" dirty="0" err="1">
                <a:solidFill>
                  <a:schemeClr val="bg1"/>
                </a:solidFill>
              </a:rPr>
              <a:t>dari</a:t>
            </a:r>
            <a:r>
              <a:rPr lang="en-US" sz="3600" dirty="0">
                <a:solidFill>
                  <a:schemeClr val="bg1"/>
                </a:solidFill>
              </a:rPr>
              <a:t> web yang </a:t>
            </a:r>
            <a:r>
              <a:rPr lang="en-US" sz="3600" dirty="0" err="1">
                <a:solidFill>
                  <a:schemeClr val="bg1"/>
                </a:solidFill>
              </a:rPr>
              <a:t>sudah</a:t>
            </a:r>
            <a:r>
              <a:rPr lang="en-US" sz="3600" dirty="0">
                <a:solidFill>
                  <a:schemeClr val="bg1"/>
                </a:solidFill>
              </a:rPr>
              <a:t> </a:t>
            </a:r>
            <a:r>
              <a:rPr lang="en-US" sz="3600" dirty="0" err="1">
                <a:solidFill>
                  <a:schemeClr val="bg1"/>
                </a:solidFill>
              </a:rPr>
              <a:t>ada</a:t>
            </a:r>
            <a:r>
              <a:rPr lang="en-US" sz="3600" dirty="0">
                <a:solidFill>
                  <a:schemeClr val="bg1"/>
                </a:solidFill>
              </a:rPr>
              <a:t> </a:t>
            </a:r>
            <a:r>
              <a:rPr lang="en-US" sz="3600" dirty="0" err="1">
                <a:solidFill>
                  <a:schemeClr val="bg1"/>
                </a:solidFill>
              </a:rPr>
              <a:t>masih</a:t>
            </a:r>
            <a:r>
              <a:rPr lang="en-US" sz="3600" dirty="0">
                <a:solidFill>
                  <a:schemeClr val="bg1"/>
                </a:solidFill>
              </a:rPr>
              <a:t> </a:t>
            </a:r>
            <a:r>
              <a:rPr lang="en-US" sz="3600" dirty="0" err="1">
                <a:solidFill>
                  <a:schemeClr val="bg1"/>
                </a:solidFill>
              </a:rPr>
              <a:t>jauh</a:t>
            </a:r>
            <a:r>
              <a:rPr lang="en-US" sz="3600" dirty="0">
                <a:solidFill>
                  <a:schemeClr val="bg1"/>
                </a:solidFill>
              </a:rPr>
              <a:t> </a:t>
            </a:r>
            <a:r>
              <a:rPr lang="en-US" sz="3600" dirty="0" err="1">
                <a:solidFill>
                  <a:schemeClr val="bg1"/>
                </a:solidFill>
              </a:rPr>
              <a:t>dari</a:t>
            </a:r>
            <a:r>
              <a:rPr lang="en-US" sz="3600" dirty="0">
                <a:solidFill>
                  <a:schemeClr val="bg1"/>
                </a:solidFill>
              </a:rPr>
              <a:t> </a:t>
            </a:r>
            <a:r>
              <a:rPr lang="en-US" sz="3600" dirty="0" err="1">
                <a:solidFill>
                  <a:schemeClr val="bg1"/>
                </a:solidFill>
              </a:rPr>
              <a:t>kenyataan</a:t>
            </a:r>
            <a:r>
              <a:rPr lang="en-US" sz="3600" dirty="0">
                <a:solidFill>
                  <a:schemeClr val="bg1"/>
                </a:solidFill>
              </a:rPr>
              <a:t>, </a:t>
            </a:r>
            <a:r>
              <a:rPr lang="en-US" sz="3600" dirty="0" err="1">
                <a:solidFill>
                  <a:schemeClr val="bg1"/>
                </a:solidFill>
              </a:rPr>
              <a:t>akan</a:t>
            </a:r>
            <a:r>
              <a:rPr lang="en-US" sz="3600" dirty="0">
                <a:solidFill>
                  <a:schemeClr val="bg1"/>
                </a:solidFill>
              </a:rPr>
              <a:t> </a:t>
            </a:r>
            <a:r>
              <a:rPr lang="en-US" sz="3600" dirty="0" err="1">
                <a:solidFill>
                  <a:schemeClr val="bg1"/>
                </a:solidFill>
              </a:rPr>
              <a:t>bermanfaat</a:t>
            </a:r>
            <a:r>
              <a:rPr lang="en-US" sz="3600" dirty="0">
                <a:solidFill>
                  <a:schemeClr val="bg1"/>
                </a:solidFill>
              </a:rPr>
              <a:t> </a:t>
            </a:r>
            <a:r>
              <a:rPr lang="en-US" sz="3600" dirty="0" err="1">
                <a:solidFill>
                  <a:schemeClr val="bg1"/>
                </a:solidFill>
              </a:rPr>
              <a:t>jika</a:t>
            </a:r>
            <a:r>
              <a:rPr lang="en-US" sz="3600" dirty="0">
                <a:solidFill>
                  <a:schemeClr val="bg1"/>
                </a:solidFill>
              </a:rPr>
              <a:t> </a:t>
            </a:r>
            <a:r>
              <a:rPr lang="en-US" sz="3600" dirty="0" err="1">
                <a:solidFill>
                  <a:schemeClr val="bg1"/>
                </a:solidFill>
              </a:rPr>
              <a:t>memiliki</a:t>
            </a:r>
            <a:r>
              <a:rPr lang="en-US" sz="3600" dirty="0">
                <a:solidFill>
                  <a:schemeClr val="bg1"/>
                </a:solidFill>
              </a:rPr>
              <a:t> </a:t>
            </a:r>
            <a:r>
              <a:rPr lang="en-US" sz="3600" dirty="0" err="1">
                <a:solidFill>
                  <a:schemeClr val="bg1"/>
                </a:solidFill>
              </a:rPr>
              <a:t>sistem</a:t>
            </a:r>
            <a:r>
              <a:rPr lang="en-US" sz="3600" dirty="0">
                <a:solidFill>
                  <a:schemeClr val="bg1"/>
                </a:solidFill>
              </a:rPr>
              <a:t> yang </a:t>
            </a:r>
            <a:r>
              <a:rPr lang="en-US" sz="3600" dirty="0" err="1">
                <a:solidFill>
                  <a:schemeClr val="bg1"/>
                </a:solidFill>
              </a:rPr>
              <a:t>menganalisis</a:t>
            </a:r>
            <a:r>
              <a:rPr lang="en-US" sz="3600" dirty="0">
                <a:solidFill>
                  <a:schemeClr val="bg1"/>
                </a:solidFill>
              </a:rPr>
              <a:t> </a:t>
            </a:r>
            <a:r>
              <a:rPr lang="en-US" sz="3600" dirty="0" err="1">
                <a:solidFill>
                  <a:schemeClr val="bg1"/>
                </a:solidFill>
              </a:rPr>
              <a:t>dokumen</a:t>
            </a:r>
            <a:r>
              <a:rPr lang="en-US" sz="3600" dirty="0">
                <a:solidFill>
                  <a:schemeClr val="bg1"/>
                </a:solidFill>
              </a:rPr>
              <a:t> </a:t>
            </a:r>
            <a:r>
              <a:rPr lang="en-US" sz="3600" dirty="0" err="1">
                <a:solidFill>
                  <a:schemeClr val="bg1"/>
                </a:solidFill>
              </a:rPr>
              <a:t>dari</a:t>
            </a:r>
            <a:r>
              <a:rPr lang="en-US" sz="3600" dirty="0">
                <a:solidFill>
                  <a:schemeClr val="bg1"/>
                </a:solidFill>
              </a:rPr>
              <a:t> </a:t>
            </a:r>
            <a:r>
              <a:rPr lang="en-US" sz="3600" dirty="0" err="1">
                <a:solidFill>
                  <a:schemeClr val="bg1"/>
                </a:solidFill>
              </a:rPr>
              <a:t>sudut</a:t>
            </a:r>
            <a:r>
              <a:rPr lang="en-US" sz="3600" dirty="0">
                <a:solidFill>
                  <a:schemeClr val="bg1"/>
                </a:solidFill>
              </a:rPr>
              <a:t> </a:t>
            </a:r>
            <a:r>
              <a:rPr lang="en-US" sz="3600" dirty="0" err="1">
                <a:solidFill>
                  <a:schemeClr val="bg1"/>
                </a:solidFill>
              </a:rPr>
              <a:t>pandang</a:t>
            </a:r>
            <a:r>
              <a:rPr lang="en-US" sz="3600" dirty="0">
                <a:solidFill>
                  <a:schemeClr val="bg1"/>
                </a:solidFill>
              </a:rPr>
              <a:t> </a:t>
            </a:r>
            <a:r>
              <a:rPr lang="en-US" sz="3600" dirty="0" err="1">
                <a:solidFill>
                  <a:schemeClr val="bg1"/>
                </a:solidFill>
              </a:rPr>
              <a:t>kontekstual</a:t>
            </a:r>
            <a:r>
              <a:rPr lang="en-US" sz="3600" dirty="0">
                <a:solidFill>
                  <a:schemeClr val="bg1"/>
                </a:solidFill>
              </a:rPr>
              <a:t> </a:t>
            </a:r>
            <a:r>
              <a:rPr lang="en-US" sz="3600" dirty="0" err="1">
                <a:solidFill>
                  <a:schemeClr val="bg1"/>
                </a:solidFill>
              </a:rPr>
              <a:t>untuk</a:t>
            </a:r>
            <a:r>
              <a:rPr lang="en-US" sz="3600" dirty="0">
                <a:solidFill>
                  <a:schemeClr val="bg1"/>
                </a:solidFill>
              </a:rPr>
              <a:t> </a:t>
            </a:r>
            <a:r>
              <a:rPr lang="en-US" sz="3600" dirty="0" err="1">
                <a:solidFill>
                  <a:schemeClr val="bg1"/>
                </a:solidFill>
              </a:rPr>
              <a:t>pengambilan</a:t>
            </a:r>
            <a:r>
              <a:rPr lang="en-US" sz="3600" dirty="0">
                <a:solidFill>
                  <a:schemeClr val="bg1"/>
                </a:solidFill>
              </a:rPr>
              <a:t> yang </a:t>
            </a:r>
            <a:r>
              <a:rPr lang="en-US" sz="3600" dirty="0" err="1">
                <a:solidFill>
                  <a:schemeClr val="bg1"/>
                </a:solidFill>
              </a:rPr>
              <a:t>lebih</a:t>
            </a:r>
            <a:r>
              <a:rPr lang="en-US" sz="3600" dirty="0">
                <a:solidFill>
                  <a:schemeClr val="bg1"/>
                </a:solidFill>
              </a:rPr>
              <a:t> </a:t>
            </a:r>
            <a:r>
              <a:rPr lang="en-US" sz="3600" dirty="0" err="1">
                <a:solidFill>
                  <a:schemeClr val="bg1"/>
                </a:solidFill>
              </a:rPr>
              <a:t>akurat</a:t>
            </a:r>
            <a:r>
              <a:rPr lang="en-US" sz="3600" dirty="0">
                <a:solidFill>
                  <a:schemeClr val="bg1"/>
                </a:solidFill>
              </a:rPr>
              <a:t>. IR </a:t>
            </a:r>
            <a:r>
              <a:rPr lang="en-US" sz="3600" dirty="0" err="1">
                <a:solidFill>
                  <a:schemeClr val="bg1"/>
                </a:solidFill>
              </a:rPr>
              <a:t>semantik</a:t>
            </a:r>
            <a:r>
              <a:rPr lang="en-US" sz="3600" dirty="0">
                <a:solidFill>
                  <a:schemeClr val="bg1"/>
                </a:solidFill>
              </a:rPr>
              <a:t> (SIR) di web </a:t>
            </a:r>
            <a:r>
              <a:rPr lang="en-US" sz="3600" dirty="0" err="1">
                <a:solidFill>
                  <a:schemeClr val="bg1"/>
                </a:solidFill>
              </a:rPr>
              <a:t>didasarkan</a:t>
            </a:r>
            <a:r>
              <a:rPr lang="en-US" sz="3600" dirty="0">
                <a:solidFill>
                  <a:schemeClr val="bg1"/>
                </a:solidFill>
              </a:rPr>
              <a:t> pada </a:t>
            </a:r>
            <a:r>
              <a:rPr lang="en-US" sz="3600" dirty="0" err="1">
                <a:solidFill>
                  <a:schemeClr val="bg1"/>
                </a:solidFill>
              </a:rPr>
              <a:t>komputasi</a:t>
            </a:r>
            <a:r>
              <a:rPr lang="en-US" sz="3600" dirty="0">
                <a:solidFill>
                  <a:schemeClr val="bg1"/>
                </a:solidFill>
              </a:rPr>
              <a:t> </a:t>
            </a:r>
            <a:r>
              <a:rPr lang="en-US" sz="3600" dirty="0" err="1">
                <a:solidFill>
                  <a:schemeClr val="bg1"/>
                </a:solidFill>
              </a:rPr>
              <a:t>hubungan</a:t>
            </a:r>
            <a:r>
              <a:rPr lang="en-US" sz="3600" dirty="0">
                <a:solidFill>
                  <a:schemeClr val="bg1"/>
                </a:solidFill>
              </a:rPr>
              <a:t> </a:t>
            </a:r>
            <a:r>
              <a:rPr lang="en-US" sz="3600" dirty="0" err="1">
                <a:solidFill>
                  <a:schemeClr val="bg1"/>
                </a:solidFill>
              </a:rPr>
              <a:t>semantik</a:t>
            </a:r>
            <a:r>
              <a:rPr lang="en-US" sz="3600" dirty="0">
                <a:solidFill>
                  <a:schemeClr val="bg1"/>
                </a:solidFill>
              </a:rPr>
              <a:t> </a:t>
            </a:r>
            <a:r>
              <a:rPr lang="en-US" sz="3600" dirty="0" err="1">
                <a:solidFill>
                  <a:schemeClr val="bg1"/>
                </a:solidFill>
              </a:rPr>
              <a:t>untuk</a:t>
            </a:r>
            <a:r>
              <a:rPr lang="en-US" sz="3600" dirty="0">
                <a:solidFill>
                  <a:schemeClr val="bg1"/>
                </a:solidFill>
              </a:rPr>
              <a:t> </a:t>
            </a:r>
            <a:r>
              <a:rPr lang="en-US" sz="3600" dirty="0" err="1">
                <a:solidFill>
                  <a:schemeClr val="bg1"/>
                </a:solidFill>
              </a:rPr>
              <a:t>mengevaluasi</a:t>
            </a:r>
            <a:r>
              <a:rPr lang="en-US" sz="3600" dirty="0">
                <a:solidFill>
                  <a:schemeClr val="bg1"/>
                </a:solidFill>
              </a:rPr>
              <a:t> </a:t>
            </a:r>
            <a:r>
              <a:rPr lang="en-US" sz="3600" dirty="0" err="1">
                <a:solidFill>
                  <a:schemeClr val="bg1"/>
                </a:solidFill>
              </a:rPr>
              <a:t>relevansi</a:t>
            </a:r>
            <a:r>
              <a:rPr lang="en-US" sz="3600" dirty="0">
                <a:solidFill>
                  <a:schemeClr val="bg1"/>
                </a:solidFill>
              </a:rPr>
              <a:t> </a:t>
            </a:r>
            <a:r>
              <a:rPr lang="en-US" sz="3600" dirty="0" err="1">
                <a:solidFill>
                  <a:schemeClr val="bg1"/>
                </a:solidFill>
              </a:rPr>
              <a:t>dokumen</a:t>
            </a:r>
            <a:r>
              <a:rPr lang="en-US" sz="3600" dirty="0">
                <a:solidFill>
                  <a:schemeClr val="bg1"/>
                </a:solidFill>
              </a:rPr>
              <a:t> </a:t>
            </a:r>
            <a:r>
              <a:rPr lang="en-US" sz="3600" dirty="0" err="1">
                <a:solidFill>
                  <a:schemeClr val="bg1"/>
                </a:solidFill>
              </a:rPr>
              <a:t>dengan</a:t>
            </a:r>
            <a:r>
              <a:rPr lang="en-US" sz="3600" dirty="0">
                <a:solidFill>
                  <a:schemeClr val="bg1"/>
                </a:solidFill>
              </a:rPr>
              <a:t> </a:t>
            </a:r>
            <a:r>
              <a:rPr lang="en-US" sz="3600" dirty="0" err="1">
                <a:solidFill>
                  <a:schemeClr val="bg1"/>
                </a:solidFill>
              </a:rPr>
              <a:t>kueri</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konteks</a:t>
            </a:r>
            <a:r>
              <a:rPr lang="en-US" sz="3600" dirty="0">
                <a:solidFill>
                  <a:schemeClr val="bg1"/>
                </a:solidFill>
              </a:rPr>
              <a:t> </a:t>
            </a:r>
            <a:r>
              <a:rPr lang="en-US" sz="3600" dirty="0" err="1">
                <a:solidFill>
                  <a:schemeClr val="bg1"/>
                </a:solidFill>
              </a:rPr>
              <a:t>tertentu</a:t>
            </a:r>
            <a:r>
              <a:rPr lang="en-US" sz="3600" dirty="0">
                <a:solidFill>
                  <a:schemeClr val="bg1"/>
                </a:solidFill>
              </a:rPr>
              <a:t>, dan </a:t>
            </a:r>
            <a:r>
              <a:rPr lang="en-US" sz="3600" dirty="0" err="1">
                <a:solidFill>
                  <a:schemeClr val="bg1"/>
                </a:solidFill>
              </a:rPr>
              <a:t>menggunakan</a:t>
            </a:r>
            <a:r>
              <a:rPr lang="en-US" sz="3600" dirty="0">
                <a:solidFill>
                  <a:schemeClr val="bg1"/>
                </a:solidFill>
              </a:rPr>
              <a:t> </a:t>
            </a:r>
            <a:r>
              <a:rPr lang="en-US" sz="3600" dirty="0" err="1">
                <a:solidFill>
                  <a:schemeClr val="bg1"/>
                </a:solidFill>
              </a:rPr>
              <a:t>struktur</a:t>
            </a:r>
            <a:r>
              <a:rPr lang="en-US" sz="3600" dirty="0">
                <a:solidFill>
                  <a:schemeClr val="bg1"/>
                </a:solidFill>
              </a:rPr>
              <a:t> </a:t>
            </a:r>
            <a:r>
              <a:rPr lang="en-US" sz="3600" dirty="0" err="1">
                <a:solidFill>
                  <a:schemeClr val="bg1"/>
                </a:solidFill>
              </a:rPr>
              <a:t>seperti</a:t>
            </a:r>
            <a:r>
              <a:rPr lang="en-US" sz="3600" dirty="0">
                <a:solidFill>
                  <a:schemeClr val="bg1"/>
                </a:solidFill>
              </a:rPr>
              <a:t> </a:t>
            </a:r>
            <a:r>
              <a:rPr lang="en-US" sz="3600" dirty="0" err="1">
                <a:solidFill>
                  <a:schemeClr val="bg1"/>
                </a:solidFill>
              </a:rPr>
              <a:t>rantai</a:t>
            </a:r>
            <a:r>
              <a:rPr lang="en-US" sz="3600" dirty="0">
                <a:solidFill>
                  <a:schemeClr val="bg1"/>
                </a:solidFill>
              </a:rPr>
              <a:t> </a:t>
            </a:r>
            <a:r>
              <a:rPr lang="en-US" sz="3600" dirty="0" err="1">
                <a:solidFill>
                  <a:schemeClr val="bg1"/>
                </a:solidFill>
              </a:rPr>
              <a:t>leksikal</a:t>
            </a:r>
            <a:r>
              <a:rPr lang="en-US" sz="3600" dirty="0">
                <a:solidFill>
                  <a:schemeClr val="bg1"/>
                </a:solidFill>
              </a:rPr>
              <a:t>, </a:t>
            </a:r>
            <a:r>
              <a:rPr lang="en-US" sz="3600" dirty="0" err="1">
                <a:solidFill>
                  <a:schemeClr val="bg1"/>
                </a:solidFill>
              </a:rPr>
              <a:t>jaringan</a:t>
            </a:r>
            <a:r>
              <a:rPr lang="en-US" sz="3600" dirty="0">
                <a:solidFill>
                  <a:schemeClr val="bg1"/>
                </a:solidFill>
              </a:rPr>
              <a:t> </a:t>
            </a:r>
            <a:r>
              <a:rPr lang="en-US" sz="3600" dirty="0" err="1">
                <a:solidFill>
                  <a:schemeClr val="bg1"/>
                </a:solidFill>
              </a:rPr>
              <a:t>semantik</a:t>
            </a:r>
            <a:r>
              <a:rPr lang="en-US" sz="3600" dirty="0">
                <a:solidFill>
                  <a:schemeClr val="bg1"/>
                </a:solidFill>
              </a:rPr>
              <a:t>, dan </a:t>
            </a:r>
            <a:r>
              <a:rPr lang="en-US" sz="3600" dirty="0" err="1">
                <a:solidFill>
                  <a:schemeClr val="bg1"/>
                </a:solidFill>
              </a:rPr>
              <a:t>ontologi</a:t>
            </a:r>
            <a:r>
              <a:rPr lang="en-US" sz="3600" dirty="0">
                <a:solidFill>
                  <a:schemeClr val="bg1"/>
                </a:solidFill>
              </a:rPr>
              <a:t>. </a:t>
            </a:r>
            <a:r>
              <a:rPr lang="en-US" sz="3600" dirty="0" err="1">
                <a:solidFill>
                  <a:schemeClr val="bg1"/>
                </a:solidFill>
              </a:rPr>
              <a:t>Pendekatan</a:t>
            </a:r>
            <a:r>
              <a:rPr lang="en-US" sz="3600" dirty="0">
                <a:solidFill>
                  <a:schemeClr val="bg1"/>
                </a:solidFill>
              </a:rPr>
              <a:t> </a:t>
            </a:r>
            <a:r>
              <a:rPr lang="en-US" sz="3600" dirty="0" err="1">
                <a:solidFill>
                  <a:schemeClr val="bg1"/>
                </a:solidFill>
              </a:rPr>
              <a:t>berbasis</a:t>
            </a:r>
            <a:r>
              <a:rPr lang="en-US" sz="3600" dirty="0">
                <a:solidFill>
                  <a:schemeClr val="bg1"/>
                </a:solidFill>
              </a:rPr>
              <a:t> </a:t>
            </a:r>
            <a:r>
              <a:rPr lang="en-US" sz="3600" dirty="0" err="1">
                <a:solidFill>
                  <a:schemeClr val="bg1"/>
                </a:solidFill>
              </a:rPr>
              <a:t>semantik</a:t>
            </a:r>
            <a:r>
              <a:rPr lang="en-US" sz="3600" dirty="0">
                <a:solidFill>
                  <a:schemeClr val="bg1"/>
                </a:solidFill>
              </a:rPr>
              <a:t> </a:t>
            </a:r>
            <a:r>
              <a:rPr lang="en-US" sz="3600" dirty="0" err="1">
                <a:solidFill>
                  <a:schemeClr val="bg1"/>
                </a:solidFill>
              </a:rPr>
              <a:t>adalah</a:t>
            </a:r>
            <a:r>
              <a:rPr lang="en-US" sz="3600" dirty="0">
                <a:solidFill>
                  <a:schemeClr val="bg1"/>
                </a:solidFill>
              </a:rPr>
              <a:t> </a:t>
            </a:r>
            <a:r>
              <a:rPr lang="en-US" sz="3600" dirty="0" err="1">
                <a:solidFill>
                  <a:schemeClr val="bg1"/>
                </a:solidFill>
              </a:rPr>
              <a:t>berbasis</a:t>
            </a:r>
            <a:r>
              <a:rPr lang="en-US" sz="3600" dirty="0">
                <a:solidFill>
                  <a:schemeClr val="bg1"/>
                </a:solidFill>
              </a:rPr>
              <a:t> </a:t>
            </a:r>
            <a:r>
              <a:rPr lang="en-US" sz="3600" dirty="0" err="1">
                <a:solidFill>
                  <a:schemeClr val="bg1"/>
                </a:solidFill>
              </a:rPr>
              <a:t>konteks</a:t>
            </a:r>
            <a:r>
              <a:rPr lang="en-US" sz="3600" dirty="0">
                <a:solidFill>
                  <a:schemeClr val="bg1"/>
                </a:solidFill>
              </a:rPr>
              <a:t>, </a:t>
            </a:r>
            <a:r>
              <a:rPr lang="en-US" sz="3600" dirty="0" err="1">
                <a:solidFill>
                  <a:schemeClr val="bg1"/>
                </a:solidFill>
              </a:rPr>
              <a:t>dimana</a:t>
            </a:r>
            <a:r>
              <a:rPr lang="en-US" sz="3600" dirty="0">
                <a:solidFill>
                  <a:schemeClr val="bg1"/>
                </a:solidFill>
              </a:rPr>
              <a:t> kata </a:t>
            </a:r>
            <a:r>
              <a:rPr lang="en-US" sz="3600" dirty="0" err="1">
                <a:solidFill>
                  <a:schemeClr val="bg1"/>
                </a:solidFill>
              </a:rPr>
              <a:t>kunci</a:t>
            </a:r>
            <a:r>
              <a:rPr lang="en-US" sz="3600" dirty="0">
                <a:solidFill>
                  <a:schemeClr val="bg1"/>
                </a:solidFill>
              </a:rPr>
              <a:t> (</a:t>
            </a:r>
            <a:r>
              <a:rPr lang="en-US" sz="3600" dirty="0" err="1">
                <a:solidFill>
                  <a:schemeClr val="bg1"/>
                </a:solidFill>
              </a:rPr>
              <a:t>topik</a:t>
            </a:r>
            <a:r>
              <a:rPr lang="en-US" sz="3600" dirty="0">
                <a:solidFill>
                  <a:schemeClr val="bg1"/>
                </a:solidFill>
              </a:rPr>
              <a:t>/</a:t>
            </a:r>
            <a:r>
              <a:rPr lang="en-US" sz="3600" dirty="0" err="1">
                <a:solidFill>
                  <a:schemeClr val="bg1"/>
                </a:solidFill>
              </a:rPr>
              <a:t>istilah</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dokumen</a:t>
            </a:r>
            <a:r>
              <a:rPr lang="en-US" sz="3600" dirty="0">
                <a:solidFill>
                  <a:schemeClr val="bg1"/>
                </a:solidFill>
              </a:rPr>
              <a:t> </a:t>
            </a:r>
            <a:r>
              <a:rPr lang="en-US" sz="3600" dirty="0" err="1">
                <a:solidFill>
                  <a:schemeClr val="bg1"/>
                </a:solidFill>
              </a:rPr>
              <a:t>diproses</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konteks</a:t>
            </a:r>
            <a:r>
              <a:rPr lang="en-US" sz="3600" dirty="0">
                <a:solidFill>
                  <a:schemeClr val="bg1"/>
                </a:solidFill>
              </a:rPr>
              <a:t> </a:t>
            </a:r>
            <a:r>
              <a:rPr lang="en-US" sz="3600" dirty="0" err="1">
                <a:solidFill>
                  <a:schemeClr val="bg1"/>
                </a:solidFill>
              </a:rPr>
              <a:t>informasi</a:t>
            </a:r>
            <a:r>
              <a:rPr lang="en-US" sz="3600" dirty="0">
                <a:solidFill>
                  <a:schemeClr val="bg1"/>
                </a:solidFill>
              </a:rPr>
              <a:t> di mana kata </a:t>
            </a:r>
            <a:r>
              <a:rPr lang="en-US" sz="3600" dirty="0" err="1">
                <a:solidFill>
                  <a:schemeClr val="bg1"/>
                </a:solidFill>
              </a:rPr>
              <a:t>kunci</a:t>
            </a:r>
            <a:r>
              <a:rPr lang="en-US" sz="3600" dirty="0">
                <a:solidFill>
                  <a:schemeClr val="bg1"/>
                </a:solidFill>
              </a:rPr>
              <a:t> </a:t>
            </a:r>
            <a:r>
              <a:rPr lang="en-US" sz="3600" dirty="0" err="1">
                <a:solidFill>
                  <a:schemeClr val="bg1"/>
                </a:solidFill>
              </a:rPr>
              <a:t>tersebut</a:t>
            </a:r>
            <a:r>
              <a:rPr lang="en-US" sz="3600" dirty="0">
                <a:solidFill>
                  <a:schemeClr val="bg1"/>
                </a:solidFill>
              </a:rPr>
              <a:t> </a:t>
            </a:r>
            <a:r>
              <a:rPr lang="en-US" sz="3600" dirty="0" err="1">
                <a:solidFill>
                  <a:schemeClr val="bg1"/>
                </a:solidFill>
              </a:rPr>
              <a:t>diambil</a:t>
            </a:r>
            <a:r>
              <a:rPr lang="en-US" sz="3600" dirty="0">
                <a:solidFill>
                  <a:schemeClr val="bg1"/>
                </a:solidFill>
              </a:rPr>
              <a:t>, </a:t>
            </a:r>
            <a:r>
              <a:rPr lang="en-US" sz="3600" dirty="0" err="1">
                <a:solidFill>
                  <a:schemeClr val="bg1"/>
                </a:solidFill>
              </a:rPr>
              <a:t>akan</a:t>
            </a:r>
            <a:r>
              <a:rPr lang="en-US" sz="3600" dirty="0">
                <a:solidFill>
                  <a:schemeClr val="bg1"/>
                </a:solidFill>
              </a:rPr>
              <a:t> </a:t>
            </a:r>
            <a:r>
              <a:rPr lang="en-US" sz="3600" dirty="0" err="1">
                <a:solidFill>
                  <a:schemeClr val="bg1"/>
                </a:solidFill>
              </a:rPr>
              <a:t>membantu</a:t>
            </a:r>
            <a:r>
              <a:rPr lang="en-US" sz="3600" dirty="0">
                <a:solidFill>
                  <a:schemeClr val="bg1"/>
                </a:solidFill>
              </a:rPr>
              <a:t> </a:t>
            </a:r>
            <a:r>
              <a:rPr lang="en-US" sz="3600" dirty="0" err="1">
                <a:solidFill>
                  <a:schemeClr val="bg1"/>
                </a:solidFill>
              </a:rPr>
              <a:t>mengatasi</a:t>
            </a:r>
            <a:r>
              <a:rPr lang="en-US" sz="3600" dirty="0">
                <a:solidFill>
                  <a:schemeClr val="bg1"/>
                </a:solidFill>
              </a:rPr>
              <a:t> </a:t>
            </a:r>
            <a:r>
              <a:rPr lang="en-US" sz="3600" dirty="0" err="1">
                <a:solidFill>
                  <a:schemeClr val="bg1"/>
                </a:solidFill>
              </a:rPr>
              <a:t>ambiguitas</a:t>
            </a:r>
            <a:r>
              <a:rPr lang="en-US" sz="3600" dirty="0">
                <a:solidFill>
                  <a:schemeClr val="bg1"/>
                </a:solidFill>
              </a:rPr>
              <a:t> </a:t>
            </a:r>
            <a:r>
              <a:rPr lang="en-US" sz="3600" dirty="0" err="1">
                <a:solidFill>
                  <a:schemeClr val="bg1"/>
                </a:solidFill>
              </a:rPr>
              <a:t>semantik</a:t>
            </a:r>
            <a:r>
              <a:rPr lang="en-US" sz="3600" dirty="0">
                <a:solidFill>
                  <a:schemeClr val="bg1"/>
                </a:solidFill>
              </a:rPr>
              <a:t> </a:t>
            </a:r>
            <a:r>
              <a:rPr lang="en-US" sz="3600" dirty="0" err="1">
                <a:solidFill>
                  <a:schemeClr val="bg1"/>
                </a:solidFill>
              </a:rPr>
              <a:t>sehingga</a:t>
            </a:r>
            <a:r>
              <a:rPr lang="en-US" sz="3600" dirty="0">
                <a:solidFill>
                  <a:schemeClr val="bg1"/>
                </a:solidFill>
              </a:rPr>
              <a:t> </a:t>
            </a:r>
            <a:r>
              <a:rPr lang="en-US" sz="3600" dirty="0" err="1">
                <a:solidFill>
                  <a:schemeClr val="bg1"/>
                </a:solidFill>
              </a:rPr>
              <a:t>pengambilannya</a:t>
            </a:r>
            <a:r>
              <a:rPr lang="en-US" sz="3600" dirty="0">
                <a:solidFill>
                  <a:schemeClr val="bg1"/>
                </a:solidFill>
              </a:rPr>
              <a:t> </a:t>
            </a:r>
            <a:r>
              <a:rPr lang="en-US" sz="3600" dirty="0" err="1">
                <a:solidFill>
                  <a:schemeClr val="bg1"/>
                </a:solidFill>
              </a:rPr>
              <a:t>akurat</a:t>
            </a:r>
            <a:r>
              <a:rPr lang="en-US" sz="3600" dirty="0">
                <a:solidFill>
                  <a:schemeClr val="bg1"/>
                </a:solidFill>
              </a:rPr>
              <a:t>, dan </a:t>
            </a:r>
            <a:r>
              <a:rPr lang="en-US" sz="3600" dirty="0" err="1">
                <a:solidFill>
                  <a:schemeClr val="bg1"/>
                </a:solidFill>
              </a:rPr>
              <a:t>sesuai</a:t>
            </a:r>
            <a:r>
              <a:rPr lang="en-US" sz="3600" dirty="0">
                <a:solidFill>
                  <a:schemeClr val="bg1"/>
                </a:solidFill>
              </a:rPr>
              <a:t> </a:t>
            </a:r>
            <a:r>
              <a:rPr lang="en-US" sz="3600" dirty="0" err="1">
                <a:solidFill>
                  <a:schemeClr val="bg1"/>
                </a:solidFill>
              </a:rPr>
              <a:t>dengan</a:t>
            </a:r>
            <a:r>
              <a:rPr lang="en-US" sz="3600" dirty="0">
                <a:solidFill>
                  <a:schemeClr val="bg1"/>
                </a:solidFill>
              </a:rPr>
              <a:t> </a:t>
            </a:r>
            <a:r>
              <a:rPr lang="en-US" sz="3600" dirty="0" err="1">
                <a:solidFill>
                  <a:schemeClr val="bg1"/>
                </a:solidFill>
              </a:rPr>
              <a:t>kebutuhan</a:t>
            </a:r>
            <a:r>
              <a:rPr lang="en-US" sz="3600" dirty="0">
                <a:solidFill>
                  <a:schemeClr val="bg1"/>
                </a:solidFill>
              </a:rPr>
              <a:t> </a:t>
            </a:r>
            <a:r>
              <a:rPr lang="en-US" sz="3600" dirty="0" err="1">
                <a:solidFill>
                  <a:schemeClr val="bg1"/>
                </a:solidFill>
              </a:rPr>
              <a:t>sebenarnya</a:t>
            </a:r>
            <a:r>
              <a:rPr lang="en-US" sz="3600" dirty="0">
                <a:solidFill>
                  <a:schemeClr val="bg1"/>
                </a:solidFill>
              </a:rPr>
              <a:t> </a:t>
            </a:r>
            <a:r>
              <a:rPr lang="en-US" sz="3600" dirty="0" err="1">
                <a:solidFill>
                  <a:schemeClr val="bg1"/>
                </a:solidFill>
              </a:rPr>
              <a:t>dari</a:t>
            </a:r>
            <a:r>
              <a:rPr lang="en-US" sz="3600" dirty="0">
                <a:solidFill>
                  <a:schemeClr val="bg1"/>
                </a:solidFill>
              </a:rPr>
              <a:t> </a:t>
            </a:r>
            <a:r>
              <a:rPr lang="en-US" sz="3600" dirty="0" err="1">
                <a:solidFill>
                  <a:schemeClr val="bg1"/>
                </a:solidFill>
              </a:rPr>
              <a:t>pengguna</a:t>
            </a:r>
            <a:r>
              <a:rPr lang="en-US" sz="3600" dirty="0">
                <a:solidFill>
                  <a:schemeClr val="bg1"/>
                </a:solidFill>
              </a:rPr>
              <a:t>.</a:t>
            </a:r>
            <a:endParaRPr lang="id-ID" sz="3600" dirty="0">
              <a:solidFill>
                <a:schemeClr val="bg1"/>
              </a:solidFill>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388262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689974" y="998893"/>
            <a:ext cx="5999446" cy="453394"/>
          </a:xfrm>
          <a:prstGeom prst="rect">
            <a:avLst/>
          </a:prstGeom>
        </p:spPr>
        <p:txBody>
          <a:bodyPr wrap="square" lIns="0" tIns="0" rIns="0" bIns="0" rtlCol="0" anchor="t">
            <a:spAutoFit/>
          </a:bodyPr>
          <a:lstStyle/>
          <a:p>
            <a:pPr marL="367032" lvl="1">
              <a:lnSpc>
                <a:spcPts val="3400"/>
              </a:lnSpc>
            </a:pPr>
            <a:r>
              <a:rPr lang="en-US" sz="4800" b="1" dirty="0">
                <a:solidFill>
                  <a:srgbClr val="F6F3E4"/>
                </a:solidFill>
                <a:latin typeface="Tahoma"/>
              </a:rPr>
              <a:t>Distributed IR</a:t>
            </a:r>
          </a:p>
        </p:txBody>
      </p:sp>
      <p:sp>
        <p:nvSpPr>
          <p:cNvPr id="14" name="TextBox 14"/>
          <p:cNvSpPr txBox="1"/>
          <p:nvPr/>
        </p:nvSpPr>
        <p:spPr>
          <a:xfrm>
            <a:off x="1120492" y="1777902"/>
            <a:ext cx="16138808" cy="6647974"/>
          </a:xfrm>
          <a:prstGeom prst="rect">
            <a:avLst/>
          </a:prstGeom>
        </p:spPr>
        <p:txBody>
          <a:bodyPr wrap="square" lIns="0" tIns="0" rIns="0" bIns="0" rtlCol="0" anchor="t">
            <a:spAutoFit/>
          </a:bodyPr>
          <a:lstStyle/>
          <a:p>
            <a:pPr algn="just"/>
            <a:r>
              <a:rPr lang="id-ID" sz="3600" dirty="0">
                <a:solidFill>
                  <a:schemeClr val="bg1"/>
                </a:solidFill>
              </a:rPr>
              <a:t>Ketika ukuran data sangat besar, atau ketika diperlukan untuk mendukung volume kueri yang tinggi, satu mesin tidak cukup untuk mendukung beban IR, bahkan ketika sejumlah penyempurnaan yang dibahas di atas telah digunakan. Misalnya, bahkan ketika Internet belum begitu umum, pada pertengahan tahun 2004, mesin pencari Google lebih banyak memprosesnya</a:t>
            </a:r>
            <a:r>
              <a:rPr lang="en-US" sz="3600" dirty="0">
                <a:solidFill>
                  <a:schemeClr val="bg1"/>
                </a:solidFill>
              </a:rPr>
              <a:t> </a:t>
            </a:r>
            <a:r>
              <a:rPr lang="id-ID" sz="3600" dirty="0">
                <a:solidFill>
                  <a:schemeClr val="bg1"/>
                </a:solidFill>
              </a:rPr>
              <a:t>lebih dari 200 juta kueri sehari terhadap lebih dari 20 GB data yang </a:t>
            </a:r>
            <a:r>
              <a:rPr lang="en-US" sz="3600" dirty="0" err="1">
                <a:solidFill>
                  <a:schemeClr val="bg1"/>
                </a:solidFill>
              </a:rPr>
              <a:t>bertambah</a:t>
            </a:r>
            <a:r>
              <a:rPr lang="id-ID" sz="3600" dirty="0">
                <a:solidFill>
                  <a:schemeClr val="bg1"/>
                </a:solidFill>
              </a:rPr>
              <a:t>, dan menggunakan lebih dari 20.000 komputer. Kebutuhan saat ini ratusan kali lebih besar.</a:t>
            </a:r>
            <a:r>
              <a:rPr lang="en-US" sz="3600" dirty="0">
                <a:solidFill>
                  <a:schemeClr val="bg1"/>
                </a:solidFill>
              </a:rPr>
              <a:t> </a:t>
            </a:r>
            <a:r>
              <a:rPr lang="id-ID" sz="3600" dirty="0">
                <a:solidFill>
                  <a:schemeClr val="bg1"/>
                </a:solidFill>
              </a:rPr>
              <a:t>Untuk menangani beban data berukuran besar, diperlukan kombinasi distribusi dan replikasi. Sarana distribusi, kumpulan dokumen, dan indeksnya dibagi ke beberapa mesin, sehingga jawaban terhadap setiap kueri disintesis dari banyak kumpulan komponen. Kata replikasi berarti pencerminan, yang melibatkanmembuat salinan sistem yang cukup identik sehingga beban kueri yang diperlukan dapat ditangani dengan waktu respons minimum yang dapat diterima.</a:t>
            </a: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83102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3278933" y="1170147"/>
            <a:ext cx="4590518" cy="626745"/>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CONCLUSION</a:t>
            </a:r>
          </a:p>
        </p:txBody>
      </p:sp>
      <p:sp>
        <p:nvSpPr>
          <p:cNvPr id="14" name="TextBox 14"/>
          <p:cNvSpPr txBox="1"/>
          <p:nvPr/>
        </p:nvSpPr>
        <p:spPr>
          <a:xfrm>
            <a:off x="1063187" y="2332533"/>
            <a:ext cx="16535400" cy="3498652"/>
          </a:xfrm>
          <a:prstGeom prst="rect">
            <a:avLst/>
          </a:prstGeom>
        </p:spPr>
        <p:txBody>
          <a:bodyPr wrap="square" lIns="0" tIns="0" rIns="0" bIns="0" rtlCol="0" anchor="t">
            <a:spAutoFit/>
          </a:bodyPr>
          <a:lstStyle/>
          <a:p>
            <a:pPr algn="just">
              <a:lnSpc>
                <a:spcPts val="3400"/>
              </a:lnSpc>
            </a:pPr>
            <a:r>
              <a:rPr lang="en-US" sz="3600" dirty="0">
                <a:solidFill>
                  <a:schemeClr val="bg1"/>
                </a:solidFill>
              </a:rPr>
              <a:t>Proses </a:t>
            </a:r>
            <a:r>
              <a:rPr lang="en-US" sz="3600" dirty="0" err="1">
                <a:solidFill>
                  <a:schemeClr val="bg1"/>
                </a:solidFill>
              </a:rPr>
              <a:t>pengambilan</a:t>
            </a:r>
            <a:r>
              <a:rPr lang="en-US" sz="3600" dirty="0">
                <a:solidFill>
                  <a:schemeClr val="bg1"/>
                </a:solidFill>
              </a:rPr>
              <a:t> </a:t>
            </a:r>
            <a:r>
              <a:rPr lang="en-US" sz="3600" dirty="0" err="1">
                <a:solidFill>
                  <a:schemeClr val="bg1"/>
                </a:solidFill>
              </a:rPr>
              <a:t>informasi</a:t>
            </a:r>
            <a:r>
              <a:rPr lang="en-US" sz="3600" dirty="0">
                <a:solidFill>
                  <a:schemeClr val="bg1"/>
                </a:solidFill>
              </a:rPr>
              <a:t> (IR) </a:t>
            </a:r>
            <a:r>
              <a:rPr lang="en-US" sz="3600" dirty="0" err="1">
                <a:solidFill>
                  <a:schemeClr val="bg1"/>
                </a:solidFill>
              </a:rPr>
              <a:t>adalah</a:t>
            </a:r>
            <a:r>
              <a:rPr lang="en-US" sz="3600" dirty="0">
                <a:solidFill>
                  <a:schemeClr val="bg1"/>
                </a:solidFill>
              </a:rPr>
              <a:t> </a:t>
            </a:r>
            <a:r>
              <a:rPr lang="en-US" sz="3600" dirty="0" err="1">
                <a:solidFill>
                  <a:schemeClr val="bg1"/>
                </a:solidFill>
              </a:rPr>
              <a:t>identifikasi</a:t>
            </a:r>
            <a:r>
              <a:rPr lang="en-US" sz="3600" dirty="0">
                <a:solidFill>
                  <a:schemeClr val="bg1"/>
                </a:solidFill>
              </a:rPr>
              <a:t> </a:t>
            </a:r>
            <a:r>
              <a:rPr lang="en-US" sz="3600" dirty="0" err="1">
                <a:solidFill>
                  <a:schemeClr val="bg1"/>
                </a:solidFill>
              </a:rPr>
              <a:t>dokumen</a:t>
            </a:r>
            <a:r>
              <a:rPr lang="en-US" sz="3600" dirty="0">
                <a:solidFill>
                  <a:schemeClr val="bg1"/>
                </a:solidFill>
              </a:rPr>
              <a:t> </a:t>
            </a:r>
            <a:r>
              <a:rPr lang="en-US" sz="3600" dirty="0" err="1">
                <a:solidFill>
                  <a:schemeClr val="bg1"/>
                </a:solidFill>
              </a:rPr>
              <a:t>atau</a:t>
            </a:r>
            <a:r>
              <a:rPr lang="en-US" sz="3600" dirty="0">
                <a:solidFill>
                  <a:schemeClr val="bg1"/>
                </a:solidFill>
              </a:rPr>
              <a:t> unit </a:t>
            </a:r>
            <a:r>
              <a:rPr lang="en-US" sz="3600" dirty="0" err="1">
                <a:solidFill>
                  <a:schemeClr val="bg1"/>
                </a:solidFill>
              </a:rPr>
              <a:t>informasi</a:t>
            </a:r>
            <a:r>
              <a:rPr lang="en-US" sz="3600" dirty="0">
                <a:solidFill>
                  <a:schemeClr val="bg1"/>
                </a:solidFill>
              </a:rPr>
              <a:t> lain </a:t>
            </a:r>
            <a:r>
              <a:rPr lang="en-US" sz="3600" dirty="0" err="1">
                <a:solidFill>
                  <a:schemeClr val="bg1"/>
                </a:solidFill>
              </a:rPr>
              <a:t>dalam</a:t>
            </a:r>
            <a:r>
              <a:rPr lang="en-US" sz="3600" dirty="0">
                <a:solidFill>
                  <a:schemeClr val="bg1"/>
                </a:solidFill>
              </a:rPr>
              <a:t> </a:t>
            </a:r>
            <a:r>
              <a:rPr lang="en-US" sz="3600" dirty="0" err="1">
                <a:solidFill>
                  <a:schemeClr val="bg1"/>
                </a:solidFill>
              </a:rPr>
              <a:t>suatu</a:t>
            </a:r>
            <a:r>
              <a:rPr lang="en-US" sz="3600" dirty="0">
                <a:solidFill>
                  <a:schemeClr val="bg1"/>
                </a:solidFill>
              </a:rPr>
              <a:t> </a:t>
            </a:r>
            <a:r>
              <a:rPr lang="en-US" sz="3600" dirty="0" err="1">
                <a:solidFill>
                  <a:schemeClr val="bg1"/>
                </a:solidFill>
              </a:rPr>
              <a:t>kumpulan</a:t>
            </a:r>
            <a:r>
              <a:rPr lang="en-US" sz="3600" dirty="0">
                <a:solidFill>
                  <a:schemeClr val="bg1"/>
                </a:solidFill>
              </a:rPr>
              <a:t> yang </a:t>
            </a:r>
            <a:r>
              <a:rPr lang="en-US" sz="3600" dirty="0" err="1">
                <a:solidFill>
                  <a:schemeClr val="bg1"/>
                </a:solidFill>
              </a:rPr>
              <a:t>relevan</a:t>
            </a:r>
            <a:r>
              <a:rPr lang="en-US" sz="3600" dirty="0">
                <a:solidFill>
                  <a:schemeClr val="bg1"/>
                </a:solidFill>
              </a:rPr>
              <a:t> </a:t>
            </a:r>
            <a:r>
              <a:rPr lang="en-US" sz="3600" dirty="0" err="1">
                <a:solidFill>
                  <a:schemeClr val="bg1"/>
                </a:solidFill>
              </a:rPr>
              <a:t>dengan</a:t>
            </a:r>
            <a:r>
              <a:rPr lang="en-US" sz="3600" dirty="0">
                <a:solidFill>
                  <a:schemeClr val="bg1"/>
                </a:solidFill>
              </a:rPr>
              <a:t> </a:t>
            </a:r>
            <a:r>
              <a:rPr lang="en-US" sz="3600" dirty="0" err="1">
                <a:solidFill>
                  <a:schemeClr val="bg1"/>
                </a:solidFill>
              </a:rPr>
              <a:t>kebutuhan</a:t>
            </a:r>
            <a:r>
              <a:rPr lang="en-US" sz="3600" dirty="0">
                <a:solidFill>
                  <a:schemeClr val="bg1"/>
                </a:solidFill>
              </a:rPr>
              <a:t> </a:t>
            </a:r>
            <a:r>
              <a:rPr lang="en-US" sz="3600" dirty="0" err="1">
                <a:solidFill>
                  <a:schemeClr val="bg1"/>
                </a:solidFill>
              </a:rPr>
              <a:t>informasi</a:t>
            </a:r>
            <a:r>
              <a:rPr lang="en-US" sz="3600" dirty="0">
                <a:solidFill>
                  <a:schemeClr val="bg1"/>
                </a:solidFill>
              </a:rPr>
              <a:t> </a:t>
            </a:r>
            <a:r>
              <a:rPr lang="en-US" sz="3600" dirty="0" err="1">
                <a:solidFill>
                  <a:schemeClr val="bg1"/>
                </a:solidFill>
              </a:rPr>
              <a:t>tertentu</a:t>
            </a:r>
            <a:r>
              <a:rPr lang="en-US" sz="3600" dirty="0">
                <a:solidFill>
                  <a:schemeClr val="bg1"/>
                </a:solidFill>
              </a:rPr>
              <a:t> yang </a:t>
            </a:r>
            <a:r>
              <a:rPr lang="en-US" sz="3600" dirty="0" err="1">
                <a:solidFill>
                  <a:schemeClr val="bg1"/>
                </a:solidFill>
              </a:rPr>
              <a:t>diungkapkan</a:t>
            </a:r>
            <a:r>
              <a:rPr lang="en-US" sz="3600" dirty="0">
                <a:solidFill>
                  <a:schemeClr val="bg1"/>
                </a:solidFill>
              </a:rPr>
              <a:t> </a:t>
            </a:r>
            <a:r>
              <a:rPr lang="en-US" sz="3600" dirty="0" err="1">
                <a:solidFill>
                  <a:schemeClr val="bg1"/>
                </a:solidFill>
              </a:rPr>
              <a:t>melalui</a:t>
            </a:r>
            <a:r>
              <a:rPr lang="en-US" sz="3600" dirty="0">
                <a:solidFill>
                  <a:schemeClr val="bg1"/>
                </a:solidFill>
              </a:rPr>
              <a:t> </a:t>
            </a:r>
            <a:r>
              <a:rPr lang="en-US" sz="3600" dirty="0" err="1">
                <a:solidFill>
                  <a:schemeClr val="bg1"/>
                </a:solidFill>
              </a:rPr>
              <a:t>pertanyaan</a:t>
            </a:r>
            <a:r>
              <a:rPr lang="en-US" sz="3600" dirty="0">
                <a:solidFill>
                  <a:schemeClr val="bg1"/>
                </a:solidFill>
              </a:rPr>
              <a:t> yang </a:t>
            </a:r>
            <a:r>
              <a:rPr lang="en-US" sz="3600" dirty="0" err="1">
                <a:solidFill>
                  <a:schemeClr val="bg1"/>
                </a:solidFill>
              </a:rPr>
              <a:t>membuat</a:t>
            </a:r>
            <a:r>
              <a:rPr lang="en-US" sz="3600" dirty="0">
                <a:solidFill>
                  <a:schemeClr val="bg1"/>
                </a:solidFill>
              </a:rPr>
              <a:t> orang </a:t>
            </a:r>
            <a:r>
              <a:rPr lang="en-US" sz="3600" dirty="0" err="1">
                <a:solidFill>
                  <a:schemeClr val="bg1"/>
                </a:solidFill>
              </a:rPr>
              <a:t>tertarik</a:t>
            </a:r>
            <a:r>
              <a:rPr lang="en-US" sz="3600" dirty="0">
                <a:solidFill>
                  <a:schemeClr val="bg1"/>
                </a:solidFill>
              </a:rPr>
              <a:t> </a:t>
            </a:r>
            <a:r>
              <a:rPr lang="en-US" sz="3600" dirty="0" err="1">
                <a:solidFill>
                  <a:schemeClr val="bg1"/>
                </a:solidFill>
              </a:rPr>
              <a:t>untuk</a:t>
            </a:r>
            <a:r>
              <a:rPr lang="en-US" sz="3600" dirty="0">
                <a:solidFill>
                  <a:schemeClr val="bg1"/>
                </a:solidFill>
              </a:rPr>
              <a:t> </a:t>
            </a:r>
            <a:r>
              <a:rPr lang="en-US" sz="3600" dirty="0" err="1">
                <a:solidFill>
                  <a:schemeClr val="bg1"/>
                </a:solidFill>
              </a:rPr>
              <a:t>menemukan</a:t>
            </a:r>
            <a:r>
              <a:rPr lang="en-US" sz="3600" dirty="0">
                <a:solidFill>
                  <a:schemeClr val="bg1"/>
                </a:solidFill>
              </a:rPr>
              <a:t> </a:t>
            </a:r>
            <a:r>
              <a:rPr lang="en-US" sz="3600" dirty="0" err="1">
                <a:solidFill>
                  <a:schemeClr val="bg1"/>
                </a:solidFill>
              </a:rPr>
              <a:t>jawabannya</a:t>
            </a:r>
            <a:r>
              <a:rPr lang="en-US" sz="3600" dirty="0">
                <a:solidFill>
                  <a:schemeClr val="bg1"/>
                </a:solidFill>
              </a:rPr>
              <a:t>. Model IR </a:t>
            </a:r>
            <a:r>
              <a:rPr lang="en-US" sz="3600" dirty="0" err="1">
                <a:solidFill>
                  <a:schemeClr val="bg1"/>
                </a:solidFill>
              </a:rPr>
              <a:t>menganggap</a:t>
            </a:r>
            <a:r>
              <a:rPr lang="en-US" sz="3600" dirty="0">
                <a:solidFill>
                  <a:schemeClr val="bg1"/>
                </a:solidFill>
              </a:rPr>
              <a:t> </a:t>
            </a:r>
            <a:r>
              <a:rPr lang="en-US" sz="3600" dirty="0" err="1">
                <a:solidFill>
                  <a:schemeClr val="bg1"/>
                </a:solidFill>
              </a:rPr>
              <a:t>bahwa</a:t>
            </a:r>
            <a:r>
              <a:rPr lang="en-US" sz="3600" dirty="0">
                <a:solidFill>
                  <a:schemeClr val="bg1"/>
                </a:solidFill>
              </a:rPr>
              <a:t> </a:t>
            </a:r>
            <a:r>
              <a:rPr lang="en-US" sz="3600" dirty="0" err="1">
                <a:solidFill>
                  <a:schemeClr val="bg1"/>
                </a:solidFill>
              </a:rPr>
              <a:t>setiap</a:t>
            </a:r>
            <a:r>
              <a:rPr lang="en-US" sz="3600" dirty="0">
                <a:solidFill>
                  <a:schemeClr val="bg1"/>
                </a:solidFill>
              </a:rPr>
              <a:t> </a:t>
            </a:r>
            <a:r>
              <a:rPr lang="en-US" sz="3600" dirty="0" err="1">
                <a:solidFill>
                  <a:schemeClr val="bg1"/>
                </a:solidFill>
              </a:rPr>
              <a:t>dokumen</a:t>
            </a:r>
            <a:r>
              <a:rPr lang="en-US" sz="3600" dirty="0">
                <a:solidFill>
                  <a:schemeClr val="bg1"/>
                </a:solidFill>
              </a:rPr>
              <a:t> </a:t>
            </a:r>
            <a:r>
              <a:rPr lang="en-US" sz="3600" dirty="0" err="1">
                <a:solidFill>
                  <a:schemeClr val="bg1"/>
                </a:solidFill>
              </a:rPr>
              <a:t>dijelaskan</a:t>
            </a:r>
            <a:r>
              <a:rPr lang="en-US" sz="3600" dirty="0">
                <a:solidFill>
                  <a:schemeClr val="bg1"/>
                </a:solidFill>
              </a:rPr>
              <a:t> oleh </a:t>
            </a:r>
            <a:r>
              <a:rPr lang="en-US" sz="3600" dirty="0" err="1">
                <a:solidFill>
                  <a:schemeClr val="bg1"/>
                </a:solidFill>
              </a:rPr>
              <a:t>sekumpulan</a:t>
            </a:r>
            <a:r>
              <a:rPr lang="en-US" sz="3600" dirty="0">
                <a:solidFill>
                  <a:schemeClr val="bg1"/>
                </a:solidFill>
              </a:rPr>
              <a:t> kata </a:t>
            </a:r>
            <a:r>
              <a:rPr lang="en-US" sz="3600" dirty="0" err="1">
                <a:solidFill>
                  <a:schemeClr val="bg1"/>
                </a:solidFill>
              </a:rPr>
              <a:t>kunci</a:t>
            </a:r>
            <a:r>
              <a:rPr lang="en-US" sz="3600" dirty="0">
                <a:solidFill>
                  <a:schemeClr val="bg1"/>
                </a:solidFill>
              </a:rPr>
              <a:t> yang </a:t>
            </a:r>
            <a:r>
              <a:rPr lang="en-US" sz="3600" dirty="0" err="1">
                <a:solidFill>
                  <a:schemeClr val="bg1"/>
                </a:solidFill>
              </a:rPr>
              <a:t>representatif</a:t>
            </a:r>
            <a:r>
              <a:rPr lang="en-US" sz="3600" dirty="0">
                <a:solidFill>
                  <a:schemeClr val="bg1"/>
                </a:solidFill>
              </a:rPr>
              <a:t>, yang </a:t>
            </a:r>
            <a:r>
              <a:rPr lang="en-US" sz="3600" dirty="0" err="1">
                <a:solidFill>
                  <a:schemeClr val="bg1"/>
                </a:solidFill>
              </a:rPr>
              <a:t>disebut</a:t>
            </a:r>
            <a:r>
              <a:rPr lang="en-US" sz="3600" dirty="0">
                <a:solidFill>
                  <a:schemeClr val="bg1"/>
                </a:solidFill>
              </a:rPr>
              <a:t> </a:t>
            </a:r>
            <a:r>
              <a:rPr lang="en-US" sz="3600" dirty="0" err="1">
                <a:solidFill>
                  <a:schemeClr val="bg1"/>
                </a:solidFill>
              </a:rPr>
              <a:t>istilah</a:t>
            </a:r>
            <a:r>
              <a:rPr lang="en-US" sz="3600" dirty="0">
                <a:solidFill>
                  <a:schemeClr val="bg1"/>
                </a:solidFill>
              </a:rPr>
              <a:t> </a:t>
            </a:r>
            <a:r>
              <a:rPr lang="en-US" sz="3600" dirty="0" err="1">
                <a:solidFill>
                  <a:schemeClr val="bg1"/>
                </a:solidFill>
              </a:rPr>
              <a:t>indeks</a:t>
            </a:r>
            <a:r>
              <a:rPr lang="en-US" sz="3600" dirty="0">
                <a:solidFill>
                  <a:schemeClr val="bg1"/>
                </a:solidFill>
              </a:rPr>
              <a:t> </a:t>
            </a:r>
            <a:r>
              <a:rPr lang="en-US" sz="3600" dirty="0" err="1">
                <a:solidFill>
                  <a:schemeClr val="bg1"/>
                </a:solidFill>
              </a:rPr>
              <a:t>sebuah</a:t>
            </a:r>
            <a:r>
              <a:rPr lang="en-US" sz="3600" dirty="0">
                <a:solidFill>
                  <a:schemeClr val="bg1"/>
                </a:solidFill>
              </a:rPr>
              <a:t> kata </a:t>
            </a:r>
            <a:r>
              <a:rPr lang="en-US" sz="3600" dirty="0" err="1">
                <a:solidFill>
                  <a:schemeClr val="bg1"/>
                </a:solidFill>
              </a:rPr>
              <a:t>dari</a:t>
            </a:r>
            <a:r>
              <a:rPr lang="en-US" sz="3600" dirty="0">
                <a:solidFill>
                  <a:schemeClr val="bg1"/>
                </a:solidFill>
              </a:rPr>
              <a:t> </a:t>
            </a:r>
            <a:r>
              <a:rPr lang="en-US" sz="3600" dirty="0" err="1">
                <a:solidFill>
                  <a:schemeClr val="bg1"/>
                </a:solidFill>
              </a:rPr>
              <a:t>dokumen</a:t>
            </a:r>
            <a:r>
              <a:rPr lang="en-US" sz="3600" dirty="0">
                <a:solidFill>
                  <a:schemeClr val="bg1"/>
                </a:solidFill>
              </a:rPr>
              <a:t> yang </a:t>
            </a:r>
            <a:r>
              <a:rPr lang="en-US" sz="3600" dirty="0" err="1">
                <a:solidFill>
                  <a:schemeClr val="bg1"/>
                </a:solidFill>
              </a:rPr>
              <a:t>mewakili</a:t>
            </a:r>
            <a:r>
              <a:rPr lang="en-US" sz="3600" dirty="0">
                <a:solidFill>
                  <a:schemeClr val="bg1"/>
                </a:solidFill>
              </a:rPr>
              <a:t> </a:t>
            </a:r>
            <a:r>
              <a:rPr lang="en-US" sz="3600" dirty="0" err="1">
                <a:solidFill>
                  <a:schemeClr val="bg1"/>
                </a:solidFill>
              </a:rPr>
              <a:t>semantik</a:t>
            </a:r>
            <a:r>
              <a:rPr lang="en-US" sz="3600" dirty="0">
                <a:solidFill>
                  <a:schemeClr val="bg1"/>
                </a:solidFill>
              </a:rPr>
              <a:t> </a:t>
            </a:r>
            <a:r>
              <a:rPr lang="en-US" sz="3600" dirty="0" err="1">
                <a:solidFill>
                  <a:schemeClr val="bg1"/>
                </a:solidFill>
              </a:rPr>
              <a:t>dokumen</a:t>
            </a:r>
            <a:r>
              <a:rPr lang="en-US" sz="3600" dirty="0">
                <a:solidFill>
                  <a:schemeClr val="bg1"/>
                </a:solidFill>
              </a:rPr>
              <a:t> </a:t>
            </a:r>
            <a:r>
              <a:rPr lang="en-US" sz="3600" dirty="0" err="1">
                <a:solidFill>
                  <a:schemeClr val="bg1"/>
                </a:solidFill>
              </a:rPr>
              <a:t>tersebut</a:t>
            </a:r>
            <a:r>
              <a:rPr lang="en-US" sz="3600" dirty="0">
                <a:solidFill>
                  <a:schemeClr val="bg1"/>
                </a:solidFill>
              </a:rPr>
              <a:t>. </a:t>
            </a:r>
            <a:r>
              <a:rPr lang="en-US" sz="3600" dirty="0" err="1">
                <a:solidFill>
                  <a:schemeClr val="bg1"/>
                </a:solidFill>
              </a:rPr>
              <a:t>Secara</a:t>
            </a:r>
            <a:r>
              <a:rPr lang="en-US" sz="3600" dirty="0">
                <a:solidFill>
                  <a:schemeClr val="bg1"/>
                </a:solidFill>
              </a:rPr>
              <a:t> </a:t>
            </a:r>
            <a:r>
              <a:rPr lang="en-US" sz="3600" dirty="0" err="1">
                <a:solidFill>
                  <a:schemeClr val="bg1"/>
                </a:solidFill>
              </a:rPr>
              <a:t>umum</a:t>
            </a:r>
            <a:r>
              <a:rPr lang="en-US" sz="3600" dirty="0">
                <a:solidFill>
                  <a:schemeClr val="bg1"/>
                </a:solidFill>
              </a:rPr>
              <a:t> </a:t>
            </a:r>
            <a:r>
              <a:rPr lang="en-US" sz="3600" dirty="0" err="1">
                <a:solidFill>
                  <a:schemeClr val="bg1"/>
                </a:solidFill>
              </a:rPr>
              <a:t>istilah</a:t>
            </a:r>
            <a:r>
              <a:rPr lang="en-US" sz="3600" dirty="0">
                <a:solidFill>
                  <a:schemeClr val="bg1"/>
                </a:solidFill>
              </a:rPr>
              <a:t> </a:t>
            </a:r>
            <a:r>
              <a:rPr lang="en-US" sz="3600" dirty="0" err="1">
                <a:solidFill>
                  <a:schemeClr val="bg1"/>
                </a:solidFill>
              </a:rPr>
              <a:t>indeksnya</a:t>
            </a:r>
            <a:r>
              <a:rPr lang="en-US" sz="3600" dirty="0">
                <a:solidFill>
                  <a:schemeClr val="bg1"/>
                </a:solidFill>
              </a:rPr>
              <a:t> </a:t>
            </a:r>
            <a:r>
              <a:rPr lang="en-US" sz="3600" dirty="0" err="1">
                <a:solidFill>
                  <a:schemeClr val="bg1"/>
                </a:solidFill>
              </a:rPr>
              <a:t>adalah</a:t>
            </a:r>
            <a:r>
              <a:rPr lang="en-US" sz="3600" dirty="0">
                <a:solidFill>
                  <a:schemeClr val="bg1"/>
                </a:solidFill>
              </a:rPr>
              <a:t> kata </a:t>
            </a:r>
            <a:r>
              <a:rPr lang="en-US" sz="3600" dirty="0" err="1">
                <a:solidFill>
                  <a:schemeClr val="bg1"/>
                </a:solidFill>
              </a:rPr>
              <a:t>benda</a:t>
            </a:r>
            <a:r>
              <a:rPr lang="en-US" sz="3600" dirty="0">
                <a:solidFill>
                  <a:schemeClr val="bg1"/>
                </a:solidFill>
              </a:rPr>
              <a:t>. </a:t>
            </a:r>
            <a:r>
              <a:rPr lang="en-US" sz="3600" dirty="0" err="1">
                <a:solidFill>
                  <a:schemeClr val="bg1"/>
                </a:solidFill>
              </a:rPr>
              <a:t>Jika</a:t>
            </a:r>
            <a:r>
              <a:rPr lang="en-US" sz="3600" dirty="0">
                <a:solidFill>
                  <a:schemeClr val="bg1"/>
                </a:solidFill>
              </a:rPr>
              <a:t> </a:t>
            </a:r>
            <a:r>
              <a:rPr lang="en-US" sz="3600" dirty="0" err="1">
                <a:solidFill>
                  <a:schemeClr val="bg1"/>
                </a:solidFill>
              </a:rPr>
              <a:t>t</a:t>
            </a:r>
            <a:r>
              <a:rPr lang="en-US" sz="3600" baseline="-25000" dirty="0" err="1">
                <a:solidFill>
                  <a:schemeClr val="bg1"/>
                </a:solidFill>
              </a:rPr>
              <a:t>i</a:t>
            </a:r>
            <a:r>
              <a:rPr lang="en-US" sz="3600" dirty="0">
                <a:solidFill>
                  <a:schemeClr val="bg1"/>
                </a:solidFill>
              </a:rPr>
              <a:t> </a:t>
            </a:r>
            <a:r>
              <a:rPr lang="en-US" sz="3600" dirty="0" err="1">
                <a:solidFill>
                  <a:schemeClr val="bg1"/>
                </a:solidFill>
              </a:rPr>
              <a:t>adalah</a:t>
            </a:r>
            <a:r>
              <a:rPr lang="en-US" sz="3600" dirty="0">
                <a:solidFill>
                  <a:schemeClr val="bg1"/>
                </a:solidFill>
              </a:rPr>
              <a:t> </a:t>
            </a:r>
            <a:r>
              <a:rPr lang="en-US" sz="3600" dirty="0" err="1">
                <a:solidFill>
                  <a:schemeClr val="bg1"/>
                </a:solidFill>
              </a:rPr>
              <a:t>istilah</a:t>
            </a:r>
            <a:r>
              <a:rPr lang="en-US" sz="3600" dirty="0">
                <a:solidFill>
                  <a:schemeClr val="bg1"/>
                </a:solidFill>
              </a:rPr>
              <a:t> </a:t>
            </a:r>
            <a:r>
              <a:rPr lang="en-US" sz="3600" dirty="0" err="1">
                <a:solidFill>
                  <a:schemeClr val="bg1"/>
                </a:solidFill>
              </a:rPr>
              <a:t>indeks</a:t>
            </a:r>
            <a:r>
              <a:rPr lang="en-US" sz="3600" dirty="0">
                <a:solidFill>
                  <a:schemeClr val="bg1"/>
                </a:solidFill>
              </a:rPr>
              <a:t>, </a:t>
            </a:r>
            <a:r>
              <a:rPr lang="en-US" sz="3600" dirty="0" err="1">
                <a:solidFill>
                  <a:schemeClr val="bg1"/>
                </a:solidFill>
              </a:rPr>
              <a:t>d</a:t>
            </a:r>
            <a:r>
              <a:rPr lang="en-US" sz="3600" baseline="-25000" dirty="0" err="1">
                <a:solidFill>
                  <a:schemeClr val="bg1"/>
                </a:solidFill>
              </a:rPr>
              <a:t>j</a:t>
            </a:r>
            <a:r>
              <a:rPr lang="en-US" sz="3600" dirty="0">
                <a:solidFill>
                  <a:schemeClr val="bg1"/>
                </a:solidFill>
              </a:rPr>
              <a:t> </a:t>
            </a:r>
            <a:r>
              <a:rPr lang="en-US" sz="3600" dirty="0" err="1">
                <a:solidFill>
                  <a:schemeClr val="bg1"/>
                </a:solidFill>
              </a:rPr>
              <a:t>adalah</a:t>
            </a:r>
            <a:r>
              <a:rPr lang="en-US" sz="3600" dirty="0">
                <a:solidFill>
                  <a:schemeClr val="bg1"/>
                </a:solidFill>
              </a:rPr>
              <a:t> </a:t>
            </a:r>
            <a:r>
              <a:rPr lang="en-US" sz="3600" dirty="0" err="1">
                <a:solidFill>
                  <a:schemeClr val="bg1"/>
                </a:solidFill>
              </a:rPr>
              <a:t>dokumen</a:t>
            </a:r>
            <a:r>
              <a:rPr lang="en-US" sz="3600" dirty="0">
                <a:solidFill>
                  <a:schemeClr val="bg1"/>
                </a:solidFill>
              </a:rPr>
              <a:t> </a:t>
            </a:r>
            <a:r>
              <a:rPr lang="en-US" sz="3600" dirty="0" err="1">
                <a:solidFill>
                  <a:schemeClr val="bg1"/>
                </a:solidFill>
              </a:rPr>
              <a:t>maka</a:t>
            </a:r>
            <a:r>
              <a:rPr lang="en-US" sz="3600" dirty="0">
                <a:solidFill>
                  <a:schemeClr val="bg1"/>
                </a:solidFill>
              </a:rPr>
              <a:t> </a:t>
            </a:r>
            <a:r>
              <a:rPr lang="en-US" sz="3600" dirty="0" err="1">
                <a:solidFill>
                  <a:schemeClr val="bg1"/>
                </a:solidFill>
              </a:rPr>
              <a:t>w</a:t>
            </a:r>
            <a:r>
              <a:rPr lang="en-US" sz="3600" baseline="-25000" dirty="0" err="1">
                <a:solidFill>
                  <a:schemeClr val="bg1"/>
                </a:solidFill>
              </a:rPr>
              <a:t>i</a:t>
            </a:r>
            <a:r>
              <a:rPr lang="en-US" sz="3600" dirty="0" err="1">
                <a:solidFill>
                  <a:schemeClr val="bg1"/>
                </a:solidFill>
              </a:rPr>
              <a:t>,</a:t>
            </a:r>
            <a:r>
              <a:rPr lang="en-US" sz="3600" baseline="-25000" dirty="0" err="1">
                <a:solidFill>
                  <a:schemeClr val="bg1"/>
                </a:solidFill>
              </a:rPr>
              <a:t>j</a:t>
            </a:r>
            <a:r>
              <a:rPr lang="en-US" sz="3600" dirty="0">
                <a:solidFill>
                  <a:schemeClr val="bg1"/>
                </a:solidFill>
              </a:rPr>
              <a:t> ≥ 0 </a:t>
            </a:r>
            <a:r>
              <a:rPr lang="en-US" sz="3600" dirty="0" err="1">
                <a:solidFill>
                  <a:schemeClr val="bg1"/>
                </a:solidFill>
              </a:rPr>
              <a:t>adalah</a:t>
            </a:r>
            <a:r>
              <a:rPr lang="en-US" sz="3600" dirty="0">
                <a:solidFill>
                  <a:schemeClr val="bg1"/>
                </a:solidFill>
              </a:rPr>
              <a:t> </a:t>
            </a:r>
            <a:r>
              <a:rPr lang="en-US" sz="3600" dirty="0" err="1">
                <a:solidFill>
                  <a:schemeClr val="bg1"/>
                </a:solidFill>
              </a:rPr>
              <a:t>bobot</a:t>
            </a:r>
            <a:r>
              <a:rPr lang="en-US" sz="3600" dirty="0">
                <a:solidFill>
                  <a:schemeClr val="bg1"/>
                </a:solidFill>
              </a:rPr>
              <a:t> yang </a:t>
            </a:r>
            <a:r>
              <a:rPr lang="en-US" sz="3600" dirty="0" err="1">
                <a:solidFill>
                  <a:schemeClr val="bg1"/>
                </a:solidFill>
              </a:rPr>
              <a:t>terkait</a:t>
            </a:r>
            <a:r>
              <a:rPr lang="en-US" sz="3600" dirty="0">
                <a:solidFill>
                  <a:schemeClr val="bg1"/>
                </a:solidFill>
              </a:rPr>
              <a:t> </a:t>
            </a:r>
            <a:r>
              <a:rPr lang="en-US" sz="3600" dirty="0" err="1">
                <a:solidFill>
                  <a:schemeClr val="bg1"/>
                </a:solidFill>
              </a:rPr>
              <a:t>dengan</a:t>
            </a:r>
            <a:r>
              <a:rPr lang="en-US" sz="3600" dirty="0">
                <a:solidFill>
                  <a:schemeClr val="bg1"/>
                </a:solidFill>
              </a:rPr>
              <a:t> </a:t>
            </a:r>
            <a:r>
              <a:rPr lang="en-US" sz="3600" dirty="0" err="1">
                <a:solidFill>
                  <a:schemeClr val="bg1"/>
                </a:solidFill>
              </a:rPr>
              <a:t>pasangan</a:t>
            </a:r>
            <a:r>
              <a:rPr lang="en-US" sz="3600" dirty="0">
                <a:solidFill>
                  <a:schemeClr val="bg1"/>
                </a:solidFill>
              </a:rPr>
              <a:t> (</a:t>
            </a:r>
            <a:r>
              <a:rPr lang="en-US" sz="3600" dirty="0" err="1">
                <a:solidFill>
                  <a:schemeClr val="bg1"/>
                </a:solidFill>
              </a:rPr>
              <a:t>t</a:t>
            </a:r>
            <a:r>
              <a:rPr lang="en-US" sz="3600" baseline="-25000" dirty="0" err="1">
                <a:solidFill>
                  <a:schemeClr val="bg1"/>
                </a:solidFill>
              </a:rPr>
              <a:t>i</a:t>
            </a:r>
            <a:r>
              <a:rPr lang="en-US" sz="3600" dirty="0">
                <a:solidFill>
                  <a:schemeClr val="bg1"/>
                </a:solidFill>
              </a:rPr>
              <a:t> , </a:t>
            </a:r>
            <a:r>
              <a:rPr lang="en-US" sz="3600" dirty="0" err="1">
                <a:solidFill>
                  <a:schemeClr val="bg1"/>
                </a:solidFill>
              </a:rPr>
              <a:t>d</a:t>
            </a:r>
            <a:r>
              <a:rPr lang="en-US" sz="3600" baseline="-25000" dirty="0" err="1">
                <a:solidFill>
                  <a:schemeClr val="bg1"/>
                </a:solidFill>
              </a:rPr>
              <a:t>j</a:t>
            </a:r>
            <a:r>
              <a:rPr lang="en-US" sz="3600" baseline="-25000" dirty="0">
                <a:solidFill>
                  <a:schemeClr val="bg1"/>
                </a:solidFill>
              </a:rPr>
              <a:t> </a:t>
            </a:r>
            <a:r>
              <a:rPr lang="en-US" sz="3600" dirty="0">
                <a:solidFill>
                  <a:schemeClr val="bg1"/>
                </a:solidFill>
              </a:rPr>
              <a:t>), </a:t>
            </a:r>
            <a:r>
              <a:rPr lang="en-US" sz="3600" dirty="0" err="1">
                <a:solidFill>
                  <a:schemeClr val="bg1"/>
                </a:solidFill>
              </a:rPr>
              <a:t>atau</a:t>
            </a:r>
            <a:r>
              <a:rPr lang="en-US" sz="3600" dirty="0">
                <a:solidFill>
                  <a:schemeClr val="bg1"/>
                </a:solidFill>
              </a:rPr>
              <a:t> </a:t>
            </a:r>
            <a:r>
              <a:rPr lang="en-US" sz="3600" dirty="0" err="1">
                <a:solidFill>
                  <a:schemeClr val="bg1"/>
                </a:solidFill>
              </a:rPr>
              <a:t>entitas</a:t>
            </a:r>
            <a:r>
              <a:rPr lang="en-US" sz="3600" dirty="0">
                <a:solidFill>
                  <a:schemeClr val="bg1"/>
                </a:solidFill>
              </a:rPr>
              <a:t> </a:t>
            </a:r>
            <a:r>
              <a:rPr lang="en-US" sz="3600" dirty="0" err="1">
                <a:solidFill>
                  <a:schemeClr val="bg1"/>
                </a:solidFill>
              </a:rPr>
              <a:t>tunggal</a:t>
            </a:r>
            <a:r>
              <a:rPr lang="en-US" sz="3600" dirty="0">
                <a:solidFill>
                  <a:schemeClr val="bg1"/>
                </a:solidFill>
              </a:rPr>
              <a:t> </a:t>
            </a:r>
            <a:r>
              <a:rPr lang="en-US" sz="3600" dirty="0" err="1">
                <a:solidFill>
                  <a:schemeClr val="bg1"/>
                </a:solidFill>
              </a:rPr>
              <a:t>w</a:t>
            </a:r>
            <a:r>
              <a:rPr lang="en-US" sz="3600" baseline="-25000" dirty="0" err="1">
                <a:solidFill>
                  <a:schemeClr val="bg1"/>
                </a:solidFill>
              </a:rPr>
              <a:t>ij</a:t>
            </a:r>
            <a:r>
              <a:rPr lang="en-US" sz="3600" dirty="0">
                <a:solidFill>
                  <a:schemeClr val="bg1"/>
                </a:solidFill>
              </a:rPr>
              <a:t>.</a:t>
            </a:r>
            <a:endParaRPr lang="en-US" sz="3600" dirty="0">
              <a:solidFill>
                <a:schemeClr val="bg1"/>
              </a:solidFill>
              <a:latin typeface="Tahoma"/>
            </a:endParaRPr>
          </a:p>
        </p:txBody>
      </p:sp>
      <p:sp>
        <p:nvSpPr>
          <p:cNvPr id="16" name="TextBox 12">
            <a:extLst>
              <a:ext uri="{FF2B5EF4-FFF2-40B4-BE49-F238E27FC236}">
                <a16:creationId xmlns:a16="http://schemas.microsoft.com/office/drawing/2014/main" id="{91E924D1-8D04-4A2C-B242-8D01B1C27410}"/>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052243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442601" y="2221558"/>
            <a:ext cx="7161912" cy="626745"/>
          </a:xfrm>
          <a:prstGeom prst="rect">
            <a:avLst/>
          </a:prstGeom>
        </p:spPr>
        <p:txBody>
          <a:bodyPr lIns="0" tIns="0" rIns="0" bIns="0" rtlCol="0" anchor="t">
            <a:spAutoFit/>
          </a:bodyPr>
          <a:lstStyle/>
          <a:p>
            <a:pPr>
              <a:lnSpc>
                <a:spcPts val="4799"/>
              </a:lnSpc>
              <a:spcBef>
                <a:spcPct val="0"/>
              </a:spcBef>
            </a:pPr>
            <a:r>
              <a:rPr lang="en-US" sz="4799" dirty="0">
                <a:solidFill>
                  <a:srgbClr val="F6F3E4"/>
                </a:solidFill>
                <a:latin typeface="Tahoma Bold"/>
              </a:rPr>
              <a:t>REFERENCES</a:t>
            </a:r>
          </a:p>
        </p:txBody>
      </p:sp>
      <p:sp>
        <p:nvSpPr>
          <p:cNvPr id="14" name="TextBox 14"/>
          <p:cNvSpPr txBox="1"/>
          <p:nvPr/>
        </p:nvSpPr>
        <p:spPr>
          <a:xfrm>
            <a:off x="1956321" y="3431273"/>
            <a:ext cx="14045679" cy="1744067"/>
          </a:xfrm>
          <a:prstGeom prst="rect">
            <a:avLst/>
          </a:prstGeom>
        </p:spPr>
        <p:txBody>
          <a:bodyPr wrap="square" lIns="0" tIns="0" rIns="0" bIns="0" rtlCol="0" anchor="t">
            <a:spAutoFit/>
          </a:bodyPr>
          <a:lstStyle/>
          <a:p>
            <a:pPr algn="just">
              <a:lnSpc>
                <a:spcPts val="3400"/>
              </a:lnSpc>
            </a:pPr>
            <a:r>
              <a:rPr lang="en-US" sz="3400" dirty="0">
                <a:solidFill>
                  <a:srgbClr val="F6F3E4"/>
                </a:solidFill>
                <a:latin typeface="Tahoma"/>
              </a:rPr>
              <a:t>K. R. Chowdhary, 2020, Fundamentals of Artiﬁcial Intelligence, Springer</a:t>
            </a:r>
          </a:p>
          <a:p>
            <a:pPr algn="just">
              <a:lnSpc>
                <a:spcPts val="3400"/>
              </a:lnSpc>
            </a:pPr>
            <a:endParaRPr lang="en-US" sz="3400" dirty="0">
              <a:solidFill>
                <a:srgbClr val="F6F3E4"/>
              </a:solidFill>
              <a:latin typeface="Tahoma"/>
            </a:endParaRPr>
          </a:p>
          <a:p>
            <a:pPr algn="just">
              <a:lnSpc>
                <a:spcPts val="3400"/>
              </a:lnSpc>
            </a:pPr>
            <a:r>
              <a:rPr lang="en-US" sz="3400" dirty="0">
                <a:solidFill>
                  <a:srgbClr val="F6F3E4"/>
                </a:solidFill>
                <a:latin typeface="Tahoma"/>
              </a:rPr>
              <a:t>Stuart J. Russell, Peter </a:t>
            </a:r>
            <a:r>
              <a:rPr lang="en-US" sz="3400" dirty="0" err="1">
                <a:solidFill>
                  <a:srgbClr val="F6F3E4"/>
                </a:solidFill>
                <a:latin typeface="Tahoma"/>
              </a:rPr>
              <a:t>Norvig</a:t>
            </a:r>
            <a:r>
              <a:rPr lang="en-US" sz="3400" dirty="0">
                <a:solidFill>
                  <a:srgbClr val="F6F3E4"/>
                </a:solidFill>
                <a:latin typeface="Tahoma"/>
              </a:rPr>
              <a:t>, 2020, Artiﬁcial Intelligence A Modern Approach Third Edition, PRENTICE HALL </a:t>
            </a:r>
          </a:p>
        </p:txBody>
      </p:sp>
      <p:sp>
        <p:nvSpPr>
          <p:cNvPr id="15" name="TextBox 12">
            <a:extLst>
              <a:ext uri="{FF2B5EF4-FFF2-40B4-BE49-F238E27FC236}">
                <a16:creationId xmlns:a16="http://schemas.microsoft.com/office/drawing/2014/main" id="{28CCA68F-5A1B-4FB7-81DC-94EF219CF0F4}"/>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7567" r="-17567"/>
            </a:stretch>
          </a:blipFill>
        </p:spPr>
      </p:sp>
      <p:sp>
        <p:nvSpPr>
          <p:cNvPr id="3" name="TextBox 3"/>
          <p:cNvSpPr txBox="1"/>
          <p:nvPr/>
        </p:nvSpPr>
        <p:spPr>
          <a:xfrm>
            <a:off x="1028700" y="7007043"/>
            <a:ext cx="9918127" cy="1623980"/>
          </a:xfrm>
          <a:prstGeom prst="rect">
            <a:avLst/>
          </a:prstGeom>
        </p:spPr>
        <p:txBody>
          <a:bodyPr lIns="0" tIns="0" rIns="0" bIns="0" rtlCol="0" anchor="t">
            <a:spAutoFit/>
          </a:bodyPr>
          <a:lstStyle/>
          <a:p>
            <a:pPr>
              <a:lnSpc>
                <a:spcPts val="13389"/>
              </a:lnSpc>
            </a:pPr>
            <a:r>
              <a:rPr lang="en-US" sz="9563" spc="889">
                <a:solidFill>
                  <a:srgbClr val="FFFFFF"/>
                </a:solidFill>
                <a:latin typeface="Open Sans Bold Bold"/>
              </a:rPr>
              <a:t>THANK YOU!!</a:t>
            </a:r>
          </a:p>
        </p:txBody>
      </p:sp>
      <p:sp>
        <p:nvSpPr>
          <p:cNvPr id="4" name="TextBox 4"/>
          <p:cNvSpPr txBox="1"/>
          <p:nvPr/>
        </p:nvSpPr>
        <p:spPr>
          <a:xfrm>
            <a:off x="1028700" y="8885555"/>
            <a:ext cx="10238235" cy="372745"/>
          </a:xfrm>
          <a:prstGeom prst="rect">
            <a:avLst/>
          </a:prstGeom>
        </p:spPr>
        <p:txBody>
          <a:bodyPr lIns="0" tIns="0" rIns="0" bIns="0" rtlCol="0" anchor="t">
            <a:spAutoFit/>
          </a:bodyPr>
          <a:lstStyle/>
          <a:p>
            <a:pPr>
              <a:lnSpc>
                <a:spcPts val="3079"/>
              </a:lnSpc>
              <a:spcBef>
                <a:spcPct val="0"/>
              </a:spcBef>
            </a:pPr>
            <a:r>
              <a:rPr lang="en-US" sz="2199" spc="204">
                <a:solidFill>
                  <a:srgbClr val="FFFFFF"/>
                </a:solidFill>
                <a:latin typeface="Open Sauce"/>
              </a:rPr>
              <a:t>DATA SCIENCE DARMAJAYA “YOUR BEST FUTURE IN DATA”</a:t>
            </a:r>
          </a:p>
        </p:txBody>
      </p:sp>
      <p:grpSp>
        <p:nvGrpSpPr>
          <p:cNvPr id="5" name="Group 5"/>
          <p:cNvGrpSpPr/>
          <p:nvPr/>
        </p:nvGrpSpPr>
        <p:grpSpPr>
          <a:xfrm>
            <a:off x="-276225" y="360178"/>
            <a:ext cx="7683351" cy="897122"/>
            <a:chOff x="0" y="0"/>
            <a:chExt cx="10244467" cy="1196163"/>
          </a:xfrm>
        </p:grpSpPr>
        <p:grpSp>
          <p:nvGrpSpPr>
            <p:cNvPr id="6" name="Group 6"/>
            <p:cNvGrpSpPr/>
            <p:nvPr/>
          </p:nvGrpSpPr>
          <p:grpSpPr>
            <a:xfrm>
              <a:off x="0" y="0"/>
              <a:ext cx="10244467" cy="1196163"/>
              <a:chOff x="0" y="0"/>
              <a:chExt cx="2449405" cy="285997"/>
            </a:xfrm>
          </p:grpSpPr>
          <p:sp>
            <p:nvSpPr>
              <p:cNvPr id="7" name="Freeform 7"/>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8" name="TextBox 8"/>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9" name="Freeform 9"/>
            <p:cNvSpPr/>
            <p:nvPr/>
          </p:nvSpPr>
          <p:spPr>
            <a:xfrm>
              <a:off x="698132" y="165752"/>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3"/>
              <a:stretch>
                <a:fillRect/>
              </a:stretch>
            </a:blipFill>
          </p:spPr>
        </p:sp>
        <p:sp>
          <p:nvSpPr>
            <p:cNvPr id="10" name="Freeform 10"/>
            <p:cNvSpPr/>
            <p:nvPr/>
          </p:nvSpPr>
          <p:spPr>
            <a:xfrm>
              <a:off x="451085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4"/>
              <a:stretch>
                <a:fillRect/>
              </a:stretch>
            </a:blipFill>
          </p:spPr>
        </p:sp>
        <p:sp>
          <p:nvSpPr>
            <p:cNvPr id="11" name="Freeform 11"/>
            <p:cNvSpPr/>
            <p:nvPr/>
          </p:nvSpPr>
          <p:spPr>
            <a:xfrm>
              <a:off x="8168756"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5"/>
              <a:stretch>
                <a:fillRect/>
              </a:stretch>
            </a:blipFill>
          </p:spPr>
        </p:sp>
        <p:sp>
          <p:nvSpPr>
            <p:cNvPr id="12" name="Freeform 12"/>
            <p:cNvSpPr/>
            <p:nvPr/>
          </p:nvSpPr>
          <p:spPr>
            <a:xfrm>
              <a:off x="6290849"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6"/>
              <a:stretch>
                <a:fillRect/>
              </a:stretch>
            </a:blip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453486" y="1833107"/>
            <a:ext cx="7161912" cy="626745"/>
          </a:xfrm>
          <a:prstGeom prst="rect">
            <a:avLst/>
          </a:prstGeom>
        </p:spPr>
        <p:txBody>
          <a:bodyPr lIns="0" tIns="0" rIns="0" bIns="0" rtlCol="0" anchor="t">
            <a:spAutoFit/>
          </a:bodyPr>
          <a:lstStyle/>
          <a:p>
            <a:pPr>
              <a:lnSpc>
                <a:spcPts val="4799"/>
              </a:lnSpc>
              <a:spcBef>
                <a:spcPct val="0"/>
              </a:spcBef>
            </a:pPr>
            <a:r>
              <a:rPr lang="en-US" sz="4799" dirty="0">
                <a:solidFill>
                  <a:srgbClr val="F6F3E4"/>
                </a:solidFill>
                <a:latin typeface="Tahoma Bold"/>
              </a:rPr>
              <a:t>Learning Objectives</a:t>
            </a:r>
          </a:p>
        </p:txBody>
      </p:sp>
      <p:sp>
        <p:nvSpPr>
          <p:cNvPr id="14" name="TextBox 14"/>
          <p:cNvSpPr txBox="1"/>
          <p:nvPr/>
        </p:nvSpPr>
        <p:spPr>
          <a:xfrm>
            <a:off x="2070620" y="2918961"/>
            <a:ext cx="14667435" cy="5668218"/>
          </a:xfrm>
          <a:prstGeom prst="rect">
            <a:avLst/>
          </a:prstGeom>
        </p:spPr>
        <p:txBody>
          <a:bodyPr lIns="0" tIns="0" rIns="0" bIns="0" rtlCol="0" anchor="t">
            <a:spAutoFit/>
          </a:bodyPr>
          <a:lstStyle/>
          <a:p>
            <a:pPr marL="734064" lvl="1" indent="-367032">
              <a:lnSpc>
                <a:spcPts val="3400"/>
              </a:lnSpc>
              <a:buFont typeface="Arial"/>
              <a:buChar char="•"/>
            </a:pPr>
            <a:r>
              <a:rPr lang="en-US" sz="3400" dirty="0">
                <a:solidFill>
                  <a:srgbClr val="F6F3E4"/>
                </a:solidFill>
                <a:latin typeface="Tahoma"/>
              </a:rPr>
              <a:t>Introduction</a:t>
            </a:r>
          </a:p>
          <a:p>
            <a:pPr marL="734064" lvl="1" indent="-367032">
              <a:lnSpc>
                <a:spcPts val="3400"/>
              </a:lnSpc>
              <a:buFont typeface="Arial"/>
              <a:buChar char="•"/>
            </a:pPr>
            <a:r>
              <a:rPr lang="en-US" sz="3400" dirty="0">
                <a:solidFill>
                  <a:srgbClr val="F6F3E4"/>
                </a:solidFill>
                <a:latin typeface="Tahoma"/>
              </a:rPr>
              <a:t>Retrieval Strategies</a:t>
            </a:r>
          </a:p>
          <a:p>
            <a:pPr marL="734064" lvl="1" indent="-367032">
              <a:lnSpc>
                <a:spcPts val="3400"/>
              </a:lnSpc>
              <a:buFont typeface="Arial"/>
              <a:buChar char="•"/>
            </a:pPr>
            <a:r>
              <a:rPr lang="en-US" sz="3400" dirty="0">
                <a:solidFill>
                  <a:srgbClr val="F6F3E4"/>
                </a:solidFill>
                <a:latin typeface="Tahoma"/>
              </a:rPr>
              <a:t>Boolean Model of IR System</a:t>
            </a:r>
          </a:p>
          <a:p>
            <a:pPr marL="734064" lvl="1" indent="-367032">
              <a:lnSpc>
                <a:spcPts val="3400"/>
              </a:lnSpc>
              <a:buFont typeface="Arial"/>
              <a:buChar char="•"/>
            </a:pPr>
            <a:r>
              <a:rPr lang="en-US" sz="3400" dirty="0">
                <a:solidFill>
                  <a:srgbClr val="F6F3E4"/>
                </a:solidFill>
                <a:latin typeface="Tahoma"/>
              </a:rPr>
              <a:t>Vector Space Model</a:t>
            </a:r>
          </a:p>
          <a:p>
            <a:pPr marL="734064" lvl="1" indent="-367032">
              <a:lnSpc>
                <a:spcPts val="3400"/>
              </a:lnSpc>
              <a:buFont typeface="Arial"/>
              <a:buChar char="•"/>
            </a:pPr>
            <a:r>
              <a:rPr lang="en-US" sz="3400" dirty="0">
                <a:solidFill>
                  <a:srgbClr val="F6F3E4"/>
                </a:solidFill>
                <a:latin typeface="Tahoma"/>
              </a:rPr>
              <a:t>Indexing</a:t>
            </a:r>
          </a:p>
          <a:p>
            <a:pPr marL="734064" lvl="1" indent="-367032">
              <a:lnSpc>
                <a:spcPts val="3400"/>
              </a:lnSpc>
              <a:buFont typeface="Arial"/>
              <a:buChar char="•"/>
            </a:pPr>
            <a:r>
              <a:rPr lang="en-US" sz="3400" dirty="0">
                <a:solidFill>
                  <a:srgbClr val="F6F3E4"/>
                </a:solidFill>
                <a:latin typeface="Tahoma"/>
              </a:rPr>
              <a:t>Probabilistic Retrieval Model</a:t>
            </a:r>
          </a:p>
          <a:p>
            <a:pPr marL="734064" lvl="1" indent="-367032">
              <a:lnSpc>
                <a:spcPts val="3400"/>
              </a:lnSpc>
              <a:buFont typeface="Arial"/>
              <a:buChar char="•"/>
            </a:pPr>
            <a:r>
              <a:rPr lang="en-US" sz="3400" dirty="0">
                <a:solidFill>
                  <a:srgbClr val="F6F3E4"/>
                </a:solidFill>
                <a:latin typeface="Tahoma"/>
              </a:rPr>
              <a:t>Fuzzy Logic-Based IR</a:t>
            </a:r>
          </a:p>
          <a:p>
            <a:pPr marL="734064" lvl="1" indent="-367032">
              <a:lnSpc>
                <a:spcPts val="3400"/>
              </a:lnSpc>
              <a:buFont typeface="Arial"/>
              <a:buChar char="•"/>
            </a:pPr>
            <a:r>
              <a:rPr lang="en-US" sz="3400" dirty="0">
                <a:solidFill>
                  <a:srgbClr val="F6F3E4"/>
                </a:solidFill>
                <a:latin typeface="Tahoma"/>
              </a:rPr>
              <a:t>Concept-Based IR</a:t>
            </a:r>
          </a:p>
          <a:p>
            <a:pPr marL="734064" lvl="1" indent="-367032">
              <a:lnSpc>
                <a:spcPts val="3400"/>
              </a:lnSpc>
              <a:buFont typeface="Arial"/>
              <a:buChar char="•"/>
            </a:pPr>
            <a:r>
              <a:rPr lang="en-US" sz="3400" dirty="0">
                <a:solidFill>
                  <a:srgbClr val="F6F3E4"/>
                </a:solidFill>
                <a:latin typeface="Tahoma"/>
              </a:rPr>
              <a:t>Automatic Query Expansion in IR</a:t>
            </a:r>
          </a:p>
          <a:p>
            <a:pPr marL="734064" lvl="1" indent="-367032">
              <a:lnSpc>
                <a:spcPts val="3400"/>
              </a:lnSpc>
              <a:buFont typeface="Arial"/>
              <a:buChar char="•"/>
            </a:pPr>
            <a:r>
              <a:rPr lang="en-US" sz="3400" dirty="0">
                <a:solidFill>
                  <a:srgbClr val="F6F3E4"/>
                </a:solidFill>
                <a:latin typeface="Tahoma"/>
              </a:rPr>
              <a:t>Using Bayesian Networks for IR</a:t>
            </a:r>
          </a:p>
          <a:p>
            <a:pPr marL="734064" lvl="1" indent="-367032">
              <a:lnSpc>
                <a:spcPts val="3400"/>
              </a:lnSpc>
              <a:buFont typeface="Arial"/>
              <a:buChar char="•"/>
            </a:pPr>
            <a:r>
              <a:rPr lang="en-US" sz="3400" dirty="0">
                <a:solidFill>
                  <a:srgbClr val="F6F3E4"/>
                </a:solidFill>
                <a:latin typeface="Tahoma"/>
              </a:rPr>
              <a:t>Semantic IR on the Web</a:t>
            </a:r>
          </a:p>
          <a:p>
            <a:pPr marL="734064" lvl="1" indent="-367032">
              <a:lnSpc>
                <a:spcPts val="3400"/>
              </a:lnSpc>
              <a:buFont typeface="Arial"/>
              <a:buChar char="•"/>
            </a:pPr>
            <a:r>
              <a:rPr lang="en-US" sz="3400" dirty="0">
                <a:solidFill>
                  <a:srgbClr val="F6F3E4"/>
                </a:solidFill>
                <a:latin typeface="Tahoma"/>
              </a:rPr>
              <a:t>Distributed IR</a:t>
            </a:r>
          </a:p>
          <a:p>
            <a:pPr marL="734064" lvl="1" indent="-367032">
              <a:lnSpc>
                <a:spcPts val="3400"/>
              </a:lnSpc>
              <a:buFont typeface="Arial"/>
              <a:buChar char="•"/>
            </a:pPr>
            <a:endParaRPr lang="en-US" sz="3400" dirty="0">
              <a:solidFill>
                <a:srgbClr val="F6F3E4"/>
              </a:solidFill>
              <a:latin typeface="Tahoma"/>
            </a:endParaRPr>
          </a:p>
        </p:txBody>
      </p:sp>
      <p:sp>
        <p:nvSpPr>
          <p:cNvPr id="16" name="TextBox 12">
            <a:extLst>
              <a:ext uri="{FF2B5EF4-FFF2-40B4-BE49-F238E27FC236}">
                <a16:creationId xmlns:a16="http://schemas.microsoft.com/office/drawing/2014/main" id="{6B72D264-1615-4D90-AF4E-BEABC1B91DE9}"/>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61259" cy="3015590"/>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956321" y="2123705"/>
            <a:ext cx="4444479" cy="626745"/>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Introduction</a:t>
            </a:r>
          </a:p>
        </p:txBody>
      </p:sp>
      <p:sp>
        <p:nvSpPr>
          <p:cNvPr id="14" name="TextBox 14"/>
          <p:cNvSpPr txBox="1"/>
          <p:nvPr/>
        </p:nvSpPr>
        <p:spPr>
          <a:xfrm>
            <a:off x="1464130" y="3504150"/>
            <a:ext cx="15773399" cy="3488134"/>
          </a:xfrm>
          <a:prstGeom prst="rect">
            <a:avLst/>
          </a:prstGeom>
        </p:spPr>
        <p:txBody>
          <a:bodyPr wrap="square" lIns="0" tIns="0" rIns="0" bIns="0" rtlCol="0" anchor="t">
            <a:spAutoFit/>
          </a:bodyPr>
          <a:lstStyle/>
          <a:p>
            <a:pPr algn="just">
              <a:lnSpc>
                <a:spcPts val="3400"/>
              </a:lnSpc>
            </a:pPr>
            <a:r>
              <a:rPr lang="en-US" sz="3000" b="1" dirty="0" err="1">
                <a:solidFill>
                  <a:schemeClr val="bg1"/>
                </a:solidFill>
                <a:latin typeface="Tahoma"/>
              </a:rPr>
              <a:t>Masalah</a:t>
            </a:r>
            <a:r>
              <a:rPr lang="en-US" sz="3000" b="1" dirty="0">
                <a:solidFill>
                  <a:schemeClr val="bg1"/>
                </a:solidFill>
                <a:latin typeface="Tahoma"/>
              </a:rPr>
              <a:t> </a:t>
            </a:r>
            <a:r>
              <a:rPr lang="en-US" sz="3000" b="1" i="1" dirty="0">
                <a:solidFill>
                  <a:schemeClr val="bg1"/>
                </a:solidFill>
                <a:latin typeface="Tahoma"/>
              </a:rPr>
              <a:t>Information Retrieval </a:t>
            </a:r>
            <a:r>
              <a:rPr lang="en-US" sz="3000" b="1" dirty="0">
                <a:solidFill>
                  <a:schemeClr val="bg1"/>
                </a:solidFill>
                <a:latin typeface="Tahoma"/>
              </a:rPr>
              <a:t> (IR) </a:t>
            </a:r>
            <a:r>
              <a:rPr lang="en-US" sz="3000" b="1" dirty="0" err="1">
                <a:solidFill>
                  <a:schemeClr val="bg1"/>
                </a:solidFill>
                <a:latin typeface="Tahoma"/>
              </a:rPr>
              <a:t>saat</a:t>
            </a:r>
            <a:r>
              <a:rPr lang="en-US" sz="3000" b="1" dirty="0">
                <a:solidFill>
                  <a:schemeClr val="bg1"/>
                </a:solidFill>
                <a:latin typeface="Tahoma"/>
              </a:rPr>
              <a:t> </a:t>
            </a:r>
            <a:r>
              <a:rPr lang="en-US" sz="3000" b="1" dirty="0" err="1">
                <a:solidFill>
                  <a:schemeClr val="bg1"/>
                </a:solidFill>
                <a:latin typeface="Tahoma"/>
              </a:rPr>
              <a:t>ini</a:t>
            </a:r>
            <a:r>
              <a:rPr lang="en-US" sz="3000" b="1" dirty="0">
                <a:solidFill>
                  <a:schemeClr val="bg1"/>
                </a:solidFill>
                <a:latin typeface="Tahoma"/>
              </a:rPr>
              <a:t> </a:t>
            </a:r>
            <a:r>
              <a:rPr lang="en-US" sz="3000" b="1" dirty="0" err="1">
                <a:solidFill>
                  <a:schemeClr val="bg1"/>
                </a:solidFill>
                <a:latin typeface="Tahoma"/>
              </a:rPr>
              <a:t>sangat</a:t>
            </a:r>
            <a:r>
              <a:rPr lang="en-US" sz="3000" b="1" dirty="0">
                <a:solidFill>
                  <a:schemeClr val="bg1"/>
                </a:solidFill>
                <a:latin typeface="Tahoma"/>
              </a:rPr>
              <a:t> </a:t>
            </a:r>
            <a:r>
              <a:rPr lang="en-US" sz="3000" b="1" dirty="0" err="1">
                <a:solidFill>
                  <a:schemeClr val="bg1"/>
                </a:solidFill>
                <a:latin typeface="Tahoma"/>
              </a:rPr>
              <a:t>relevan</a:t>
            </a:r>
            <a:r>
              <a:rPr lang="en-US" sz="3000" b="1" dirty="0">
                <a:solidFill>
                  <a:schemeClr val="bg1"/>
                </a:solidFill>
                <a:latin typeface="Tahoma"/>
              </a:rPr>
              <a:t> </a:t>
            </a:r>
            <a:r>
              <a:rPr lang="en-US" sz="3000" b="1" dirty="0" err="1">
                <a:solidFill>
                  <a:schemeClr val="bg1"/>
                </a:solidFill>
                <a:latin typeface="Tahoma"/>
              </a:rPr>
              <a:t>ketika</a:t>
            </a:r>
            <a:r>
              <a:rPr lang="en-US" sz="3000" b="1" dirty="0">
                <a:solidFill>
                  <a:schemeClr val="bg1"/>
                </a:solidFill>
                <a:latin typeface="Tahoma"/>
              </a:rPr>
              <a:t> volume </a:t>
            </a:r>
            <a:r>
              <a:rPr lang="en-US" sz="3000" b="1" dirty="0" err="1">
                <a:solidFill>
                  <a:schemeClr val="bg1"/>
                </a:solidFill>
                <a:latin typeface="Tahoma"/>
              </a:rPr>
              <a:t>informasi</a:t>
            </a:r>
            <a:r>
              <a:rPr lang="en-US" sz="3000" b="1" dirty="0">
                <a:solidFill>
                  <a:schemeClr val="bg1"/>
                </a:solidFill>
                <a:latin typeface="Tahoma"/>
              </a:rPr>
              <a:t> yang </a:t>
            </a:r>
            <a:r>
              <a:rPr lang="en-US" sz="3000" b="1" dirty="0" err="1">
                <a:solidFill>
                  <a:schemeClr val="bg1"/>
                </a:solidFill>
                <a:latin typeface="Tahoma"/>
              </a:rPr>
              <a:t>dihasilkan</a:t>
            </a:r>
            <a:r>
              <a:rPr lang="en-US" sz="3000" b="1" dirty="0">
                <a:solidFill>
                  <a:schemeClr val="bg1"/>
                </a:solidFill>
                <a:latin typeface="Tahoma"/>
              </a:rPr>
              <a:t> </a:t>
            </a:r>
            <a:r>
              <a:rPr lang="en-US" sz="3000" b="1" dirty="0" err="1">
                <a:solidFill>
                  <a:schemeClr val="bg1"/>
                </a:solidFill>
                <a:latin typeface="Tahoma"/>
              </a:rPr>
              <a:t>jauh</a:t>
            </a:r>
            <a:r>
              <a:rPr lang="en-US" sz="3000" b="1" dirty="0">
                <a:solidFill>
                  <a:schemeClr val="bg1"/>
                </a:solidFill>
                <a:latin typeface="Tahoma"/>
              </a:rPr>
              <a:t> </a:t>
            </a:r>
            <a:r>
              <a:rPr lang="en-US" sz="3000" b="1" dirty="0" err="1">
                <a:solidFill>
                  <a:schemeClr val="bg1"/>
                </a:solidFill>
                <a:latin typeface="Tahoma"/>
              </a:rPr>
              <a:t>lebih</a:t>
            </a:r>
            <a:r>
              <a:rPr lang="en-US" sz="3000" b="1" dirty="0">
                <a:solidFill>
                  <a:schemeClr val="bg1"/>
                </a:solidFill>
                <a:latin typeface="Tahoma"/>
              </a:rPr>
              <a:t> </a:t>
            </a:r>
            <a:r>
              <a:rPr lang="en-US" sz="3000" b="1" dirty="0" err="1">
                <a:solidFill>
                  <a:schemeClr val="bg1"/>
                </a:solidFill>
                <a:latin typeface="Tahoma"/>
              </a:rPr>
              <a:t>banyak</a:t>
            </a:r>
            <a:r>
              <a:rPr lang="en-US" sz="3000" b="1" dirty="0">
                <a:solidFill>
                  <a:schemeClr val="bg1"/>
                </a:solidFill>
                <a:latin typeface="Tahoma"/>
              </a:rPr>
              <a:t> </a:t>
            </a:r>
            <a:r>
              <a:rPr lang="en-US" sz="3000" b="1" dirty="0" err="1">
                <a:solidFill>
                  <a:schemeClr val="bg1"/>
                </a:solidFill>
                <a:latin typeface="Tahoma"/>
              </a:rPr>
              <a:t>daripada</a:t>
            </a:r>
            <a:r>
              <a:rPr lang="en-US" sz="3000" b="1" dirty="0">
                <a:solidFill>
                  <a:schemeClr val="bg1"/>
                </a:solidFill>
                <a:latin typeface="Tahoma"/>
              </a:rPr>
              <a:t> yang </a:t>
            </a:r>
            <a:r>
              <a:rPr lang="en-US" sz="3000" b="1" dirty="0" err="1">
                <a:solidFill>
                  <a:schemeClr val="bg1"/>
                </a:solidFill>
                <a:latin typeface="Tahoma"/>
              </a:rPr>
              <a:t>dapat</a:t>
            </a:r>
            <a:r>
              <a:rPr lang="en-US" sz="3000" b="1" dirty="0">
                <a:solidFill>
                  <a:schemeClr val="bg1"/>
                </a:solidFill>
                <a:latin typeface="Tahoma"/>
              </a:rPr>
              <a:t> </a:t>
            </a:r>
            <a:r>
              <a:rPr lang="en-US" sz="3000" b="1" dirty="0" err="1">
                <a:solidFill>
                  <a:schemeClr val="bg1"/>
                </a:solidFill>
                <a:latin typeface="Tahoma"/>
              </a:rPr>
              <a:t>dicerna</a:t>
            </a:r>
            <a:r>
              <a:rPr lang="en-US" sz="3000" b="1" dirty="0">
                <a:solidFill>
                  <a:schemeClr val="bg1"/>
                </a:solidFill>
                <a:latin typeface="Tahoma"/>
              </a:rPr>
              <a:t> </a:t>
            </a:r>
            <a:r>
              <a:rPr lang="en-US" sz="3000" b="1" dirty="0" err="1">
                <a:solidFill>
                  <a:schemeClr val="bg1"/>
                </a:solidFill>
                <a:latin typeface="Tahoma"/>
              </a:rPr>
              <a:t>dengan</a:t>
            </a:r>
            <a:r>
              <a:rPr lang="en-US" sz="3000" b="1" dirty="0">
                <a:solidFill>
                  <a:schemeClr val="bg1"/>
                </a:solidFill>
                <a:latin typeface="Tahoma"/>
              </a:rPr>
              <a:t> </a:t>
            </a:r>
            <a:r>
              <a:rPr lang="en-US" sz="3000" b="1" dirty="0" err="1">
                <a:solidFill>
                  <a:schemeClr val="bg1"/>
                </a:solidFill>
                <a:latin typeface="Tahoma"/>
              </a:rPr>
              <a:t>mudah</a:t>
            </a:r>
            <a:r>
              <a:rPr lang="en-US" sz="3000" b="1" dirty="0">
                <a:solidFill>
                  <a:schemeClr val="bg1"/>
                </a:solidFill>
                <a:latin typeface="Tahoma"/>
              </a:rPr>
              <a:t> oleh </a:t>
            </a:r>
            <a:r>
              <a:rPr lang="en-US" sz="3000" b="1" dirty="0" err="1">
                <a:solidFill>
                  <a:schemeClr val="bg1"/>
                </a:solidFill>
                <a:latin typeface="Tahoma"/>
              </a:rPr>
              <a:t>individu</a:t>
            </a:r>
            <a:r>
              <a:rPr lang="en-US" sz="3000" b="1" dirty="0">
                <a:solidFill>
                  <a:schemeClr val="bg1"/>
                </a:solidFill>
                <a:latin typeface="Tahoma"/>
              </a:rPr>
              <a:t>. </a:t>
            </a:r>
            <a:r>
              <a:rPr lang="en-US" sz="3000" b="1" dirty="0" err="1">
                <a:solidFill>
                  <a:schemeClr val="bg1"/>
                </a:solidFill>
                <a:latin typeface="Tahoma"/>
              </a:rPr>
              <a:t>Akibatnya</a:t>
            </a:r>
            <a:r>
              <a:rPr lang="en-US" sz="3000" b="1" dirty="0">
                <a:solidFill>
                  <a:schemeClr val="bg1"/>
                </a:solidFill>
                <a:latin typeface="Tahoma"/>
              </a:rPr>
              <a:t>, </a:t>
            </a:r>
            <a:r>
              <a:rPr lang="en-US" sz="3000" b="1" dirty="0" err="1">
                <a:solidFill>
                  <a:schemeClr val="bg1"/>
                </a:solidFill>
                <a:latin typeface="Tahoma"/>
              </a:rPr>
              <a:t>sangat</a:t>
            </a:r>
            <a:r>
              <a:rPr lang="en-US" sz="3000" b="1" dirty="0">
                <a:solidFill>
                  <a:schemeClr val="bg1"/>
                </a:solidFill>
                <a:latin typeface="Tahoma"/>
              </a:rPr>
              <a:t> </a:t>
            </a:r>
            <a:r>
              <a:rPr lang="en-US" sz="3000" b="1" dirty="0" err="1">
                <a:solidFill>
                  <a:schemeClr val="bg1"/>
                </a:solidFill>
                <a:latin typeface="Tahoma"/>
              </a:rPr>
              <a:t>sulit</a:t>
            </a:r>
            <a:r>
              <a:rPr lang="en-US" sz="3000" b="1" dirty="0">
                <a:solidFill>
                  <a:schemeClr val="bg1"/>
                </a:solidFill>
                <a:latin typeface="Tahoma"/>
              </a:rPr>
              <a:t> </a:t>
            </a:r>
            <a:r>
              <a:rPr lang="en-US" sz="3000" b="1" dirty="0" err="1">
                <a:solidFill>
                  <a:schemeClr val="bg1"/>
                </a:solidFill>
                <a:latin typeface="Tahoma"/>
              </a:rPr>
              <a:t>untuk</a:t>
            </a:r>
            <a:r>
              <a:rPr lang="en-US" sz="3000" b="1" dirty="0">
                <a:solidFill>
                  <a:schemeClr val="bg1"/>
                </a:solidFill>
                <a:latin typeface="Tahoma"/>
              </a:rPr>
              <a:t> </a:t>
            </a:r>
            <a:r>
              <a:rPr lang="en-US" sz="3000" b="1" dirty="0" err="1">
                <a:solidFill>
                  <a:schemeClr val="bg1"/>
                </a:solidFill>
                <a:latin typeface="Tahoma"/>
              </a:rPr>
              <a:t>mencari</a:t>
            </a:r>
            <a:r>
              <a:rPr lang="en-US" sz="3000" b="1" dirty="0">
                <a:solidFill>
                  <a:schemeClr val="bg1"/>
                </a:solidFill>
                <a:latin typeface="Tahoma"/>
              </a:rPr>
              <a:t>, </a:t>
            </a:r>
            <a:r>
              <a:rPr lang="en-US" sz="3000" b="1" dirty="0" err="1">
                <a:solidFill>
                  <a:schemeClr val="bg1"/>
                </a:solidFill>
                <a:latin typeface="Tahoma"/>
              </a:rPr>
              <a:t>menemukan</a:t>
            </a:r>
            <a:r>
              <a:rPr lang="en-US" sz="3000" b="1" dirty="0">
                <a:solidFill>
                  <a:schemeClr val="bg1"/>
                </a:solidFill>
                <a:latin typeface="Tahoma"/>
              </a:rPr>
              <a:t>, dan </a:t>
            </a:r>
            <a:r>
              <a:rPr lang="en-US" sz="3000" b="1" dirty="0" err="1">
                <a:solidFill>
                  <a:schemeClr val="bg1"/>
                </a:solidFill>
                <a:latin typeface="Tahoma"/>
              </a:rPr>
              <a:t>menyebarkan</a:t>
            </a:r>
            <a:r>
              <a:rPr lang="en-US" sz="3000" b="1" dirty="0">
                <a:solidFill>
                  <a:schemeClr val="bg1"/>
                </a:solidFill>
                <a:latin typeface="Tahoma"/>
              </a:rPr>
              <a:t> </a:t>
            </a:r>
            <a:r>
              <a:rPr lang="en-US" sz="3000" b="1" dirty="0" err="1">
                <a:solidFill>
                  <a:schemeClr val="bg1"/>
                </a:solidFill>
                <a:latin typeface="Tahoma"/>
              </a:rPr>
              <a:t>informasi</a:t>
            </a:r>
            <a:r>
              <a:rPr lang="en-US" sz="3000" b="1" dirty="0">
                <a:solidFill>
                  <a:schemeClr val="bg1"/>
                </a:solidFill>
                <a:latin typeface="Tahoma"/>
              </a:rPr>
              <a:t> yang </a:t>
            </a:r>
            <a:r>
              <a:rPr lang="en-US" sz="3000" b="1" dirty="0" err="1">
                <a:solidFill>
                  <a:schemeClr val="bg1"/>
                </a:solidFill>
                <a:latin typeface="Tahoma"/>
              </a:rPr>
              <a:t>diinginkan</a:t>
            </a:r>
            <a:r>
              <a:rPr lang="en-US" sz="3000" b="1" dirty="0">
                <a:solidFill>
                  <a:schemeClr val="bg1"/>
                </a:solidFill>
                <a:latin typeface="Tahoma"/>
              </a:rPr>
              <a:t> </a:t>
            </a:r>
            <a:r>
              <a:rPr lang="en-US" sz="3000" b="1" dirty="0" err="1">
                <a:solidFill>
                  <a:schemeClr val="bg1"/>
                </a:solidFill>
                <a:latin typeface="Tahoma"/>
              </a:rPr>
              <a:t>secara</a:t>
            </a:r>
            <a:r>
              <a:rPr lang="en-US" sz="3000" b="1" dirty="0">
                <a:solidFill>
                  <a:schemeClr val="bg1"/>
                </a:solidFill>
                <a:latin typeface="Tahoma"/>
              </a:rPr>
              <a:t> </a:t>
            </a:r>
            <a:r>
              <a:rPr lang="en-US" sz="3000" b="1" dirty="0" err="1">
                <a:solidFill>
                  <a:schemeClr val="bg1"/>
                </a:solidFill>
                <a:latin typeface="Tahoma"/>
              </a:rPr>
              <a:t>tepat</a:t>
            </a:r>
            <a:r>
              <a:rPr lang="en-US" sz="3000" b="1" dirty="0">
                <a:solidFill>
                  <a:schemeClr val="bg1"/>
                </a:solidFill>
                <a:latin typeface="Tahoma"/>
              </a:rPr>
              <a:t> </a:t>
            </a:r>
            <a:r>
              <a:rPr lang="en-US" sz="3000" b="1" dirty="0" err="1">
                <a:solidFill>
                  <a:schemeClr val="bg1"/>
                </a:solidFill>
                <a:latin typeface="Tahoma"/>
              </a:rPr>
              <a:t>dari</a:t>
            </a:r>
            <a:r>
              <a:rPr lang="en-US" sz="3000" b="1" dirty="0">
                <a:solidFill>
                  <a:schemeClr val="bg1"/>
                </a:solidFill>
                <a:latin typeface="Tahoma"/>
              </a:rPr>
              <a:t> media </a:t>
            </a:r>
            <a:r>
              <a:rPr lang="en-US" sz="3000" b="1" dirty="0" err="1">
                <a:solidFill>
                  <a:schemeClr val="bg1"/>
                </a:solidFill>
                <a:latin typeface="Tahoma"/>
              </a:rPr>
              <a:t>penyimpanan</a:t>
            </a:r>
            <a:r>
              <a:rPr lang="en-US" sz="3000" b="1" dirty="0">
                <a:solidFill>
                  <a:schemeClr val="bg1"/>
                </a:solidFill>
                <a:latin typeface="Tahoma"/>
              </a:rPr>
              <a:t>, </a:t>
            </a:r>
            <a:r>
              <a:rPr lang="en-US" sz="3000" b="1" dirty="0" err="1">
                <a:solidFill>
                  <a:schemeClr val="bg1"/>
                </a:solidFill>
                <a:latin typeface="Tahoma"/>
              </a:rPr>
              <a:t>terlepas</a:t>
            </a:r>
            <a:r>
              <a:rPr lang="en-US" sz="3000" b="1" dirty="0">
                <a:solidFill>
                  <a:schemeClr val="bg1"/>
                </a:solidFill>
                <a:latin typeface="Tahoma"/>
              </a:rPr>
              <a:t> </a:t>
            </a:r>
            <a:r>
              <a:rPr lang="en-US" sz="3000" b="1" dirty="0" err="1">
                <a:solidFill>
                  <a:schemeClr val="bg1"/>
                </a:solidFill>
                <a:latin typeface="Tahoma"/>
              </a:rPr>
              <a:t>dari</a:t>
            </a:r>
            <a:r>
              <a:rPr lang="en-US" sz="3000" b="1" dirty="0">
                <a:solidFill>
                  <a:schemeClr val="bg1"/>
                </a:solidFill>
                <a:latin typeface="Tahoma"/>
              </a:rPr>
              <a:t> </a:t>
            </a:r>
            <a:r>
              <a:rPr lang="en-US" sz="3000" b="1" dirty="0" err="1">
                <a:solidFill>
                  <a:schemeClr val="bg1"/>
                </a:solidFill>
                <a:latin typeface="Tahoma"/>
              </a:rPr>
              <a:t>apakah</a:t>
            </a:r>
            <a:r>
              <a:rPr lang="en-US" sz="3000" b="1" dirty="0">
                <a:solidFill>
                  <a:schemeClr val="bg1"/>
                </a:solidFill>
                <a:latin typeface="Tahoma"/>
              </a:rPr>
              <a:t> </a:t>
            </a:r>
            <a:r>
              <a:rPr lang="en-US" sz="3000" b="1" dirty="0" err="1">
                <a:solidFill>
                  <a:schemeClr val="bg1"/>
                </a:solidFill>
                <a:latin typeface="Tahoma"/>
              </a:rPr>
              <a:t>itu</a:t>
            </a:r>
            <a:r>
              <a:rPr lang="en-US" sz="3000" b="1" dirty="0">
                <a:solidFill>
                  <a:schemeClr val="bg1"/>
                </a:solidFill>
                <a:latin typeface="Tahoma"/>
              </a:rPr>
              <a:t> </a:t>
            </a:r>
            <a:r>
              <a:rPr lang="en-US" sz="3000" b="1" dirty="0" err="1">
                <a:solidFill>
                  <a:schemeClr val="bg1"/>
                </a:solidFill>
                <a:latin typeface="Tahoma"/>
              </a:rPr>
              <a:t>benar</a:t>
            </a:r>
            <a:r>
              <a:rPr lang="en-US" sz="3000" b="1" dirty="0">
                <a:solidFill>
                  <a:schemeClr val="bg1"/>
                </a:solidFill>
                <a:latin typeface="Tahoma"/>
              </a:rPr>
              <a:t> </a:t>
            </a:r>
            <a:r>
              <a:rPr lang="en-US" sz="3000" b="1" dirty="0" err="1">
                <a:solidFill>
                  <a:schemeClr val="bg1"/>
                </a:solidFill>
                <a:latin typeface="Tahoma"/>
              </a:rPr>
              <a:t>atau</a:t>
            </a:r>
            <a:r>
              <a:rPr lang="en-US" sz="3000" b="1" dirty="0">
                <a:solidFill>
                  <a:schemeClr val="bg1"/>
                </a:solidFill>
                <a:latin typeface="Tahoma"/>
              </a:rPr>
              <a:t> </a:t>
            </a:r>
            <a:r>
              <a:rPr lang="en-US" sz="3000" b="1" dirty="0" err="1">
                <a:solidFill>
                  <a:schemeClr val="bg1"/>
                </a:solidFill>
                <a:latin typeface="Tahoma"/>
              </a:rPr>
              <a:t>tidak</a:t>
            </a:r>
            <a:r>
              <a:rPr lang="en-US" sz="3000" b="1" dirty="0">
                <a:solidFill>
                  <a:schemeClr val="bg1"/>
                </a:solidFill>
                <a:latin typeface="Tahoma"/>
              </a:rPr>
              <a:t>, </a:t>
            </a:r>
            <a:r>
              <a:rPr lang="en-US" sz="3000" b="1" dirty="0" err="1">
                <a:solidFill>
                  <a:schemeClr val="bg1"/>
                </a:solidFill>
                <a:latin typeface="Tahoma"/>
              </a:rPr>
              <a:t>didistribusikan</a:t>
            </a:r>
            <a:r>
              <a:rPr lang="en-US" sz="3000" b="1" dirty="0">
                <a:solidFill>
                  <a:schemeClr val="bg1"/>
                </a:solidFill>
                <a:latin typeface="Tahoma"/>
              </a:rPr>
              <a:t> </a:t>
            </a:r>
            <a:r>
              <a:rPr lang="en-US" sz="3000" b="1" dirty="0" err="1">
                <a:solidFill>
                  <a:schemeClr val="bg1"/>
                </a:solidFill>
                <a:latin typeface="Tahoma"/>
              </a:rPr>
              <a:t>secara</a:t>
            </a:r>
            <a:r>
              <a:rPr lang="en-US" sz="3000" b="1" dirty="0">
                <a:solidFill>
                  <a:schemeClr val="bg1"/>
                </a:solidFill>
                <a:latin typeface="Tahoma"/>
              </a:rPr>
              <a:t> </a:t>
            </a:r>
            <a:r>
              <a:rPr lang="en-US" sz="3000" b="1" dirty="0" err="1">
                <a:solidFill>
                  <a:schemeClr val="bg1"/>
                </a:solidFill>
                <a:latin typeface="Tahoma"/>
              </a:rPr>
              <a:t>lokal</a:t>
            </a:r>
            <a:r>
              <a:rPr lang="en-US" sz="3000" b="1" dirty="0">
                <a:solidFill>
                  <a:schemeClr val="bg1"/>
                </a:solidFill>
                <a:latin typeface="Tahoma"/>
              </a:rPr>
              <a:t> </a:t>
            </a:r>
            <a:r>
              <a:rPr lang="en-US" sz="3000" b="1" dirty="0" err="1">
                <a:solidFill>
                  <a:schemeClr val="bg1"/>
                </a:solidFill>
                <a:latin typeface="Tahoma"/>
              </a:rPr>
              <a:t>atau</a:t>
            </a:r>
            <a:r>
              <a:rPr lang="en-US" sz="3000" b="1" dirty="0">
                <a:solidFill>
                  <a:schemeClr val="bg1"/>
                </a:solidFill>
                <a:latin typeface="Tahoma"/>
              </a:rPr>
              <a:t> global. </a:t>
            </a:r>
            <a:r>
              <a:rPr lang="en-US" sz="3000" b="1" dirty="0" err="1">
                <a:solidFill>
                  <a:schemeClr val="bg1"/>
                </a:solidFill>
                <a:latin typeface="Tahoma"/>
              </a:rPr>
              <a:t>Informasi</a:t>
            </a:r>
            <a:r>
              <a:rPr lang="en-US" sz="3000" b="1" dirty="0">
                <a:solidFill>
                  <a:schemeClr val="bg1"/>
                </a:solidFill>
                <a:latin typeface="Tahoma"/>
              </a:rPr>
              <a:t> yang </a:t>
            </a:r>
            <a:r>
              <a:rPr lang="en-US" sz="3000" b="1" dirty="0" err="1">
                <a:solidFill>
                  <a:schemeClr val="bg1"/>
                </a:solidFill>
                <a:latin typeface="Tahoma"/>
              </a:rPr>
              <a:t>terus</a:t>
            </a:r>
            <a:r>
              <a:rPr lang="en-US" sz="3000" b="1" dirty="0">
                <a:solidFill>
                  <a:schemeClr val="bg1"/>
                </a:solidFill>
                <a:latin typeface="Tahoma"/>
              </a:rPr>
              <a:t> </a:t>
            </a:r>
            <a:r>
              <a:rPr lang="en-US" sz="3000" b="1" dirty="0" err="1">
                <a:solidFill>
                  <a:schemeClr val="bg1"/>
                </a:solidFill>
                <a:latin typeface="Tahoma"/>
              </a:rPr>
              <a:t>bertambah</a:t>
            </a:r>
            <a:r>
              <a:rPr lang="en-US" sz="3000" b="1" dirty="0">
                <a:solidFill>
                  <a:schemeClr val="bg1"/>
                </a:solidFill>
                <a:latin typeface="Tahoma"/>
              </a:rPr>
              <a:t> </a:t>
            </a:r>
            <a:r>
              <a:rPr lang="en-US" sz="3000" b="1" dirty="0" err="1">
                <a:solidFill>
                  <a:schemeClr val="bg1"/>
                </a:solidFill>
                <a:latin typeface="Tahoma"/>
              </a:rPr>
              <a:t>ke</a:t>
            </a:r>
            <a:r>
              <a:rPr lang="en-US" sz="3000" b="1" dirty="0">
                <a:solidFill>
                  <a:schemeClr val="bg1"/>
                </a:solidFill>
                <a:latin typeface="Tahoma"/>
              </a:rPr>
              <a:t> </a:t>
            </a:r>
            <a:r>
              <a:rPr lang="en-US" sz="3000" b="1" dirty="0" err="1">
                <a:solidFill>
                  <a:schemeClr val="bg1"/>
                </a:solidFill>
                <a:latin typeface="Tahoma"/>
              </a:rPr>
              <a:t>sistem</a:t>
            </a:r>
            <a:r>
              <a:rPr lang="en-US" sz="3000" b="1" dirty="0">
                <a:solidFill>
                  <a:schemeClr val="bg1"/>
                </a:solidFill>
                <a:latin typeface="Tahoma"/>
              </a:rPr>
              <a:t> </a:t>
            </a:r>
            <a:r>
              <a:rPr lang="en-US" sz="3000" b="1" dirty="0" err="1">
                <a:solidFill>
                  <a:schemeClr val="bg1"/>
                </a:solidFill>
                <a:latin typeface="Tahoma"/>
              </a:rPr>
              <a:t>penyimpanan</a:t>
            </a:r>
            <a:r>
              <a:rPr lang="en-US" sz="3000" b="1" dirty="0">
                <a:solidFill>
                  <a:schemeClr val="bg1"/>
                </a:solidFill>
                <a:latin typeface="Tahoma"/>
              </a:rPr>
              <a:t>, </a:t>
            </a:r>
            <a:r>
              <a:rPr lang="en-US" sz="3000" b="1" dirty="0" err="1">
                <a:solidFill>
                  <a:schemeClr val="bg1"/>
                </a:solidFill>
                <a:latin typeface="Tahoma"/>
              </a:rPr>
              <a:t>didorong</a:t>
            </a:r>
            <a:r>
              <a:rPr lang="en-US" sz="3000" b="1" dirty="0">
                <a:solidFill>
                  <a:schemeClr val="bg1"/>
                </a:solidFill>
                <a:latin typeface="Tahoma"/>
              </a:rPr>
              <a:t> oleh </a:t>
            </a:r>
            <a:r>
              <a:rPr lang="en-US" sz="3000" b="1" dirty="0" err="1">
                <a:solidFill>
                  <a:schemeClr val="bg1"/>
                </a:solidFill>
                <a:latin typeface="Tahoma"/>
              </a:rPr>
              <a:t>hadirnya</a:t>
            </a:r>
            <a:r>
              <a:rPr lang="en-US" sz="3000" b="1" dirty="0">
                <a:solidFill>
                  <a:schemeClr val="bg1"/>
                </a:solidFill>
                <a:latin typeface="Tahoma"/>
              </a:rPr>
              <a:t> Internet dan World Wide Web, </a:t>
            </a:r>
            <a:r>
              <a:rPr lang="en-US" sz="3000" b="1" dirty="0" err="1">
                <a:solidFill>
                  <a:schemeClr val="bg1"/>
                </a:solidFill>
                <a:latin typeface="Tahoma"/>
              </a:rPr>
              <a:t>serta</a:t>
            </a:r>
            <a:r>
              <a:rPr lang="en-US" sz="3000" b="1" dirty="0">
                <a:solidFill>
                  <a:schemeClr val="bg1"/>
                </a:solidFill>
                <a:latin typeface="Tahoma"/>
              </a:rPr>
              <a:t> </a:t>
            </a:r>
            <a:r>
              <a:rPr lang="en-US" sz="3000" b="1" dirty="0" err="1">
                <a:solidFill>
                  <a:schemeClr val="bg1"/>
                </a:solidFill>
                <a:latin typeface="Tahoma"/>
              </a:rPr>
              <a:t>perpustakaan</a:t>
            </a:r>
            <a:r>
              <a:rPr lang="en-US" sz="3000" b="1" dirty="0">
                <a:solidFill>
                  <a:schemeClr val="bg1"/>
                </a:solidFill>
                <a:latin typeface="Tahoma"/>
              </a:rPr>
              <a:t> digital, </a:t>
            </a:r>
            <a:r>
              <a:rPr lang="en-US" sz="3000" b="1" dirty="0" err="1">
                <a:solidFill>
                  <a:schemeClr val="bg1"/>
                </a:solidFill>
                <a:latin typeface="Tahoma"/>
              </a:rPr>
              <a:t>gudang</a:t>
            </a:r>
            <a:r>
              <a:rPr lang="en-US" sz="3000" b="1" dirty="0">
                <a:solidFill>
                  <a:schemeClr val="bg1"/>
                </a:solidFill>
                <a:latin typeface="Tahoma"/>
              </a:rPr>
              <a:t> </a:t>
            </a:r>
            <a:r>
              <a:rPr lang="en-US" sz="3000" b="1" dirty="0" err="1">
                <a:solidFill>
                  <a:schemeClr val="bg1"/>
                </a:solidFill>
                <a:latin typeface="Tahoma"/>
              </a:rPr>
              <a:t>publikasi</a:t>
            </a:r>
            <a:r>
              <a:rPr lang="en-US" sz="3000" b="1" dirty="0">
                <a:solidFill>
                  <a:schemeClr val="bg1"/>
                </a:solidFill>
                <a:latin typeface="Tahoma"/>
              </a:rPr>
              <a:t> </a:t>
            </a:r>
            <a:r>
              <a:rPr lang="en-US" sz="3000" b="1" dirty="0" err="1">
                <a:solidFill>
                  <a:schemeClr val="bg1"/>
                </a:solidFill>
                <a:latin typeface="Tahoma"/>
              </a:rPr>
              <a:t>penelitian</a:t>
            </a:r>
            <a:r>
              <a:rPr lang="en-US" sz="3000" b="1" dirty="0">
                <a:solidFill>
                  <a:schemeClr val="bg1"/>
                </a:solidFill>
                <a:latin typeface="Tahoma"/>
              </a:rPr>
              <a:t>, </a:t>
            </a:r>
            <a:r>
              <a:rPr lang="en-US" sz="3000" b="1" dirty="0" err="1">
                <a:solidFill>
                  <a:schemeClr val="bg1"/>
                </a:solidFill>
                <a:latin typeface="Tahoma"/>
              </a:rPr>
              <a:t>surat</a:t>
            </a:r>
            <a:r>
              <a:rPr lang="en-US" sz="3000" b="1" dirty="0">
                <a:solidFill>
                  <a:schemeClr val="bg1"/>
                </a:solidFill>
                <a:latin typeface="Tahoma"/>
              </a:rPr>
              <a:t> </a:t>
            </a:r>
            <a:r>
              <a:rPr lang="en-US" sz="3000" b="1" dirty="0" err="1">
                <a:solidFill>
                  <a:schemeClr val="bg1"/>
                </a:solidFill>
                <a:latin typeface="Tahoma"/>
              </a:rPr>
              <a:t>kabar</a:t>
            </a:r>
            <a:r>
              <a:rPr lang="en-US" sz="3000" b="1" dirty="0">
                <a:solidFill>
                  <a:schemeClr val="bg1"/>
                </a:solidFill>
                <a:latin typeface="Tahoma"/>
              </a:rPr>
              <a:t> </a:t>
            </a:r>
            <a:r>
              <a:rPr lang="en-US" sz="3000" b="1" dirty="0" err="1">
                <a:solidFill>
                  <a:schemeClr val="bg1"/>
                </a:solidFill>
                <a:latin typeface="Tahoma"/>
              </a:rPr>
              <a:t>edisi</a:t>
            </a:r>
            <a:r>
              <a:rPr lang="en-US" sz="3000" b="1" dirty="0">
                <a:solidFill>
                  <a:schemeClr val="bg1"/>
                </a:solidFill>
                <a:latin typeface="Tahoma"/>
              </a:rPr>
              <a:t> </a:t>
            </a:r>
            <a:r>
              <a:rPr lang="en-US" sz="3000" b="1" dirty="0" err="1">
                <a:solidFill>
                  <a:schemeClr val="bg1"/>
                </a:solidFill>
                <a:latin typeface="Tahoma"/>
              </a:rPr>
              <a:t>elektronik</a:t>
            </a:r>
            <a:r>
              <a:rPr lang="en-US" sz="3000" b="1" dirty="0">
                <a:solidFill>
                  <a:schemeClr val="bg1"/>
                </a:solidFill>
                <a:latin typeface="Tahoma"/>
              </a:rPr>
              <a:t>, </a:t>
            </a:r>
            <a:r>
              <a:rPr lang="en-US" sz="3000" b="1" dirty="0" err="1">
                <a:solidFill>
                  <a:schemeClr val="bg1"/>
                </a:solidFill>
                <a:latin typeface="Tahoma"/>
              </a:rPr>
              <a:t>jurnal</a:t>
            </a:r>
            <a:r>
              <a:rPr lang="en-US" sz="3000" b="1" dirty="0">
                <a:solidFill>
                  <a:schemeClr val="bg1"/>
                </a:solidFill>
                <a:latin typeface="Tahoma"/>
              </a:rPr>
              <a:t>, dan </a:t>
            </a:r>
            <a:r>
              <a:rPr lang="en-US" sz="3000" b="1" dirty="0" err="1">
                <a:solidFill>
                  <a:schemeClr val="bg1"/>
                </a:solidFill>
                <a:latin typeface="Tahoma"/>
              </a:rPr>
              <a:t>majalah</a:t>
            </a:r>
            <a:r>
              <a:rPr lang="en-US" sz="3000" b="1" dirty="0">
                <a:solidFill>
                  <a:schemeClr val="bg1"/>
                </a:solidFill>
                <a:latin typeface="Tahoma"/>
              </a:rPr>
              <a:t>. </a:t>
            </a:r>
          </a:p>
        </p:txBody>
      </p:sp>
      <p:sp>
        <p:nvSpPr>
          <p:cNvPr id="16" name="TextBox 12">
            <a:extLst>
              <a:ext uri="{FF2B5EF4-FFF2-40B4-BE49-F238E27FC236}">
                <a16:creationId xmlns:a16="http://schemas.microsoft.com/office/drawing/2014/main" id="{C8B3B51E-8ECA-4D3F-872E-65B651C327D3}"/>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689974" y="676482"/>
            <a:ext cx="7292226" cy="615553"/>
          </a:xfrm>
          <a:prstGeom prst="rect">
            <a:avLst/>
          </a:prstGeom>
        </p:spPr>
        <p:txBody>
          <a:bodyPr wrap="square" lIns="0" tIns="0" rIns="0" bIns="0" rtlCol="0" anchor="t">
            <a:spAutoFit/>
          </a:bodyPr>
          <a:lstStyle/>
          <a:p>
            <a:pPr>
              <a:lnSpc>
                <a:spcPts val="4799"/>
              </a:lnSpc>
              <a:spcBef>
                <a:spcPct val="0"/>
              </a:spcBef>
            </a:pPr>
            <a:r>
              <a:rPr lang="en-US" sz="4800" b="1" dirty="0">
                <a:solidFill>
                  <a:srgbClr val="F6F3E4"/>
                </a:solidFill>
                <a:latin typeface="Tahoma"/>
              </a:rPr>
              <a:t>Retrieval Strategies</a:t>
            </a:r>
          </a:p>
        </p:txBody>
      </p:sp>
      <p:sp>
        <p:nvSpPr>
          <p:cNvPr id="14" name="TextBox 14"/>
          <p:cNvSpPr txBox="1"/>
          <p:nvPr/>
        </p:nvSpPr>
        <p:spPr>
          <a:xfrm>
            <a:off x="457968" y="1769814"/>
            <a:ext cx="17373600" cy="7412286"/>
          </a:xfrm>
          <a:prstGeom prst="rect">
            <a:avLst/>
          </a:prstGeom>
        </p:spPr>
        <p:txBody>
          <a:bodyPr wrap="square" lIns="0" tIns="0" rIns="0" bIns="0" rtlCol="0" anchor="t">
            <a:spAutoFit/>
          </a:bodyPr>
          <a:lstStyle/>
          <a:p>
            <a:pPr algn="just">
              <a:lnSpc>
                <a:spcPts val="3400"/>
              </a:lnSpc>
            </a:pPr>
            <a:r>
              <a:rPr lang="en-US" sz="3200" dirty="0" err="1">
                <a:solidFill>
                  <a:schemeClr val="bg1"/>
                </a:solidFill>
              </a:rPr>
              <a:t>Sekumpulan</a:t>
            </a:r>
            <a:r>
              <a:rPr lang="en-US" sz="3200" dirty="0">
                <a:solidFill>
                  <a:schemeClr val="bg1"/>
                </a:solidFill>
              </a:rPr>
              <a:t> </a:t>
            </a:r>
            <a:r>
              <a:rPr lang="en-US" sz="3200" dirty="0" err="1">
                <a:solidFill>
                  <a:schemeClr val="bg1"/>
                </a:solidFill>
              </a:rPr>
              <a:t>dokumen</a:t>
            </a:r>
            <a:r>
              <a:rPr lang="en-US" sz="3200" dirty="0">
                <a:solidFill>
                  <a:schemeClr val="bg1"/>
                </a:solidFill>
              </a:rPr>
              <a:t> D1 , D2 ,...,</a:t>
            </a:r>
            <a:r>
              <a:rPr lang="en-US" sz="3200" dirty="0" err="1">
                <a:solidFill>
                  <a:schemeClr val="bg1"/>
                </a:solidFill>
              </a:rPr>
              <a:t>Dn</a:t>
            </a:r>
            <a:r>
              <a:rPr lang="en-US" sz="3200" dirty="0">
                <a:solidFill>
                  <a:schemeClr val="bg1"/>
                </a:solidFill>
              </a:rPr>
              <a:t> dan </a:t>
            </a:r>
            <a:r>
              <a:rPr lang="en-US" sz="3200" dirty="0" err="1">
                <a:solidFill>
                  <a:schemeClr val="bg1"/>
                </a:solidFill>
              </a:rPr>
              <a:t>kueri</a:t>
            </a:r>
            <a:r>
              <a:rPr lang="en-US" sz="3200" dirty="0">
                <a:solidFill>
                  <a:schemeClr val="bg1"/>
                </a:solidFill>
              </a:rPr>
              <a:t> Q, </a:t>
            </a:r>
            <a:r>
              <a:rPr lang="en-US" sz="3200" dirty="0" err="1">
                <a:solidFill>
                  <a:schemeClr val="bg1"/>
                </a:solidFill>
              </a:rPr>
              <a:t>untuk</a:t>
            </a:r>
            <a:r>
              <a:rPr lang="en-US" sz="3200" dirty="0">
                <a:solidFill>
                  <a:schemeClr val="bg1"/>
                </a:solidFill>
              </a:rPr>
              <a:t> </a:t>
            </a:r>
            <a:r>
              <a:rPr lang="en-US" sz="3200" dirty="0" err="1">
                <a:solidFill>
                  <a:schemeClr val="bg1"/>
                </a:solidFill>
              </a:rPr>
              <a:t>pengambilan</a:t>
            </a:r>
            <a:r>
              <a:rPr lang="en-US" sz="3200" dirty="0">
                <a:solidFill>
                  <a:schemeClr val="bg1"/>
                </a:solidFill>
              </a:rPr>
              <a:t> </a:t>
            </a:r>
            <a:r>
              <a:rPr lang="en-US" sz="3200" dirty="0" err="1">
                <a:solidFill>
                  <a:schemeClr val="bg1"/>
                </a:solidFill>
              </a:rPr>
              <a:t>informasi</a:t>
            </a:r>
            <a:r>
              <a:rPr lang="en-US" sz="3200" dirty="0">
                <a:solidFill>
                  <a:schemeClr val="bg1"/>
                </a:solidFill>
              </a:rPr>
              <a:t> yang </a:t>
            </a:r>
            <a:r>
              <a:rPr lang="en-US" sz="3200" dirty="0" err="1">
                <a:solidFill>
                  <a:schemeClr val="bg1"/>
                </a:solidFill>
              </a:rPr>
              <a:t>memberikan</a:t>
            </a:r>
            <a:r>
              <a:rPr lang="en-US" sz="3200" dirty="0">
                <a:solidFill>
                  <a:schemeClr val="bg1"/>
                </a:solidFill>
              </a:rPr>
              <a:t> </a:t>
            </a:r>
            <a:r>
              <a:rPr lang="en-US" sz="3200" dirty="0" err="1">
                <a:solidFill>
                  <a:schemeClr val="bg1"/>
                </a:solidFill>
              </a:rPr>
              <a:t>ukuran</a:t>
            </a:r>
            <a:r>
              <a:rPr lang="en-US" sz="3200" dirty="0">
                <a:solidFill>
                  <a:schemeClr val="bg1"/>
                </a:solidFill>
              </a:rPr>
              <a:t> </a:t>
            </a:r>
            <a:r>
              <a:rPr lang="en-US" sz="3200" dirty="0" err="1">
                <a:solidFill>
                  <a:schemeClr val="bg1"/>
                </a:solidFill>
              </a:rPr>
              <a:t>kesamaan</a:t>
            </a:r>
            <a:r>
              <a:rPr lang="en-US" sz="3200" dirty="0">
                <a:solidFill>
                  <a:schemeClr val="bg1"/>
                </a:solidFill>
              </a:rPr>
              <a:t> sim(Q, Di ) </a:t>
            </a:r>
            <a:r>
              <a:rPr lang="en-US" sz="3200" dirty="0" err="1">
                <a:solidFill>
                  <a:schemeClr val="bg1"/>
                </a:solidFill>
              </a:rPr>
              <a:t>untuk</a:t>
            </a:r>
            <a:r>
              <a:rPr lang="en-US" sz="3200" dirty="0">
                <a:solidFill>
                  <a:schemeClr val="bg1"/>
                </a:solidFill>
              </a:rPr>
              <a:t> </a:t>
            </a:r>
            <a:r>
              <a:rPr lang="en-US" sz="3200" dirty="0" err="1">
                <a:solidFill>
                  <a:schemeClr val="bg1"/>
                </a:solidFill>
              </a:rPr>
              <a:t>i</a:t>
            </a:r>
            <a:r>
              <a:rPr lang="en-US" sz="3200" dirty="0">
                <a:solidFill>
                  <a:schemeClr val="bg1"/>
                </a:solidFill>
              </a:rPr>
              <a:t> = 1, 2,...,n , </a:t>
            </a:r>
            <a:r>
              <a:rPr lang="en-US" sz="3200" dirty="0" err="1">
                <a:solidFill>
                  <a:schemeClr val="bg1"/>
                </a:solidFill>
              </a:rPr>
              <a:t>antara</a:t>
            </a:r>
            <a:r>
              <a:rPr lang="en-US" sz="3200" dirty="0">
                <a:solidFill>
                  <a:schemeClr val="bg1"/>
                </a:solidFill>
              </a:rPr>
              <a:t> </a:t>
            </a:r>
            <a:r>
              <a:rPr lang="en-US" sz="3200" dirty="0" err="1">
                <a:solidFill>
                  <a:schemeClr val="bg1"/>
                </a:solidFill>
              </a:rPr>
              <a:t>kueri</a:t>
            </a:r>
            <a:r>
              <a:rPr lang="en-US" sz="3200" dirty="0">
                <a:solidFill>
                  <a:schemeClr val="bg1"/>
                </a:solidFill>
              </a:rPr>
              <a:t> Q dan </a:t>
            </a:r>
            <a:r>
              <a:rPr lang="en-US" sz="3200" dirty="0" err="1">
                <a:solidFill>
                  <a:schemeClr val="bg1"/>
                </a:solidFill>
              </a:rPr>
              <a:t>kumpulan</a:t>
            </a:r>
            <a:r>
              <a:rPr lang="en-US" sz="3200" dirty="0">
                <a:solidFill>
                  <a:schemeClr val="bg1"/>
                </a:solidFill>
              </a:rPr>
              <a:t> </a:t>
            </a:r>
            <a:r>
              <a:rPr lang="en-US" sz="3200" dirty="0" err="1">
                <a:solidFill>
                  <a:schemeClr val="bg1"/>
                </a:solidFill>
              </a:rPr>
              <a:t>dokumen</a:t>
            </a:r>
            <a:r>
              <a:rPr lang="en-US" sz="3200" dirty="0">
                <a:solidFill>
                  <a:schemeClr val="bg1"/>
                </a:solidFill>
              </a:rPr>
              <a:t> D. </a:t>
            </a:r>
          </a:p>
          <a:p>
            <a:pPr algn="just">
              <a:lnSpc>
                <a:spcPts val="3400"/>
              </a:lnSpc>
            </a:pPr>
            <a:r>
              <a:rPr lang="en-US" sz="3200" dirty="0">
                <a:solidFill>
                  <a:schemeClr val="bg1"/>
                </a:solidFill>
              </a:rPr>
              <a:t>• </a:t>
            </a:r>
            <a:r>
              <a:rPr lang="en-US" sz="3600" b="1" dirty="0" err="1">
                <a:solidFill>
                  <a:schemeClr val="bg1"/>
                </a:solidFill>
              </a:rPr>
              <a:t>Pengindeksan</a:t>
            </a:r>
            <a:r>
              <a:rPr lang="en-US" sz="3600" b="1" dirty="0">
                <a:solidFill>
                  <a:schemeClr val="bg1"/>
                </a:solidFill>
              </a:rPr>
              <a:t> Boolean</a:t>
            </a:r>
            <a:r>
              <a:rPr lang="en-US" sz="3600" dirty="0">
                <a:solidFill>
                  <a:schemeClr val="bg1"/>
                </a:solidFill>
              </a:rPr>
              <a:t>. </a:t>
            </a:r>
            <a:r>
              <a:rPr lang="en-US" sz="3200" dirty="0" err="1">
                <a:solidFill>
                  <a:schemeClr val="bg1"/>
                </a:solidFill>
              </a:rPr>
              <a:t>Kueri</a:t>
            </a:r>
            <a:r>
              <a:rPr lang="en-US" sz="3200" dirty="0">
                <a:solidFill>
                  <a:schemeClr val="bg1"/>
                </a:solidFill>
              </a:rPr>
              <a:t> Boolean </a:t>
            </a:r>
            <a:r>
              <a:rPr lang="en-US" sz="3200" dirty="0" err="1">
                <a:solidFill>
                  <a:schemeClr val="bg1"/>
                </a:solidFill>
              </a:rPr>
              <a:t>menghasilkan</a:t>
            </a:r>
            <a:r>
              <a:rPr lang="en-US" sz="3200" dirty="0">
                <a:solidFill>
                  <a:schemeClr val="bg1"/>
                </a:solidFill>
              </a:rPr>
              <a:t> </a:t>
            </a:r>
            <a:r>
              <a:rPr lang="en-US" sz="3200" dirty="0" err="1">
                <a:solidFill>
                  <a:schemeClr val="bg1"/>
                </a:solidFill>
              </a:rPr>
              <a:t>peringkat</a:t>
            </a:r>
            <a:r>
              <a:rPr lang="en-US" sz="3200" dirty="0">
                <a:solidFill>
                  <a:schemeClr val="bg1"/>
                </a:solidFill>
              </a:rPr>
              <a:t> </a:t>
            </a:r>
            <a:r>
              <a:rPr lang="en-US" sz="3200" dirty="0" err="1">
                <a:solidFill>
                  <a:schemeClr val="bg1"/>
                </a:solidFill>
              </a:rPr>
              <a:t>berdasarkan</a:t>
            </a:r>
            <a:r>
              <a:rPr lang="en-US" sz="3200" dirty="0">
                <a:solidFill>
                  <a:schemeClr val="bg1"/>
                </a:solidFill>
              </a:rPr>
              <a:t> </a:t>
            </a:r>
            <a:r>
              <a:rPr lang="en-US" sz="3200" dirty="0" err="1">
                <a:solidFill>
                  <a:schemeClr val="bg1"/>
                </a:solidFill>
              </a:rPr>
              <a:t>beberapa</a:t>
            </a:r>
            <a:r>
              <a:rPr lang="en-US" sz="3200" dirty="0">
                <a:solidFill>
                  <a:schemeClr val="bg1"/>
                </a:solidFill>
              </a:rPr>
              <a:t> </a:t>
            </a:r>
            <a:r>
              <a:rPr lang="en-US" sz="3200" dirty="0" err="1">
                <a:solidFill>
                  <a:schemeClr val="bg1"/>
                </a:solidFill>
              </a:rPr>
              <a:t>skor</a:t>
            </a:r>
            <a:r>
              <a:rPr lang="en-US" sz="3200" dirty="0">
                <a:solidFill>
                  <a:schemeClr val="bg1"/>
                </a:solidFill>
              </a:rPr>
              <a:t> yang </a:t>
            </a:r>
            <a:r>
              <a:rPr lang="en-US" sz="3200" dirty="0" err="1">
                <a:solidFill>
                  <a:schemeClr val="bg1"/>
                </a:solidFill>
              </a:rPr>
              <a:t>diberikan</a:t>
            </a:r>
            <a:r>
              <a:rPr lang="en-US" sz="3200" dirty="0">
                <a:solidFill>
                  <a:schemeClr val="bg1"/>
                </a:solidFill>
              </a:rPr>
              <a:t>. Hal </a:t>
            </a:r>
            <a:r>
              <a:rPr lang="en-US" sz="3200" dirty="0" err="1">
                <a:solidFill>
                  <a:schemeClr val="bg1"/>
                </a:solidFill>
              </a:rPr>
              <a:t>ini</a:t>
            </a:r>
            <a:r>
              <a:rPr lang="en-US" sz="3200" dirty="0">
                <a:solidFill>
                  <a:schemeClr val="bg1"/>
                </a:solidFill>
              </a:rPr>
              <a:t> </a:t>
            </a:r>
            <a:r>
              <a:rPr lang="en-US" sz="3200" dirty="0" err="1">
                <a:solidFill>
                  <a:schemeClr val="bg1"/>
                </a:solidFill>
              </a:rPr>
              <a:t>dapat</a:t>
            </a:r>
            <a:r>
              <a:rPr lang="en-US" sz="3200" dirty="0">
                <a:solidFill>
                  <a:schemeClr val="bg1"/>
                </a:solidFill>
              </a:rPr>
              <a:t> </a:t>
            </a:r>
            <a:r>
              <a:rPr lang="en-US" sz="3200" dirty="0" err="1">
                <a:solidFill>
                  <a:schemeClr val="bg1"/>
                </a:solidFill>
              </a:rPr>
              <a:t>dicapai</a:t>
            </a:r>
            <a:r>
              <a:rPr lang="en-US" sz="3200" dirty="0">
                <a:solidFill>
                  <a:schemeClr val="bg1"/>
                </a:solidFill>
              </a:rPr>
              <a:t> </a:t>
            </a:r>
            <a:r>
              <a:rPr lang="en-US" sz="3200" dirty="0" err="1">
                <a:solidFill>
                  <a:schemeClr val="bg1"/>
                </a:solidFill>
              </a:rPr>
              <a:t>dengan</a:t>
            </a:r>
            <a:r>
              <a:rPr lang="en-US" sz="3200" dirty="0">
                <a:solidFill>
                  <a:schemeClr val="bg1"/>
                </a:solidFill>
              </a:rPr>
              <a:t> </a:t>
            </a:r>
            <a:r>
              <a:rPr lang="en-US" sz="3200" dirty="0" err="1">
                <a:solidFill>
                  <a:schemeClr val="bg1"/>
                </a:solidFill>
              </a:rPr>
              <a:t>mengasosiasikan</a:t>
            </a:r>
            <a:r>
              <a:rPr lang="en-US" sz="3200" dirty="0">
                <a:solidFill>
                  <a:schemeClr val="bg1"/>
                </a:solidFill>
              </a:rPr>
              <a:t> </a:t>
            </a:r>
            <a:r>
              <a:rPr lang="en-US" sz="3200" dirty="0" err="1">
                <a:solidFill>
                  <a:schemeClr val="bg1"/>
                </a:solidFill>
              </a:rPr>
              <a:t>bobot</a:t>
            </a:r>
            <a:r>
              <a:rPr lang="en-US" sz="3200" dirty="0">
                <a:solidFill>
                  <a:schemeClr val="bg1"/>
                </a:solidFill>
              </a:rPr>
              <a:t> </a:t>
            </a:r>
            <a:r>
              <a:rPr lang="en-US" sz="3200" dirty="0" err="1">
                <a:solidFill>
                  <a:schemeClr val="bg1"/>
                </a:solidFill>
              </a:rPr>
              <a:t>dengan</a:t>
            </a:r>
            <a:r>
              <a:rPr lang="en-US" sz="3200" dirty="0">
                <a:solidFill>
                  <a:schemeClr val="bg1"/>
                </a:solidFill>
              </a:rPr>
              <a:t> </a:t>
            </a:r>
            <a:r>
              <a:rPr lang="en-US" sz="3200" dirty="0" err="1">
                <a:solidFill>
                  <a:schemeClr val="bg1"/>
                </a:solidFill>
              </a:rPr>
              <a:t>setiap</a:t>
            </a:r>
            <a:r>
              <a:rPr lang="en-US" sz="3200" dirty="0">
                <a:solidFill>
                  <a:schemeClr val="bg1"/>
                </a:solidFill>
              </a:rPr>
              <a:t> </a:t>
            </a:r>
            <a:r>
              <a:rPr lang="en-US" sz="3200" dirty="0" err="1">
                <a:solidFill>
                  <a:schemeClr val="bg1"/>
                </a:solidFill>
              </a:rPr>
              <a:t>kueri</a:t>
            </a:r>
            <a:r>
              <a:rPr lang="en-US" sz="3200" dirty="0">
                <a:solidFill>
                  <a:schemeClr val="bg1"/>
                </a:solidFill>
              </a:rPr>
              <a:t> yang </a:t>
            </a:r>
            <a:r>
              <a:rPr lang="en-US" sz="3200" dirty="0" err="1">
                <a:solidFill>
                  <a:schemeClr val="bg1"/>
                </a:solidFill>
              </a:rPr>
              <a:t>dapat</a:t>
            </a:r>
            <a:r>
              <a:rPr lang="en-US" sz="3200" dirty="0">
                <a:solidFill>
                  <a:schemeClr val="bg1"/>
                </a:solidFill>
              </a:rPr>
              <a:t> </a:t>
            </a:r>
            <a:r>
              <a:rPr lang="en-US" sz="3200" dirty="0" err="1">
                <a:solidFill>
                  <a:schemeClr val="bg1"/>
                </a:solidFill>
              </a:rPr>
              <a:t>digunakan</a:t>
            </a:r>
            <a:r>
              <a:rPr lang="en-US" sz="3200" dirty="0">
                <a:solidFill>
                  <a:schemeClr val="bg1"/>
                </a:solidFill>
              </a:rPr>
              <a:t> </a:t>
            </a:r>
            <a:r>
              <a:rPr lang="en-US" sz="3200" dirty="0" err="1">
                <a:solidFill>
                  <a:schemeClr val="bg1"/>
                </a:solidFill>
              </a:rPr>
              <a:t>untuk</a:t>
            </a:r>
            <a:r>
              <a:rPr lang="en-US" sz="3200" dirty="0">
                <a:solidFill>
                  <a:schemeClr val="bg1"/>
                </a:solidFill>
              </a:rPr>
              <a:t> </a:t>
            </a:r>
            <a:r>
              <a:rPr lang="en-US" sz="3200" dirty="0" err="1">
                <a:solidFill>
                  <a:schemeClr val="bg1"/>
                </a:solidFill>
              </a:rPr>
              <a:t>menghitung</a:t>
            </a:r>
            <a:r>
              <a:rPr lang="en-US" sz="3200" dirty="0">
                <a:solidFill>
                  <a:schemeClr val="bg1"/>
                </a:solidFill>
              </a:rPr>
              <a:t> </a:t>
            </a:r>
            <a:r>
              <a:rPr lang="en-US" sz="3200" dirty="0" err="1">
                <a:solidFill>
                  <a:schemeClr val="bg1"/>
                </a:solidFill>
              </a:rPr>
              <a:t>koefisien</a:t>
            </a:r>
            <a:r>
              <a:rPr lang="en-US" sz="3200" dirty="0">
                <a:solidFill>
                  <a:schemeClr val="bg1"/>
                </a:solidFill>
              </a:rPr>
              <a:t> </a:t>
            </a:r>
            <a:r>
              <a:rPr lang="en-US" sz="3200" dirty="0" err="1">
                <a:solidFill>
                  <a:schemeClr val="bg1"/>
                </a:solidFill>
              </a:rPr>
              <a:t>kesamaan</a:t>
            </a:r>
            <a:r>
              <a:rPr lang="en-US" sz="3200" dirty="0">
                <a:solidFill>
                  <a:schemeClr val="bg1"/>
                </a:solidFill>
              </a:rPr>
              <a:t>.</a:t>
            </a:r>
          </a:p>
          <a:p>
            <a:pPr algn="just">
              <a:lnSpc>
                <a:spcPts val="3400"/>
              </a:lnSpc>
            </a:pPr>
            <a:r>
              <a:rPr lang="en-US" sz="3200" dirty="0">
                <a:solidFill>
                  <a:schemeClr val="bg1"/>
                </a:solidFill>
              </a:rPr>
              <a:t>• </a:t>
            </a:r>
            <a:r>
              <a:rPr lang="en-US" sz="3600" b="1" dirty="0">
                <a:solidFill>
                  <a:schemeClr val="bg1"/>
                </a:solidFill>
              </a:rPr>
              <a:t>Model </a:t>
            </a:r>
            <a:r>
              <a:rPr lang="en-US" sz="3600" b="1" dirty="0" err="1">
                <a:solidFill>
                  <a:schemeClr val="bg1"/>
                </a:solidFill>
              </a:rPr>
              <a:t>Ruang</a:t>
            </a:r>
            <a:r>
              <a:rPr lang="en-US" sz="3600" b="1" dirty="0">
                <a:solidFill>
                  <a:schemeClr val="bg1"/>
                </a:solidFill>
              </a:rPr>
              <a:t> </a:t>
            </a:r>
            <a:r>
              <a:rPr lang="en-US" sz="3600" b="1" dirty="0" err="1">
                <a:solidFill>
                  <a:schemeClr val="bg1"/>
                </a:solidFill>
              </a:rPr>
              <a:t>Vektor</a:t>
            </a:r>
            <a:r>
              <a:rPr lang="en-US" sz="3200" dirty="0">
                <a:solidFill>
                  <a:schemeClr val="bg1"/>
                </a:solidFill>
              </a:rPr>
              <a:t>. </a:t>
            </a:r>
            <a:r>
              <a:rPr lang="en-US" sz="3200" dirty="0" err="1">
                <a:solidFill>
                  <a:schemeClr val="bg1"/>
                </a:solidFill>
              </a:rPr>
              <a:t>Dokumen</a:t>
            </a:r>
            <a:r>
              <a:rPr lang="en-US" sz="3200" dirty="0">
                <a:solidFill>
                  <a:schemeClr val="bg1"/>
                </a:solidFill>
              </a:rPr>
              <a:t> Di dan query Q </a:t>
            </a:r>
            <a:r>
              <a:rPr lang="en-US" sz="3200" dirty="0" err="1">
                <a:solidFill>
                  <a:schemeClr val="bg1"/>
                </a:solidFill>
              </a:rPr>
              <a:t>masing-masing</a:t>
            </a:r>
            <a:r>
              <a:rPr lang="en-US" sz="3200" dirty="0">
                <a:solidFill>
                  <a:schemeClr val="bg1"/>
                </a:solidFill>
              </a:rPr>
              <a:t> </a:t>
            </a:r>
            <a:r>
              <a:rPr lang="en-US" sz="3200" dirty="0" err="1">
                <a:solidFill>
                  <a:schemeClr val="bg1"/>
                </a:solidFill>
              </a:rPr>
              <a:t>direpresentasikan</a:t>
            </a:r>
            <a:r>
              <a:rPr lang="en-US" sz="3200" dirty="0">
                <a:solidFill>
                  <a:schemeClr val="bg1"/>
                </a:solidFill>
              </a:rPr>
              <a:t> </a:t>
            </a:r>
            <a:r>
              <a:rPr lang="en-US" sz="3200" dirty="0" err="1">
                <a:solidFill>
                  <a:schemeClr val="bg1"/>
                </a:solidFill>
              </a:rPr>
              <a:t>sebagai</a:t>
            </a:r>
            <a:r>
              <a:rPr lang="en-US" sz="3200" dirty="0">
                <a:solidFill>
                  <a:schemeClr val="bg1"/>
                </a:solidFill>
              </a:rPr>
              <a:t> </a:t>
            </a:r>
            <a:r>
              <a:rPr lang="en-US" sz="3200" dirty="0" err="1">
                <a:solidFill>
                  <a:schemeClr val="bg1"/>
                </a:solidFill>
              </a:rPr>
              <a:t>vektor</a:t>
            </a:r>
            <a:r>
              <a:rPr lang="en-US" sz="3200" dirty="0">
                <a:solidFill>
                  <a:schemeClr val="bg1"/>
                </a:solidFill>
              </a:rPr>
              <a:t> </a:t>
            </a:r>
            <a:r>
              <a:rPr lang="en-US" sz="3200" dirty="0" err="1">
                <a:solidFill>
                  <a:schemeClr val="bg1"/>
                </a:solidFill>
              </a:rPr>
              <a:t>dalam</a:t>
            </a:r>
            <a:r>
              <a:rPr lang="en-US" sz="3200" dirty="0">
                <a:solidFill>
                  <a:schemeClr val="bg1"/>
                </a:solidFill>
              </a:rPr>
              <a:t> </a:t>
            </a:r>
            <a:r>
              <a:rPr lang="en-US" sz="3200" dirty="0" err="1">
                <a:solidFill>
                  <a:schemeClr val="bg1"/>
                </a:solidFill>
              </a:rPr>
              <a:t>ruang</a:t>
            </a:r>
            <a:r>
              <a:rPr lang="en-US" sz="3200" dirty="0">
                <a:solidFill>
                  <a:schemeClr val="bg1"/>
                </a:solidFill>
              </a:rPr>
              <a:t>, model </a:t>
            </a:r>
            <a:r>
              <a:rPr lang="en-US" sz="3200" dirty="0" err="1">
                <a:solidFill>
                  <a:schemeClr val="bg1"/>
                </a:solidFill>
              </a:rPr>
              <a:t>untuk</a:t>
            </a:r>
            <a:r>
              <a:rPr lang="en-US" sz="3200" dirty="0">
                <a:solidFill>
                  <a:schemeClr val="bg1"/>
                </a:solidFill>
              </a:rPr>
              <a:t> </a:t>
            </a:r>
            <a:r>
              <a:rPr lang="en-US" sz="3200" dirty="0" err="1">
                <a:solidFill>
                  <a:schemeClr val="bg1"/>
                </a:solidFill>
              </a:rPr>
              <a:t>menghitung</a:t>
            </a:r>
            <a:r>
              <a:rPr lang="en-US" sz="3200" dirty="0">
                <a:solidFill>
                  <a:schemeClr val="bg1"/>
                </a:solidFill>
              </a:rPr>
              <a:t> </a:t>
            </a:r>
            <a:r>
              <a:rPr lang="en-US" sz="3200" dirty="0" err="1">
                <a:solidFill>
                  <a:schemeClr val="bg1"/>
                </a:solidFill>
              </a:rPr>
              <a:t>kesamaan</a:t>
            </a:r>
            <a:r>
              <a:rPr lang="en-US" sz="3200" dirty="0">
                <a:solidFill>
                  <a:schemeClr val="bg1"/>
                </a:solidFill>
              </a:rPr>
              <a:t> sim(Q, Di ) </a:t>
            </a:r>
            <a:r>
              <a:rPr lang="en-US" sz="3200" dirty="0" err="1">
                <a:solidFill>
                  <a:schemeClr val="bg1"/>
                </a:solidFill>
              </a:rPr>
              <a:t>diantara</a:t>
            </a:r>
            <a:r>
              <a:rPr lang="en-US" sz="3200" dirty="0">
                <a:solidFill>
                  <a:schemeClr val="bg1"/>
                </a:solidFill>
              </a:rPr>
              <a:t> </a:t>
            </a:r>
            <a:r>
              <a:rPr lang="en-US" sz="3200" dirty="0" err="1">
                <a:solidFill>
                  <a:schemeClr val="bg1"/>
                </a:solidFill>
              </a:rPr>
              <a:t>dua</a:t>
            </a:r>
            <a:r>
              <a:rPr lang="en-US" sz="3200" dirty="0">
                <a:solidFill>
                  <a:schemeClr val="bg1"/>
                </a:solidFill>
              </a:rPr>
              <a:t> </a:t>
            </a:r>
            <a:r>
              <a:rPr lang="en-US" sz="3200" dirty="0" err="1">
                <a:solidFill>
                  <a:schemeClr val="bg1"/>
                </a:solidFill>
              </a:rPr>
              <a:t>vektor</a:t>
            </a:r>
            <a:r>
              <a:rPr lang="en-US" sz="3200" dirty="0">
                <a:solidFill>
                  <a:schemeClr val="bg1"/>
                </a:solidFill>
              </a:rPr>
              <a:t>.</a:t>
            </a:r>
          </a:p>
          <a:p>
            <a:pPr algn="just">
              <a:lnSpc>
                <a:spcPts val="3400"/>
              </a:lnSpc>
            </a:pPr>
            <a:r>
              <a:rPr lang="en-US" sz="3200" dirty="0">
                <a:solidFill>
                  <a:schemeClr val="bg1"/>
                </a:solidFill>
              </a:rPr>
              <a:t>• </a:t>
            </a:r>
            <a:r>
              <a:rPr lang="en-US" sz="3600" b="1" dirty="0">
                <a:solidFill>
                  <a:schemeClr val="bg1"/>
                </a:solidFill>
              </a:rPr>
              <a:t>Model </a:t>
            </a:r>
            <a:r>
              <a:rPr lang="en-US" sz="3600" b="1" dirty="0" err="1">
                <a:solidFill>
                  <a:schemeClr val="bg1"/>
                </a:solidFill>
              </a:rPr>
              <a:t>Probabilistik</a:t>
            </a:r>
            <a:r>
              <a:rPr lang="en-US" sz="3200" dirty="0">
                <a:solidFill>
                  <a:schemeClr val="bg1"/>
                </a:solidFill>
              </a:rPr>
              <a:t>. </a:t>
            </a:r>
            <a:r>
              <a:rPr lang="en-US" sz="3200" dirty="0" err="1">
                <a:solidFill>
                  <a:schemeClr val="bg1"/>
                </a:solidFill>
              </a:rPr>
              <a:t>Probabilitas</a:t>
            </a:r>
            <a:r>
              <a:rPr lang="en-US" sz="3200" dirty="0">
                <a:solidFill>
                  <a:schemeClr val="bg1"/>
                </a:solidFill>
              </a:rPr>
              <a:t> </a:t>
            </a:r>
            <a:r>
              <a:rPr lang="en-US" sz="3200" dirty="0" err="1">
                <a:solidFill>
                  <a:schemeClr val="bg1"/>
                </a:solidFill>
              </a:rPr>
              <a:t>relevansi</a:t>
            </a:r>
            <a:r>
              <a:rPr lang="en-US" sz="3200" dirty="0">
                <a:solidFill>
                  <a:schemeClr val="bg1"/>
                </a:solidFill>
              </a:rPr>
              <a:t> </a:t>
            </a:r>
            <a:r>
              <a:rPr lang="en-US" sz="3200" dirty="0" err="1">
                <a:solidFill>
                  <a:schemeClr val="bg1"/>
                </a:solidFill>
              </a:rPr>
              <a:t>suatu</a:t>
            </a:r>
            <a:r>
              <a:rPr lang="en-US" sz="3200" dirty="0">
                <a:solidFill>
                  <a:schemeClr val="bg1"/>
                </a:solidFill>
              </a:rPr>
              <a:t> </a:t>
            </a:r>
            <a:r>
              <a:rPr lang="en-US" sz="3200" dirty="0" err="1">
                <a:solidFill>
                  <a:schemeClr val="bg1"/>
                </a:solidFill>
              </a:rPr>
              <a:t>dokumen</a:t>
            </a:r>
            <a:r>
              <a:rPr lang="en-US" sz="3200" dirty="0">
                <a:solidFill>
                  <a:schemeClr val="bg1"/>
                </a:solidFill>
              </a:rPr>
              <a:t> </a:t>
            </a:r>
            <a:r>
              <a:rPr lang="en-US" sz="3200" dirty="0" err="1">
                <a:solidFill>
                  <a:schemeClr val="bg1"/>
                </a:solidFill>
              </a:rPr>
              <a:t>dengan</a:t>
            </a:r>
            <a:r>
              <a:rPr lang="en-US" sz="3200" dirty="0">
                <a:solidFill>
                  <a:schemeClr val="bg1"/>
                </a:solidFill>
              </a:rPr>
              <a:t> </a:t>
            </a:r>
            <a:r>
              <a:rPr lang="en-US" sz="3200" dirty="0" err="1">
                <a:solidFill>
                  <a:schemeClr val="bg1"/>
                </a:solidFill>
              </a:rPr>
              <a:t>kueri</a:t>
            </a:r>
            <a:r>
              <a:rPr lang="en-US" sz="3200" dirty="0">
                <a:solidFill>
                  <a:schemeClr val="bg1"/>
                </a:solidFill>
              </a:rPr>
              <a:t> </a:t>
            </a:r>
            <a:r>
              <a:rPr lang="en-US" sz="3200" dirty="0" err="1">
                <a:solidFill>
                  <a:schemeClr val="bg1"/>
                </a:solidFill>
              </a:rPr>
              <a:t>didasarkan</a:t>
            </a:r>
            <a:r>
              <a:rPr lang="en-US" sz="3200" dirty="0">
                <a:solidFill>
                  <a:schemeClr val="bg1"/>
                </a:solidFill>
              </a:rPr>
              <a:t> pada </a:t>
            </a:r>
            <a:r>
              <a:rPr lang="en-US" sz="3200" dirty="0" err="1">
                <a:solidFill>
                  <a:schemeClr val="bg1"/>
                </a:solidFill>
              </a:rPr>
              <a:t>kemungkinan</a:t>
            </a:r>
            <a:r>
              <a:rPr lang="en-US" sz="3200" dirty="0">
                <a:solidFill>
                  <a:schemeClr val="bg1"/>
                </a:solidFill>
              </a:rPr>
              <a:t> </a:t>
            </a:r>
            <a:r>
              <a:rPr lang="en-US" sz="3200" dirty="0" err="1">
                <a:solidFill>
                  <a:schemeClr val="bg1"/>
                </a:solidFill>
              </a:rPr>
              <a:t>bahwa</a:t>
            </a:r>
            <a:r>
              <a:rPr lang="en-US" sz="3200" dirty="0">
                <a:solidFill>
                  <a:schemeClr val="bg1"/>
                </a:solidFill>
              </a:rPr>
              <a:t> </a:t>
            </a:r>
            <a:r>
              <a:rPr lang="en-US" sz="3200" dirty="0" err="1">
                <a:solidFill>
                  <a:schemeClr val="bg1"/>
                </a:solidFill>
              </a:rPr>
              <a:t>suatu</a:t>
            </a:r>
            <a:r>
              <a:rPr lang="en-US" sz="3200" dirty="0">
                <a:solidFill>
                  <a:schemeClr val="bg1"/>
                </a:solidFill>
              </a:rPr>
              <a:t> </a:t>
            </a:r>
            <a:r>
              <a:rPr lang="en-US" sz="3200" dirty="0" err="1">
                <a:solidFill>
                  <a:schemeClr val="bg1"/>
                </a:solidFill>
              </a:rPr>
              <a:t>kueri</a:t>
            </a:r>
            <a:r>
              <a:rPr lang="en-US" sz="3200" dirty="0">
                <a:solidFill>
                  <a:schemeClr val="bg1"/>
                </a:solidFill>
              </a:rPr>
              <a:t> </a:t>
            </a:r>
            <a:r>
              <a:rPr lang="en-US" sz="3200" dirty="0" err="1">
                <a:solidFill>
                  <a:schemeClr val="bg1"/>
                </a:solidFill>
              </a:rPr>
              <a:t>akan</a:t>
            </a:r>
            <a:r>
              <a:rPr lang="en-US" sz="3200" dirty="0">
                <a:solidFill>
                  <a:schemeClr val="bg1"/>
                </a:solidFill>
              </a:rPr>
              <a:t> </a:t>
            </a:r>
            <a:r>
              <a:rPr lang="en-US" sz="3200" dirty="0" err="1">
                <a:solidFill>
                  <a:schemeClr val="bg1"/>
                </a:solidFill>
              </a:rPr>
              <a:t>muncul</a:t>
            </a:r>
            <a:r>
              <a:rPr lang="en-US" sz="3200" dirty="0">
                <a:solidFill>
                  <a:schemeClr val="bg1"/>
                </a:solidFill>
              </a:rPr>
              <a:t> </a:t>
            </a:r>
            <a:r>
              <a:rPr lang="en-US" sz="3200" dirty="0" err="1">
                <a:solidFill>
                  <a:schemeClr val="bg1"/>
                </a:solidFill>
              </a:rPr>
              <a:t>dalam</a:t>
            </a:r>
            <a:r>
              <a:rPr lang="en-US" sz="3200" dirty="0">
                <a:solidFill>
                  <a:schemeClr val="bg1"/>
                </a:solidFill>
              </a:rPr>
              <a:t> </a:t>
            </a:r>
            <a:r>
              <a:rPr lang="en-US" sz="3200" dirty="0" err="1">
                <a:solidFill>
                  <a:schemeClr val="bg1"/>
                </a:solidFill>
              </a:rPr>
              <a:t>dokumen</a:t>
            </a:r>
            <a:r>
              <a:rPr lang="en-US" sz="3200" dirty="0">
                <a:solidFill>
                  <a:schemeClr val="bg1"/>
                </a:solidFill>
              </a:rPr>
              <a:t> yang </a:t>
            </a:r>
            <a:r>
              <a:rPr lang="en-US" sz="3200" dirty="0" err="1">
                <a:solidFill>
                  <a:schemeClr val="bg1"/>
                </a:solidFill>
              </a:rPr>
              <a:t>relevan</a:t>
            </a:r>
            <a:r>
              <a:rPr lang="en-US" sz="3200" dirty="0">
                <a:solidFill>
                  <a:schemeClr val="bg1"/>
                </a:solidFill>
              </a:rPr>
              <a:t>. </a:t>
            </a:r>
            <a:r>
              <a:rPr lang="en-US" sz="3200" dirty="0" err="1">
                <a:solidFill>
                  <a:schemeClr val="bg1"/>
                </a:solidFill>
              </a:rPr>
              <a:t>Probabilitas</a:t>
            </a:r>
            <a:r>
              <a:rPr lang="en-US" sz="3200" dirty="0">
                <a:solidFill>
                  <a:schemeClr val="bg1"/>
                </a:solidFill>
              </a:rPr>
              <a:t> </a:t>
            </a:r>
            <a:r>
              <a:rPr lang="en-US" sz="3200" dirty="0" err="1">
                <a:solidFill>
                  <a:schemeClr val="bg1"/>
                </a:solidFill>
              </a:rPr>
              <a:t>ini</a:t>
            </a:r>
            <a:r>
              <a:rPr lang="en-US" sz="3200" dirty="0">
                <a:solidFill>
                  <a:schemeClr val="bg1"/>
                </a:solidFill>
              </a:rPr>
              <a:t> </a:t>
            </a:r>
            <a:r>
              <a:rPr lang="en-US" sz="3200" dirty="0" err="1">
                <a:solidFill>
                  <a:schemeClr val="bg1"/>
                </a:solidFill>
              </a:rPr>
              <a:t>dihitung</a:t>
            </a:r>
            <a:r>
              <a:rPr lang="en-US" sz="3200" dirty="0">
                <a:solidFill>
                  <a:schemeClr val="bg1"/>
                </a:solidFill>
              </a:rPr>
              <a:t> </a:t>
            </a:r>
            <a:r>
              <a:rPr lang="en-US" sz="3200" dirty="0" err="1">
                <a:solidFill>
                  <a:schemeClr val="bg1"/>
                </a:solidFill>
              </a:rPr>
              <a:t>untuk</a:t>
            </a:r>
            <a:r>
              <a:rPr lang="en-US" sz="3200" dirty="0">
                <a:solidFill>
                  <a:schemeClr val="bg1"/>
                </a:solidFill>
              </a:rPr>
              <a:t> </a:t>
            </a:r>
            <a:r>
              <a:rPr lang="en-US" sz="3200" dirty="0" err="1">
                <a:solidFill>
                  <a:schemeClr val="bg1"/>
                </a:solidFill>
              </a:rPr>
              <a:t>setiap</a:t>
            </a:r>
            <a:r>
              <a:rPr lang="en-US" sz="3200" dirty="0">
                <a:solidFill>
                  <a:schemeClr val="bg1"/>
                </a:solidFill>
              </a:rPr>
              <a:t> </a:t>
            </a:r>
            <a:r>
              <a:rPr lang="en-US" sz="3200" dirty="0" err="1">
                <a:solidFill>
                  <a:schemeClr val="bg1"/>
                </a:solidFill>
              </a:rPr>
              <a:t>kueri</a:t>
            </a:r>
            <a:r>
              <a:rPr lang="en-US" sz="3200" dirty="0">
                <a:solidFill>
                  <a:schemeClr val="bg1"/>
                </a:solidFill>
              </a:rPr>
              <a:t> </a:t>
            </a:r>
            <a:r>
              <a:rPr lang="en-US" sz="3200" dirty="0" err="1">
                <a:solidFill>
                  <a:schemeClr val="bg1"/>
                </a:solidFill>
              </a:rPr>
              <a:t>dalam</a:t>
            </a:r>
            <a:r>
              <a:rPr lang="en-US" sz="3200" dirty="0">
                <a:solidFill>
                  <a:schemeClr val="bg1"/>
                </a:solidFill>
              </a:rPr>
              <a:t> </a:t>
            </a:r>
            <a:r>
              <a:rPr lang="en-US" sz="3200" dirty="0" err="1">
                <a:solidFill>
                  <a:schemeClr val="bg1"/>
                </a:solidFill>
              </a:rPr>
              <a:t>kumpulan</a:t>
            </a:r>
            <a:r>
              <a:rPr lang="en-US" sz="3200" dirty="0">
                <a:solidFill>
                  <a:schemeClr val="bg1"/>
                </a:solidFill>
              </a:rPr>
              <a:t> </a:t>
            </a:r>
            <a:r>
              <a:rPr lang="en-US" sz="3200" dirty="0" err="1">
                <a:solidFill>
                  <a:schemeClr val="bg1"/>
                </a:solidFill>
              </a:rPr>
              <a:t>dokumen</a:t>
            </a:r>
            <a:r>
              <a:rPr lang="en-US" sz="3200" dirty="0">
                <a:solidFill>
                  <a:schemeClr val="bg1"/>
                </a:solidFill>
              </a:rPr>
              <a:t>. </a:t>
            </a:r>
            <a:r>
              <a:rPr lang="en-US" sz="3200" dirty="0" err="1">
                <a:solidFill>
                  <a:schemeClr val="bg1"/>
                </a:solidFill>
              </a:rPr>
              <a:t>Untuk</a:t>
            </a:r>
            <a:r>
              <a:rPr lang="en-US" sz="3200" dirty="0">
                <a:solidFill>
                  <a:schemeClr val="bg1"/>
                </a:solidFill>
              </a:rPr>
              <a:t> </a:t>
            </a:r>
            <a:r>
              <a:rPr lang="en-US" sz="3200" dirty="0" err="1">
                <a:solidFill>
                  <a:schemeClr val="bg1"/>
                </a:solidFill>
              </a:rPr>
              <a:t>istilah</a:t>
            </a:r>
            <a:r>
              <a:rPr lang="en-US" sz="3200" dirty="0">
                <a:solidFill>
                  <a:schemeClr val="bg1"/>
                </a:solidFill>
              </a:rPr>
              <a:t> yang </a:t>
            </a:r>
            <a:r>
              <a:rPr lang="en-US" sz="3200" dirty="0" err="1">
                <a:solidFill>
                  <a:schemeClr val="bg1"/>
                </a:solidFill>
              </a:rPr>
              <a:t>cocok</a:t>
            </a:r>
            <a:r>
              <a:rPr lang="en-US" sz="3200" dirty="0">
                <a:solidFill>
                  <a:schemeClr val="bg1"/>
                </a:solidFill>
              </a:rPr>
              <a:t> </a:t>
            </a:r>
            <a:r>
              <a:rPr lang="en-US" sz="3200" dirty="0" err="1">
                <a:solidFill>
                  <a:schemeClr val="bg1"/>
                </a:solidFill>
              </a:rPr>
              <a:t>antara</a:t>
            </a:r>
            <a:r>
              <a:rPr lang="en-US" sz="3200" dirty="0">
                <a:solidFill>
                  <a:schemeClr val="bg1"/>
                </a:solidFill>
              </a:rPr>
              <a:t> </a:t>
            </a:r>
            <a:r>
              <a:rPr lang="en-US" sz="3200" dirty="0" err="1">
                <a:solidFill>
                  <a:schemeClr val="bg1"/>
                </a:solidFill>
              </a:rPr>
              <a:t>kueri</a:t>
            </a:r>
            <a:r>
              <a:rPr lang="en-US" sz="3200" dirty="0">
                <a:solidFill>
                  <a:schemeClr val="bg1"/>
                </a:solidFill>
              </a:rPr>
              <a:t> dan </a:t>
            </a:r>
            <a:r>
              <a:rPr lang="en-US" sz="3200" dirty="0" err="1">
                <a:solidFill>
                  <a:schemeClr val="bg1"/>
                </a:solidFill>
              </a:rPr>
              <a:t>dokumen</a:t>
            </a:r>
            <a:r>
              <a:rPr lang="en-US" sz="3200" dirty="0">
                <a:solidFill>
                  <a:schemeClr val="bg1"/>
                </a:solidFill>
              </a:rPr>
              <a:t>, </a:t>
            </a:r>
            <a:r>
              <a:rPr lang="en-US" sz="3200" dirty="0" err="1">
                <a:solidFill>
                  <a:schemeClr val="bg1"/>
                </a:solidFill>
              </a:rPr>
              <a:t>ukuran</a:t>
            </a:r>
            <a:r>
              <a:rPr lang="en-US" sz="3200" dirty="0">
                <a:solidFill>
                  <a:schemeClr val="bg1"/>
                </a:solidFill>
              </a:rPr>
              <a:t> </a:t>
            </a:r>
            <a:r>
              <a:rPr lang="en-US" sz="3200" dirty="0" err="1">
                <a:solidFill>
                  <a:schemeClr val="bg1"/>
                </a:solidFill>
              </a:rPr>
              <a:t>kesamaan</a:t>
            </a:r>
            <a:r>
              <a:rPr lang="en-US" sz="3200" dirty="0">
                <a:solidFill>
                  <a:schemeClr val="bg1"/>
                </a:solidFill>
              </a:rPr>
              <a:t> </a:t>
            </a:r>
            <a:r>
              <a:rPr lang="en-US" sz="3200" dirty="0" err="1">
                <a:solidFill>
                  <a:schemeClr val="bg1"/>
                </a:solidFill>
              </a:rPr>
              <a:t>dihitung</a:t>
            </a:r>
            <a:r>
              <a:rPr lang="en-US" sz="3200" dirty="0">
                <a:solidFill>
                  <a:schemeClr val="bg1"/>
                </a:solidFill>
              </a:rPr>
              <a:t> </a:t>
            </a:r>
            <a:r>
              <a:rPr lang="en-US" sz="3200" dirty="0" err="1">
                <a:solidFill>
                  <a:schemeClr val="bg1"/>
                </a:solidFill>
              </a:rPr>
              <a:t>sebagai</a:t>
            </a:r>
            <a:r>
              <a:rPr lang="en-US" sz="3200" dirty="0">
                <a:solidFill>
                  <a:schemeClr val="bg1"/>
                </a:solidFill>
              </a:rPr>
              <a:t> </a:t>
            </a:r>
            <a:r>
              <a:rPr lang="en-US" sz="3200" dirty="0" err="1">
                <a:solidFill>
                  <a:schemeClr val="bg1"/>
                </a:solidFill>
              </a:rPr>
              <a:t>kombinasi</a:t>
            </a:r>
            <a:r>
              <a:rPr lang="en-US" sz="3200" dirty="0">
                <a:solidFill>
                  <a:schemeClr val="bg1"/>
                </a:solidFill>
              </a:rPr>
              <a:t> </a:t>
            </a:r>
            <a:r>
              <a:rPr lang="en-US" sz="3200" dirty="0" err="1">
                <a:solidFill>
                  <a:schemeClr val="bg1"/>
                </a:solidFill>
              </a:rPr>
              <a:t>probabilitas</a:t>
            </a:r>
            <a:r>
              <a:rPr lang="en-US" sz="3200" dirty="0">
                <a:solidFill>
                  <a:schemeClr val="bg1"/>
                </a:solidFill>
              </a:rPr>
              <a:t> </a:t>
            </a:r>
            <a:r>
              <a:rPr lang="en-US" sz="3200" dirty="0" err="1">
                <a:solidFill>
                  <a:schemeClr val="bg1"/>
                </a:solidFill>
              </a:rPr>
              <a:t>dari</a:t>
            </a:r>
            <a:r>
              <a:rPr lang="en-US" sz="3200" dirty="0">
                <a:solidFill>
                  <a:schemeClr val="bg1"/>
                </a:solidFill>
              </a:rPr>
              <a:t> </a:t>
            </a:r>
            <a:r>
              <a:rPr lang="en-US" sz="3200" dirty="0" err="1">
                <a:solidFill>
                  <a:schemeClr val="bg1"/>
                </a:solidFill>
              </a:rPr>
              <a:t>masing-masing</a:t>
            </a:r>
            <a:r>
              <a:rPr lang="en-US" sz="3200" dirty="0">
                <a:solidFill>
                  <a:schemeClr val="bg1"/>
                </a:solidFill>
              </a:rPr>
              <a:t> </a:t>
            </a:r>
            <a:r>
              <a:rPr lang="en-US" sz="3200" dirty="0" err="1">
                <a:solidFill>
                  <a:schemeClr val="bg1"/>
                </a:solidFill>
              </a:rPr>
              <a:t>istilah</a:t>
            </a:r>
            <a:r>
              <a:rPr lang="en-US" sz="3200" dirty="0">
                <a:solidFill>
                  <a:schemeClr val="bg1"/>
                </a:solidFill>
              </a:rPr>
              <a:t> yang </a:t>
            </a:r>
            <a:r>
              <a:rPr lang="en-US" sz="3200" dirty="0" err="1">
                <a:solidFill>
                  <a:schemeClr val="bg1"/>
                </a:solidFill>
              </a:rPr>
              <a:t>cocok</a:t>
            </a:r>
            <a:r>
              <a:rPr lang="en-US" sz="3200" dirty="0">
                <a:solidFill>
                  <a:schemeClr val="bg1"/>
                </a:solidFill>
              </a:rPr>
              <a:t>. </a:t>
            </a:r>
            <a:r>
              <a:rPr lang="en-US" sz="3200" dirty="0" err="1">
                <a:solidFill>
                  <a:schemeClr val="bg1"/>
                </a:solidFill>
              </a:rPr>
              <a:t>Kemiripan</a:t>
            </a:r>
            <a:r>
              <a:rPr lang="en-US" sz="3200" dirty="0">
                <a:solidFill>
                  <a:schemeClr val="bg1"/>
                </a:solidFill>
              </a:rPr>
              <a:t> </a:t>
            </a:r>
            <a:r>
              <a:rPr lang="en-US" sz="3200" dirty="0" err="1">
                <a:solidFill>
                  <a:schemeClr val="bg1"/>
                </a:solidFill>
              </a:rPr>
              <a:t>ini</a:t>
            </a:r>
            <a:r>
              <a:rPr lang="en-US" sz="3200" dirty="0">
                <a:solidFill>
                  <a:schemeClr val="bg1"/>
                </a:solidFill>
              </a:rPr>
              <a:t> </a:t>
            </a:r>
            <a:r>
              <a:rPr lang="en-US" sz="3200" dirty="0" err="1">
                <a:solidFill>
                  <a:schemeClr val="bg1"/>
                </a:solidFill>
              </a:rPr>
              <a:t>merupakan</a:t>
            </a:r>
            <a:r>
              <a:rPr lang="en-US" sz="3200" dirty="0">
                <a:solidFill>
                  <a:schemeClr val="bg1"/>
                </a:solidFill>
              </a:rPr>
              <a:t> </a:t>
            </a:r>
            <a:r>
              <a:rPr lang="en-US" sz="3200" dirty="0" err="1">
                <a:solidFill>
                  <a:schemeClr val="bg1"/>
                </a:solidFill>
              </a:rPr>
              <a:t>ukuran</a:t>
            </a:r>
            <a:r>
              <a:rPr lang="en-US" sz="3200" dirty="0">
                <a:solidFill>
                  <a:schemeClr val="bg1"/>
                </a:solidFill>
              </a:rPr>
              <a:t> </a:t>
            </a:r>
            <a:r>
              <a:rPr lang="en-US" sz="3200" dirty="0" err="1">
                <a:solidFill>
                  <a:schemeClr val="bg1"/>
                </a:solidFill>
              </a:rPr>
              <a:t>relevansi</a:t>
            </a:r>
            <a:r>
              <a:rPr lang="en-US" sz="3200" dirty="0">
                <a:solidFill>
                  <a:schemeClr val="bg1"/>
                </a:solidFill>
              </a:rPr>
              <a:t> </a:t>
            </a:r>
            <a:r>
              <a:rPr lang="en-US" sz="3200" dirty="0" err="1">
                <a:solidFill>
                  <a:schemeClr val="bg1"/>
                </a:solidFill>
              </a:rPr>
              <a:t>kueri</a:t>
            </a:r>
            <a:r>
              <a:rPr lang="en-US" sz="3200" dirty="0">
                <a:solidFill>
                  <a:schemeClr val="bg1"/>
                </a:solidFill>
              </a:rPr>
              <a:t> </a:t>
            </a:r>
            <a:r>
              <a:rPr lang="en-US" sz="3200" dirty="0" err="1">
                <a:solidFill>
                  <a:schemeClr val="bg1"/>
                </a:solidFill>
              </a:rPr>
              <a:t>terhadap</a:t>
            </a:r>
            <a:r>
              <a:rPr lang="en-US" sz="3200" dirty="0">
                <a:solidFill>
                  <a:schemeClr val="bg1"/>
                </a:solidFill>
              </a:rPr>
              <a:t> </a:t>
            </a:r>
            <a:r>
              <a:rPr lang="en-US" sz="3200" dirty="0" err="1">
                <a:solidFill>
                  <a:schemeClr val="bg1"/>
                </a:solidFill>
              </a:rPr>
              <a:t>dokumen</a:t>
            </a:r>
            <a:r>
              <a:rPr lang="en-US" sz="3200" dirty="0">
                <a:solidFill>
                  <a:schemeClr val="bg1"/>
                </a:solidFill>
              </a:rPr>
              <a:t>.</a:t>
            </a:r>
          </a:p>
          <a:p>
            <a:pPr algn="just">
              <a:lnSpc>
                <a:spcPts val="3400"/>
              </a:lnSpc>
            </a:pPr>
            <a:r>
              <a:rPr lang="en-US" sz="3200" dirty="0">
                <a:solidFill>
                  <a:schemeClr val="bg1"/>
                </a:solidFill>
              </a:rPr>
              <a:t>• </a:t>
            </a:r>
            <a:r>
              <a:rPr lang="en-US" sz="3600" b="1" dirty="0" err="1">
                <a:solidFill>
                  <a:schemeClr val="bg1"/>
                </a:solidFill>
              </a:rPr>
              <a:t>Jaringan</a:t>
            </a:r>
            <a:r>
              <a:rPr lang="en-US" sz="3600" b="1" dirty="0">
                <a:solidFill>
                  <a:schemeClr val="bg1"/>
                </a:solidFill>
              </a:rPr>
              <a:t> </a:t>
            </a:r>
            <a:r>
              <a:rPr lang="en-US" sz="3600" b="1" dirty="0" err="1">
                <a:solidFill>
                  <a:schemeClr val="bg1"/>
                </a:solidFill>
              </a:rPr>
              <a:t>inferensi</a:t>
            </a:r>
            <a:r>
              <a:rPr lang="en-US" sz="3200" dirty="0">
                <a:solidFill>
                  <a:schemeClr val="bg1"/>
                </a:solidFill>
              </a:rPr>
              <a:t>. </a:t>
            </a:r>
            <a:r>
              <a:rPr lang="en-US" sz="3200" dirty="0" err="1">
                <a:solidFill>
                  <a:schemeClr val="bg1"/>
                </a:solidFill>
              </a:rPr>
              <a:t>Jaringan</a:t>
            </a:r>
            <a:r>
              <a:rPr lang="en-US" sz="3200" dirty="0">
                <a:solidFill>
                  <a:schemeClr val="bg1"/>
                </a:solidFill>
              </a:rPr>
              <a:t> Bayesian </a:t>
            </a:r>
            <a:r>
              <a:rPr lang="en-US" sz="3200" dirty="0" err="1">
                <a:solidFill>
                  <a:schemeClr val="bg1"/>
                </a:solidFill>
              </a:rPr>
              <a:t>digunakan</a:t>
            </a:r>
            <a:r>
              <a:rPr lang="en-US" sz="3200" dirty="0">
                <a:solidFill>
                  <a:schemeClr val="bg1"/>
                </a:solidFill>
              </a:rPr>
              <a:t> </a:t>
            </a:r>
            <a:r>
              <a:rPr lang="en-US" sz="3200" dirty="0" err="1">
                <a:solidFill>
                  <a:schemeClr val="bg1"/>
                </a:solidFill>
              </a:rPr>
              <a:t>untuk</a:t>
            </a:r>
            <a:r>
              <a:rPr lang="en-US" sz="3200" dirty="0">
                <a:solidFill>
                  <a:schemeClr val="bg1"/>
                </a:solidFill>
              </a:rPr>
              <a:t> </a:t>
            </a:r>
            <a:r>
              <a:rPr lang="en-US" sz="3200" dirty="0" err="1">
                <a:solidFill>
                  <a:schemeClr val="bg1"/>
                </a:solidFill>
              </a:rPr>
              <a:t>menyimpulkan</a:t>
            </a:r>
            <a:r>
              <a:rPr lang="en-US" sz="3200" dirty="0">
                <a:solidFill>
                  <a:schemeClr val="bg1"/>
                </a:solidFill>
              </a:rPr>
              <a:t> </a:t>
            </a:r>
            <a:r>
              <a:rPr lang="en-US" sz="3200" dirty="0" err="1">
                <a:solidFill>
                  <a:schemeClr val="bg1"/>
                </a:solidFill>
              </a:rPr>
              <a:t>relevansi</a:t>
            </a:r>
            <a:r>
              <a:rPr lang="en-US" sz="3200" dirty="0">
                <a:solidFill>
                  <a:schemeClr val="bg1"/>
                </a:solidFill>
              </a:rPr>
              <a:t> </a:t>
            </a:r>
            <a:r>
              <a:rPr lang="en-US" sz="3200" dirty="0" err="1">
                <a:solidFill>
                  <a:schemeClr val="bg1"/>
                </a:solidFill>
              </a:rPr>
              <a:t>suatu</a:t>
            </a:r>
            <a:r>
              <a:rPr lang="en-US" sz="3200" dirty="0">
                <a:solidFill>
                  <a:schemeClr val="bg1"/>
                </a:solidFill>
              </a:rPr>
              <a:t> </a:t>
            </a:r>
            <a:r>
              <a:rPr lang="en-US" sz="3200" dirty="0" err="1">
                <a:solidFill>
                  <a:schemeClr val="bg1"/>
                </a:solidFill>
              </a:rPr>
              <a:t>dokumen</a:t>
            </a:r>
            <a:r>
              <a:rPr lang="en-US" sz="3200" dirty="0">
                <a:solidFill>
                  <a:schemeClr val="bg1"/>
                </a:solidFill>
              </a:rPr>
              <a:t> </a:t>
            </a:r>
            <a:r>
              <a:rPr lang="en-US" sz="3200" dirty="0" err="1">
                <a:solidFill>
                  <a:schemeClr val="bg1"/>
                </a:solidFill>
              </a:rPr>
              <a:t>dengan</a:t>
            </a:r>
            <a:r>
              <a:rPr lang="en-US" sz="3200" dirty="0">
                <a:solidFill>
                  <a:schemeClr val="bg1"/>
                </a:solidFill>
              </a:rPr>
              <a:t> </a:t>
            </a:r>
            <a:r>
              <a:rPr lang="en-US" sz="3200" dirty="0" err="1">
                <a:solidFill>
                  <a:schemeClr val="bg1"/>
                </a:solidFill>
              </a:rPr>
              <a:t>kueri</a:t>
            </a:r>
            <a:r>
              <a:rPr lang="en-US" sz="3200" dirty="0">
                <a:solidFill>
                  <a:schemeClr val="bg1"/>
                </a:solidFill>
              </a:rPr>
              <a:t>, yang </a:t>
            </a:r>
            <a:r>
              <a:rPr lang="en-US" sz="3200" dirty="0" err="1">
                <a:solidFill>
                  <a:schemeClr val="bg1"/>
                </a:solidFill>
              </a:rPr>
              <a:t>kemudian</a:t>
            </a:r>
            <a:r>
              <a:rPr lang="en-US" sz="3200" dirty="0">
                <a:solidFill>
                  <a:schemeClr val="bg1"/>
                </a:solidFill>
              </a:rPr>
              <a:t> </a:t>
            </a:r>
            <a:r>
              <a:rPr lang="en-US" sz="3200" dirty="0" err="1">
                <a:solidFill>
                  <a:schemeClr val="bg1"/>
                </a:solidFill>
              </a:rPr>
              <a:t>merupakan</a:t>
            </a:r>
            <a:r>
              <a:rPr lang="en-US" sz="3200" dirty="0">
                <a:solidFill>
                  <a:schemeClr val="bg1"/>
                </a:solidFill>
              </a:rPr>
              <a:t> </a:t>
            </a:r>
            <a:r>
              <a:rPr lang="en-US" sz="3200" dirty="0" err="1">
                <a:solidFill>
                  <a:schemeClr val="bg1"/>
                </a:solidFill>
              </a:rPr>
              <a:t>ukuran</a:t>
            </a:r>
            <a:r>
              <a:rPr lang="en-US" sz="3200" dirty="0">
                <a:solidFill>
                  <a:schemeClr val="bg1"/>
                </a:solidFill>
              </a:rPr>
              <a:t> </a:t>
            </a:r>
            <a:r>
              <a:rPr lang="en-US" sz="3200" dirty="0" err="1">
                <a:solidFill>
                  <a:schemeClr val="bg1"/>
                </a:solidFill>
              </a:rPr>
              <a:t>kemiripan</a:t>
            </a:r>
            <a:r>
              <a:rPr lang="en-US" sz="3200" dirty="0">
                <a:solidFill>
                  <a:schemeClr val="bg1"/>
                </a:solidFill>
              </a:rPr>
              <a:t> </a:t>
            </a:r>
            <a:r>
              <a:rPr lang="en-US" sz="3200" dirty="0" err="1">
                <a:solidFill>
                  <a:schemeClr val="bg1"/>
                </a:solidFill>
              </a:rPr>
              <a:t>antara</a:t>
            </a:r>
            <a:r>
              <a:rPr lang="en-US" sz="3200" dirty="0">
                <a:solidFill>
                  <a:schemeClr val="bg1"/>
                </a:solidFill>
              </a:rPr>
              <a:t> </a:t>
            </a:r>
            <a:r>
              <a:rPr lang="en-US" sz="3200" dirty="0" err="1">
                <a:solidFill>
                  <a:schemeClr val="bg1"/>
                </a:solidFill>
              </a:rPr>
              <a:t>kueri</a:t>
            </a:r>
            <a:r>
              <a:rPr lang="en-US" sz="3200" dirty="0">
                <a:solidFill>
                  <a:schemeClr val="bg1"/>
                </a:solidFill>
              </a:rPr>
              <a:t> dan </a:t>
            </a:r>
            <a:r>
              <a:rPr lang="en-US" sz="3200" dirty="0" err="1">
                <a:solidFill>
                  <a:schemeClr val="bg1"/>
                </a:solidFill>
              </a:rPr>
              <a:t>dokumen</a:t>
            </a:r>
            <a:r>
              <a:rPr lang="en-US" sz="3200" dirty="0">
                <a:solidFill>
                  <a:schemeClr val="bg1"/>
                </a:solidFill>
              </a:rPr>
              <a:t>.</a:t>
            </a:r>
          </a:p>
          <a:p>
            <a:pPr algn="just">
              <a:lnSpc>
                <a:spcPts val="3400"/>
              </a:lnSpc>
            </a:pPr>
            <a:r>
              <a:rPr lang="en-US" sz="3200" dirty="0">
                <a:solidFill>
                  <a:schemeClr val="bg1"/>
                </a:solidFill>
              </a:rPr>
              <a:t>• </a:t>
            </a:r>
            <a:r>
              <a:rPr lang="en-US" sz="3600" b="1" dirty="0" err="1">
                <a:solidFill>
                  <a:schemeClr val="bg1"/>
                </a:solidFill>
              </a:rPr>
              <a:t>Pengambilan</a:t>
            </a:r>
            <a:r>
              <a:rPr lang="en-US" sz="3600" b="1" dirty="0">
                <a:solidFill>
                  <a:schemeClr val="bg1"/>
                </a:solidFill>
              </a:rPr>
              <a:t> </a:t>
            </a:r>
            <a:r>
              <a:rPr lang="en-US" sz="3600" b="1" dirty="0" err="1">
                <a:solidFill>
                  <a:schemeClr val="bg1"/>
                </a:solidFill>
              </a:rPr>
              <a:t>berbasis</a:t>
            </a:r>
            <a:r>
              <a:rPr lang="en-US" sz="3600" b="1" dirty="0">
                <a:solidFill>
                  <a:schemeClr val="bg1"/>
                </a:solidFill>
              </a:rPr>
              <a:t> </a:t>
            </a:r>
            <a:r>
              <a:rPr lang="en-US" sz="3600" b="1" dirty="0" err="1">
                <a:solidFill>
                  <a:schemeClr val="bg1"/>
                </a:solidFill>
              </a:rPr>
              <a:t>himpunan</a:t>
            </a:r>
            <a:r>
              <a:rPr lang="en-US" sz="3600" b="1" dirty="0">
                <a:solidFill>
                  <a:schemeClr val="bg1"/>
                </a:solidFill>
              </a:rPr>
              <a:t> fuzzy</a:t>
            </a:r>
            <a:r>
              <a:rPr lang="en-US" sz="3200" dirty="0">
                <a:solidFill>
                  <a:schemeClr val="bg1"/>
                </a:solidFill>
              </a:rPr>
              <a:t>. </a:t>
            </a:r>
            <a:r>
              <a:rPr lang="en-US" sz="3200" dirty="0" err="1">
                <a:solidFill>
                  <a:schemeClr val="bg1"/>
                </a:solidFill>
              </a:rPr>
              <a:t>Dalam</a:t>
            </a:r>
            <a:r>
              <a:rPr lang="en-US" sz="3200" dirty="0">
                <a:solidFill>
                  <a:schemeClr val="bg1"/>
                </a:solidFill>
              </a:rPr>
              <a:t> </a:t>
            </a:r>
            <a:r>
              <a:rPr lang="en-US" sz="3200" dirty="0" err="1">
                <a:solidFill>
                  <a:schemeClr val="bg1"/>
                </a:solidFill>
              </a:rPr>
              <a:t>pendekatan</a:t>
            </a:r>
            <a:r>
              <a:rPr lang="en-US" sz="3200" dirty="0">
                <a:solidFill>
                  <a:schemeClr val="bg1"/>
                </a:solidFill>
              </a:rPr>
              <a:t> IR </a:t>
            </a:r>
            <a:r>
              <a:rPr lang="en-US" sz="3200" dirty="0" err="1">
                <a:solidFill>
                  <a:schemeClr val="bg1"/>
                </a:solidFill>
              </a:rPr>
              <a:t>ini</a:t>
            </a:r>
            <a:r>
              <a:rPr lang="en-US" sz="3200" dirty="0">
                <a:solidFill>
                  <a:schemeClr val="bg1"/>
                </a:solidFill>
              </a:rPr>
              <a:t>, </a:t>
            </a:r>
            <a:r>
              <a:rPr lang="en-US" sz="3200" dirty="0" err="1">
                <a:solidFill>
                  <a:schemeClr val="bg1"/>
                </a:solidFill>
              </a:rPr>
              <a:t>sebuah</a:t>
            </a:r>
            <a:r>
              <a:rPr lang="en-US" sz="3200" dirty="0">
                <a:solidFill>
                  <a:schemeClr val="bg1"/>
                </a:solidFill>
              </a:rPr>
              <a:t> </a:t>
            </a:r>
            <a:r>
              <a:rPr lang="en-US" sz="3200" dirty="0" err="1">
                <a:solidFill>
                  <a:schemeClr val="bg1"/>
                </a:solidFill>
              </a:rPr>
              <a:t>dokumen</a:t>
            </a:r>
            <a:r>
              <a:rPr lang="en-US" sz="3200" dirty="0">
                <a:solidFill>
                  <a:schemeClr val="bg1"/>
                </a:solidFill>
              </a:rPr>
              <a:t> </a:t>
            </a:r>
            <a:r>
              <a:rPr lang="en-US" sz="3200" dirty="0" err="1">
                <a:solidFill>
                  <a:schemeClr val="bg1"/>
                </a:solidFill>
              </a:rPr>
              <a:t>dipetakan</a:t>
            </a:r>
            <a:r>
              <a:rPr lang="en-US" sz="3200" dirty="0">
                <a:solidFill>
                  <a:schemeClr val="bg1"/>
                </a:solidFill>
              </a:rPr>
              <a:t> </a:t>
            </a:r>
            <a:r>
              <a:rPr lang="en-US" sz="3200" dirty="0" err="1">
                <a:solidFill>
                  <a:schemeClr val="bg1"/>
                </a:solidFill>
              </a:rPr>
              <a:t>ke</a:t>
            </a:r>
            <a:r>
              <a:rPr lang="en-US" sz="3200" dirty="0">
                <a:solidFill>
                  <a:schemeClr val="bg1"/>
                </a:solidFill>
              </a:rPr>
              <a:t> </a:t>
            </a:r>
            <a:r>
              <a:rPr lang="en-US" sz="3200" dirty="0" err="1">
                <a:solidFill>
                  <a:schemeClr val="bg1"/>
                </a:solidFill>
              </a:rPr>
              <a:t>himpunan</a:t>
            </a:r>
            <a:r>
              <a:rPr lang="en-US" sz="3200" dirty="0">
                <a:solidFill>
                  <a:schemeClr val="bg1"/>
                </a:solidFill>
              </a:rPr>
              <a:t> fuzzy. </a:t>
            </a:r>
            <a:r>
              <a:rPr lang="en-US" sz="3200" dirty="0" err="1">
                <a:solidFill>
                  <a:schemeClr val="bg1"/>
                </a:solidFill>
              </a:rPr>
              <a:t>Misalnya</a:t>
            </a:r>
            <a:r>
              <a:rPr lang="en-US" sz="3200" dirty="0">
                <a:solidFill>
                  <a:schemeClr val="bg1"/>
                </a:solidFill>
              </a:rPr>
              <a:t>, rain/0.9 versus rain/0.2 </a:t>
            </a:r>
            <a:r>
              <a:rPr lang="en-US" sz="3200" dirty="0" err="1">
                <a:solidFill>
                  <a:schemeClr val="bg1"/>
                </a:solidFill>
              </a:rPr>
              <a:t>menunjukkan</a:t>
            </a:r>
            <a:r>
              <a:rPr lang="en-US" sz="3200" dirty="0">
                <a:solidFill>
                  <a:schemeClr val="bg1"/>
                </a:solidFill>
              </a:rPr>
              <a:t> </a:t>
            </a:r>
            <a:r>
              <a:rPr lang="en-US" sz="3200" dirty="0" err="1">
                <a:solidFill>
                  <a:schemeClr val="bg1"/>
                </a:solidFill>
              </a:rPr>
              <a:t>bahwa</a:t>
            </a:r>
            <a:r>
              <a:rPr lang="en-US" sz="3200" dirty="0">
                <a:solidFill>
                  <a:schemeClr val="bg1"/>
                </a:solidFill>
              </a:rPr>
              <a:t> pada </a:t>
            </a:r>
            <a:r>
              <a:rPr lang="en-US" sz="3200" dirty="0" err="1">
                <a:solidFill>
                  <a:schemeClr val="bg1"/>
                </a:solidFill>
              </a:rPr>
              <a:t>kasus</a:t>
            </a:r>
            <a:r>
              <a:rPr lang="en-US" sz="3200" dirty="0">
                <a:solidFill>
                  <a:schemeClr val="bg1"/>
                </a:solidFill>
              </a:rPr>
              <a:t> </a:t>
            </a:r>
            <a:r>
              <a:rPr lang="en-US" sz="3200" dirty="0" err="1">
                <a:solidFill>
                  <a:schemeClr val="bg1"/>
                </a:solidFill>
              </a:rPr>
              <a:t>pertama</a:t>
            </a:r>
            <a:r>
              <a:rPr lang="en-US" sz="3200" dirty="0">
                <a:solidFill>
                  <a:schemeClr val="bg1"/>
                </a:solidFill>
              </a:rPr>
              <a:t>, </a:t>
            </a:r>
            <a:r>
              <a:rPr lang="en-US" sz="3200" dirty="0" err="1">
                <a:solidFill>
                  <a:schemeClr val="bg1"/>
                </a:solidFill>
              </a:rPr>
              <a:t>arti</a:t>
            </a:r>
            <a:r>
              <a:rPr lang="en-US" sz="3200" dirty="0">
                <a:solidFill>
                  <a:schemeClr val="bg1"/>
                </a:solidFill>
              </a:rPr>
              <a:t> kata </a:t>
            </a:r>
            <a:r>
              <a:rPr lang="en-US" sz="3200" dirty="0" err="1">
                <a:solidFill>
                  <a:schemeClr val="bg1"/>
                </a:solidFill>
              </a:rPr>
              <a:t>kunci</a:t>
            </a:r>
            <a:r>
              <a:rPr lang="en-US" sz="3200" dirty="0">
                <a:solidFill>
                  <a:schemeClr val="bg1"/>
                </a:solidFill>
              </a:rPr>
              <a:t> </a:t>
            </a:r>
            <a:r>
              <a:rPr lang="en-US" sz="3200" dirty="0" err="1">
                <a:solidFill>
                  <a:schemeClr val="bg1"/>
                </a:solidFill>
              </a:rPr>
              <a:t>hujan</a:t>
            </a:r>
            <a:r>
              <a:rPr lang="en-US" sz="3200" dirty="0">
                <a:solidFill>
                  <a:schemeClr val="bg1"/>
                </a:solidFill>
              </a:rPr>
              <a:t> </a:t>
            </a:r>
            <a:r>
              <a:rPr lang="en-US" sz="3200" dirty="0" err="1">
                <a:solidFill>
                  <a:schemeClr val="bg1"/>
                </a:solidFill>
              </a:rPr>
              <a:t>menunjukkan</a:t>
            </a:r>
            <a:r>
              <a:rPr lang="en-US" sz="3200" dirty="0">
                <a:solidFill>
                  <a:schemeClr val="bg1"/>
                </a:solidFill>
              </a:rPr>
              <a:t> </a:t>
            </a:r>
            <a:r>
              <a:rPr lang="en-US" sz="3200" dirty="0" err="1">
                <a:solidFill>
                  <a:schemeClr val="bg1"/>
                </a:solidFill>
              </a:rPr>
              <a:t>hujan</a:t>
            </a:r>
            <a:r>
              <a:rPr lang="en-US" sz="3200" dirty="0">
                <a:solidFill>
                  <a:schemeClr val="bg1"/>
                </a:solidFill>
              </a:rPr>
              <a:t> </a:t>
            </a:r>
            <a:r>
              <a:rPr lang="en-US" sz="3200" dirty="0" err="1">
                <a:solidFill>
                  <a:schemeClr val="bg1"/>
                </a:solidFill>
              </a:rPr>
              <a:t>lebat</a:t>
            </a:r>
            <a:r>
              <a:rPr lang="en-US" sz="3200" dirty="0">
                <a:solidFill>
                  <a:schemeClr val="bg1"/>
                </a:solidFill>
              </a:rPr>
              <a:t>, </a:t>
            </a:r>
            <a:r>
              <a:rPr lang="en-US" sz="3200" dirty="0" err="1">
                <a:solidFill>
                  <a:schemeClr val="bg1"/>
                </a:solidFill>
              </a:rPr>
              <a:t>sedangkan</a:t>
            </a:r>
            <a:r>
              <a:rPr lang="en-US" sz="3200" dirty="0">
                <a:solidFill>
                  <a:schemeClr val="bg1"/>
                </a:solidFill>
              </a:rPr>
              <a:t> pada set </a:t>
            </a:r>
            <a:r>
              <a:rPr lang="en-US" sz="3200" dirty="0" err="1">
                <a:solidFill>
                  <a:schemeClr val="bg1"/>
                </a:solidFill>
              </a:rPr>
              <a:t>kedua</a:t>
            </a:r>
            <a:r>
              <a:rPr lang="en-US" sz="3200" dirty="0">
                <a:solidFill>
                  <a:schemeClr val="bg1"/>
                </a:solidFill>
              </a:rPr>
              <a:t> </a:t>
            </a:r>
            <a:r>
              <a:rPr lang="en-US" sz="3200" dirty="0" err="1">
                <a:solidFill>
                  <a:schemeClr val="bg1"/>
                </a:solidFill>
              </a:rPr>
              <a:t>menunjukkan</a:t>
            </a:r>
            <a:r>
              <a:rPr lang="en-US" sz="3200" dirty="0">
                <a:solidFill>
                  <a:schemeClr val="bg1"/>
                </a:solidFill>
              </a:rPr>
              <a:t> </a:t>
            </a:r>
            <a:r>
              <a:rPr lang="en-US" sz="3200" dirty="0" err="1">
                <a:solidFill>
                  <a:schemeClr val="bg1"/>
                </a:solidFill>
              </a:rPr>
              <a:t>hujan</a:t>
            </a:r>
            <a:r>
              <a:rPr lang="en-US" sz="3200" dirty="0">
                <a:solidFill>
                  <a:schemeClr val="bg1"/>
                </a:solidFill>
              </a:rPr>
              <a:t> </a:t>
            </a:r>
            <a:r>
              <a:rPr lang="en-US" sz="3200" dirty="0" err="1">
                <a:solidFill>
                  <a:schemeClr val="bg1"/>
                </a:solidFill>
              </a:rPr>
              <a:t>sangat</a:t>
            </a:r>
            <a:r>
              <a:rPr lang="en-US" sz="3200" dirty="0">
                <a:solidFill>
                  <a:schemeClr val="bg1"/>
                </a:solidFill>
              </a:rPr>
              <a:t> </a:t>
            </a:r>
            <a:r>
              <a:rPr lang="en-US" sz="3200" dirty="0" err="1">
                <a:solidFill>
                  <a:schemeClr val="bg1"/>
                </a:solidFill>
              </a:rPr>
              <a:t>ringan</a:t>
            </a:r>
            <a:r>
              <a:rPr lang="en-US" sz="3200" dirty="0">
                <a:solidFill>
                  <a:schemeClr val="bg1"/>
                </a:solidFill>
              </a:rPr>
              <a:t>.</a:t>
            </a:r>
            <a:endParaRPr lang="en-US" sz="3000" dirty="0">
              <a:solidFill>
                <a:schemeClr val="bg1"/>
              </a:solidFill>
              <a:latin typeface="Tahoma"/>
            </a:endParaRPr>
          </a:p>
        </p:txBody>
      </p:sp>
      <p:sp>
        <p:nvSpPr>
          <p:cNvPr id="16" name="TextBox 12">
            <a:extLst>
              <a:ext uri="{FF2B5EF4-FFF2-40B4-BE49-F238E27FC236}">
                <a16:creationId xmlns:a16="http://schemas.microsoft.com/office/drawing/2014/main" id="{82FAFF1E-9635-4D82-A55E-B505A6F7A0F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214000" y="1489706"/>
            <a:ext cx="9368400" cy="453394"/>
          </a:xfrm>
          <a:prstGeom prst="rect">
            <a:avLst/>
          </a:prstGeom>
        </p:spPr>
        <p:txBody>
          <a:bodyPr wrap="square" lIns="0" tIns="0" rIns="0" bIns="0" rtlCol="0" anchor="t">
            <a:spAutoFit/>
          </a:bodyPr>
          <a:lstStyle/>
          <a:p>
            <a:pPr marL="367032" lvl="1">
              <a:lnSpc>
                <a:spcPts val="3400"/>
              </a:lnSpc>
            </a:pPr>
            <a:r>
              <a:rPr lang="en-US" sz="4800" b="1" dirty="0">
                <a:solidFill>
                  <a:srgbClr val="F6F3E4"/>
                </a:solidFill>
                <a:latin typeface="Tahoma"/>
              </a:rPr>
              <a:t>Boolean Model of IR System</a:t>
            </a:r>
          </a:p>
        </p:txBody>
      </p:sp>
      <p:sp>
        <p:nvSpPr>
          <p:cNvPr id="14" name="TextBox 14"/>
          <p:cNvSpPr txBox="1"/>
          <p:nvPr/>
        </p:nvSpPr>
        <p:spPr>
          <a:xfrm>
            <a:off x="838200" y="2353654"/>
            <a:ext cx="16611600" cy="2187265"/>
          </a:xfrm>
          <a:prstGeom prst="rect">
            <a:avLst/>
          </a:prstGeom>
        </p:spPr>
        <p:txBody>
          <a:bodyPr wrap="square" lIns="0" tIns="0" rIns="0" bIns="0" rtlCol="0" anchor="t">
            <a:spAutoFit/>
          </a:bodyPr>
          <a:lstStyle/>
          <a:p>
            <a:pPr algn="just">
              <a:lnSpc>
                <a:spcPts val="3400"/>
              </a:lnSpc>
            </a:pPr>
            <a:r>
              <a:rPr lang="en-US" sz="3600" b="1" dirty="0">
                <a:solidFill>
                  <a:schemeClr val="bg1"/>
                </a:solidFill>
              </a:rPr>
              <a:t>Model Boolean </a:t>
            </a:r>
            <a:r>
              <a:rPr lang="en-US" sz="3600" b="1" dirty="0" err="1">
                <a:solidFill>
                  <a:schemeClr val="bg1"/>
                </a:solidFill>
              </a:rPr>
              <a:t>untuk</a:t>
            </a:r>
            <a:r>
              <a:rPr lang="en-US" sz="3600" b="1" dirty="0">
                <a:solidFill>
                  <a:schemeClr val="bg1"/>
                </a:solidFill>
              </a:rPr>
              <a:t> IR </a:t>
            </a:r>
            <a:r>
              <a:rPr lang="en-US" sz="3600" b="1" dirty="0" err="1">
                <a:solidFill>
                  <a:schemeClr val="bg1"/>
                </a:solidFill>
              </a:rPr>
              <a:t>adalah</a:t>
            </a:r>
            <a:r>
              <a:rPr lang="en-US" sz="3600" b="1" dirty="0">
                <a:solidFill>
                  <a:schemeClr val="bg1"/>
                </a:solidFill>
              </a:rPr>
              <a:t> model </a:t>
            </a:r>
            <a:r>
              <a:rPr lang="en-US" sz="3600" b="1" dirty="0" err="1">
                <a:solidFill>
                  <a:schemeClr val="bg1"/>
                </a:solidFill>
              </a:rPr>
              <a:t>pengambilan</a:t>
            </a:r>
            <a:r>
              <a:rPr lang="en-US" sz="3600" b="1" dirty="0">
                <a:solidFill>
                  <a:schemeClr val="bg1"/>
                </a:solidFill>
              </a:rPr>
              <a:t> </a:t>
            </a:r>
            <a:r>
              <a:rPr lang="en-US" sz="3600" b="1" dirty="0" err="1">
                <a:solidFill>
                  <a:schemeClr val="bg1"/>
                </a:solidFill>
              </a:rPr>
              <a:t>informasi</a:t>
            </a:r>
            <a:r>
              <a:rPr lang="en-US" sz="3600" b="1" dirty="0">
                <a:solidFill>
                  <a:schemeClr val="bg1"/>
                </a:solidFill>
              </a:rPr>
              <a:t> </a:t>
            </a:r>
            <a:r>
              <a:rPr lang="en-US" sz="3600" b="1" dirty="0" err="1">
                <a:solidFill>
                  <a:schemeClr val="bg1"/>
                </a:solidFill>
              </a:rPr>
              <a:t>sederhana</a:t>
            </a:r>
            <a:r>
              <a:rPr lang="en-US" sz="3600" b="1" dirty="0">
                <a:solidFill>
                  <a:schemeClr val="bg1"/>
                </a:solidFill>
              </a:rPr>
              <a:t>, </a:t>
            </a:r>
            <a:r>
              <a:rPr lang="en-US" sz="3600" b="1" dirty="0" err="1">
                <a:solidFill>
                  <a:schemeClr val="bg1"/>
                </a:solidFill>
              </a:rPr>
              <a:t>berdasarkan</a:t>
            </a:r>
            <a:r>
              <a:rPr lang="en-US" sz="3600" b="1" dirty="0">
                <a:solidFill>
                  <a:schemeClr val="bg1"/>
                </a:solidFill>
              </a:rPr>
              <a:t> </a:t>
            </a:r>
            <a:r>
              <a:rPr lang="en-US" sz="3600" b="1" dirty="0" err="1">
                <a:solidFill>
                  <a:schemeClr val="bg1"/>
                </a:solidFill>
              </a:rPr>
              <a:t>teori</a:t>
            </a:r>
            <a:r>
              <a:rPr lang="en-US" sz="3600" b="1" dirty="0">
                <a:solidFill>
                  <a:schemeClr val="bg1"/>
                </a:solidFill>
              </a:rPr>
              <a:t> </a:t>
            </a:r>
            <a:r>
              <a:rPr lang="en-US" sz="3600" b="1" dirty="0" err="1">
                <a:solidFill>
                  <a:schemeClr val="bg1"/>
                </a:solidFill>
              </a:rPr>
              <a:t>himpunan</a:t>
            </a:r>
            <a:r>
              <a:rPr lang="en-US" sz="3600" b="1" dirty="0">
                <a:solidFill>
                  <a:schemeClr val="bg1"/>
                </a:solidFill>
              </a:rPr>
              <a:t> dan </a:t>
            </a:r>
            <a:r>
              <a:rPr lang="en-US" sz="3600" b="1" dirty="0" err="1">
                <a:solidFill>
                  <a:schemeClr val="bg1"/>
                </a:solidFill>
              </a:rPr>
              <a:t>aljabar</a:t>
            </a:r>
            <a:r>
              <a:rPr lang="en-US" sz="3600" b="1" dirty="0">
                <a:solidFill>
                  <a:schemeClr val="bg1"/>
                </a:solidFill>
              </a:rPr>
              <a:t> Boolean. Karena </a:t>
            </a:r>
            <a:r>
              <a:rPr lang="en-US" sz="3600" b="1" dirty="0" err="1">
                <a:solidFill>
                  <a:schemeClr val="bg1"/>
                </a:solidFill>
              </a:rPr>
              <a:t>konsep</a:t>
            </a:r>
            <a:r>
              <a:rPr lang="en-US" sz="3600" b="1" dirty="0">
                <a:solidFill>
                  <a:schemeClr val="bg1"/>
                </a:solidFill>
              </a:rPr>
              <a:t> </a:t>
            </a:r>
            <a:r>
              <a:rPr lang="en-US" sz="3600" b="1" dirty="0" err="1">
                <a:solidFill>
                  <a:schemeClr val="bg1"/>
                </a:solidFill>
              </a:rPr>
              <a:t>himpunan</a:t>
            </a:r>
            <a:r>
              <a:rPr lang="en-US" sz="3600" b="1" dirty="0">
                <a:solidFill>
                  <a:schemeClr val="bg1"/>
                </a:solidFill>
              </a:rPr>
              <a:t> </a:t>
            </a:r>
            <a:r>
              <a:rPr lang="en-US" sz="3600" b="1" dirty="0" err="1">
                <a:solidFill>
                  <a:schemeClr val="bg1"/>
                </a:solidFill>
              </a:rPr>
              <a:t>cukup</a:t>
            </a:r>
            <a:r>
              <a:rPr lang="en-US" sz="3600" b="1" dirty="0">
                <a:solidFill>
                  <a:schemeClr val="bg1"/>
                </a:solidFill>
              </a:rPr>
              <a:t> </a:t>
            </a:r>
            <a:r>
              <a:rPr lang="en-US" sz="3600" b="1" dirty="0" err="1">
                <a:solidFill>
                  <a:schemeClr val="bg1"/>
                </a:solidFill>
              </a:rPr>
              <a:t>intuitif</a:t>
            </a:r>
            <a:r>
              <a:rPr lang="en-US" sz="3600" b="1" dirty="0">
                <a:solidFill>
                  <a:schemeClr val="bg1"/>
                </a:solidFill>
              </a:rPr>
              <a:t>, model Boolean </a:t>
            </a:r>
            <a:r>
              <a:rPr lang="en-US" sz="3600" b="1" dirty="0" err="1">
                <a:solidFill>
                  <a:schemeClr val="bg1"/>
                </a:solidFill>
              </a:rPr>
              <a:t>menyediakan</a:t>
            </a:r>
            <a:r>
              <a:rPr lang="en-US" sz="3600" b="1" dirty="0">
                <a:solidFill>
                  <a:schemeClr val="bg1"/>
                </a:solidFill>
              </a:rPr>
              <a:t> </a:t>
            </a:r>
            <a:r>
              <a:rPr lang="en-US" sz="3600" b="1" dirty="0" err="1">
                <a:solidFill>
                  <a:schemeClr val="bg1"/>
                </a:solidFill>
              </a:rPr>
              <a:t>kerangka</a:t>
            </a:r>
            <a:r>
              <a:rPr lang="en-US" sz="3600" b="1" dirty="0">
                <a:solidFill>
                  <a:schemeClr val="bg1"/>
                </a:solidFill>
              </a:rPr>
              <a:t> </a:t>
            </a:r>
            <a:r>
              <a:rPr lang="en-US" sz="3600" b="1" dirty="0" err="1">
                <a:solidFill>
                  <a:schemeClr val="bg1"/>
                </a:solidFill>
              </a:rPr>
              <a:t>kerja</a:t>
            </a:r>
            <a:r>
              <a:rPr lang="en-US" sz="3600" b="1" dirty="0">
                <a:solidFill>
                  <a:schemeClr val="bg1"/>
                </a:solidFill>
              </a:rPr>
              <a:t> yang </a:t>
            </a:r>
            <a:r>
              <a:rPr lang="en-US" sz="3600" b="1" dirty="0" err="1">
                <a:solidFill>
                  <a:schemeClr val="bg1"/>
                </a:solidFill>
              </a:rPr>
              <a:t>mudah</a:t>
            </a:r>
            <a:r>
              <a:rPr lang="en-US" sz="3600" b="1" dirty="0">
                <a:solidFill>
                  <a:schemeClr val="bg1"/>
                </a:solidFill>
              </a:rPr>
              <a:t> </a:t>
            </a:r>
            <a:r>
              <a:rPr lang="en-US" sz="3600" b="1" dirty="0" err="1">
                <a:solidFill>
                  <a:schemeClr val="bg1"/>
                </a:solidFill>
              </a:rPr>
              <a:t>dipahami</a:t>
            </a:r>
            <a:r>
              <a:rPr lang="en-US" sz="3600" b="1" dirty="0">
                <a:solidFill>
                  <a:schemeClr val="bg1"/>
                </a:solidFill>
              </a:rPr>
              <a:t> oleh </a:t>
            </a:r>
            <a:r>
              <a:rPr lang="en-US" sz="3600" b="1" dirty="0" err="1">
                <a:solidFill>
                  <a:schemeClr val="bg1"/>
                </a:solidFill>
              </a:rPr>
              <a:t>pengguna</a:t>
            </a:r>
            <a:r>
              <a:rPr lang="en-US" sz="3600" b="1" dirty="0">
                <a:solidFill>
                  <a:schemeClr val="bg1"/>
                </a:solidFill>
              </a:rPr>
              <a:t> </a:t>
            </a:r>
            <a:r>
              <a:rPr lang="en-US" sz="3600" b="1" dirty="0" err="1">
                <a:solidFill>
                  <a:schemeClr val="bg1"/>
                </a:solidFill>
              </a:rPr>
              <a:t>umum</a:t>
            </a:r>
            <a:r>
              <a:rPr lang="en-US" sz="3600" b="1" dirty="0">
                <a:solidFill>
                  <a:schemeClr val="bg1"/>
                </a:solidFill>
              </a:rPr>
              <a:t> </a:t>
            </a:r>
            <a:r>
              <a:rPr lang="en-US" sz="3600" b="1" dirty="0" err="1">
                <a:solidFill>
                  <a:schemeClr val="bg1"/>
                </a:solidFill>
              </a:rPr>
              <a:t>sistem</a:t>
            </a:r>
            <a:r>
              <a:rPr lang="en-US" sz="3600" b="1" dirty="0">
                <a:solidFill>
                  <a:schemeClr val="bg1"/>
                </a:solidFill>
              </a:rPr>
              <a:t> IR, </a:t>
            </a:r>
            <a:r>
              <a:rPr lang="en-US" sz="3600" b="1" dirty="0" err="1">
                <a:solidFill>
                  <a:schemeClr val="bg1"/>
                </a:solidFill>
              </a:rPr>
              <a:t>serta</a:t>
            </a:r>
            <a:r>
              <a:rPr lang="en-US" sz="3600" b="1" dirty="0">
                <a:solidFill>
                  <a:schemeClr val="bg1"/>
                </a:solidFill>
              </a:rPr>
              <a:t> </a:t>
            </a:r>
            <a:r>
              <a:rPr lang="en-US" sz="3600" b="1" dirty="0" err="1">
                <a:solidFill>
                  <a:schemeClr val="bg1"/>
                </a:solidFill>
              </a:rPr>
              <a:t>mudah</a:t>
            </a:r>
            <a:r>
              <a:rPr lang="en-US" sz="3600" b="1" dirty="0">
                <a:solidFill>
                  <a:schemeClr val="bg1"/>
                </a:solidFill>
              </a:rPr>
              <a:t> </a:t>
            </a:r>
            <a:r>
              <a:rPr lang="en-US" sz="3600" b="1" dirty="0" err="1">
                <a:solidFill>
                  <a:schemeClr val="bg1"/>
                </a:solidFill>
              </a:rPr>
              <a:t>diterapkan</a:t>
            </a:r>
            <a:r>
              <a:rPr lang="en-US" sz="3600" b="1" dirty="0">
                <a:solidFill>
                  <a:schemeClr val="bg1"/>
                </a:solidFill>
              </a:rPr>
              <a:t>. </a:t>
            </a:r>
            <a:r>
              <a:rPr lang="en-US" sz="3600" b="1" dirty="0" err="1">
                <a:solidFill>
                  <a:schemeClr val="bg1"/>
                </a:solidFill>
              </a:rPr>
              <a:t>Selain</a:t>
            </a:r>
            <a:r>
              <a:rPr lang="en-US" sz="3600" b="1" dirty="0">
                <a:solidFill>
                  <a:schemeClr val="bg1"/>
                </a:solidFill>
              </a:rPr>
              <a:t> </a:t>
            </a:r>
            <a:r>
              <a:rPr lang="en-US" sz="3600" b="1" dirty="0" err="1">
                <a:solidFill>
                  <a:schemeClr val="bg1"/>
                </a:solidFill>
              </a:rPr>
              <a:t>itu</a:t>
            </a:r>
            <a:r>
              <a:rPr lang="en-US" sz="3600" b="1" dirty="0">
                <a:solidFill>
                  <a:schemeClr val="bg1"/>
                </a:solidFill>
              </a:rPr>
              <a:t>, </a:t>
            </a:r>
            <a:r>
              <a:rPr lang="en-US" sz="3600" b="1" dirty="0" err="1">
                <a:solidFill>
                  <a:schemeClr val="bg1"/>
                </a:solidFill>
              </a:rPr>
              <a:t>kueri</a:t>
            </a:r>
            <a:r>
              <a:rPr lang="en-US" sz="3600" b="1" dirty="0">
                <a:solidFill>
                  <a:schemeClr val="bg1"/>
                </a:solidFill>
              </a:rPr>
              <a:t> Boolean </a:t>
            </a:r>
            <a:r>
              <a:rPr lang="en-US" sz="3600" b="1" dirty="0" err="1">
                <a:solidFill>
                  <a:schemeClr val="bg1"/>
                </a:solidFill>
              </a:rPr>
              <a:t>dalam</a:t>
            </a:r>
            <a:r>
              <a:rPr lang="en-US" sz="3600" b="1" dirty="0">
                <a:solidFill>
                  <a:schemeClr val="bg1"/>
                </a:solidFill>
              </a:rPr>
              <a:t> </a:t>
            </a:r>
            <a:r>
              <a:rPr lang="en-US" sz="3600" b="1" dirty="0" err="1">
                <a:solidFill>
                  <a:schemeClr val="bg1"/>
                </a:solidFill>
              </a:rPr>
              <a:t>bentuk</a:t>
            </a:r>
            <a:r>
              <a:rPr lang="en-US" sz="3600" b="1" dirty="0">
                <a:solidFill>
                  <a:schemeClr val="bg1"/>
                </a:solidFill>
              </a:rPr>
              <a:t> </a:t>
            </a:r>
            <a:r>
              <a:rPr lang="en-US" sz="3600" b="1" dirty="0" err="1">
                <a:solidFill>
                  <a:schemeClr val="bg1"/>
                </a:solidFill>
              </a:rPr>
              <a:t>ekspresi</a:t>
            </a:r>
            <a:r>
              <a:rPr lang="en-US" sz="3600" b="1" dirty="0">
                <a:solidFill>
                  <a:schemeClr val="bg1"/>
                </a:solidFill>
              </a:rPr>
              <a:t> Boolean </a:t>
            </a:r>
            <a:r>
              <a:rPr lang="en-US" sz="3600" b="1" dirty="0" err="1">
                <a:solidFill>
                  <a:schemeClr val="bg1"/>
                </a:solidFill>
              </a:rPr>
              <a:t>memiliki</a:t>
            </a:r>
            <a:r>
              <a:rPr lang="en-US" sz="3600" b="1" dirty="0">
                <a:solidFill>
                  <a:schemeClr val="bg1"/>
                </a:solidFill>
              </a:rPr>
              <a:t> </a:t>
            </a:r>
            <a:r>
              <a:rPr lang="en-US" sz="3600" b="1" dirty="0" err="1">
                <a:solidFill>
                  <a:schemeClr val="bg1"/>
                </a:solidFill>
              </a:rPr>
              <a:t>semantik</a:t>
            </a:r>
            <a:r>
              <a:rPr lang="en-US" sz="3600" b="1" dirty="0">
                <a:solidFill>
                  <a:schemeClr val="bg1"/>
                </a:solidFill>
              </a:rPr>
              <a:t> yang </a:t>
            </a:r>
            <a:r>
              <a:rPr lang="en-US" sz="3600" b="1" dirty="0" err="1">
                <a:solidFill>
                  <a:schemeClr val="bg1"/>
                </a:solidFill>
              </a:rPr>
              <a:t>tepat</a:t>
            </a:r>
            <a:r>
              <a:rPr lang="en-US" sz="3600" b="1" dirty="0">
                <a:solidFill>
                  <a:schemeClr val="bg1"/>
                </a:solidFill>
              </a:rPr>
              <a:t>.</a:t>
            </a:r>
            <a:endParaRPr lang="en-US" sz="3600" dirty="0">
              <a:solidFill>
                <a:schemeClr val="bg1"/>
              </a:solidFill>
              <a:latin typeface="Tahoma"/>
            </a:endParaRPr>
          </a:p>
        </p:txBody>
      </p:sp>
      <p:sp>
        <p:nvSpPr>
          <p:cNvPr id="16" name="TextBox 12">
            <a:extLst>
              <a:ext uri="{FF2B5EF4-FFF2-40B4-BE49-F238E27FC236}">
                <a16:creationId xmlns:a16="http://schemas.microsoft.com/office/drawing/2014/main" id="{82FAFF1E-9635-4D82-A55E-B505A6F7A0F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31925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3233625" y="671040"/>
            <a:ext cx="6477000" cy="615553"/>
          </a:xfrm>
          <a:prstGeom prst="rect">
            <a:avLst/>
          </a:prstGeom>
        </p:spPr>
        <p:txBody>
          <a:bodyPr wrap="square" lIns="0" tIns="0" rIns="0" bIns="0" rtlCol="0" anchor="t">
            <a:spAutoFit/>
          </a:bodyPr>
          <a:lstStyle/>
          <a:p>
            <a:pPr>
              <a:lnSpc>
                <a:spcPts val="4799"/>
              </a:lnSpc>
              <a:spcBef>
                <a:spcPct val="0"/>
              </a:spcBef>
            </a:pPr>
            <a:r>
              <a:rPr lang="en-US" sz="4800" b="1" dirty="0">
                <a:solidFill>
                  <a:srgbClr val="F6F3E4"/>
                </a:solidFill>
                <a:latin typeface="Tahoma"/>
              </a:rPr>
              <a:t>Vector Space Model</a:t>
            </a:r>
          </a:p>
        </p:txBody>
      </p:sp>
      <p:sp>
        <p:nvSpPr>
          <p:cNvPr id="14" name="TextBox 14"/>
          <p:cNvSpPr txBox="1"/>
          <p:nvPr/>
        </p:nvSpPr>
        <p:spPr>
          <a:xfrm>
            <a:off x="1029468" y="1705536"/>
            <a:ext cx="16229064" cy="2180084"/>
          </a:xfrm>
          <a:prstGeom prst="rect">
            <a:avLst/>
          </a:prstGeom>
        </p:spPr>
        <p:txBody>
          <a:bodyPr wrap="square" lIns="0" tIns="0" rIns="0" bIns="0" rtlCol="0" anchor="t">
            <a:spAutoFit/>
          </a:bodyPr>
          <a:lstStyle/>
          <a:p>
            <a:pPr algn="just">
              <a:lnSpc>
                <a:spcPts val="3400"/>
              </a:lnSpc>
            </a:pPr>
            <a:r>
              <a:rPr lang="en-US" sz="3600" dirty="0">
                <a:solidFill>
                  <a:schemeClr val="bg1"/>
                </a:solidFill>
              </a:rPr>
              <a:t>Model </a:t>
            </a:r>
            <a:r>
              <a:rPr lang="en-US" sz="3600" dirty="0" err="1">
                <a:solidFill>
                  <a:schemeClr val="bg1"/>
                </a:solidFill>
              </a:rPr>
              <a:t>ruang</a:t>
            </a:r>
            <a:r>
              <a:rPr lang="en-US" sz="3600" dirty="0">
                <a:solidFill>
                  <a:schemeClr val="bg1"/>
                </a:solidFill>
              </a:rPr>
              <a:t> </a:t>
            </a:r>
            <a:r>
              <a:rPr lang="en-US" sz="3600" dirty="0" err="1">
                <a:solidFill>
                  <a:schemeClr val="bg1"/>
                </a:solidFill>
              </a:rPr>
              <a:t>vektor</a:t>
            </a:r>
            <a:r>
              <a:rPr lang="en-US" sz="3600" dirty="0">
                <a:solidFill>
                  <a:schemeClr val="bg1"/>
                </a:solidFill>
              </a:rPr>
              <a:t> </a:t>
            </a:r>
            <a:r>
              <a:rPr lang="en-US" sz="3600" dirty="0" err="1">
                <a:solidFill>
                  <a:schemeClr val="bg1"/>
                </a:solidFill>
              </a:rPr>
              <a:t>menentukan</a:t>
            </a:r>
            <a:r>
              <a:rPr lang="en-US" sz="3600" dirty="0">
                <a:solidFill>
                  <a:schemeClr val="bg1"/>
                </a:solidFill>
              </a:rPr>
              <a:t> </a:t>
            </a:r>
            <a:r>
              <a:rPr lang="en-US" sz="3600" dirty="0" err="1">
                <a:solidFill>
                  <a:schemeClr val="bg1"/>
                </a:solidFill>
              </a:rPr>
              <a:t>ukuran</a:t>
            </a:r>
            <a:r>
              <a:rPr lang="en-US" sz="3600" dirty="0">
                <a:solidFill>
                  <a:schemeClr val="bg1"/>
                </a:solidFill>
              </a:rPr>
              <a:t> </a:t>
            </a:r>
            <a:r>
              <a:rPr lang="en-US" sz="3600" dirty="0" err="1">
                <a:solidFill>
                  <a:schemeClr val="bg1"/>
                </a:solidFill>
              </a:rPr>
              <a:t>kemiripan</a:t>
            </a:r>
            <a:r>
              <a:rPr lang="en-US" sz="3600" dirty="0">
                <a:solidFill>
                  <a:schemeClr val="bg1"/>
                </a:solidFill>
              </a:rPr>
              <a:t> (sim(Q, Di)) </a:t>
            </a:r>
            <a:r>
              <a:rPr lang="en-US" sz="3600" dirty="0" err="1">
                <a:solidFill>
                  <a:schemeClr val="bg1"/>
                </a:solidFill>
              </a:rPr>
              <a:t>antara</a:t>
            </a:r>
            <a:r>
              <a:rPr lang="en-US" sz="3600" dirty="0">
                <a:solidFill>
                  <a:schemeClr val="bg1"/>
                </a:solidFill>
              </a:rPr>
              <a:t> query dan </a:t>
            </a:r>
            <a:r>
              <a:rPr lang="en-US" sz="3600" dirty="0" err="1">
                <a:solidFill>
                  <a:schemeClr val="bg1"/>
                </a:solidFill>
              </a:rPr>
              <a:t>dokumen</a:t>
            </a:r>
            <a:r>
              <a:rPr lang="en-US" sz="3600" dirty="0">
                <a:solidFill>
                  <a:schemeClr val="bg1"/>
                </a:solidFill>
              </a:rPr>
              <a:t> </a:t>
            </a:r>
            <a:r>
              <a:rPr lang="en-US" sz="3600" dirty="0" err="1">
                <a:solidFill>
                  <a:schemeClr val="bg1"/>
                </a:solidFill>
              </a:rPr>
              <a:t>menggunakan</a:t>
            </a:r>
            <a:r>
              <a:rPr lang="en-US" sz="3600" dirty="0">
                <a:solidFill>
                  <a:schemeClr val="bg1"/>
                </a:solidFill>
              </a:rPr>
              <a:t> </a:t>
            </a:r>
            <a:r>
              <a:rPr lang="en-US" sz="3600" dirty="0" err="1">
                <a:solidFill>
                  <a:schemeClr val="bg1"/>
                </a:solidFill>
              </a:rPr>
              <a:t>vektor</a:t>
            </a:r>
            <a:r>
              <a:rPr lang="en-US" sz="3600" dirty="0">
                <a:solidFill>
                  <a:schemeClr val="bg1"/>
                </a:solidFill>
              </a:rPr>
              <a:t> yang </a:t>
            </a:r>
            <a:r>
              <a:rPr lang="en-US" sz="3600" dirty="0" err="1">
                <a:solidFill>
                  <a:schemeClr val="bg1"/>
                </a:solidFill>
              </a:rPr>
              <a:t>mewakili</a:t>
            </a:r>
            <a:r>
              <a:rPr lang="en-US" sz="3600" dirty="0">
                <a:solidFill>
                  <a:schemeClr val="bg1"/>
                </a:solidFill>
              </a:rPr>
              <a:t> query Q, dan </a:t>
            </a:r>
            <a:r>
              <a:rPr lang="en-US" sz="3600" dirty="0" err="1">
                <a:solidFill>
                  <a:schemeClr val="bg1"/>
                </a:solidFill>
              </a:rPr>
              <a:t>dokumen</a:t>
            </a:r>
            <a:r>
              <a:rPr lang="en-US" sz="3600" dirty="0">
                <a:solidFill>
                  <a:schemeClr val="bg1"/>
                </a:solidFill>
              </a:rPr>
              <a:t> Di. Model </a:t>
            </a:r>
            <a:r>
              <a:rPr lang="en-US" sz="3600" dirty="0" err="1">
                <a:solidFill>
                  <a:schemeClr val="bg1"/>
                </a:solidFill>
              </a:rPr>
              <a:t>ini</a:t>
            </a:r>
            <a:r>
              <a:rPr lang="en-US" sz="3600" dirty="0">
                <a:solidFill>
                  <a:schemeClr val="bg1"/>
                </a:solidFill>
              </a:rPr>
              <a:t> </a:t>
            </a:r>
            <a:r>
              <a:rPr lang="en-US" sz="3600" dirty="0" err="1">
                <a:solidFill>
                  <a:schemeClr val="bg1"/>
                </a:solidFill>
              </a:rPr>
              <a:t>didasarkan</a:t>
            </a:r>
            <a:r>
              <a:rPr lang="en-US" sz="3600" dirty="0">
                <a:solidFill>
                  <a:schemeClr val="bg1"/>
                </a:solidFill>
              </a:rPr>
              <a:t> pada </a:t>
            </a:r>
            <a:r>
              <a:rPr lang="en-US" sz="3600" dirty="0" err="1">
                <a:solidFill>
                  <a:schemeClr val="bg1"/>
                </a:solidFill>
              </a:rPr>
              <a:t>gagasan</a:t>
            </a:r>
            <a:r>
              <a:rPr lang="en-US" sz="3600" dirty="0">
                <a:solidFill>
                  <a:schemeClr val="bg1"/>
                </a:solidFill>
              </a:rPr>
              <a:t> </a:t>
            </a:r>
            <a:r>
              <a:rPr lang="en-US" sz="3600" dirty="0" err="1">
                <a:solidFill>
                  <a:schemeClr val="bg1"/>
                </a:solidFill>
              </a:rPr>
              <a:t>intuitif</a:t>
            </a:r>
            <a:r>
              <a:rPr lang="en-US" sz="3600" dirty="0">
                <a:solidFill>
                  <a:schemeClr val="bg1"/>
                </a:solidFill>
              </a:rPr>
              <a:t> </a:t>
            </a:r>
            <a:r>
              <a:rPr lang="en-US" sz="3600" dirty="0" err="1">
                <a:solidFill>
                  <a:schemeClr val="bg1"/>
                </a:solidFill>
              </a:rPr>
              <a:t>bahwa</a:t>
            </a:r>
            <a:r>
              <a:rPr lang="en-US" sz="3600" dirty="0">
                <a:solidFill>
                  <a:schemeClr val="bg1"/>
                </a:solidFill>
              </a:rPr>
              <a:t> </a:t>
            </a:r>
            <a:r>
              <a:rPr lang="en-US" sz="3600" dirty="0" err="1">
                <a:solidFill>
                  <a:schemeClr val="bg1"/>
                </a:solidFill>
              </a:rPr>
              <a:t>makna</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dokumen</a:t>
            </a:r>
            <a:r>
              <a:rPr lang="en-US" sz="3600" dirty="0">
                <a:solidFill>
                  <a:schemeClr val="bg1"/>
                </a:solidFill>
              </a:rPr>
              <a:t> </a:t>
            </a:r>
            <a:r>
              <a:rPr lang="en-US" sz="3600" dirty="0" err="1">
                <a:solidFill>
                  <a:schemeClr val="bg1"/>
                </a:solidFill>
              </a:rPr>
              <a:t>disampaikan</a:t>
            </a:r>
            <a:r>
              <a:rPr lang="en-US" sz="3600" dirty="0">
                <a:solidFill>
                  <a:schemeClr val="bg1"/>
                </a:solidFill>
              </a:rPr>
              <a:t> </a:t>
            </a:r>
            <a:r>
              <a:rPr lang="en-US" sz="3600" dirty="0" err="1">
                <a:solidFill>
                  <a:schemeClr val="bg1"/>
                </a:solidFill>
              </a:rPr>
              <a:t>melalui</a:t>
            </a:r>
            <a:r>
              <a:rPr lang="en-US" sz="3600" dirty="0">
                <a:solidFill>
                  <a:schemeClr val="bg1"/>
                </a:solidFill>
              </a:rPr>
              <a:t> kata-kata yang </a:t>
            </a:r>
            <a:r>
              <a:rPr lang="en-US" sz="3600" dirty="0" err="1">
                <a:solidFill>
                  <a:schemeClr val="bg1"/>
                </a:solidFill>
              </a:rPr>
              <a:t>ada</a:t>
            </a:r>
            <a:r>
              <a:rPr lang="en-US" sz="3600" dirty="0">
                <a:solidFill>
                  <a:schemeClr val="bg1"/>
                </a:solidFill>
              </a:rPr>
              <a:t> pada </a:t>
            </a:r>
            <a:r>
              <a:rPr lang="en-US" sz="3600" dirty="0" err="1">
                <a:solidFill>
                  <a:schemeClr val="bg1"/>
                </a:solidFill>
              </a:rPr>
              <a:t>dokumen</a:t>
            </a:r>
            <a:r>
              <a:rPr lang="en-US" sz="3600" dirty="0">
                <a:solidFill>
                  <a:schemeClr val="bg1"/>
                </a:solidFill>
              </a:rPr>
              <a:t> </a:t>
            </a:r>
            <a:r>
              <a:rPr lang="en-US" sz="3600" dirty="0" err="1">
                <a:solidFill>
                  <a:schemeClr val="bg1"/>
                </a:solidFill>
              </a:rPr>
              <a:t>tersebut</a:t>
            </a:r>
            <a:r>
              <a:rPr lang="en-US" sz="3600" dirty="0">
                <a:solidFill>
                  <a:schemeClr val="bg1"/>
                </a:solidFill>
              </a:rPr>
              <a:t>. Gambar 1 </a:t>
            </a:r>
            <a:r>
              <a:rPr lang="en-US" sz="3600" dirty="0" err="1">
                <a:solidFill>
                  <a:schemeClr val="bg1"/>
                </a:solidFill>
              </a:rPr>
              <a:t>mewakili</a:t>
            </a:r>
            <a:r>
              <a:rPr lang="en-US" sz="3600" dirty="0">
                <a:solidFill>
                  <a:schemeClr val="bg1"/>
                </a:solidFill>
              </a:rPr>
              <a:t> </a:t>
            </a:r>
            <a:r>
              <a:rPr lang="en-US" sz="3600" dirty="0" err="1">
                <a:solidFill>
                  <a:schemeClr val="bg1"/>
                </a:solidFill>
              </a:rPr>
              <a:t>konsep</a:t>
            </a:r>
            <a:r>
              <a:rPr lang="en-US" sz="3600" dirty="0">
                <a:solidFill>
                  <a:schemeClr val="bg1"/>
                </a:solidFill>
              </a:rPr>
              <a:t> </a:t>
            </a:r>
            <a:r>
              <a:rPr lang="en-US" sz="3600" dirty="0" err="1">
                <a:solidFill>
                  <a:schemeClr val="bg1"/>
                </a:solidFill>
              </a:rPr>
              <a:t>vektor</a:t>
            </a:r>
            <a:r>
              <a:rPr lang="en-US" sz="3600" dirty="0">
                <a:solidFill>
                  <a:schemeClr val="bg1"/>
                </a:solidFill>
              </a:rPr>
              <a:t> </a:t>
            </a:r>
            <a:r>
              <a:rPr lang="en-US" sz="3600" dirty="0" err="1">
                <a:solidFill>
                  <a:schemeClr val="bg1"/>
                </a:solidFill>
              </a:rPr>
              <a:t>untuk</a:t>
            </a:r>
            <a:r>
              <a:rPr lang="en-US" sz="3600" dirty="0">
                <a:solidFill>
                  <a:schemeClr val="bg1"/>
                </a:solidFill>
              </a:rPr>
              <a:t> query Q dan </a:t>
            </a:r>
            <a:r>
              <a:rPr lang="en-US" sz="3600" dirty="0" err="1">
                <a:solidFill>
                  <a:schemeClr val="bg1"/>
                </a:solidFill>
              </a:rPr>
              <a:t>dokumen</a:t>
            </a:r>
            <a:r>
              <a:rPr lang="en-US" sz="3600" dirty="0">
                <a:solidFill>
                  <a:schemeClr val="bg1"/>
                </a:solidFill>
              </a:rPr>
              <a:t> D1 , D2 ,...,Dn. </a:t>
            </a:r>
            <a:r>
              <a:rPr lang="en-US" sz="3600" dirty="0" err="1">
                <a:solidFill>
                  <a:schemeClr val="bg1"/>
                </a:solidFill>
              </a:rPr>
              <a:t>Ini</a:t>
            </a:r>
            <a:r>
              <a:rPr lang="en-US" sz="3600" dirty="0">
                <a:solidFill>
                  <a:schemeClr val="bg1"/>
                </a:solidFill>
              </a:rPr>
              <a:t> </a:t>
            </a:r>
            <a:r>
              <a:rPr lang="en-US" sz="3600" dirty="0" err="1">
                <a:solidFill>
                  <a:schemeClr val="bg1"/>
                </a:solidFill>
              </a:rPr>
              <a:t>adalah</a:t>
            </a:r>
            <a:r>
              <a:rPr lang="en-US" sz="3600" dirty="0">
                <a:solidFill>
                  <a:schemeClr val="bg1"/>
                </a:solidFill>
              </a:rPr>
              <a:t> </a:t>
            </a:r>
            <a:r>
              <a:rPr lang="en-US" sz="3600" dirty="0" err="1">
                <a:solidFill>
                  <a:schemeClr val="bg1"/>
                </a:solidFill>
              </a:rPr>
              <a:t>jumlah</a:t>
            </a:r>
            <a:r>
              <a:rPr lang="en-US" sz="3600" dirty="0">
                <a:solidFill>
                  <a:schemeClr val="bg1"/>
                </a:solidFill>
              </a:rPr>
              <a:t> total item </a:t>
            </a:r>
            <a:r>
              <a:rPr lang="en-US" sz="3600" dirty="0" err="1">
                <a:solidFill>
                  <a:schemeClr val="bg1"/>
                </a:solidFill>
              </a:rPr>
              <a:t>dalam</a:t>
            </a:r>
            <a:r>
              <a:rPr lang="en-US" sz="3600" dirty="0">
                <a:solidFill>
                  <a:schemeClr val="bg1"/>
                </a:solidFill>
              </a:rPr>
              <a:t> </a:t>
            </a:r>
            <a:r>
              <a:rPr lang="en-US" sz="3600" dirty="0" err="1">
                <a:solidFill>
                  <a:schemeClr val="bg1"/>
                </a:solidFill>
              </a:rPr>
              <a:t>koleksi</a:t>
            </a:r>
            <a:r>
              <a:rPr lang="en-US" sz="3600" dirty="0">
                <a:solidFill>
                  <a:schemeClr val="bg1"/>
                </a:solidFill>
              </a:rPr>
              <a:t>.</a:t>
            </a:r>
            <a:endParaRPr lang="en-US" sz="3200" dirty="0">
              <a:solidFill>
                <a:schemeClr val="bg1"/>
              </a:solidFill>
              <a:latin typeface="Tahoma"/>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pic>
        <p:nvPicPr>
          <p:cNvPr id="15" name="Picture 14">
            <a:extLst>
              <a:ext uri="{FF2B5EF4-FFF2-40B4-BE49-F238E27FC236}">
                <a16:creationId xmlns:a16="http://schemas.microsoft.com/office/drawing/2014/main" id="{5BC4FBB7-175C-4763-A4A2-A962E7447AE7}"/>
              </a:ext>
            </a:extLst>
          </p:cNvPr>
          <p:cNvPicPr>
            <a:picLocks noChangeAspect="1"/>
          </p:cNvPicPr>
          <p:nvPr/>
        </p:nvPicPr>
        <p:blipFill rotWithShape="1">
          <a:blip r:embed="rId10"/>
          <a:srcRect l="55262" t="46685" r="24809" b="24034"/>
          <a:stretch/>
        </p:blipFill>
        <p:spPr>
          <a:xfrm>
            <a:off x="1447800" y="4190999"/>
            <a:ext cx="5257800" cy="4343401"/>
          </a:xfrm>
          <a:prstGeom prst="rect">
            <a:avLst/>
          </a:prstGeom>
        </p:spPr>
      </p:pic>
      <p:sp>
        <p:nvSpPr>
          <p:cNvPr id="17" name="TextBox 16">
            <a:extLst>
              <a:ext uri="{FF2B5EF4-FFF2-40B4-BE49-F238E27FC236}">
                <a16:creationId xmlns:a16="http://schemas.microsoft.com/office/drawing/2014/main" id="{7F6091A7-3D67-4F7D-AA59-17A307131C9E}"/>
              </a:ext>
            </a:extLst>
          </p:cNvPr>
          <p:cNvSpPr txBox="1"/>
          <p:nvPr/>
        </p:nvSpPr>
        <p:spPr>
          <a:xfrm>
            <a:off x="1600200" y="8618894"/>
            <a:ext cx="5029200" cy="553998"/>
          </a:xfrm>
          <a:prstGeom prst="rect">
            <a:avLst/>
          </a:prstGeom>
          <a:noFill/>
        </p:spPr>
        <p:txBody>
          <a:bodyPr wrap="square" rtlCol="0">
            <a:spAutoFit/>
          </a:bodyPr>
          <a:lstStyle/>
          <a:p>
            <a:r>
              <a:rPr lang="en-US" sz="3000" dirty="0">
                <a:solidFill>
                  <a:schemeClr val="bg1"/>
                </a:solidFill>
              </a:rPr>
              <a:t>Gambar 1 </a:t>
            </a:r>
            <a:r>
              <a:rPr lang="en-US" sz="3000" dirty="0" err="1">
                <a:solidFill>
                  <a:schemeClr val="bg1"/>
                </a:solidFill>
              </a:rPr>
              <a:t>Vektor</a:t>
            </a:r>
            <a:r>
              <a:rPr lang="en-US" sz="3000" dirty="0">
                <a:solidFill>
                  <a:schemeClr val="bg1"/>
                </a:solidFill>
              </a:rPr>
              <a:t> Space Model</a:t>
            </a:r>
            <a:endParaRPr lang="en-ID" sz="3000" dirty="0">
              <a:solidFill>
                <a:schemeClr val="bg1"/>
              </a:solidFill>
            </a:endParaRPr>
          </a:p>
        </p:txBody>
      </p:sp>
    </p:spTree>
    <p:extLst>
      <p:ext uri="{BB962C8B-B14F-4D97-AF65-F5344CB8AC3E}">
        <p14:creationId xmlns:p14="http://schemas.microsoft.com/office/powerpoint/2010/main" val="3374806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953114" y="671040"/>
            <a:ext cx="3657600" cy="615553"/>
          </a:xfrm>
          <a:prstGeom prst="rect">
            <a:avLst/>
          </a:prstGeom>
        </p:spPr>
        <p:txBody>
          <a:bodyPr wrap="square" lIns="0" tIns="0" rIns="0" bIns="0" rtlCol="0" anchor="t">
            <a:spAutoFit/>
          </a:bodyPr>
          <a:lstStyle/>
          <a:p>
            <a:pPr>
              <a:lnSpc>
                <a:spcPts val="4799"/>
              </a:lnSpc>
              <a:spcBef>
                <a:spcPct val="0"/>
              </a:spcBef>
            </a:pPr>
            <a:r>
              <a:rPr lang="en-US" sz="4800" b="1" dirty="0">
                <a:solidFill>
                  <a:srgbClr val="F6F3E4"/>
                </a:solidFill>
                <a:latin typeface="Tahoma"/>
              </a:rPr>
              <a:t>Indexing</a:t>
            </a:r>
          </a:p>
        </p:txBody>
      </p:sp>
      <p:sp>
        <p:nvSpPr>
          <p:cNvPr id="14" name="TextBox 14"/>
          <p:cNvSpPr txBox="1"/>
          <p:nvPr/>
        </p:nvSpPr>
        <p:spPr>
          <a:xfrm>
            <a:off x="762000" y="1869217"/>
            <a:ext cx="12255337" cy="6553141"/>
          </a:xfrm>
          <a:prstGeom prst="rect">
            <a:avLst/>
          </a:prstGeom>
        </p:spPr>
        <p:txBody>
          <a:bodyPr wrap="square" lIns="0" tIns="0" rIns="0" bIns="0" rtlCol="0" anchor="t">
            <a:spAutoFit/>
          </a:bodyPr>
          <a:lstStyle/>
          <a:p>
            <a:pPr algn="just">
              <a:lnSpc>
                <a:spcPts val="3400"/>
              </a:lnSpc>
            </a:pPr>
            <a:r>
              <a:rPr lang="en-US" sz="3600" dirty="0">
                <a:solidFill>
                  <a:schemeClr val="bg1"/>
                </a:solidFill>
              </a:rPr>
              <a:t>Model </a:t>
            </a:r>
            <a:r>
              <a:rPr lang="en-US" sz="3600" dirty="0" err="1">
                <a:solidFill>
                  <a:schemeClr val="bg1"/>
                </a:solidFill>
              </a:rPr>
              <a:t>ruang</a:t>
            </a:r>
            <a:r>
              <a:rPr lang="en-US" sz="3600" dirty="0">
                <a:solidFill>
                  <a:schemeClr val="bg1"/>
                </a:solidFill>
              </a:rPr>
              <a:t> </a:t>
            </a:r>
            <a:r>
              <a:rPr lang="en-US" sz="3600" dirty="0" err="1">
                <a:solidFill>
                  <a:schemeClr val="bg1"/>
                </a:solidFill>
              </a:rPr>
              <a:t>vektor</a:t>
            </a:r>
            <a:r>
              <a:rPr lang="en-US" sz="3600" dirty="0">
                <a:solidFill>
                  <a:schemeClr val="bg1"/>
                </a:solidFill>
              </a:rPr>
              <a:t> dan </a:t>
            </a:r>
            <a:r>
              <a:rPr lang="en-US" sz="3600" dirty="0" err="1">
                <a:solidFill>
                  <a:schemeClr val="bg1"/>
                </a:solidFill>
              </a:rPr>
              <a:t>strategi</a:t>
            </a:r>
            <a:r>
              <a:rPr lang="en-US" sz="3600" dirty="0">
                <a:solidFill>
                  <a:schemeClr val="bg1"/>
                </a:solidFill>
              </a:rPr>
              <a:t> </a:t>
            </a:r>
            <a:r>
              <a:rPr lang="en-US" sz="3600" dirty="0" err="1">
                <a:solidFill>
                  <a:schemeClr val="bg1"/>
                </a:solidFill>
              </a:rPr>
              <a:t>pengambilan</a:t>
            </a:r>
            <a:r>
              <a:rPr lang="en-US" sz="3600" dirty="0">
                <a:solidFill>
                  <a:schemeClr val="bg1"/>
                </a:solidFill>
              </a:rPr>
              <a:t> </a:t>
            </a:r>
            <a:r>
              <a:rPr lang="en-US" sz="3600" dirty="0" err="1">
                <a:solidFill>
                  <a:schemeClr val="bg1"/>
                </a:solidFill>
              </a:rPr>
              <a:t>lainnya</a:t>
            </a:r>
            <a:r>
              <a:rPr lang="en-US" sz="3600" dirty="0">
                <a:solidFill>
                  <a:schemeClr val="bg1"/>
                </a:solidFill>
              </a:rPr>
              <a:t> </a:t>
            </a:r>
            <a:r>
              <a:rPr lang="en-US" sz="3600" dirty="0" err="1">
                <a:solidFill>
                  <a:schemeClr val="bg1"/>
                </a:solidFill>
              </a:rPr>
              <a:t>menggunakan</a:t>
            </a:r>
            <a:r>
              <a:rPr lang="en-US" sz="3600" dirty="0">
                <a:solidFill>
                  <a:schemeClr val="bg1"/>
                </a:solidFill>
              </a:rPr>
              <a:t> </a:t>
            </a:r>
            <a:r>
              <a:rPr lang="en-US" sz="3600" dirty="0" err="1">
                <a:solidFill>
                  <a:schemeClr val="bg1"/>
                </a:solidFill>
              </a:rPr>
              <a:t>struktur</a:t>
            </a:r>
            <a:r>
              <a:rPr lang="en-US" sz="3600" dirty="0">
                <a:solidFill>
                  <a:schemeClr val="bg1"/>
                </a:solidFill>
              </a:rPr>
              <a:t> file </a:t>
            </a:r>
            <a:r>
              <a:rPr lang="en-US" sz="3600" dirty="0" err="1">
                <a:solidFill>
                  <a:schemeClr val="bg1"/>
                </a:solidFill>
              </a:rPr>
              <a:t>indeks</a:t>
            </a:r>
            <a:r>
              <a:rPr lang="en-US" sz="3600" dirty="0">
                <a:solidFill>
                  <a:schemeClr val="bg1"/>
                </a:solidFill>
              </a:rPr>
              <a:t> </a:t>
            </a:r>
            <a:r>
              <a:rPr lang="en-US" sz="3600" dirty="0" err="1">
                <a:solidFill>
                  <a:schemeClr val="bg1"/>
                </a:solidFill>
              </a:rPr>
              <a:t>untuk</a:t>
            </a:r>
            <a:r>
              <a:rPr lang="en-US" sz="3600" dirty="0">
                <a:solidFill>
                  <a:schemeClr val="bg1"/>
                </a:solidFill>
              </a:rPr>
              <a:t> </a:t>
            </a:r>
            <a:r>
              <a:rPr lang="en-US" sz="3600" dirty="0" err="1">
                <a:solidFill>
                  <a:schemeClr val="bg1"/>
                </a:solidFill>
              </a:rPr>
              <a:t>menghindari</a:t>
            </a:r>
            <a:r>
              <a:rPr lang="en-US" sz="3600" dirty="0">
                <a:solidFill>
                  <a:schemeClr val="bg1"/>
                </a:solidFill>
              </a:rPr>
              <a:t> </a:t>
            </a:r>
            <a:r>
              <a:rPr lang="en-US" sz="3600" dirty="0" err="1">
                <a:solidFill>
                  <a:schemeClr val="bg1"/>
                </a:solidFill>
              </a:rPr>
              <a:t>pencarian</a:t>
            </a:r>
            <a:r>
              <a:rPr lang="en-US" sz="3600" dirty="0">
                <a:solidFill>
                  <a:schemeClr val="bg1"/>
                </a:solidFill>
              </a:rPr>
              <a:t> </a:t>
            </a:r>
            <a:r>
              <a:rPr lang="en-US" sz="3600" dirty="0" err="1">
                <a:solidFill>
                  <a:schemeClr val="bg1"/>
                </a:solidFill>
              </a:rPr>
              <a:t>panjang</a:t>
            </a:r>
            <a:r>
              <a:rPr lang="en-US" sz="3600" dirty="0">
                <a:solidFill>
                  <a:schemeClr val="bg1"/>
                </a:solidFill>
              </a:rPr>
              <a:t> </a:t>
            </a:r>
            <a:r>
              <a:rPr lang="en-US" sz="3600" dirty="0" err="1">
                <a:solidFill>
                  <a:schemeClr val="bg1"/>
                </a:solidFill>
              </a:rPr>
              <a:t>dari</a:t>
            </a:r>
            <a:r>
              <a:rPr lang="en-US" sz="3600" dirty="0">
                <a:solidFill>
                  <a:schemeClr val="bg1"/>
                </a:solidFill>
              </a:rPr>
              <a:t> kata </a:t>
            </a:r>
            <a:r>
              <a:rPr lang="en-US" sz="3600" dirty="0" err="1">
                <a:solidFill>
                  <a:schemeClr val="bg1"/>
                </a:solidFill>
              </a:rPr>
              <a:t>kunci</a:t>
            </a:r>
            <a:r>
              <a:rPr lang="en-US" sz="3600" dirty="0">
                <a:solidFill>
                  <a:schemeClr val="bg1"/>
                </a:solidFill>
              </a:rPr>
              <a:t> pada </a:t>
            </a:r>
            <a:r>
              <a:rPr lang="en-US" sz="3600" dirty="0" err="1">
                <a:solidFill>
                  <a:schemeClr val="bg1"/>
                </a:solidFill>
              </a:rPr>
              <a:t>setiap</a:t>
            </a:r>
            <a:r>
              <a:rPr lang="en-US" sz="3600" dirty="0">
                <a:solidFill>
                  <a:schemeClr val="bg1"/>
                </a:solidFill>
              </a:rPr>
              <a:t> </a:t>
            </a:r>
            <a:r>
              <a:rPr lang="en-US" sz="3600" dirty="0" err="1">
                <a:solidFill>
                  <a:schemeClr val="bg1"/>
                </a:solidFill>
              </a:rPr>
              <a:t>dokumen</a:t>
            </a:r>
            <a:r>
              <a:rPr lang="en-US" sz="3600" dirty="0">
                <a:solidFill>
                  <a:schemeClr val="bg1"/>
                </a:solidFill>
              </a:rPr>
              <a:t> yang </a:t>
            </a:r>
            <a:r>
              <a:rPr lang="en-US" sz="3600" dirty="0" err="1">
                <a:solidFill>
                  <a:schemeClr val="bg1"/>
                </a:solidFill>
              </a:rPr>
              <a:t>relevansinya</a:t>
            </a:r>
            <a:r>
              <a:rPr lang="en-US" sz="3600" dirty="0">
                <a:solidFill>
                  <a:schemeClr val="bg1"/>
                </a:solidFill>
              </a:rPr>
              <a:t> </a:t>
            </a:r>
            <a:r>
              <a:rPr lang="en-US" sz="3600" dirty="0" err="1">
                <a:solidFill>
                  <a:schemeClr val="bg1"/>
                </a:solidFill>
              </a:rPr>
              <a:t>ingin</a:t>
            </a:r>
            <a:r>
              <a:rPr lang="en-US" sz="3600" dirty="0">
                <a:solidFill>
                  <a:schemeClr val="bg1"/>
                </a:solidFill>
              </a:rPr>
              <a:t> </a:t>
            </a:r>
            <a:r>
              <a:rPr lang="en-US" sz="3600" dirty="0" err="1">
                <a:solidFill>
                  <a:schemeClr val="bg1"/>
                </a:solidFill>
              </a:rPr>
              <a:t>ditetapkan</a:t>
            </a:r>
            <a:r>
              <a:rPr lang="en-US" sz="3600" dirty="0">
                <a:solidFill>
                  <a:schemeClr val="bg1"/>
                </a:solidFill>
              </a:rPr>
              <a:t>. </a:t>
            </a:r>
            <a:r>
              <a:rPr lang="en-US" sz="3600" dirty="0" err="1">
                <a:solidFill>
                  <a:schemeClr val="bg1"/>
                </a:solidFill>
              </a:rPr>
              <a:t>Entri</a:t>
            </a:r>
            <a:r>
              <a:rPr lang="en-US" sz="3600" dirty="0">
                <a:solidFill>
                  <a:schemeClr val="bg1"/>
                </a:solidFill>
              </a:rPr>
              <a:t> </a:t>
            </a:r>
            <a:r>
              <a:rPr lang="en-US" sz="3600" dirty="0" err="1">
                <a:solidFill>
                  <a:schemeClr val="bg1"/>
                </a:solidFill>
              </a:rPr>
              <a:t>untuk</a:t>
            </a:r>
            <a:r>
              <a:rPr lang="en-US" sz="3600" dirty="0">
                <a:solidFill>
                  <a:schemeClr val="bg1"/>
                </a:solidFill>
              </a:rPr>
              <a:t> </a:t>
            </a:r>
            <a:r>
              <a:rPr lang="en-US" sz="3600" dirty="0" err="1">
                <a:solidFill>
                  <a:schemeClr val="bg1"/>
                </a:solidFill>
              </a:rPr>
              <a:t>masing-masing</a:t>
            </a:r>
            <a:r>
              <a:rPr lang="en-US" sz="3600" dirty="0">
                <a:solidFill>
                  <a:schemeClr val="bg1"/>
                </a:solidFill>
              </a:rPr>
              <a:t> n </a:t>
            </a:r>
            <a:r>
              <a:rPr lang="en-US" sz="3600" dirty="0" err="1">
                <a:solidFill>
                  <a:schemeClr val="bg1"/>
                </a:solidFill>
              </a:rPr>
              <a:t>suku</a:t>
            </a:r>
            <a:r>
              <a:rPr lang="en-US" sz="3600" dirty="0">
                <a:solidFill>
                  <a:schemeClr val="bg1"/>
                </a:solidFill>
              </a:rPr>
              <a:t> (t</a:t>
            </a:r>
            <a:r>
              <a:rPr lang="en-US" sz="3600" baseline="-25000" dirty="0">
                <a:solidFill>
                  <a:schemeClr val="bg1"/>
                </a:solidFill>
              </a:rPr>
              <a:t>1</a:t>
            </a:r>
            <a:r>
              <a:rPr lang="en-US" sz="3600" dirty="0">
                <a:solidFill>
                  <a:schemeClr val="bg1"/>
                </a:solidFill>
              </a:rPr>
              <a:t>, ..., </a:t>
            </a:r>
            <a:r>
              <a:rPr lang="en-US" sz="3600" dirty="0" err="1">
                <a:solidFill>
                  <a:schemeClr val="bg1"/>
                </a:solidFill>
              </a:rPr>
              <a:t>t</a:t>
            </a:r>
            <a:r>
              <a:rPr lang="en-US" sz="3600" baseline="-25000" dirty="0" err="1">
                <a:solidFill>
                  <a:schemeClr val="bg1"/>
                </a:solidFill>
              </a:rPr>
              <a:t>n</a:t>
            </a:r>
            <a:r>
              <a:rPr lang="en-US" sz="3600" dirty="0">
                <a:solidFill>
                  <a:schemeClr val="bg1"/>
                </a:solidFill>
              </a:rPr>
              <a:t>) </a:t>
            </a:r>
            <a:r>
              <a:rPr lang="en-US" sz="3600" dirty="0" err="1">
                <a:solidFill>
                  <a:schemeClr val="bg1"/>
                </a:solidFill>
              </a:rPr>
              <a:t>disimpan</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indeks</a:t>
            </a:r>
            <a:r>
              <a:rPr lang="en-US" sz="3600" dirty="0">
                <a:solidFill>
                  <a:schemeClr val="bg1"/>
                </a:solidFill>
              </a:rPr>
              <a:t> </a:t>
            </a:r>
            <a:r>
              <a:rPr lang="en-US" sz="3600" dirty="0" err="1">
                <a:solidFill>
                  <a:schemeClr val="bg1"/>
                </a:solidFill>
              </a:rPr>
              <a:t>terstruktur</a:t>
            </a:r>
            <a:r>
              <a:rPr lang="en-US" sz="3600" dirty="0">
                <a:solidFill>
                  <a:schemeClr val="bg1"/>
                </a:solidFill>
              </a:rPr>
              <a:t>, </a:t>
            </a:r>
            <a:r>
              <a:rPr lang="en-US" sz="3600" dirty="0" err="1">
                <a:solidFill>
                  <a:schemeClr val="bg1"/>
                </a:solidFill>
              </a:rPr>
              <a:t>seperti</a:t>
            </a:r>
            <a:r>
              <a:rPr lang="en-US" sz="3600" dirty="0">
                <a:solidFill>
                  <a:schemeClr val="bg1"/>
                </a:solidFill>
              </a:rPr>
              <a:t> yang </a:t>
            </a:r>
            <a:r>
              <a:rPr lang="en-US" sz="3600" dirty="0" err="1">
                <a:solidFill>
                  <a:schemeClr val="bg1"/>
                </a:solidFill>
              </a:rPr>
              <a:t>ditunjukkan</a:t>
            </a:r>
            <a:r>
              <a:rPr lang="en-US" sz="3600" dirty="0">
                <a:solidFill>
                  <a:schemeClr val="bg1"/>
                </a:solidFill>
              </a:rPr>
              <a:t> pada Gambar 2. </a:t>
            </a:r>
            <a:r>
              <a:rPr lang="en-US" sz="3600" dirty="0" err="1">
                <a:solidFill>
                  <a:schemeClr val="bg1"/>
                </a:solidFill>
              </a:rPr>
              <a:t>Untuk</a:t>
            </a:r>
            <a:r>
              <a:rPr lang="en-US" sz="3600" dirty="0">
                <a:solidFill>
                  <a:schemeClr val="bg1"/>
                </a:solidFill>
              </a:rPr>
              <a:t> </a:t>
            </a:r>
            <a:r>
              <a:rPr lang="en-US" sz="3600" dirty="0" err="1">
                <a:solidFill>
                  <a:schemeClr val="bg1"/>
                </a:solidFill>
              </a:rPr>
              <a:t>setiap</a:t>
            </a:r>
            <a:r>
              <a:rPr lang="en-US" sz="3600" dirty="0">
                <a:solidFill>
                  <a:schemeClr val="bg1"/>
                </a:solidFill>
              </a:rPr>
              <a:t> </a:t>
            </a:r>
            <a:r>
              <a:rPr lang="en-US" sz="3600" dirty="0" err="1">
                <a:solidFill>
                  <a:schemeClr val="bg1"/>
                </a:solidFill>
              </a:rPr>
              <a:t>suku</a:t>
            </a:r>
            <a:r>
              <a:rPr lang="en-US" sz="3600" dirty="0">
                <a:solidFill>
                  <a:schemeClr val="bg1"/>
                </a:solidFill>
              </a:rPr>
              <a:t> </a:t>
            </a:r>
            <a:r>
              <a:rPr lang="en-US" sz="3600" dirty="0" err="1">
                <a:solidFill>
                  <a:schemeClr val="bg1"/>
                </a:solidFill>
              </a:rPr>
              <a:t>t</a:t>
            </a:r>
            <a:r>
              <a:rPr lang="en-US" sz="3600" baseline="-25000" dirty="0" err="1">
                <a:solidFill>
                  <a:schemeClr val="bg1"/>
                </a:solidFill>
              </a:rPr>
              <a:t>i</a:t>
            </a:r>
            <a:r>
              <a:rPr lang="en-US" sz="3600" dirty="0">
                <a:solidFill>
                  <a:schemeClr val="bg1"/>
                </a:solidFill>
              </a:rPr>
              <a:t>, </a:t>
            </a:r>
            <a:r>
              <a:rPr lang="en-US" sz="3600" dirty="0" err="1">
                <a:solidFill>
                  <a:schemeClr val="bg1"/>
                </a:solidFill>
              </a:rPr>
              <a:t>penunjuk</a:t>
            </a:r>
            <a:r>
              <a:rPr lang="en-US" sz="3600" dirty="0">
                <a:solidFill>
                  <a:schemeClr val="bg1"/>
                </a:solidFill>
              </a:rPr>
              <a:t> </a:t>
            </a:r>
            <a:r>
              <a:rPr lang="en-US" sz="3600" dirty="0" err="1">
                <a:solidFill>
                  <a:schemeClr val="bg1"/>
                </a:solidFill>
              </a:rPr>
              <a:t>merujuk</a:t>
            </a:r>
            <a:r>
              <a:rPr lang="en-US" sz="3600" dirty="0">
                <a:solidFill>
                  <a:schemeClr val="bg1"/>
                </a:solidFill>
              </a:rPr>
              <a:t> </a:t>
            </a:r>
            <a:r>
              <a:rPr lang="en-US" sz="3600" dirty="0" err="1">
                <a:solidFill>
                  <a:schemeClr val="bg1"/>
                </a:solidFill>
              </a:rPr>
              <a:t>ke</a:t>
            </a:r>
            <a:r>
              <a:rPr lang="en-US" sz="3600" dirty="0">
                <a:solidFill>
                  <a:schemeClr val="bg1"/>
                </a:solidFill>
              </a:rPr>
              <a:t> daftar </a:t>
            </a:r>
            <a:r>
              <a:rPr lang="en-US" sz="3600" dirty="0" err="1">
                <a:solidFill>
                  <a:schemeClr val="bg1"/>
                </a:solidFill>
              </a:rPr>
              <a:t>terkait</a:t>
            </a:r>
            <a:r>
              <a:rPr lang="en-US" sz="3600" dirty="0">
                <a:solidFill>
                  <a:schemeClr val="bg1"/>
                </a:solidFill>
              </a:rPr>
              <a:t>, yang </a:t>
            </a:r>
            <a:r>
              <a:rPr lang="en-US" sz="3600" dirty="0" err="1">
                <a:solidFill>
                  <a:schemeClr val="bg1"/>
                </a:solidFill>
              </a:rPr>
              <a:t>berisi</a:t>
            </a:r>
            <a:r>
              <a:rPr lang="en-US" sz="3600" dirty="0">
                <a:solidFill>
                  <a:schemeClr val="bg1"/>
                </a:solidFill>
              </a:rPr>
              <a:t> </a:t>
            </a:r>
            <a:r>
              <a:rPr lang="en-US" sz="3600" dirty="0" err="1">
                <a:solidFill>
                  <a:schemeClr val="bg1"/>
                </a:solidFill>
              </a:rPr>
              <a:t>entri</a:t>
            </a:r>
            <a:r>
              <a:rPr lang="en-US" sz="3600" dirty="0">
                <a:solidFill>
                  <a:schemeClr val="bg1"/>
                </a:solidFill>
              </a:rPr>
              <a:t> </a:t>
            </a:r>
            <a:r>
              <a:rPr lang="en-US" sz="3600" dirty="0" err="1">
                <a:solidFill>
                  <a:schemeClr val="bg1"/>
                </a:solidFill>
              </a:rPr>
              <a:t>untuk</a:t>
            </a:r>
            <a:r>
              <a:rPr lang="en-US" sz="3600" dirty="0">
                <a:solidFill>
                  <a:schemeClr val="bg1"/>
                </a:solidFill>
              </a:rPr>
              <a:t> </a:t>
            </a:r>
            <a:r>
              <a:rPr lang="en-US" sz="3600" dirty="0" err="1">
                <a:solidFill>
                  <a:schemeClr val="bg1"/>
                </a:solidFill>
              </a:rPr>
              <a:t>setiap</a:t>
            </a:r>
            <a:r>
              <a:rPr lang="en-US" sz="3600" dirty="0">
                <a:solidFill>
                  <a:schemeClr val="bg1"/>
                </a:solidFill>
              </a:rPr>
              <a:t> </a:t>
            </a:r>
            <a:r>
              <a:rPr lang="en-US" sz="3600" dirty="0" err="1">
                <a:solidFill>
                  <a:schemeClr val="bg1"/>
                </a:solidFill>
              </a:rPr>
              <a:t>dokumen</a:t>
            </a:r>
            <a:r>
              <a:rPr lang="en-US" sz="3600" dirty="0">
                <a:solidFill>
                  <a:schemeClr val="bg1"/>
                </a:solidFill>
              </a:rPr>
              <a:t> yang </a:t>
            </a:r>
            <a:r>
              <a:rPr lang="en-US" sz="3600" dirty="0" err="1">
                <a:solidFill>
                  <a:schemeClr val="bg1"/>
                </a:solidFill>
              </a:rPr>
              <a:t>berisi</a:t>
            </a:r>
            <a:r>
              <a:rPr lang="en-US" sz="3600" dirty="0">
                <a:solidFill>
                  <a:schemeClr val="bg1"/>
                </a:solidFill>
              </a:rPr>
              <a:t> </a:t>
            </a:r>
            <a:r>
              <a:rPr lang="en-US" sz="3600" dirty="0" err="1">
                <a:solidFill>
                  <a:schemeClr val="bg1"/>
                </a:solidFill>
              </a:rPr>
              <a:t>istilah</a:t>
            </a:r>
            <a:r>
              <a:rPr lang="en-US" sz="3600" dirty="0">
                <a:solidFill>
                  <a:schemeClr val="bg1"/>
                </a:solidFill>
              </a:rPr>
              <a:t> </a:t>
            </a:r>
            <a:r>
              <a:rPr lang="en-US" sz="3600" dirty="0" err="1">
                <a:solidFill>
                  <a:schemeClr val="bg1"/>
                </a:solidFill>
              </a:rPr>
              <a:t>ini</a:t>
            </a:r>
            <a:r>
              <a:rPr lang="en-US" sz="3600" dirty="0">
                <a:solidFill>
                  <a:schemeClr val="bg1"/>
                </a:solidFill>
              </a:rPr>
              <a:t> </a:t>
            </a:r>
            <a:r>
              <a:rPr lang="en-US" sz="3600" dirty="0" err="1">
                <a:solidFill>
                  <a:schemeClr val="bg1"/>
                </a:solidFill>
              </a:rPr>
              <a:t>serta</a:t>
            </a:r>
            <a:r>
              <a:rPr lang="en-US" sz="3600" dirty="0">
                <a:solidFill>
                  <a:schemeClr val="bg1"/>
                </a:solidFill>
              </a:rPr>
              <a:t> </a:t>
            </a:r>
            <a:r>
              <a:rPr lang="en-US" sz="3600" dirty="0" err="1">
                <a:solidFill>
                  <a:schemeClr val="bg1"/>
                </a:solidFill>
              </a:rPr>
              <a:t>frekuensi</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dokumen</a:t>
            </a:r>
            <a:r>
              <a:rPr lang="en-US" sz="3600" dirty="0">
                <a:solidFill>
                  <a:schemeClr val="bg1"/>
                </a:solidFill>
              </a:rPr>
              <a:t> </a:t>
            </a:r>
            <a:r>
              <a:rPr lang="en-US" sz="3600" dirty="0" err="1">
                <a:solidFill>
                  <a:schemeClr val="bg1"/>
                </a:solidFill>
              </a:rPr>
              <a:t>tersebut</a:t>
            </a:r>
            <a:r>
              <a:rPr lang="en-US" sz="3600" dirty="0">
                <a:solidFill>
                  <a:schemeClr val="bg1"/>
                </a:solidFill>
              </a:rPr>
              <a:t>. </a:t>
            </a:r>
          </a:p>
          <a:p>
            <a:pPr algn="just">
              <a:lnSpc>
                <a:spcPts val="3400"/>
              </a:lnSpc>
            </a:pPr>
            <a:r>
              <a:rPr lang="en-US" sz="3600" dirty="0" err="1">
                <a:solidFill>
                  <a:schemeClr val="bg1"/>
                </a:solidFill>
              </a:rPr>
              <a:t>Misalnya</a:t>
            </a:r>
            <a:r>
              <a:rPr lang="en-US" sz="3600" dirty="0">
                <a:solidFill>
                  <a:schemeClr val="bg1"/>
                </a:solidFill>
              </a:rPr>
              <a:t> pada </a:t>
            </a:r>
            <a:r>
              <a:rPr lang="en-US" sz="3600" dirty="0" err="1">
                <a:solidFill>
                  <a:schemeClr val="bg1"/>
                </a:solidFill>
              </a:rPr>
              <a:t>baris</a:t>
            </a:r>
            <a:r>
              <a:rPr lang="en-US" sz="3600" dirty="0">
                <a:solidFill>
                  <a:schemeClr val="bg1"/>
                </a:solidFill>
              </a:rPr>
              <a:t> </a:t>
            </a:r>
            <a:r>
              <a:rPr lang="en-US" sz="3600" dirty="0" err="1">
                <a:solidFill>
                  <a:schemeClr val="bg1"/>
                </a:solidFill>
              </a:rPr>
              <a:t>i</a:t>
            </a:r>
            <a:r>
              <a:rPr lang="en-US" sz="3600" dirty="0">
                <a:solidFill>
                  <a:schemeClr val="bg1"/>
                </a:solidFill>
              </a:rPr>
              <a:t>, </a:t>
            </a:r>
            <a:r>
              <a:rPr lang="en-US" sz="3600" dirty="0" err="1">
                <a:solidFill>
                  <a:schemeClr val="bg1"/>
                </a:solidFill>
              </a:rPr>
              <a:t>terdapat</a:t>
            </a:r>
            <a:r>
              <a:rPr lang="en-US" sz="3600" dirty="0">
                <a:solidFill>
                  <a:schemeClr val="bg1"/>
                </a:solidFill>
              </a:rPr>
              <a:t> </a:t>
            </a:r>
            <a:r>
              <a:rPr lang="en-US" sz="3600" dirty="0" err="1">
                <a:solidFill>
                  <a:schemeClr val="bg1"/>
                </a:solidFill>
              </a:rPr>
              <a:t>entri</a:t>
            </a:r>
            <a:r>
              <a:rPr lang="en-US" sz="3600" dirty="0">
                <a:solidFill>
                  <a:schemeClr val="bg1"/>
                </a:solidFill>
              </a:rPr>
              <a:t> </a:t>
            </a:r>
            <a:r>
              <a:rPr lang="en-US" sz="3600" dirty="0" err="1">
                <a:solidFill>
                  <a:schemeClr val="bg1"/>
                </a:solidFill>
              </a:rPr>
              <a:t>untuk</a:t>
            </a:r>
            <a:r>
              <a:rPr lang="en-US" sz="3600" dirty="0">
                <a:solidFill>
                  <a:schemeClr val="bg1"/>
                </a:solidFill>
              </a:rPr>
              <a:t> (</a:t>
            </a:r>
            <a:r>
              <a:rPr lang="en-US" sz="3600" dirty="0" err="1">
                <a:solidFill>
                  <a:schemeClr val="bg1"/>
                </a:solidFill>
              </a:rPr>
              <a:t>d</a:t>
            </a:r>
            <a:r>
              <a:rPr lang="en-US" sz="3600" baseline="-25000" dirty="0" err="1">
                <a:solidFill>
                  <a:schemeClr val="bg1"/>
                </a:solidFill>
              </a:rPr>
              <a:t>j</a:t>
            </a:r>
            <a:r>
              <a:rPr lang="en-US" sz="3600" dirty="0">
                <a:solidFill>
                  <a:schemeClr val="bg1"/>
                </a:solidFill>
              </a:rPr>
              <a:t>, </a:t>
            </a:r>
            <a:r>
              <a:rPr lang="en-US" sz="3600" dirty="0" err="1">
                <a:solidFill>
                  <a:schemeClr val="bg1"/>
                </a:solidFill>
              </a:rPr>
              <a:t>tf</a:t>
            </a:r>
            <a:r>
              <a:rPr lang="en-US" sz="3600" baseline="-25000" dirty="0" err="1">
                <a:solidFill>
                  <a:schemeClr val="bg1"/>
                </a:solidFill>
              </a:rPr>
              <a:t>ij</a:t>
            </a:r>
            <a:r>
              <a:rPr lang="en-US" sz="3600" dirty="0">
                <a:solidFill>
                  <a:schemeClr val="bg1"/>
                </a:solidFill>
              </a:rPr>
              <a:t>) yang </a:t>
            </a:r>
            <a:r>
              <a:rPr lang="en-US" sz="3600" dirty="0" err="1">
                <a:solidFill>
                  <a:schemeClr val="bg1"/>
                </a:solidFill>
              </a:rPr>
              <a:t>membentuk</a:t>
            </a:r>
            <a:r>
              <a:rPr lang="en-US" sz="3600" dirty="0">
                <a:solidFill>
                  <a:schemeClr val="bg1"/>
                </a:solidFill>
              </a:rPr>
              <a:t> daftar </a:t>
            </a:r>
            <a:r>
              <a:rPr lang="en-US" sz="3600" dirty="0" err="1">
                <a:solidFill>
                  <a:schemeClr val="bg1"/>
                </a:solidFill>
              </a:rPr>
              <a:t>terhubung</a:t>
            </a:r>
            <a:r>
              <a:rPr lang="en-US" sz="3600" dirty="0">
                <a:solidFill>
                  <a:schemeClr val="bg1"/>
                </a:solidFill>
              </a:rPr>
              <a:t> pada </a:t>
            </a:r>
            <a:r>
              <a:rPr lang="en-US" sz="3600" dirty="0" err="1">
                <a:solidFill>
                  <a:schemeClr val="bg1"/>
                </a:solidFill>
              </a:rPr>
              <a:t>t</a:t>
            </a:r>
            <a:r>
              <a:rPr lang="en-US" sz="3600" baseline="-25000" dirty="0" err="1">
                <a:solidFill>
                  <a:schemeClr val="bg1"/>
                </a:solidFill>
              </a:rPr>
              <a:t>i</a:t>
            </a:r>
            <a:r>
              <a:rPr lang="en-US" sz="3600" dirty="0">
                <a:solidFill>
                  <a:schemeClr val="bg1"/>
                </a:solidFill>
              </a:rPr>
              <a:t>. </a:t>
            </a:r>
            <a:r>
              <a:rPr lang="en-US" sz="3600" dirty="0" err="1">
                <a:solidFill>
                  <a:schemeClr val="bg1"/>
                </a:solidFill>
              </a:rPr>
              <a:t>d</a:t>
            </a:r>
            <a:r>
              <a:rPr lang="en-US" sz="3600" baseline="-25000" dirty="0" err="1">
                <a:solidFill>
                  <a:schemeClr val="bg1"/>
                </a:solidFill>
              </a:rPr>
              <a:t>j</a:t>
            </a:r>
            <a:r>
              <a:rPr lang="en-US" sz="3600" dirty="0">
                <a:solidFill>
                  <a:schemeClr val="bg1"/>
                </a:solidFill>
              </a:rPr>
              <a:t> </a:t>
            </a:r>
            <a:r>
              <a:rPr lang="en-US" sz="3600" dirty="0" err="1">
                <a:solidFill>
                  <a:schemeClr val="bg1"/>
                </a:solidFill>
              </a:rPr>
              <a:t>adalah</a:t>
            </a:r>
            <a:r>
              <a:rPr lang="en-US" sz="3600" dirty="0">
                <a:solidFill>
                  <a:schemeClr val="bg1"/>
                </a:solidFill>
              </a:rPr>
              <a:t> </a:t>
            </a:r>
            <a:r>
              <a:rPr lang="en-US" sz="3600" dirty="0" err="1">
                <a:solidFill>
                  <a:schemeClr val="bg1"/>
                </a:solidFill>
              </a:rPr>
              <a:t>dokumen</a:t>
            </a:r>
            <a:r>
              <a:rPr lang="en-US" sz="3600" dirty="0">
                <a:solidFill>
                  <a:schemeClr val="bg1"/>
                </a:solidFill>
              </a:rPr>
              <a:t> yang </a:t>
            </a:r>
            <a:r>
              <a:rPr lang="en-US" sz="3600" dirty="0" err="1">
                <a:solidFill>
                  <a:schemeClr val="bg1"/>
                </a:solidFill>
              </a:rPr>
              <a:t>frekuensi</a:t>
            </a:r>
            <a:r>
              <a:rPr lang="en-US" sz="3600" dirty="0">
                <a:solidFill>
                  <a:schemeClr val="bg1"/>
                </a:solidFill>
              </a:rPr>
              <a:t> </a:t>
            </a:r>
            <a:r>
              <a:rPr lang="en-US" sz="3600" dirty="0" err="1">
                <a:solidFill>
                  <a:schemeClr val="bg1"/>
                </a:solidFill>
              </a:rPr>
              <a:t>termnya</a:t>
            </a:r>
            <a:r>
              <a:rPr lang="en-US" sz="3600" dirty="0">
                <a:solidFill>
                  <a:schemeClr val="bg1"/>
                </a:solidFill>
              </a:rPr>
              <a:t> </a:t>
            </a:r>
            <a:r>
              <a:rPr lang="en-US" sz="3600" dirty="0" err="1">
                <a:solidFill>
                  <a:schemeClr val="bg1"/>
                </a:solidFill>
              </a:rPr>
              <a:t>adalah</a:t>
            </a:r>
            <a:r>
              <a:rPr lang="en-US" sz="3600" dirty="0">
                <a:solidFill>
                  <a:schemeClr val="bg1"/>
                </a:solidFill>
              </a:rPr>
              <a:t> </a:t>
            </a:r>
            <a:r>
              <a:rPr lang="en-US" sz="3600" dirty="0" err="1">
                <a:solidFill>
                  <a:schemeClr val="bg1"/>
                </a:solidFill>
              </a:rPr>
              <a:t>tf</a:t>
            </a:r>
            <a:r>
              <a:rPr lang="en-US" sz="3600" baseline="-25000" dirty="0" err="1">
                <a:solidFill>
                  <a:schemeClr val="bg1"/>
                </a:solidFill>
              </a:rPr>
              <a:t>ij</a:t>
            </a:r>
            <a:r>
              <a:rPr lang="en-US" sz="3600" dirty="0">
                <a:solidFill>
                  <a:schemeClr val="bg1"/>
                </a:solidFill>
              </a:rPr>
              <a:t> </a:t>
            </a:r>
            <a:r>
              <a:rPr lang="en-US" sz="3600" dirty="0" err="1">
                <a:solidFill>
                  <a:schemeClr val="bg1"/>
                </a:solidFill>
              </a:rPr>
              <a:t>untuk</a:t>
            </a:r>
            <a:r>
              <a:rPr lang="en-US" sz="3600" dirty="0">
                <a:solidFill>
                  <a:schemeClr val="bg1"/>
                </a:solidFill>
              </a:rPr>
              <a:t> </a:t>
            </a:r>
            <a:r>
              <a:rPr lang="en-US" sz="3600" dirty="0" err="1">
                <a:solidFill>
                  <a:schemeClr val="bg1"/>
                </a:solidFill>
              </a:rPr>
              <a:t>suku</a:t>
            </a:r>
            <a:r>
              <a:rPr lang="en-US" sz="3600" dirty="0">
                <a:solidFill>
                  <a:schemeClr val="bg1"/>
                </a:solidFill>
              </a:rPr>
              <a:t> </a:t>
            </a:r>
            <a:r>
              <a:rPr lang="en-US" sz="3600" dirty="0" err="1">
                <a:solidFill>
                  <a:schemeClr val="bg1"/>
                </a:solidFill>
              </a:rPr>
              <a:t>t</a:t>
            </a:r>
            <a:r>
              <a:rPr lang="en-US" sz="3600" baseline="-25000" dirty="0" err="1">
                <a:solidFill>
                  <a:schemeClr val="bg1"/>
                </a:solidFill>
              </a:rPr>
              <a:t>i</a:t>
            </a:r>
            <a:r>
              <a:rPr lang="en-US" sz="3600" dirty="0">
                <a:solidFill>
                  <a:schemeClr val="bg1"/>
                </a:solidFill>
              </a:rPr>
              <a:t>. Gambar </a:t>
            </a:r>
            <a:r>
              <a:rPr lang="en-US" sz="3600" dirty="0" err="1">
                <a:solidFill>
                  <a:schemeClr val="bg1"/>
                </a:solidFill>
              </a:rPr>
              <a:t>tersebut</a:t>
            </a:r>
            <a:r>
              <a:rPr lang="en-US" sz="3600" dirty="0">
                <a:solidFill>
                  <a:schemeClr val="bg1"/>
                </a:solidFill>
              </a:rPr>
              <a:t> </a:t>
            </a:r>
            <a:r>
              <a:rPr lang="en-US" sz="3600" dirty="0" err="1">
                <a:solidFill>
                  <a:schemeClr val="bg1"/>
                </a:solidFill>
              </a:rPr>
              <a:t>menunjukkan</a:t>
            </a:r>
            <a:r>
              <a:rPr lang="en-US" sz="3600" dirty="0">
                <a:solidFill>
                  <a:schemeClr val="bg1"/>
                </a:solidFill>
              </a:rPr>
              <a:t> </a:t>
            </a:r>
            <a:r>
              <a:rPr lang="en-US" sz="3600" dirty="0" err="1">
                <a:solidFill>
                  <a:schemeClr val="bg1"/>
                </a:solidFill>
              </a:rPr>
              <a:t>bahwa</a:t>
            </a:r>
            <a:r>
              <a:rPr lang="en-US" sz="3600" dirty="0">
                <a:solidFill>
                  <a:schemeClr val="bg1"/>
                </a:solidFill>
              </a:rPr>
              <a:t> </a:t>
            </a:r>
            <a:r>
              <a:rPr lang="en-US" sz="3600" dirty="0" err="1">
                <a:solidFill>
                  <a:schemeClr val="bg1"/>
                </a:solidFill>
              </a:rPr>
              <a:t>suku</a:t>
            </a:r>
            <a:r>
              <a:rPr lang="en-US" sz="3600" dirty="0">
                <a:solidFill>
                  <a:schemeClr val="bg1"/>
                </a:solidFill>
              </a:rPr>
              <a:t> </a:t>
            </a:r>
            <a:r>
              <a:rPr lang="en-US" sz="3600" dirty="0" err="1">
                <a:solidFill>
                  <a:schemeClr val="bg1"/>
                </a:solidFill>
              </a:rPr>
              <a:t>t</a:t>
            </a:r>
            <a:r>
              <a:rPr lang="en-US" sz="3600" baseline="-25000" dirty="0" err="1">
                <a:solidFill>
                  <a:schemeClr val="bg1"/>
                </a:solidFill>
              </a:rPr>
              <a:t>i</a:t>
            </a:r>
            <a:r>
              <a:rPr lang="en-US" sz="3600" dirty="0">
                <a:solidFill>
                  <a:schemeClr val="bg1"/>
                </a:solidFill>
              </a:rPr>
              <a:t> </a:t>
            </a:r>
            <a:r>
              <a:rPr lang="en-US" sz="3600" dirty="0" err="1">
                <a:solidFill>
                  <a:schemeClr val="bg1"/>
                </a:solidFill>
              </a:rPr>
              <a:t>mempunyai</a:t>
            </a:r>
            <a:r>
              <a:rPr lang="en-US" sz="3600" dirty="0">
                <a:solidFill>
                  <a:schemeClr val="bg1"/>
                </a:solidFill>
              </a:rPr>
              <a:t> </a:t>
            </a:r>
            <a:r>
              <a:rPr lang="en-US" sz="3600" dirty="0" err="1">
                <a:solidFill>
                  <a:schemeClr val="bg1"/>
                </a:solidFill>
              </a:rPr>
              <a:t>frekuensi</a:t>
            </a:r>
            <a:r>
              <a:rPr lang="en-US" sz="3600" dirty="0">
                <a:solidFill>
                  <a:schemeClr val="bg1"/>
                </a:solidFill>
              </a:rPr>
              <a:t> 7 pada </a:t>
            </a:r>
            <a:r>
              <a:rPr lang="en-US" sz="3600" dirty="0" err="1">
                <a:solidFill>
                  <a:schemeClr val="bg1"/>
                </a:solidFill>
              </a:rPr>
              <a:t>dokumen</a:t>
            </a:r>
            <a:r>
              <a:rPr lang="en-US" sz="3600" dirty="0">
                <a:solidFill>
                  <a:schemeClr val="bg1"/>
                </a:solidFill>
              </a:rPr>
              <a:t> d</a:t>
            </a:r>
            <a:r>
              <a:rPr lang="en-US" sz="3600" baseline="-25000" dirty="0">
                <a:solidFill>
                  <a:schemeClr val="bg1"/>
                </a:solidFill>
              </a:rPr>
              <a:t>3</a:t>
            </a:r>
            <a:r>
              <a:rPr lang="en-US" sz="3600" dirty="0">
                <a:solidFill>
                  <a:schemeClr val="bg1"/>
                </a:solidFill>
              </a:rPr>
              <a:t>. </a:t>
            </a:r>
            <a:r>
              <a:rPr lang="en-US" sz="3600" dirty="0" err="1">
                <a:solidFill>
                  <a:schemeClr val="bg1"/>
                </a:solidFill>
              </a:rPr>
              <a:t>Keuntungan</a:t>
            </a:r>
            <a:r>
              <a:rPr lang="en-US" sz="3600" dirty="0">
                <a:solidFill>
                  <a:schemeClr val="bg1"/>
                </a:solidFill>
              </a:rPr>
              <a:t> </a:t>
            </a:r>
            <a:r>
              <a:rPr lang="en-US" sz="3600" dirty="0" err="1">
                <a:solidFill>
                  <a:schemeClr val="bg1"/>
                </a:solidFill>
              </a:rPr>
              <a:t>dari</a:t>
            </a:r>
            <a:r>
              <a:rPr lang="en-US" sz="3600" dirty="0">
                <a:solidFill>
                  <a:schemeClr val="bg1"/>
                </a:solidFill>
              </a:rPr>
              <a:t> </a:t>
            </a:r>
            <a:r>
              <a:rPr lang="en-US" sz="3600" dirty="0" err="1">
                <a:solidFill>
                  <a:schemeClr val="bg1"/>
                </a:solidFill>
              </a:rPr>
              <a:t>struktur</a:t>
            </a:r>
            <a:r>
              <a:rPr lang="en-US" sz="3600" dirty="0">
                <a:solidFill>
                  <a:schemeClr val="bg1"/>
                </a:solidFill>
              </a:rPr>
              <a:t> </a:t>
            </a:r>
            <a:r>
              <a:rPr lang="en-US" sz="3600" dirty="0" err="1">
                <a:solidFill>
                  <a:schemeClr val="bg1"/>
                </a:solidFill>
              </a:rPr>
              <a:t>pengindeksan</a:t>
            </a:r>
            <a:r>
              <a:rPr lang="en-US" sz="3600" dirty="0">
                <a:solidFill>
                  <a:schemeClr val="bg1"/>
                </a:solidFill>
              </a:rPr>
              <a:t> </a:t>
            </a:r>
            <a:r>
              <a:rPr lang="en-US" sz="3600" dirty="0" err="1">
                <a:solidFill>
                  <a:schemeClr val="bg1"/>
                </a:solidFill>
              </a:rPr>
              <a:t>ini</a:t>
            </a:r>
            <a:r>
              <a:rPr lang="en-US" sz="3600" dirty="0">
                <a:solidFill>
                  <a:schemeClr val="bg1"/>
                </a:solidFill>
              </a:rPr>
              <a:t> </a:t>
            </a:r>
            <a:r>
              <a:rPr lang="en-US" sz="3600" dirty="0" err="1">
                <a:solidFill>
                  <a:schemeClr val="bg1"/>
                </a:solidFill>
              </a:rPr>
              <a:t>adalah</a:t>
            </a:r>
            <a:r>
              <a:rPr lang="en-US" sz="3600" dirty="0">
                <a:solidFill>
                  <a:schemeClr val="bg1"/>
                </a:solidFill>
              </a:rPr>
              <a:t> </a:t>
            </a:r>
            <a:r>
              <a:rPr lang="en-US" sz="3600" dirty="0" err="1">
                <a:solidFill>
                  <a:schemeClr val="bg1"/>
                </a:solidFill>
              </a:rPr>
              <a:t>sistem</a:t>
            </a:r>
            <a:r>
              <a:rPr lang="en-US" sz="3600" dirty="0">
                <a:solidFill>
                  <a:schemeClr val="bg1"/>
                </a:solidFill>
              </a:rPr>
              <a:t> </a:t>
            </a:r>
            <a:r>
              <a:rPr lang="en-US" sz="3600" dirty="0" err="1">
                <a:solidFill>
                  <a:schemeClr val="bg1"/>
                </a:solidFill>
              </a:rPr>
              <a:t>pengambilan</a:t>
            </a:r>
            <a:r>
              <a:rPr lang="en-US" sz="3600" dirty="0">
                <a:solidFill>
                  <a:schemeClr val="bg1"/>
                </a:solidFill>
              </a:rPr>
              <a:t> </a:t>
            </a:r>
            <a:r>
              <a:rPr lang="en-US" sz="3600" dirty="0" err="1">
                <a:solidFill>
                  <a:schemeClr val="bg1"/>
                </a:solidFill>
              </a:rPr>
              <a:t>dapat</a:t>
            </a:r>
            <a:r>
              <a:rPr lang="en-US" sz="3600" dirty="0">
                <a:solidFill>
                  <a:schemeClr val="bg1"/>
                </a:solidFill>
              </a:rPr>
              <a:t> </a:t>
            </a:r>
            <a:r>
              <a:rPr lang="en-US" sz="3600" dirty="0" err="1">
                <a:solidFill>
                  <a:schemeClr val="bg1"/>
                </a:solidFill>
              </a:rPr>
              <a:t>mencari</a:t>
            </a:r>
            <a:r>
              <a:rPr lang="en-US" sz="3600" dirty="0">
                <a:solidFill>
                  <a:schemeClr val="bg1"/>
                </a:solidFill>
              </a:rPr>
              <a:t> </a:t>
            </a:r>
            <a:r>
              <a:rPr lang="en-US" sz="3600" dirty="0" err="1">
                <a:solidFill>
                  <a:schemeClr val="bg1"/>
                </a:solidFill>
              </a:rPr>
              <a:t>istilah</a:t>
            </a:r>
            <a:r>
              <a:rPr lang="en-US" sz="3600" dirty="0">
                <a:solidFill>
                  <a:schemeClr val="bg1"/>
                </a:solidFill>
              </a:rPr>
              <a:t> </a:t>
            </a:r>
            <a:r>
              <a:rPr lang="en-US" sz="3600" dirty="0" err="1">
                <a:solidFill>
                  <a:schemeClr val="bg1"/>
                </a:solidFill>
              </a:rPr>
              <a:t>dengan</a:t>
            </a:r>
            <a:r>
              <a:rPr lang="en-US" sz="3600" dirty="0">
                <a:solidFill>
                  <a:schemeClr val="bg1"/>
                </a:solidFill>
              </a:rPr>
              <a:t> </a:t>
            </a:r>
            <a:r>
              <a:rPr lang="en-US" sz="3600" dirty="0" err="1">
                <a:solidFill>
                  <a:schemeClr val="bg1"/>
                </a:solidFill>
              </a:rPr>
              <a:t>cepat</a:t>
            </a:r>
            <a:r>
              <a:rPr lang="en-US" sz="3600" dirty="0">
                <a:solidFill>
                  <a:schemeClr val="bg1"/>
                </a:solidFill>
              </a:rPr>
              <a:t>, </a:t>
            </a:r>
            <a:r>
              <a:rPr lang="en-US" sz="3600" dirty="0" err="1">
                <a:solidFill>
                  <a:schemeClr val="bg1"/>
                </a:solidFill>
              </a:rPr>
              <a:t>serta</a:t>
            </a:r>
            <a:r>
              <a:rPr lang="en-US" sz="3600" dirty="0">
                <a:solidFill>
                  <a:schemeClr val="bg1"/>
                </a:solidFill>
              </a:rPr>
              <a:t> </a:t>
            </a:r>
            <a:r>
              <a:rPr lang="en-US" sz="3600" dirty="0" err="1">
                <a:solidFill>
                  <a:schemeClr val="bg1"/>
                </a:solidFill>
              </a:rPr>
              <a:t>dokumen</a:t>
            </a:r>
            <a:r>
              <a:rPr lang="en-US" sz="3600" dirty="0">
                <a:solidFill>
                  <a:schemeClr val="bg1"/>
                </a:solidFill>
              </a:rPr>
              <a:t> di mana item </a:t>
            </a:r>
            <a:r>
              <a:rPr lang="en-US" sz="3600" dirty="0" err="1">
                <a:solidFill>
                  <a:schemeClr val="bg1"/>
                </a:solidFill>
              </a:rPr>
              <a:t>tersebut</a:t>
            </a:r>
            <a:r>
              <a:rPr lang="en-US" sz="3600" dirty="0">
                <a:solidFill>
                  <a:schemeClr val="bg1"/>
                </a:solidFill>
              </a:rPr>
              <a:t> </a:t>
            </a:r>
            <a:r>
              <a:rPr lang="en-US" sz="3600" dirty="0" err="1">
                <a:solidFill>
                  <a:schemeClr val="bg1"/>
                </a:solidFill>
              </a:rPr>
              <a:t>muncul</a:t>
            </a:r>
            <a:r>
              <a:rPr lang="en-US" sz="3600" dirty="0">
                <a:solidFill>
                  <a:schemeClr val="bg1"/>
                </a:solidFill>
              </a:rPr>
              <a:t>.</a:t>
            </a:r>
            <a:endParaRPr lang="en-US" sz="3600" i="1" dirty="0">
              <a:solidFill>
                <a:schemeClr val="bg1"/>
              </a:solidFill>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pic>
        <p:nvPicPr>
          <p:cNvPr id="12" name="Picture 11">
            <a:extLst>
              <a:ext uri="{FF2B5EF4-FFF2-40B4-BE49-F238E27FC236}">
                <a16:creationId xmlns:a16="http://schemas.microsoft.com/office/drawing/2014/main" id="{4CCA1E23-B0EC-42D5-8A0E-38F6AB12E98F}"/>
              </a:ext>
            </a:extLst>
          </p:cNvPr>
          <p:cNvPicPr>
            <a:picLocks noChangeAspect="1"/>
          </p:cNvPicPr>
          <p:nvPr/>
        </p:nvPicPr>
        <p:blipFill rotWithShape="1">
          <a:blip r:embed="rId10"/>
          <a:srcRect l="63817" t="22549" r="12711" b="23958"/>
          <a:stretch/>
        </p:blipFill>
        <p:spPr>
          <a:xfrm>
            <a:off x="13313438" y="1869217"/>
            <a:ext cx="3923208" cy="5026882"/>
          </a:xfrm>
          <a:prstGeom prst="rect">
            <a:avLst/>
          </a:prstGeom>
        </p:spPr>
      </p:pic>
      <p:sp>
        <p:nvSpPr>
          <p:cNvPr id="15" name="TextBox 14">
            <a:extLst>
              <a:ext uri="{FF2B5EF4-FFF2-40B4-BE49-F238E27FC236}">
                <a16:creationId xmlns:a16="http://schemas.microsoft.com/office/drawing/2014/main" id="{ECACBF97-43BB-4D30-A46D-05B66528FEA6}"/>
              </a:ext>
            </a:extLst>
          </p:cNvPr>
          <p:cNvSpPr txBox="1"/>
          <p:nvPr/>
        </p:nvSpPr>
        <p:spPr>
          <a:xfrm>
            <a:off x="13291760" y="6965448"/>
            <a:ext cx="4680192" cy="553998"/>
          </a:xfrm>
          <a:prstGeom prst="rect">
            <a:avLst/>
          </a:prstGeom>
          <a:noFill/>
        </p:spPr>
        <p:txBody>
          <a:bodyPr wrap="none" rtlCol="0">
            <a:spAutoFit/>
          </a:bodyPr>
          <a:lstStyle/>
          <a:p>
            <a:r>
              <a:rPr lang="en-US" sz="3000" dirty="0">
                <a:solidFill>
                  <a:schemeClr val="bg1"/>
                </a:solidFill>
              </a:rPr>
              <a:t>Gambar 2 Inverted Index File</a:t>
            </a:r>
            <a:endParaRPr lang="en-ID" sz="3000" dirty="0">
              <a:solidFill>
                <a:schemeClr val="bg1"/>
              </a:solidFill>
            </a:endParaRPr>
          </a:p>
        </p:txBody>
      </p:sp>
    </p:spTree>
    <p:extLst>
      <p:ext uri="{BB962C8B-B14F-4D97-AF65-F5344CB8AC3E}">
        <p14:creationId xmlns:p14="http://schemas.microsoft.com/office/powerpoint/2010/main" val="2652365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556898" y="1479947"/>
            <a:ext cx="9025501" cy="615553"/>
          </a:xfrm>
          <a:prstGeom prst="rect">
            <a:avLst/>
          </a:prstGeom>
        </p:spPr>
        <p:txBody>
          <a:bodyPr wrap="square" lIns="0" tIns="0" rIns="0" bIns="0" rtlCol="0" anchor="t">
            <a:spAutoFit/>
          </a:bodyPr>
          <a:lstStyle/>
          <a:p>
            <a:pPr>
              <a:lnSpc>
                <a:spcPts val="4799"/>
              </a:lnSpc>
              <a:spcBef>
                <a:spcPct val="0"/>
              </a:spcBef>
            </a:pPr>
            <a:r>
              <a:rPr lang="en-US" sz="4800" b="1" dirty="0">
                <a:solidFill>
                  <a:srgbClr val="F6F3E4"/>
                </a:solidFill>
                <a:latin typeface="Tahoma"/>
              </a:rPr>
              <a:t>Probabilistic Retrieval Model</a:t>
            </a:r>
          </a:p>
        </p:txBody>
      </p:sp>
      <p:sp>
        <p:nvSpPr>
          <p:cNvPr id="14" name="TextBox 14"/>
          <p:cNvSpPr txBox="1"/>
          <p:nvPr/>
        </p:nvSpPr>
        <p:spPr>
          <a:xfrm>
            <a:off x="838200" y="2472035"/>
            <a:ext cx="16611600" cy="6093976"/>
          </a:xfrm>
          <a:prstGeom prst="rect">
            <a:avLst/>
          </a:prstGeom>
        </p:spPr>
        <p:txBody>
          <a:bodyPr wrap="square" lIns="0" tIns="0" rIns="0" bIns="0" rtlCol="0" anchor="t">
            <a:spAutoFit/>
          </a:bodyPr>
          <a:lstStyle/>
          <a:p>
            <a:pPr algn="just"/>
            <a:r>
              <a:rPr lang="en-US" sz="3600" dirty="0">
                <a:solidFill>
                  <a:schemeClr val="bg1"/>
                </a:solidFill>
              </a:rPr>
              <a:t>Model </a:t>
            </a:r>
            <a:r>
              <a:rPr lang="en-US" sz="3600" dirty="0" err="1">
                <a:solidFill>
                  <a:schemeClr val="bg1"/>
                </a:solidFill>
              </a:rPr>
              <a:t>pengambilan</a:t>
            </a:r>
            <a:r>
              <a:rPr lang="en-US" sz="3600" dirty="0">
                <a:solidFill>
                  <a:schemeClr val="bg1"/>
                </a:solidFill>
              </a:rPr>
              <a:t> </a:t>
            </a:r>
            <a:r>
              <a:rPr lang="en-US" sz="3600" dirty="0" err="1">
                <a:solidFill>
                  <a:schemeClr val="bg1"/>
                </a:solidFill>
              </a:rPr>
              <a:t>probabilistik</a:t>
            </a:r>
            <a:r>
              <a:rPr lang="en-US" sz="3600" dirty="0">
                <a:solidFill>
                  <a:schemeClr val="bg1"/>
                </a:solidFill>
              </a:rPr>
              <a:t> </a:t>
            </a:r>
            <a:r>
              <a:rPr lang="en-US" sz="3600" dirty="0" err="1">
                <a:solidFill>
                  <a:schemeClr val="bg1"/>
                </a:solidFill>
              </a:rPr>
              <a:t>menghitung</a:t>
            </a:r>
            <a:r>
              <a:rPr lang="en-US" sz="3600" dirty="0">
                <a:solidFill>
                  <a:schemeClr val="bg1"/>
                </a:solidFill>
              </a:rPr>
              <a:t> </a:t>
            </a:r>
            <a:r>
              <a:rPr lang="en-US" sz="3600" dirty="0" err="1">
                <a:solidFill>
                  <a:schemeClr val="bg1"/>
                </a:solidFill>
              </a:rPr>
              <a:t>ukuran</a:t>
            </a:r>
            <a:r>
              <a:rPr lang="en-US" sz="3600" dirty="0">
                <a:solidFill>
                  <a:schemeClr val="bg1"/>
                </a:solidFill>
              </a:rPr>
              <a:t> </a:t>
            </a:r>
            <a:r>
              <a:rPr lang="en-US" sz="3600" dirty="0" err="1">
                <a:solidFill>
                  <a:schemeClr val="bg1"/>
                </a:solidFill>
              </a:rPr>
              <a:t>kesamaan</a:t>
            </a:r>
            <a:r>
              <a:rPr lang="en-US" sz="3600" dirty="0">
                <a:solidFill>
                  <a:schemeClr val="bg1"/>
                </a:solidFill>
              </a:rPr>
              <a:t> (sim(q , di )) </a:t>
            </a:r>
            <a:r>
              <a:rPr lang="en-US" sz="3600" dirty="0" err="1">
                <a:solidFill>
                  <a:schemeClr val="bg1"/>
                </a:solidFill>
              </a:rPr>
              <a:t>antara</a:t>
            </a:r>
            <a:r>
              <a:rPr lang="en-US" sz="3600" dirty="0">
                <a:solidFill>
                  <a:schemeClr val="bg1"/>
                </a:solidFill>
              </a:rPr>
              <a:t> </a:t>
            </a:r>
            <a:r>
              <a:rPr lang="en-US" sz="3600" dirty="0" err="1">
                <a:solidFill>
                  <a:schemeClr val="bg1"/>
                </a:solidFill>
              </a:rPr>
              <a:t>kueri</a:t>
            </a:r>
            <a:r>
              <a:rPr lang="en-US" sz="3600" dirty="0">
                <a:solidFill>
                  <a:schemeClr val="bg1"/>
                </a:solidFill>
              </a:rPr>
              <a:t> q ∈ Q dan </a:t>
            </a:r>
            <a:r>
              <a:rPr lang="en-US" sz="3600" dirty="0" err="1">
                <a:solidFill>
                  <a:schemeClr val="bg1"/>
                </a:solidFill>
              </a:rPr>
              <a:t>dokumen</a:t>
            </a:r>
            <a:r>
              <a:rPr lang="en-US" sz="3600" dirty="0">
                <a:solidFill>
                  <a:schemeClr val="bg1"/>
                </a:solidFill>
              </a:rPr>
              <a:t> di ∈ D </a:t>
            </a:r>
            <a:r>
              <a:rPr lang="en-US" sz="3600" dirty="0" err="1">
                <a:solidFill>
                  <a:schemeClr val="bg1"/>
                </a:solidFill>
              </a:rPr>
              <a:t>sebagai</a:t>
            </a:r>
            <a:r>
              <a:rPr lang="en-US" sz="3600" dirty="0">
                <a:solidFill>
                  <a:schemeClr val="bg1"/>
                </a:solidFill>
              </a:rPr>
              <a:t> </a:t>
            </a:r>
            <a:r>
              <a:rPr lang="en-US" sz="3600" dirty="0" err="1">
                <a:solidFill>
                  <a:schemeClr val="bg1"/>
                </a:solidFill>
              </a:rPr>
              <a:t>probabilitas</a:t>
            </a:r>
            <a:r>
              <a:rPr lang="en-US" sz="3600" dirty="0">
                <a:solidFill>
                  <a:schemeClr val="bg1"/>
                </a:solidFill>
              </a:rPr>
              <a:t> </a:t>
            </a:r>
            <a:r>
              <a:rPr lang="en-US" sz="3600" dirty="0" err="1">
                <a:solidFill>
                  <a:schemeClr val="bg1"/>
                </a:solidFill>
              </a:rPr>
              <a:t>bahwa</a:t>
            </a:r>
            <a:r>
              <a:rPr lang="en-US" sz="3600" dirty="0">
                <a:solidFill>
                  <a:schemeClr val="bg1"/>
                </a:solidFill>
              </a:rPr>
              <a:t> di </a:t>
            </a:r>
            <a:r>
              <a:rPr lang="en-US" sz="3600" dirty="0" err="1">
                <a:solidFill>
                  <a:schemeClr val="bg1"/>
                </a:solidFill>
              </a:rPr>
              <a:t>relevan</a:t>
            </a:r>
            <a:r>
              <a:rPr lang="en-US" sz="3600" dirty="0">
                <a:solidFill>
                  <a:schemeClr val="bg1"/>
                </a:solidFill>
              </a:rPr>
              <a:t> </a:t>
            </a:r>
            <a:r>
              <a:rPr lang="en-US" sz="3600" dirty="0" err="1">
                <a:solidFill>
                  <a:schemeClr val="bg1"/>
                </a:solidFill>
              </a:rPr>
              <a:t>dengan</a:t>
            </a:r>
            <a:r>
              <a:rPr lang="en-US" sz="3600" dirty="0">
                <a:solidFill>
                  <a:schemeClr val="bg1"/>
                </a:solidFill>
              </a:rPr>
              <a:t> q, di mana D </a:t>
            </a:r>
            <a:r>
              <a:rPr lang="en-US" sz="3600" dirty="0" err="1">
                <a:solidFill>
                  <a:schemeClr val="bg1"/>
                </a:solidFill>
              </a:rPr>
              <a:t>adalah</a:t>
            </a:r>
            <a:r>
              <a:rPr lang="en-US" sz="3600" dirty="0">
                <a:solidFill>
                  <a:schemeClr val="bg1"/>
                </a:solidFill>
              </a:rPr>
              <a:t> </a:t>
            </a:r>
            <a:r>
              <a:rPr lang="en-US" sz="3600" dirty="0" err="1">
                <a:solidFill>
                  <a:schemeClr val="bg1"/>
                </a:solidFill>
              </a:rPr>
              <a:t>kumpulan</a:t>
            </a:r>
            <a:r>
              <a:rPr lang="en-US" sz="3600" dirty="0">
                <a:solidFill>
                  <a:schemeClr val="bg1"/>
                </a:solidFill>
              </a:rPr>
              <a:t> </a:t>
            </a:r>
            <a:r>
              <a:rPr lang="en-US" sz="3600" dirty="0" err="1">
                <a:solidFill>
                  <a:schemeClr val="bg1"/>
                </a:solidFill>
              </a:rPr>
              <a:t>dokumen</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koleksi</a:t>
            </a:r>
            <a:r>
              <a:rPr lang="en-US" sz="3600" dirty="0">
                <a:solidFill>
                  <a:schemeClr val="bg1"/>
                </a:solidFill>
              </a:rPr>
              <a:t>, dan Q </a:t>
            </a:r>
            <a:r>
              <a:rPr lang="en-US" sz="3600" dirty="0" err="1">
                <a:solidFill>
                  <a:schemeClr val="bg1"/>
                </a:solidFill>
              </a:rPr>
              <a:t>adalah</a:t>
            </a:r>
            <a:r>
              <a:rPr lang="en-US" sz="3600" dirty="0">
                <a:solidFill>
                  <a:schemeClr val="bg1"/>
                </a:solidFill>
              </a:rPr>
              <a:t> </a:t>
            </a:r>
            <a:r>
              <a:rPr lang="en-US" sz="3600" dirty="0" err="1">
                <a:solidFill>
                  <a:schemeClr val="bg1"/>
                </a:solidFill>
              </a:rPr>
              <a:t>himpunan</a:t>
            </a:r>
            <a:r>
              <a:rPr lang="en-US" sz="3600" dirty="0">
                <a:solidFill>
                  <a:schemeClr val="bg1"/>
                </a:solidFill>
              </a:rPr>
              <a:t> </a:t>
            </a:r>
            <a:r>
              <a:rPr lang="en-US" sz="3600" dirty="0" err="1">
                <a:solidFill>
                  <a:schemeClr val="bg1"/>
                </a:solidFill>
              </a:rPr>
              <a:t>kueri.Metode</a:t>
            </a:r>
            <a:r>
              <a:rPr lang="en-US" sz="3600" dirty="0">
                <a:solidFill>
                  <a:schemeClr val="bg1"/>
                </a:solidFill>
              </a:rPr>
              <a:t> </a:t>
            </a:r>
            <a:r>
              <a:rPr lang="en-US" sz="3600" dirty="0" err="1">
                <a:solidFill>
                  <a:schemeClr val="bg1"/>
                </a:solidFill>
              </a:rPr>
              <a:t>pengambilan</a:t>
            </a:r>
            <a:r>
              <a:rPr lang="en-US" sz="3600" dirty="0">
                <a:solidFill>
                  <a:schemeClr val="bg1"/>
                </a:solidFill>
              </a:rPr>
              <a:t> </a:t>
            </a:r>
            <a:r>
              <a:rPr lang="en-US" sz="3600" dirty="0" err="1">
                <a:solidFill>
                  <a:schemeClr val="bg1"/>
                </a:solidFill>
              </a:rPr>
              <a:t>probabilistik</a:t>
            </a:r>
            <a:r>
              <a:rPr lang="en-US" sz="3600" dirty="0">
                <a:solidFill>
                  <a:schemeClr val="bg1"/>
                </a:solidFill>
              </a:rPr>
              <a:t> </a:t>
            </a:r>
            <a:r>
              <a:rPr lang="en-US" sz="3600" dirty="0" err="1">
                <a:solidFill>
                  <a:schemeClr val="bg1"/>
                </a:solidFill>
              </a:rPr>
              <a:t>memperkirakan</a:t>
            </a:r>
            <a:r>
              <a:rPr lang="en-US" sz="3600" dirty="0">
                <a:solidFill>
                  <a:schemeClr val="bg1"/>
                </a:solidFill>
              </a:rPr>
              <a:t> </a:t>
            </a:r>
            <a:r>
              <a:rPr lang="en-US" sz="3600" dirty="0" err="1">
                <a:solidFill>
                  <a:schemeClr val="bg1"/>
                </a:solidFill>
              </a:rPr>
              <a:t>bobot</a:t>
            </a:r>
            <a:r>
              <a:rPr lang="en-US" sz="3600" dirty="0">
                <a:solidFill>
                  <a:schemeClr val="bg1"/>
                </a:solidFill>
              </a:rPr>
              <a:t> </a:t>
            </a:r>
            <a:r>
              <a:rPr lang="en-US" sz="3600" dirty="0" err="1">
                <a:solidFill>
                  <a:schemeClr val="bg1"/>
                </a:solidFill>
              </a:rPr>
              <a:t>istilah</a:t>
            </a:r>
            <a:r>
              <a:rPr lang="en-US" sz="3600" dirty="0">
                <a:solidFill>
                  <a:schemeClr val="bg1"/>
                </a:solidFill>
              </a:rPr>
              <a:t> </a:t>
            </a:r>
            <a:r>
              <a:rPr lang="en-US" sz="3600" dirty="0" err="1">
                <a:solidFill>
                  <a:schemeClr val="bg1"/>
                </a:solidFill>
              </a:rPr>
              <a:t>berdasarkan</a:t>
            </a:r>
            <a:r>
              <a:rPr lang="en-US" sz="3600" dirty="0">
                <a:solidFill>
                  <a:schemeClr val="bg1"/>
                </a:solidFill>
              </a:rPr>
              <a:t> </a:t>
            </a:r>
            <a:r>
              <a:rPr lang="en-US" sz="3600" dirty="0" err="1">
                <a:solidFill>
                  <a:schemeClr val="bg1"/>
                </a:solidFill>
              </a:rPr>
              <a:t>seberapa</a:t>
            </a:r>
            <a:r>
              <a:rPr lang="en-US" sz="3600" dirty="0">
                <a:solidFill>
                  <a:schemeClr val="bg1"/>
                </a:solidFill>
              </a:rPr>
              <a:t> </a:t>
            </a:r>
            <a:r>
              <a:rPr lang="en-US" sz="3600" dirty="0" err="1">
                <a:solidFill>
                  <a:schemeClr val="bg1"/>
                </a:solidFill>
              </a:rPr>
              <a:t>sering</a:t>
            </a:r>
            <a:r>
              <a:rPr lang="en-US" sz="3600" dirty="0">
                <a:solidFill>
                  <a:schemeClr val="bg1"/>
                </a:solidFill>
              </a:rPr>
              <a:t> </a:t>
            </a:r>
            <a:r>
              <a:rPr lang="en-US" sz="3600" dirty="0" err="1">
                <a:solidFill>
                  <a:schemeClr val="bg1"/>
                </a:solidFill>
              </a:rPr>
              <a:t>istilah</a:t>
            </a:r>
            <a:r>
              <a:rPr lang="en-US" sz="3600" dirty="0">
                <a:solidFill>
                  <a:schemeClr val="bg1"/>
                </a:solidFill>
              </a:rPr>
              <a:t> </a:t>
            </a:r>
            <a:r>
              <a:rPr lang="en-US" sz="3600" dirty="0" err="1">
                <a:solidFill>
                  <a:schemeClr val="bg1"/>
                </a:solidFill>
              </a:rPr>
              <a:t>tersebut</a:t>
            </a:r>
            <a:r>
              <a:rPr lang="en-US" sz="3600" dirty="0">
                <a:solidFill>
                  <a:schemeClr val="bg1"/>
                </a:solidFill>
              </a:rPr>
              <a:t> </a:t>
            </a:r>
            <a:r>
              <a:rPr lang="en-US" sz="3600" dirty="0" err="1">
                <a:solidFill>
                  <a:schemeClr val="bg1"/>
                </a:solidFill>
              </a:rPr>
              <a:t>muncul</a:t>
            </a:r>
            <a:r>
              <a:rPr lang="en-US" sz="3600" dirty="0">
                <a:solidFill>
                  <a:schemeClr val="bg1"/>
                </a:solidFill>
              </a:rPr>
              <a:t> pada </a:t>
            </a:r>
            <a:r>
              <a:rPr lang="en-US" sz="3600" dirty="0" err="1">
                <a:solidFill>
                  <a:schemeClr val="bg1"/>
                </a:solidFill>
              </a:rPr>
              <a:t>dokumen</a:t>
            </a:r>
            <a:r>
              <a:rPr lang="en-US" sz="3600" dirty="0">
                <a:solidFill>
                  <a:schemeClr val="bg1"/>
                </a:solidFill>
              </a:rPr>
              <a:t> yang </a:t>
            </a:r>
            <a:r>
              <a:rPr lang="en-US" sz="3600" dirty="0" err="1">
                <a:solidFill>
                  <a:schemeClr val="bg1"/>
                </a:solidFill>
              </a:rPr>
              <a:t>relevan</a:t>
            </a:r>
            <a:r>
              <a:rPr lang="en-US" sz="3600" dirty="0">
                <a:solidFill>
                  <a:schemeClr val="bg1"/>
                </a:solidFill>
              </a:rPr>
              <a:t> </a:t>
            </a:r>
            <a:r>
              <a:rPr lang="en-US" sz="3600" dirty="0" err="1">
                <a:solidFill>
                  <a:schemeClr val="bg1"/>
                </a:solidFill>
              </a:rPr>
              <a:t>tetapi</a:t>
            </a:r>
            <a:r>
              <a:rPr lang="en-US" sz="3600" dirty="0">
                <a:solidFill>
                  <a:schemeClr val="bg1"/>
                </a:solidFill>
              </a:rPr>
              <a:t> </a:t>
            </a:r>
            <a:r>
              <a:rPr lang="en-US" sz="3600" dirty="0" err="1">
                <a:solidFill>
                  <a:schemeClr val="bg1"/>
                </a:solidFill>
              </a:rPr>
              <a:t>tidak</a:t>
            </a:r>
            <a:r>
              <a:rPr lang="en-US" sz="3600" dirty="0">
                <a:solidFill>
                  <a:schemeClr val="bg1"/>
                </a:solidFill>
              </a:rPr>
              <a:t> </a:t>
            </a:r>
            <a:r>
              <a:rPr lang="en-US" sz="3600" dirty="0" err="1">
                <a:solidFill>
                  <a:schemeClr val="bg1"/>
                </a:solidFill>
              </a:rPr>
              <a:t>muncul</a:t>
            </a:r>
            <a:r>
              <a:rPr lang="en-US" sz="3600" dirty="0">
                <a:solidFill>
                  <a:schemeClr val="bg1"/>
                </a:solidFill>
              </a:rPr>
              <a:t> pada </a:t>
            </a:r>
            <a:r>
              <a:rPr lang="en-US" sz="3600" dirty="0" err="1">
                <a:solidFill>
                  <a:schemeClr val="bg1"/>
                </a:solidFill>
              </a:rPr>
              <a:t>dokumen</a:t>
            </a:r>
            <a:r>
              <a:rPr lang="en-US" sz="3600" dirty="0">
                <a:solidFill>
                  <a:schemeClr val="bg1"/>
                </a:solidFill>
              </a:rPr>
              <a:t> yang </a:t>
            </a:r>
            <a:r>
              <a:rPr lang="en-US" sz="3600" dirty="0" err="1">
                <a:solidFill>
                  <a:schemeClr val="bg1"/>
                </a:solidFill>
              </a:rPr>
              <a:t>tidak</a:t>
            </a:r>
            <a:r>
              <a:rPr lang="en-US" sz="3600" dirty="0">
                <a:solidFill>
                  <a:schemeClr val="bg1"/>
                </a:solidFill>
              </a:rPr>
              <a:t> </a:t>
            </a:r>
            <a:r>
              <a:rPr lang="en-US" sz="3600" dirty="0" err="1">
                <a:solidFill>
                  <a:schemeClr val="bg1"/>
                </a:solidFill>
              </a:rPr>
              <a:t>relevan</a:t>
            </a:r>
            <a:r>
              <a:rPr lang="en-US" sz="3600" dirty="0">
                <a:solidFill>
                  <a:schemeClr val="bg1"/>
                </a:solidFill>
              </a:rPr>
              <a:t>. </a:t>
            </a:r>
            <a:r>
              <a:rPr lang="en-US" sz="3600" dirty="0" err="1">
                <a:solidFill>
                  <a:schemeClr val="bg1"/>
                </a:solidFill>
              </a:rPr>
              <a:t>Bobot</a:t>
            </a:r>
            <a:r>
              <a:rPr lang="en-US" sz="3600" dirty="0">
                <a:solidFill>
                  <a:schemeClr val="bg1"/>
                </a:solidFill>
              </a:rPr>
              <a:t> </a:t>
            </a:r>
            <a:r>
              <a:rPr lang="en-US" sz="3600" dirty="0" err="1">
                <a:solidFill>
                  <a:schemeClr val="bg1"/>
                </a:solidFill>
              </a:rPr>
              <a:t>istilah</a:t>
            </a:r>
            <a:r>
              <a:rPr lang="en-US" sz="3600" dirty="0">
                <a:solidFill>
                  <a:schemeClr val="bg1"/>
                </a:solidFill>
              </a:rPr>
              <a:t> </a:t>
            </a:r>
            <a:r>
              <a:rPr lang="en-US" sz="3600" dirty="0" err="1">
                <a:solidFill>
                  <a:schemeClr val="bg1"/>
                </a:solidFill>
              </a:rPr>
              <a:t>dihitung</a:t>
            </a:r>
            <a:r>
              <a:rPr lang="en-US" sz="3600" dirty="0">
                <a:solidFill>
                  <a:schemeClr val="bg1"/>
                </a:solidFill>
              </a:rPr>
              <a:t> </a:t>
            </a:r>
            <a:r>
              <a:rPr lang="en-US" sz="3600" dirty="0" err="1">
                <a:solidFill>
                  <a:schemeClr val="bg1"/>
                </a:solidFill>
              </a:rPr>
              <a:t>menggunakan</a:t>
            </a:r>
            <a:r>
              <a:rPr lang="en-US" sz="3600" dirty="0">
                <a:solidFill>
                  <a:schemeClr val="bg1"/>
                </a:solidFill>
              </a:rPr>
              <a:t> </a:t>
            </a:r>
            <a:r>
              <a:rPr lang="en-US" sz="3600" dirty="0" err="1">
                <a:solidFill>
                  <a:schemeClr val="bg1"/>
                </a:solidFill>
              </a:rPr>
              <a:t>prinsip</a:t>
            </a:r>
            <a:r>
              <a:rPr lang="en-US" sz="3600" dirty="0">
                <a:solidFill>
                  <a:schemeClr val="bg1"/>
                </a:solidFill>
              </a:rPr>
              <a:t> </a:t>
            </a:r>
            <a:r>
              <a:rPr lang="en-US" sz="3600" dirty="0" err="1">
                <a:solidFill>
                  <a:schemeClr val="bg1"/>
                </a:solidFill>
              </a:rPr>
              <a:t>pemeringkatan</a:t>
            </a:r>
            <a:r>
              <a:rPr lang="en-US" sz="3600" dirty="0">
                <a:solidFill>
                  <a:schemeClr val="bg1"/>
                </a:solidFill>
              </a:rPr>
              <a:t> </a:t>
            </a:r>
            <a:r>
              <a:rPr lang="en-US" sz="3600" dirty="0" err="1">
                <a:solidFill>
                  <a:schemeClr val="bg1"/>
                </a:solidFill>
              </a:rPr>
              <a:t>probabilitas</a:t>
            </a:r>
            <a:r>
              <a:rPr lang="en-US" sz="3600" dirty="0">
                <a:solidFill>
                  <a:schemeClr val="bg1"/>
                </a:solidFill>
              </a:rPr>
              <a:t>, yang </a:t>
            </a:r>
            <a:r>
              <a:rPr lang="en-US" sz="3600" dirty="0" err="1">
                <a:solidFill>
                  <a:schemeClr val="bg1"/>
                </a:solidFill>
              </a:rPr>
              <a:t>didasarkan</a:t>
            </a:r>
            <a:r>
              <a:rPr lang="en-US" sz="3600" dirty="0">
                <a:solidFill>
                  <a:schemeClr val="bg1"/>
                </a:solidFill>
              </a:rPr>
              <a:t> pada </a:t>
            </a:r>
            <a:r>
              <a:rPr lang="en-US" sz="3600" dirty="0" err="1">
                <a:solidFill>
                  <a:schemeClr val="bg1"/>
                </a:solidFill>
              </a:rPr>
              <a:t>asumsi</a:t>
            </a:r>
            <a:r>
              <a:rPr lang="en-US" sz="3600" dirty="0">
                <a:solidFill>
                  <a:schemeClr val="bg1"/>
                </a:solidFill>
              </a:rPr>
              <a:t> </a:t>
            </a:r>
            <a:r>
              <a:rPr lang="en-US" sz="3600" dirty="0" err="1">
                <a:solidFill>
                  <a:schemeClr val="bg1"/>
                </a:solidFill>
              </a:rPr>
              <a:t>bahwa</a:t>
            </a:r>
            <a:r>
              <a:rPr lang="en-US" sz="3600" dirty="0">
                <a:solidFill>
                  <a:schemeClr val="bg1"/>
                </a:solidFill>
              </a:rPr>
              <a:t> </a:t>
            </a:r>
            <a:r>
              <a:rPr lang="en-US" sz="3600" dirty="0" err="1">
                <a:solidFill>
                  <a:schemeClr val="bg1"/>
                </a:solidFill>
              </a:rPr>
              <a:t>kinerja</a:t>
            </a:r>
            <a:r>
              <a:rPr lang="en-US" sz="3600" dirty="0">
                <a:solidFill>
                  <a:schemeClr val="bg1"/>
                </a:solidFill>
              </a:rPr>
              <a:t> optimal </a:t>
            </a:r>
            <a:r>
              <a:rPr lang="en-US" sz="3600" dirty="0" err="1">
                <a:solidFill>
                  <a:schemeClr val="bg1"/>
                </a:solidFill>
              </a:rPr>
              <a:t>diamati</a:t>
            </a:r>
            <a:r>
              <a:rPr lang="en-US" sz="3600" dirty="0">
                <a:solidFill>
                  <a:schemeClr val="bg1"/>
                </a:solidFill>
              </a:rPr>
              <a:t> </a:t>
            </a:r>
            <a:r>
              <a:rPr lang="en-US" sz="3600" dirty="0" err="1">
                <a:solidFill>
                  <a:schemeClr val="bg1"/>
                </a:solidFill>
              </a:rPr>
              <a:t>ketika</a:t>
            </a:r>
            <a:r>
              <a:rPr lang="en-US" sz="3600" dirty="0">
                <a:solidFill>
                  <a:schemeClr val="bg1"/>
                </a:solidFill>
              </a:rPr>
              <a:t> </a:t>
            </a:r>
            <a:r>
              <a:rPr lang="en-US" sz="3600" dirty="0" err="1">
                <a:solidFill>
                  <a:schemeClr val="bg1"/>
                </a:solidFill>
              </a:rPr>
              <a:t>dokumen</a:t>
            </a:r>
            <a:r>
              <a:rPr lang="en-US" sz="3600" dirty="0">
                <a:solidFill>
                  <a:schemeClr val="bg1"/>
                </a:solidFill>
              </a:rPr>
              <a:t> </a:t>
            </a:r>
            <a:r>
              <a:rPr lang="en-US" sz="3600" dirty="0" err="1">
                <a:solidFill>
                  <a:schemeClr val="bg1"/>
                </a:solidFill>
              </a:rPr>
              <a:t>diberi</a:t>
            </a:r>
            <a:r>
              <a:rPr lang="en-US" sz="3600" dirty="0">
                <a:solidFill>
                  <a:schemeClr val="bg1"/>
                </a:solidFill>
              </a:rPr>
              <a:t> </a:t>
            </a:r>
            <a:r>
              <a:rPr lang="en-US" sz="3600" dirty="0" err="1">
                <a:solidFill>
                  <a:schemeClr val="bg1"/>
                </a:solidFill>
              </a:rPr>
              <a:t>peringkatpada</a:t>
            </a:r>
            <a:r>
              <a:rPr lang="en-US" sz="3600" dirty="0">
                <a:solidFill>
                  <a:schemeClr val="bg1"/>
                </a:solidFill>
              </a:rPr>
              <a:t> </a:t>
            </a:r>
            <a:r>
              <a:rPr lang="en-US" sz="3600" dirty="0" err="1">
                <a:solidFill>
                  <a:schemeClr val="bg1"/>
                </a:solidFill>
              </a:rPr>
              <a:t>relevansinya</a:t>
            </a:r>
            <a:r>
              <a:rPr lang="en-US" sz="3600" dirty="0">
                <a:solidFill>
                  <a:schemeClr val="bg1"/>
                </a:solidFill>
              </a:rPr>
              <a:t> </a:t>
            </a:r>
            <a:r>
              <a:rPr lang="en-US" sz="3600" dirty="0" err="1">
                <a:solidFill>
                  <a:schemeClr val="bg1"/>
                </a:solidFill>
              </a:rPr>
              <a:t>dengan</a:t>
            </a:r>
            <a:r>
              <a:rPr lang="en-US" sz="3600" dirty="0">
                <a:solidFill>
                  <a:schemeClr val="bg1"/>
                </a:solidFill>
              </a:rPr>
              <a:t> </a:t>
            </a:r>
            <a:r>
              <a:rPr lang="en-US" sz="3600" dirty="0" err="1">
                <a:solidFill>
                  <a:schemeClr val="bg1"/>
                </a:solidFill>
              </a:rPr>
              <a:t>kueri</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pendekatan</a:t>
            </a:r>
            <a:r>
              <a:rPr lang="en-US" sz="3600" dirty="0">
                <a:solidFill>
                  <a:schemeClr val="bg1"/>
                </a:solidFill>
              </a:rPr>
              <a:t> yang </a:t>
            </a:r>
            <a:r>
              <a:rPr lang="en-US" sz="3600" dirty="0" err="1">
                <a:solidFill>
                  <a:schemeClr val="bg1"/>
                </a:solidFill>
              </a:rPr>
              <a:t>digunakan</a:t>
            </a:r>
            <a:r>
              <a:rPr lang="en-US" sz="3600" dirty="0">
                <a:solidFill>
                  <a:schemeClr val="bg1"/>
                </a:solidFill>
              </a:rPr>
              <a:t>, </a:t>
            </a:r>
            <a:r>
              <a:rPr lang="en-US" sz="3600" dirty="0" err="1">
                <a:solidFill>
                  <a:schemeClr val="bg1"/>
                </a:solidFill>
              </a:rPr>
              <a:t>probabilitas</a:t>
            </a:r>
            <a:r>
              <a:rPr lang="en-US" sz="3600" dirty="0">
                <a:solidFill>
                  <a:schemeClr val="bg1"/>
                </a:solidFill>
              </a:rPr>
              <a:t> </a:t>
            </a:r>
            <a:r>
              <a:rPr lang="en-US" sz="3600" dirty="0" err="1">
                <a:solidFill>
                  <a:schemeClr val="bg1"/>
                </a:solidFill>
              </a:rPr>
              <a:t>pertama-tama</a:t>
            </a:r>
            <a:r>
              <a:rPr lang="en-US" sz="3600" dirty="0">
                <a:solidFill>
                  <a:schemeClr val="bg1"/>
                </a:solidFill>
              </a:rPr>
              <a:t> </a:t>
            </a:r>
            <a:r>
              <a:rPr lang="en-US" sz="3600" dirty="0" err="1">
                <a:solidFill>
                  <a:schemeClr val="bg1"/>
                </a:solidFill>
              </a:rPr>
              <a:t>ditetapkan</a:t>
            </a:r>
            <a:r>
              <a:rPr lang="en-US" sz="3600" dirty="0">
                <a:solidFill>
                  <a:schemeClr val="bg1"/>
                </a:solidFill>
              </a:rPr>
              <a:t> </a:t>
            </a:r>
            <a:r>
              <a:rPr lang="en-US" sz="3600" dirty="0" err="1">
                <a:solidFill>
                  <a:schemeClr val="bg1"/>
                </a:solidFill>
              </a:rPr>
              <a:t>ke</a:t>
            </a:r>
            <a:r>
              <a:rPr lang="en-US" sz="3600" dirty="0">
                <a:solidFill>
                  <a:schemeClr val="bg1"/>
                </a:solidFill>
              </a:rPr>
              <a:t> </a:t>
            </a:r>
            <a:r>
              <a:rPr lang="en-US" sz="3600" dirty="0" err="1">
                <a:solidFill>
                  <a:schemeClr val="bg1"/>
                </a:solidFill>
              </a:rPr>
              <a:t>komponen-komponen</a:t>
            </a:r>
            <a:r>
              <a:rPr lang="en-US" sz="3600" dirty="0">
                <a:solidFill>
                  <a:schemeClr val="bg1"/>
                </a:solidFill>
              </a:rPr>
              <a:t> </a:t>
            </a:r>
            <a:r>
              <a:rPr lang="en-US" sz="3600" dirty="0" err="1">
                <a:solidFill>
                  <a:schemeClr val="bg1"/>
                </a:solidFill>
              </a:rPr>
              <a:t>kueri</a:t>
            </a:r>
            <a:r>
              <a:rPr lang="en-US" sz="3600" dirty="0">
                <a:solidFill>
                  <a:schemeClr val="bg1"/>
                </a:solidFill>
              </a:rPr>
              <a:t> dan </a:t>
            </a:r>
            <a:r>
              <a:rPr lang="en-US" sz="3600" dirty="0" err="1">
                <a:solidFill>
                  <a:schemeClr val="bg1"/>
                </a:solidFill>
              </a:rPr>
              <a:t>kemudian</a:t>
            </a:r>
            <a:r>
              <a:rPr lang="en-US" sz="3600" dirty="0">
                <a:solidFill>
                  <a:schemeClr val="bg1"/>
                </a:solidFill>
              </a:rPr>
              <a:t> </a:t>
            </a:r>
            <a:r>
              <a:rPr lang="en-US" sz="3600" dirty="0" err="1">
                <a:solidFill>
                  <a:schemeClr val="bg1"/>
                </a:solidFill>
              </a:rPr>
              <a:t>masing-masing</a:t>
            </a:r>
            <a:r>
              <a:rPr lang="en-US" sz="3600" dirty="0">
                <a:solidFill>
                  <a:schemeClr val="bg1"/>
                </a:solidFill>
              </a:rPr>
              <a:t> </a:t>
            </a:r>
            <a:r>
              <a:rPr lang="en-US" sz="3600" dirty="0" err="1">
                <a:solidFill>
                  <a:schemeClr val="bg1"/>
                </a:solidFill>
              </a:rPr>
              <a:t>komponen</a:t>
            </a:r>
            <a:r>
              <a:rPr lang="en-US" sz="3600" dirty="0">
                <a:solidFill>
                  <a:schemeClr val="bg1"/>
                </a:solidFill>
              </a:rPr>
              <a:t> </a:t>
            </a:r>
            <a:r>
              <a:rPr lang="en-US" sz="3600" dirty="0" err="1">
                <a:solidFill>
                  <a:schemeClr val="bg1"/>
                </a:solidFill>
              </a:rPr>
              <a:t>tersebut</a:t>
            </a:r>
            <a:r>
              <a:rPr lang="en-US" sz="3600" dirty="0">
                <a:solidFill>
                  <a:schemeClr val="bg1"/>
                </a:solidFill>
              </a:rPr>
              <a:t> </a:t>
            </a:r>
            <a:r>
              <a:rPr lang="en-US" sz="3600" dirty="0" err="1">
                <a:solidFill>
                  <a:schemeClr val="bg1"/>
                </a:solidFill>
              </a:rPr>
              <a:t>digunakan</a:t>
            </a:r>
            <a:r>
              <a:rPr lang="en-US" sz="3600" dirty="0">
                <a:solidFill>
                  <a:schemeClr val="bg1"/>
                </a:solidFill>
              </a:rPr>
              <a:t> </a:t>
            </a:r>
            <a:r>
              <a:rPr lang="en-US" sz="3600" dirty="0" err="1">
                <a:solidFill>
                  <a:schemeClr val="bg1"/>
                </a:solidFill>
              </a:rPr>
              <a:t>sebagai</a:t>
            </a:r>
            <a:r>
              <a:rPr lang="en-US" sz="3600" dirty="0">
                <a:solidFill>
                  <a:schemeClr val="bg1"/>
                </a:solidFill>
              </a:rPr>
              <a:t> </a:t>
            </a:r>
            <a:r>
              <a:rPr lang="en-US" sz="3600" dirty="0" err="1">
                <a:solidFill>
                  <a:schemeClr val="bg1"/>
                </a:solidFill>
              </a:rPr>
              <a:t>bukti</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menghitung</a:t>
            </a:r>
            <a:r>
              <a:rPr lang="en-US" sz="3600" dirty="0">
                <a:solidFill>
                  <a:schemeClr val="bg1"/>
                </a:solidFill>
              </a:rPr>
              <a:t> </a:t>
            </a:r>
            <a:r>
              <a:rPr lang="en-US" sz="3600" dirty="0" err="1">
                <a:solidFill>
                  <a:schemeClr val="bg1"/>
                </a:solidFill>
              </a:rPr>
              <a:t>probabilitas</a:t>
            </a:r>
            <a:r>
              <a:rPr lang="en-US" sz="3600" dirty="0">
                <a:solidFill>
                  <a:schemeClr val="bg1"/>
                </a:solidFill>
              </a:rPr>
              <a:t> </a:t>
            </a:r>
            <a:r>
              <a:rPr lang="en-US" sz="3600" dirty="0" err="1">
                <a:solidFill>
                  <a:schemeClr val="bg1"/>
                </a:solidFill>
              </a:rPr>
              <a:t>bahwa</a:t>
            </a:r>
            <a:r>
              <a:rPr lang="en-US" sz="3600" dirty="0">
                <a:solidFill>
                  <a:schemeClr val="bg1"/>
                </a:solidFill>
              </a:rPr>
              <a:t> </a:t>
            </a:r>
            <a:r>
              <a:rPr lang="en-US" sz="3600" dirty="0" err="1">
                <a:solidFill>
                  <a:schemeClr val="bg1"/>
                </a:solidFill>
              </a:rPr>
              <a:t>suatu</a:t>
            </a:r>
            <a:r>
              <a:rPr lang="en-US" sz="3600" dirty="0">
                <a:solidFill>
                  <a:schemeClr val="bg1"/>
                </a:solidFill>
              </a:rPr>
              <a:t> </a:t>
            </a:r>
            <a:r>
              <a:rPr lang="en-US" sz="3600" dirty="0" err="1">
                <a:solidFill>
                  <a:schemeClr val="bg1"/>
                </a:solidFill>
              </a:rPr>
              <a:t>dokumen</a:t>
            </a:r>
            <a:r>
              <a:rPr lang="en-US" sz="3600" dirty="0">
                <a:solidFill>
                  <a:schemeClr val="bg1"/>
                </a:solidFill>
              </a:rPr>
              <a:t> </a:t>
            </a:r>
            <a:r>
              <a:rPr lang="en-US" sz="3600" dirty="0" err="1">
                <a:solidFill>
                  <a:schemeClr val="bg1"/>
                </a:solidFill>
              </a:rPr>
              <a:t>tertentu</a:t>
            </a:r>
            <a:r>
              <a:rPr lang="en-US" sz="3600" dirty="0">
                <a:solidFill>
                  <a:schemeClr val="bg1"/>
                </a:solidFill>
              </a:rPr>
              <a:t> </a:t>
            </a:r>
            <a:r>
              <a:rPr lang="en-US" sz="3600" dirty="0" err="1">
                <a:solidFill>
                  <a:schemeClr val="bg1"/>
                </a:solidFill>
              </a:rPr>
              <a:t>relevan</a:t>
            </a:r>
            <a:r>
              <a:rPr lang="en-US" sz="3600" dirty="0">
                <a:solidFill>
                  <a:schemeClr val="bg1"/>
                </a:solidFill>
              </a:rPr>
              <a:t> </a:t>
            </a:r>
            <a:r>
              <a:rPr lang="en-US" sz="3600" dirty="0" err="1">
                <a:solidFill>
                  <a:schemeClr val="bg1"/>
                </a:solidFill>
              </a:rPr>
              <a:t>dengan</a:t>
            </a:r>
            <a:r>
              <a:rPr lang="en-US" sz="3600" dirty="0">
                <a:solidFill>
                  <a:schemeClr val="bg1"/>
                </a:solidFill>
              </a:rPr>
              <a:t> </a:t>
            </a:r>
            <a:r>
              <a:rPr lang="en-US" sz="3600" dirty="0" err="1">
                <a:solidFill>
                  <a:schemeClr val="bg1"/>
                </a:solidFill>
              </a:rPr>
              <a:t>kueri</a:t>
            </a:r>
            <a:r>
              <a:rPr lang="en-US" sz="3600" dirty="0">
                <a:solidFill>
                  <a:schemeClr val="bg1"/>
                </a:solidFill>
              </a:rPr>
              <a:t> </a:t>
            </a:r>
            <a:r>
              <a:rPr lang="en-US" sz="3600" dirty="0" err="1">
                <a:solidFill>
                  <a:schemeClr val="bg1"/>
                </a:solidFill>
              </a:rPr>
              <a:t>tersebut</a:t>
            </a:r>
            <a:r>
              <a:rPr lang="en-US" sz="3600" dirty="0">
                <a:solidFill>
                  <a:schemeClr val="bg1"/>
                </a:solidFill>
              </a:rPr>
              <a:t>.</a:t>
            </a:r>
            <a:endParaRPr lang="id-ID" sz="3600" dirty="0">
              <a:solidFill>
                <a:schemeClr val="bg1"/>
              </a:solidFill>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222196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14401800" cy="615553"/>
          </a:xfrm>
          <a:prstGeom prst="rect">
            <a:avLst/>
          </a:prstGeom>
        </p:spPr>
        <p:txBody>
          <a:bodyPr wrap="square" lIns="0" tIns="0" rIns="0" bIns="0" rtlCol="0" anchor="t">
            <a:spAutoFit/>
          </a:bodyPr>
          <a:lstStyle/>
          <a:p>
            <a:pPr>
              <a:lnSpc>
                <a:spcPts val="4799"/>
              </a:lnSpc>
              <a:spcBef>
                <a:spcPct val="0"/>
              </a:spcBef>
            </a:pPr>
            <a:r>
              <a:rPr lang="en-US" sz="4800" b="1" dirty="0">
                <a:solidFill>
                  <a:srgbClr val="F6F3E4"/>
                </a:solidFill>
                <a:latin typeface="Tahoma"/>
              </a:rPr>
              <a:t>Fuzzy Logic-Based IR</a:t>
            </a:r>
          </a:p>
        </p:txBody>
      </p:sp>
      <p:sp>
        <p:nvSpPr>
          <p:cNvPr id="14" name="TextBox 14"/>
          <p:cNvSpPr txBox="1"/>
          <p:nvPr/>
        </p:nvSpPr>
        <p:spPr>
          <a:xfrm>
            <a:off x="1030236" y="2793366"/>
            <a:ext cx="16229064" cy="5539978"/>
          </a:xfrm>
          <a:prstGeom prst="rect">
            <a:avLst/>
          </a:prstGeom>
        </p:spPr>
        <p:txBody>
          <a:bodyPr wrap="square" lIns="0" tIns="0" rIns="0" bIns="0" rtlCol="0" anchor="t">
            <a:spAutoFit/>
          </a:bodyPr>
          <a:lstStyle/>
          <a:p>
            <a:pPr algn="just"/>
            <a:r>
              <a:rPr lang="en-US" sz="3600" dirty="0">
                <a:solidFill>
                  <a:schemeClr val="bg1"/>
                </a:solidFill>
              </a:rPr>
              <a:t>Teknik </a:t>
            </a:r>
            <a:r>
              <a:rPr lang="en-US" sz="3600" dirty="0" err="1">
                <a:solidFill>
                  <a:schemeClr val="bg1"/>
                </a:solidFill>
              </a:rPr>
              <a:t>pengambilan</a:t>
            </a:r>
            <a:r>
              <a:rPr lang="en-US" sz="3600" dirty="0">
                <a:solidFill>
                  <a:schemeClr val="bg1"/>
                </a:solidFill>
              </a:rPr>
              <a:t> fuzzy </a:t>
            </a:r>
            <a:r>
              <a:rPr lang="en-US" sz="3600" dirty="0" err="1">
                <a:solidFill>
                  <a:schemeClr val="bg1"/>
                </a:solidFill>
              </a:rPr>
              <a:t>didasarkan</a:t>
            </a:r>
            <a:r>
              <a:rPr lang="en-US" sz="3600" dirty="0">
                <a:solidFill>
                  <a:schemeClr val="bg1"/>
                </a:solidFill>
              </a:rPr>
              <a:t> pada </a:t>
            </a:r>
            <a:r>
              <a:rPr lang="en-US" sz="3600" dirty="0" err="1">
                <a:solidFill>
                  <a:schemeClr val="bg1"/>
                </a:solidFill>
              </a:rPr>
              <a:t>teori</a:t>
            </a:r>
            <a:r>
              <a:rPr lang="en-US" sz="3600" dirty="0">
                <a:solidFill>
                  <a:schemeClr val="bg1"/>
                </a:solidFill>
              </a:rPr>
              <a:t> </a:t>
            </a:r>
            <a:r>
              <a:rPr lang="en-US" sz="3600" dirty="0" err="1">
                <a:solidFill>
                  <a:schemeClr val="bg1"/>
                </a:solidFill>
              </a:rPr>
              <a:t>himpunan</a:t>
            </a:r>
            <a:r>
              <a:rPr lang="en-US" sz="3600" dirty="0">
                <a:solidFill>
                  <a:schemeClr val="bg1"/>
                </a:solidFill>
              </a:rPr>
              <a:t> fuzzy dan </a:t>
            </a:r>
            <a:r>
              <a:rPr lang="en-US" sz="3600" dirty="0" err="1">
                <a:solidFill>
                  <a:schemeClr val="bg1"/>
                </a:solidFill>
              </a:rPr>
              <a:t>logika</a:t>
            </a:r>
            <a:r>
              <a:rPr lang="en-US" sz="3600" dirty="0">
                <a:solidFill>
                  <a:schemeClr val="bg1"/>
                </a:solidFill>
              </a:rPr>
              <a:t> fuzzy-</a:t>
            </a:r>
            <a:r>
              <a:rPr lang="en-US" sz="3600" dirty="0" err="1">
                <a:solidFill>
                  <a:schemeClr val="bg1"/>
                </a:solidFill>
              </a:rPr>
              <a:t>perpanjangan</a:t>
            </a:r>
            <a:r>
              <a:rPr lang="en-US" sz="3600" dirty="0">
                <a:solidFill>
                  <a:schemeClr val="bg1"/>
                </a:solidFill>
              </a:rPr>
              <a:t> </a:t>
            </a:r>
            <a:r>
              <a:rPr lang="en-US" sz="3600" dirty="0" err="1">
                <a:solidFill>
                  <a:schemeClr val="bg1"/>
                </a:solidFill>
              </a:rPr>
              <a:t>dari</a:t>
            </a:r>
            <a:r>
              <a:rPr lang="en-US" sz="3600" dirty="0">
                <a:solidFill>
                  <a:schemeClr val="bg1"/>
                </a:solidFill>
              </a:rPr>
              <a:t> </a:t>
            </a:r>
            <a:r>
              <a:rPr lang="en-US" sz="3600" dirty="0" err="1">
                <a:solidFill>
                  <a:schemeClr val="bg1"/>
                </a:solidFill>
              </a:rPr>
              <a:t>teori</a:t>
            </a:r>
            <a:r>
              <a:rPr lang="en-US" sz="3600" dirty="0">
                <a:solidFill>
                  <a:schemeClr val="bg1"/>
                </a:solidFill>
              </a:rPr>
              <a:t> </a:t>
            </a:r>
            <a:r>
              <a:rPr lang="en-US" sz="3600" dirty="0" err="1">
                <a:solidFill>
                  <a:schemeClr val="bg1"/>
                </a:solidFill>
              </a:rPr>
              <a:t>himpunan</a:t>
            </a:r>
            <a:r>
              <a:rPr lang="en-US" sz="3600" dirty="0">
                <a:solidFill>
                  <a:schemeClr val="bg1"/>
                </a:solidFill>
              </a:rPr>
              <a:t> </a:t>
            </a:r>
            <a:r>
              <a:rPr lang="en-US" sz="3600" dirty="0" err="1">
                <a:solidFill>
                  <a:schemeClr val="bg1"/>
                </a:solidFill>
              </a:rPr>
              <a:t>klasik</a:t>
            </a:r>
            <a:r>
              <a:rPr lang="en-US" sz="3600" dirty="0">
                <a:solidFill>
                  <a:schemeClr val="bg1"/>
                </a:solidFill>
              </a:rPr>
              <a:t>. Teknik </a:t>
            </a:r>
            <a:r>
              <a:rPr lang="en-US" sz="3600" dirty="0" err="1">
                <a:solidFill>
                  <a:schemeClr val="bg1"/>
                </a:solidFill>
              </a:rPr>
              <a:t>pengambilan</a:t>
            </a:r>
            <a:r>
              <a:rPr lang="en-US" sz="3600" dirty="0">
                <a:solidFill>
                  <a:schemeClr val="bg1"/>
                </a:solidFill>
              </a:rPr>
              <a:t> fuzzy </a:t>
            </a:r>
            <a:r>
              <a:rPr lang="en-US" sz="3600" dirty="0" err="1">
                <a:solidFill>
                  <a:schemeClr val="bg1"/>
                </a:solidFill>
              </a:rPr>
              <a:t>ini</a:t>
            </a:r>
            <a:r>
              <a:rPr lang="en-US" sz="3600" dirty="0">
                <a:solidFill>
                  <a:schemeClr val="bg1"/>
                </a:solidFill>
              </a:rPr>
              <a:t> </a:t>
            </a:r>
            <a:r>
              <a:rPr lang="en-US" sz="3600" dirty="0" err="1">
                <a:solidFill>
                  <a:schemeClr val="bg1"/>
                </a:solidFill>
              </a:rPr>
              <a:t>didasarkan</a:t>
            </a:r>
            <a:r>
              <a:rPr lang="en-US" sz="3600" dirty="0">
                <a:solidFill>
                  <a:schemeClr val="bg1"/>
                </a:solidFill>
              </a:rPr>
              <a:t> pada </a:t>
            </a:r>
            <a:r>
              <a:rPr lang="en-US" sz="3600" dirty="0" err="1">
                <a:solidFill>
                  <a:schemeClr val="bg1"/>
                </a:solidFill>
              </a:rPr>
              <a:t>konsep</a:t>
            </a:r>
            <a:r>
              <a:rPr lang="en-US" sz="3600" dirty="0">
                <a:solidFill>
                  <a:schemeClr val="bg1"/>
                </a:solidFill>
              </a:rPr>
              <a:t> </a:t>
            </a:r>
            <a:r>
              <a:rPr lang="en-US" sz="3600" dirty="0" err="1">
                <a:solidFill>
                  <a:schemeClr val="bg1"/>
                </a:solidFill>
              </a:rPr>
              <a:t>bahwa</a:t>
            </a:r>
            <a:r>
              <a:rPr lang="en-US" sz="3600" dirty="0">
                <a:solidFill>
                  <a:schemeClr val="bg1"/>
                </a:solidFill>
              </a:rPr>
              <a:t> </a:t>
            </a:r>
            <a:r>
              <a:rPr lang="en-US" sz="3600" dirty="0" err="1">
                <a:solidFill>
                  <a:schemeClr val="bg1"/>
                </a:solidFill>
              </a:rPr>
              <a:t>pencocokan</a:t>
            </a:r>
            <a:r>
              <a:rPr lang="en-US" sz="3600" dirty="0">
                <a:solidFill>
                  <a:schemeClr val="bg1"/>
                </a:solidFill>
              </a:rPr>
              <a:t> kata </a:t>
            </a:r>
            <a:r>
              <a:rPr lang="en-US" sz="3600" dirty="0" err="1">
                <a:solidFill>
                  <a:schemeClr val="bg1"/>
                </a:solidFill>
              </a:rPr>
              <a:t>antara</a:t>
            </a:r>
            <a:r>
              <a:rPr lang="en-US" sz="3600" dirty="0">
                <a:solidFill>
                  <a:schemeClr val="bg1"/>
                </a:solidFill>
              </a:rPr>
              <a:t> </a:t>
            </a:r>
            <a:r>
              <a:rPr lang="en-US" sz="3600" dirty="0" err="1">
                <a:solidFill>
                  <a:schemeClr val="bg1"/>
                </a:solidFill>
              </a:rPr>
              <a:t>kumpulan</a:t>
            </a:r>
            <a:r>
              <a:rPr lang="en-US" sz="3600" dirty="0">
                <a:solidFill>
                  <a:schemeClr val="bg1"/>
                </a:solidFill>
              </a:rPr>
              <a:t> kata </a:t>
            </a:r>
            <a:r>
              <a:rPr lang="en-US" sz="3600" dirty="0" err="1">
                <a:solidFill>
                  <a:schemeClr val="bg1"/>
                </a:solidFill>
              </a:rPr>
              <a:t>inkuiri</a:t>
            </a:r>
            <a:r>
              <a:rPr lang="en-US" sz="3600" dirty="0">
                <a:solidFill>
                  <a:schemeClr val="bg1"/>
                </a:solidFill>
              </a:rPr>
              <a:t> dan </a:t>
            </a:r>
            <a:r>
              <a:rPr lang="en-US" sz="3600" dirty="0" err="1">
                <a:solidFill>
                  <a:schemeClr val="bg1"/>
                </a:solidFill>
              </a:rPr>
              <a:t>kumpulan</a:t>
            </a:r>
            <a:r>
              <a:rPr lang="en-US" sz="3600" dirty="0">
                <a:solidFill>
                  <a:schemeClr val="bg1"/>
                </a:solidFill>
              </a:rPr>
              <a:t> kata </a:t>
            </a:r>
            <a:r>
              <a:rPr lang="en-US" sz="3600" dirty="0" err="1">
                <a:solidFill>
                  <a:schemeClr val="bg1"/>
                </a:solidFill>
              </a:rPr>
              <a:t>teks</a:t>
            </a:r>
            <a:r>
              <a:rPr lang="en-US" sz="3600" dirty="0">
                <a:solidFill>
                  <a:schemeClr val="bg1"/>
                </a:solidFill>
              </a:rPr>
              <a:t> </a:t>
            </a:r>
            <a:r>
              <a:rPr lang="en-US" sz="3600" dirty="0" err="1">
                <a:solidFill>
                  <a:schemeClr val="bg1"/>
                </a:solidFill>
              </a:rPr>
              <a:t>tidak</a:t>
            </a:r>
            <a:r>
              <a:rPr lang="en-US" sz="3600" dirty="0">
                <a:solidFill>
                  <a:schemeClr val="bg1"/>
                </a:solidFill>
              </a:rPr>
              <a:t> </a:t>
            </a:r>
            <a:r>
              <a:rPr lang="en-US" sz="3600" dirty="0" err="1">
                <a:solidFill>
                  <a:schemeClr val="bg1"/>
                </a:solidFill>
              </a:rPr>
              <a:t>boleh</a:t>
            </a:r>
            <a:r>
              <a:rPr lang="en-US" sz="3600" dirty="0">
                <a:solidFill>
                  <a:schemeClr val="bg1"/>
                </a:solidFill>
              </a:rPr>
              <a:t> </a:t>
            </a:r>
            <a:r>
              <a:rPr lang="en-US" sz="3600" dirty="0" err="1">
                <a:solidFill>
                  <a:schemeClr val="bg1"/>
                </a:solidFill>
              </a:rPr>
              <a:t>terbatas</a:t>
            </a:r>
            <a:r>
              <a:rPr lang="en-US" sz="3600" dirty="0">
                <a:solidFill>
                  <a:schemeClr val="bg1"/>
                </a:solidFill>
              </a:rPr>
              <a:t> pada </a:t>
            </a:r>
            <a:r>
              <a:rPr lang="en-US" sz="3600" dirty="0" err="1">
                <a:solidFill>
                  <a:schemeClr val="bg1"/>
                </a:solidFill>
              </a:rPr>
              <a:t>pencocokan</a:t>
            </a:r>
            <a:r>
              <a:rPr lang="en-US" sz="3600" dirty="0">
                <a:solidFill>
                  <a:schemeClr val="bg1"/>
                </a:solidFill>
              </a:rPr>
              <a:t> </a:t>
            </a:r>
            <a:r>
              <a:rPr lang="en-US" sz="3600" dirty="0" err="1">
                <a:solidFill>
                  <a:schemeClr val="bg1"/>
                </a:solidFill>
              </a:rPr>
              <a:t>dengan</a:t>
            </a:r>
            <a:r>
              <a:rPr lang="en-US" sz="3600" dirty="0">
                <a:solidFill>
                  <a:schemeClr val="bg1"/>
                </a:solidFill>
              </a:rPr>
              <a:t> kata </a:t>
            </a:r>
            <a:r>
              <a:rPr lang="en-US" sz="3600" dirty="0" err="1">
                <a:solidFill>
                  <a:schemeClr val="bg1"/>
                </a:solidFill>
              </a:rPr>
              <a:t>dasar</a:t>
            </a:r>
            <a:r>
              <a:rPr lang="en-US" sz="3600" dirty="0">
                <a:solidFill>
                  <a:schemeClr val="bg1"/>
                </a:solidFill>
              </a:rPr>
              <a:t> </a:t>
            </a:r>
            <a:r>
              <a:rPr lang="en-US" sz="3600" dirty="0" err="1">
                <a:solidFill>
                  <a:schemeClr val="bg1"/>
                </a:solidFill>
              </a:rPr>
              <a:t>sempurna</a:t>
            </a:r>
            <a:r>
              <a:rPr lang="en-US" sz="3600" dirty="0">
                <a:solidFill>
                  <a:schemeClr val="bg1"/>
                </a:solidFill>
              </a:rPr>
              <a:t>. </a:t>
            </a:r>
            <a:r>
              <a:rPr lang="en-US" sz="3600" dirty="0" err="1">
                <a:solidFill>
                  <a:schemeClr val="bg1"/>
                </a:solidFill>
              </a:rPr>
              <a:t>Namun</a:t>
            </a:r>
            <a:r>
              <a:rPr lang="en-US" sz="3600" dirty="0">
                <a:solidFill>
                  <a:schemeClr val="bg1"/>
                </a:solidFill>
              </a:rPr>
              <a:t>, </a:t>
            </a:r>
            <a:r>
              <a:rPr lang="en-US" sz="3600" dirty="0" err="1">
                <a:solidFill>
                  <a:schemeClr val="bg1"/>
                </a:solidFill>
              </a:rPr>
              <a:t>karena</a:t>
            </a:r>
            <a:r>
              <a:rPr lang="en-US" sz="3600" dirty="0">
                <a:solidFill>
                  <a:schemeClr val="bg1"/>
                </a:solidFill>
              </a:rPr>
              <a:t> kata-kata yang </a:t>
            </a:r>
            <a:r>
              <a:rPr lang="en-US" sz="3600" dirty="0" err="1">
                <a:solidFill>
                  <a:schemeClr val="bg1"/>
                </a:solidFill>
              </a:rPr>
              <a:t>cocok</a:t>
            </a:r>
            <a:r>
              <a:rPr lang="en-US" sz="3600" dirty="0">
                <a:solidFill>
                  <a:schemeClr val="bg1"/>
                </a:solidFill>
              </a:rPr>
              <a:t> </a:t>
            </a:r>
            <a:r>
              <a:rPr lang="en-US" sz="3600" dirty="0" err="1">
                <a:solidFill>
                  <a:schemeClr val="bg1"/>
                </a:solidFill>
              </a:rPr>
              <a:t>dengan</a:t>
            </a:r>
            <a:r>
              <a:rPr lang="en-US" sz="3600" dirty="0">
                <a:solidFill>
                  <a:schemeClr val="bg1"/>
                </a:solidFill>
              </a:rPr>
              <a:t> </a:t>
            </a:r>
            <a:r>
              <a:rPr lang="en-US" sz="3600" dirty="0" err="1">
                <a:solidFill>
                  <a:schemeClr val="bg1"/>
                </a:solidFill>
              </a:rPr>
              <a:t>sinonimnya</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dokumen</a:t>
            </a:r>
            <a:r>
              <a:rPr lang="en-US" sz="3600" dirty="0">
                <a:solidFill>
                  <a:schemeClr val="bg1"/>
                </a:solidFill>
              </a:rPr>
              <a:t> </a:t>
            </a:r>
            <a:r>
              <a:rPr lang="en-US" sz="3600" dirty="0" err="1">
                <a:solidFill>
                  <a:schemeClr val="bg1"/>
                </a:solidFill>
              </a:rPr>
              <a:t>teks</a:t>
            </a:r>
            <a:r>
              <a:rPr lang="en-US" sz="3600" dirty="0">
                <a:solidFill>
                  <a:schemeClr val="bg1"/>
                </a:solidFill>
              </a:rPr>
              <a:t>, </a:t>
            </a:r>
            <a:r>
              <a:rPr lang="en-US" sz="3600" dirty="0" err="1">
                <a:solidFill>
                  <a:schemeClr val="bg1"/>
                </a:solidFill>
              </a:rPr>
              <a:t>pencocokannya</a:t>
            </a:r>
            <a:r>
              <a:rPr lang="en-US" sz="3600" dirty="0">
                <a:solidFill>
                  <a:schemeClr val="bg1"/>
                </a:solidFill>
              </a:rPr>
              <a:t> </a:t>
            </a:r>
            <a:r>
              <a:rPr lang="en-US" sz="3600" dirty="0" err="1">
                <a:solidFill>
                  <a:schemeClr val="bg1"/>
                </a:solidFill>
              </a:rPr>
              <a:t>harus</a:t>
            </a:r>
            <a:r>
              <a:rPr lang="en-US" sz="3600" dirty="0">
                <a:solidFill>
                  <a:schemeClr val="bg1"/>
                </a:solidFill>
              </a:rPr>
              <a:t> </a:t>
            </a:r>
            <a:r>
              <a:rPr lang="en-US" sz="3600" dirty="0" err="1">
                <a:solidFill>
                  <a:schemeClr val="bg1"/>
                </a:solidFill>
              </a:rPr>
              <a:t>dinilai</a:t>
            </a:r>
            <a:r>
              <a:rPr lang="en-US" sz="3600" dirty="0">
                <a:solidFill>
                  <a:schemeClr val="bg1"/>
                </a:solidFill>
              </a:rPr>
              <a:t>, </a:t>
            </a:r>
            <a:r>
              <a:rPr lang="en-US" sz="3600" dirty="0" err="1">
                <a:solidFill>
                  <a:schemeClr val="bg1"/>
                </a:solidFill>
              </a:rPr>
              <a:t>tergantung</a:t>
            </a:r>
            <a:r>
              <a:rPr lang="en-US" sz="3600" dirty="0">
                <a:solidFill>
                  <a:schemeClr val="bg1"/>
                </a:solidFill>
              </a:rPr>
              <a:t> pada </a:t>
            </a:r>
            <a:r>
              <a:rPr lang="en-US" sz="3600" dirty="0" err="1">
                <a:solidFill>
                  <a:schemeClr val="bg1"/>
                </a:solidFill>
              </a:rPr>
              <a:t>derajat</a:t>
            </a:r>
            <a:r>
              <a:rPr lang="en-US" sz="3600" dirty="0">
                <a:solidFill>
                  <a:schemeClr val="bg1"/>
                </a:solidFill>
              </a:rPr>
              <a:t> </a:t>
            </a:r>
            <a:r>
              <a:rPr lang="en-US" sz="3600" dirty="0" err="1">
                <a:solidFill>
                  <a:schemeClr val="bg1"/>
                </a:solidFill>
              </a:rPr>
              <a:t>atau</a:t>
            </a:r>
            <a:r>
              <a:rPr lang="en-US" sz="3600" dirty="0">
                <a:solidFill>
                  <a:schemeClr val="bg1"/>
                </a:solidFill>
              </a:rPr>
              <a:t> </a:t>
            </a:r>
            <a:r>
              <a:rPr lang="en-US" sz="3600" dirty="0" err="1">
                <a:solidFill>
                  <a:schemeClr val="bg1"/>
                </a:solidFill>
              </a:rPr>
              <a:t>tingkat</a:t>
            </a:r>
            <a:r>
              <a:rPr lang="en-US" sz="3600" dirty="0">
                <a:solidFill>
                  <a:schemeClr val="bg1"/>
                </a:solidFill>
              </a:rPr>
              <a:t> </a:t>
            </a:r>
            <a:r>
              <a:rPr lang="en-US" sz="3600" dirty="0" err="1">
                <a:solidFill>
                  <a:schemeClr val="bg1"/>
                </a:solidFill>
              </a:rPr>
              <a:t>pencocokan</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rentang</a:t>
            </a:r>
            <a:r>
              <a:rPr lang="en-US" sz="3600" dirty="0">
                <a:solidFill>
                  <a:schemeClr val="bg1"/>
                </a:solidFill>
              </a:rPr>
              <a:t> </a:t>
            </a:r>
            <a:r>
              <a:rPr lang="en-US" sz="3600" dirty="0" err="1">
                <a:solidFill>
                  <a:schemeClr val="bg1"/>
                </a:solidFill>
              </a:rPr>
              <a:t>dari</a:t>
            </a:r>
            <a:r>
              <a:rPr lang="en-US" sz="3600" dirty="0">
                <a:solidFill>
                  <a:schemeClr val="bg1"/>
                </a:solidFill>
              </a:rPr>
              <a:t> 0 </a:t>
            </a:r>
            <a:r>
              <a:rPr lang="en-US" sz="3600" dirty="0" err="1">
                <a:solidFill>
                  <a:schemeClr val="bg1"/>
                </a:solidFill>
              </a:rPr>
              <a:t>hingga</a:t>
            </a:r>
            <a:r>
              <a:rPr lang="en-US" sz="3600" dirty="0">
                <a:solidFill>
                  <a:schemeClr val="bg1"/>
                </a:solidFill>
              </a:rPr>
              <a:t> 1. Nilai </a:t>
            </a:r>
            <a:r>
              <a:rPr lang="en-US" sz="3600" dirty="0" err="1">
                <a:solidFill>
                  <a:schemeClr val="bg1"/>
                </a:solidFill>
              </a:rPr>
              <a:t>ekstrem</a:t>
            </a:r>
            <a:r>
              <a:rPr lang="en-US" sz="3600" dirty="0">
                <a:solidFill>
                  <a:schemeClr val="bg1"/>
                </a:solidFill>
              </a:rPr>
              <a:t> </a:t>
            </a:r>
            <a:r>
              <a:rPr lang="en-US" sz="3600" dirty="0" err="1">
                <a:solidFill>
                  <a:schemeClr val="bg1"/>
                </a:solidFill>
              </a:rPr>
              <a:t>dari</a:t>
            </a:r>
            <a:r>
              <a:rPr lang="en-US" sz="3600" dirty="0">
                <a:solidFill>
                  <a:schemeClr val="bg1"/>
                </a:solidFill>
              </a:rPr>
              <a:t> </a:t>
            </a:r>
            <a:r>
              <a:rPr lang="en-US" sz="3600" dirty="0" err="1">
                <a:solidFill>
                  <a:schemeClr val="bg1"/>
                </a:solidFill>
              </a:rPr>
              <a:t>rentang</a:t>
            </a:r>
            <a:r>
              <a:rPr lang="en-US" sz="3600" dirty="0">
                <a:solidFill>
                  <a:schemeClr val="bg1"/>
                </a:solidFill>
              </a:rPr>
              <a:t> </a:t>
            </a:r>
            <a:r>
              <a:rPr lang="en-US" sz="3600" dirty="0" err="1">
                <a:solidFill>
                  <a:schemeClr val="bg1"/>
                </a:solidFill>
              </a:rPr>
              <a:t>ini</a:t>
            </a:r>
            <a:r>
              <a:rPr lang="en-US" sz="3600" dirty="0">
                <a:solidFill>
                  <a:schemeClr val="bg1"/>
                </a:solidFill>
              </a:rPr>
              <a:t>, </a:t>
            </a:r>
            <a:r>
              <a:rPr lang="en-US" sz="3600" dirty="0" err="1">
                <a:solidFill>
                  <a:schemeClr val="bg1"/>
                </a:solidFill>
              </a:rPr>
              <a:t>merupakan</a:t>
            </a:r>
            <a:r>
              <a:rPr lang="en-US" sz="3600" dirty="0">
                <a:solidFill>
                  <a:schemeClr val="bg1"/>
                </a:solidFill>
              </a:rPr>
              <a:t> </a:t>
            </a:r>
            <a:r>
              <a:rPr lang="en-US" sz="3600" dirty="0" err="1">
                <a:solidFill>
                  <a:schemeClr val="bg1"/>
                </a:solidFill>
              </a:rPr>
              <a:t>kasus</a:t>
            </a:r>
            <a:r>
              <a:rPr lang="en-US" sz="3600" dirty="0">
                <a:solidFill>
                  <a:schemeClr val="bg1"/>
                </a:solidFill>
              </a:rPr>
              <a:t> </a:t>
            </a:r>
            <a:r>
              <a:rPr lang="en-US" sz="3600" dirty="0" err="1">
                <a:solidFill>
                  <a:schemeClr val="bg1"/>
                </a:solidFill>
              </a:rPr>
              <a:t>khusus</a:t>
            </a:r>
            <a:r>
              <a:rPr lang="en-US" sz="3600" dirty="0">
                <a:solidFill>
                  <a:schemeClr val="bg1"/>
                </a:solidFill>
              </a:rPr>
              <a:t> </a:t>
            </a:r>
            <a:r>
              <a:rPr lang="en-US" sz="3600" dirty="0" err="1">
                <a:solidFill>
                  <a:schemeClr val="bg1"/>
                </a:solidFill>
              </a:rPr>
              <a:t>dalam</a:t>
            </a:r>
            <a:r>
              <a:rPr lang="en-US" sz="3600" dirty="0">
                <a:solidFill>
                  <a:schemeClr val="bg1"/>
                </a:solidFill>
              </a:rPr>
              <a:t> </a:t>
            </a:r>
            <a:r>
              <a:rPr lang="en-US" sz="3600" dirty="0" err="1">
                <a:solidFill>
                  <a:schemeClr val="bg1"/>
                </a:solidFill>
              </a:rPr>
              <a:t>logika</a:t>
            </a:r>
            <a:r>
              <a:rPr lang="en-US" sz="3600" dirty="0">
                <a:solidFill>
                  <a:schemeClr val="bg1"/>
                </a:solidFill>
              </a:rPr>
              <a:t> fuzzy, </a:t>
            </a:r>
            <a:r>
              <a:rPr lang="en-US" sz="3600" dirty="0" err="1">
                <a:solidFill>
                  <a:schemeClr val="bg1"/>
                </a:solidFill>
              </a:rPr>
              <a:t>sesuai</a:t>
            </a:r>
            <a:r>
              <a:rPr lang="en-US" sz="3600" dirty="0">
                <a:solidFill>
                  <a:schemeClr val="bg1"/>
                </a:solidFill>
              </a:rPr>
              <a:t> </a:t>
            </a:r>
            <a:r>
              <a:rPr lang="en-US" sz="3600" dirty="0" err="1">
                <a:solidFill>
                  <a:schemeClr val="bg1"/>
                </a:solidFill>
              </a:rPr>
              <a:t>dengan</a:t>
            </a:r>
            <a:r>
              <a:rPr lang="en-US" sz="3600" dirty="0">
                <a:solidFill>
                  <a:schemeClr val="bg1"/>
                </a:solidFill>
              </a:rPr>
              <a:t> </a:t>
            </a:r>
            <a:r>
              <a:rPr lang="en-US" sz="3600" dirty="0" err="1">
                <a:solidFill>
                  <a:schemeClr val="bg1"/>
                </a:solidFill>
              </a:rPr>
              <a:t>pencocokan</a:t>
            </a:r>
            <a:r>
              <a:rPr lang="en-US" sz="3600" dirty="0">
                <a:solidFill>
                  <a:schemeClr val="bg1"/>
                </a:solidFill>
              </a:rPr>
              <a:t> Boolean. </a:t>
            </a:r>
            <a:r>
              <a:rPr lang="en-US" sz="3600" dirty="0" err="1">
                <a:solidFill>
                  <a:schemeClr val="bg1"/>
                </a:solidFill>
              </a:rPr>
              <a:t>Logika</a:t>
            </a:r>
            <a:r>
              <a:rPr lang="en-US" sz="3600" dirty="0">
                <a:solidFill>
                  <a:schemeClr val="bg1"/>
                </a:solidFill>
              </a:rPr>
              <a:t> fuzzy </a:t>
            </a:r>
            <a:r>
              <a:rPr lang="en-US" sz="3600" dirty="0" err="1">
                <a:solidFill>
                  <a:schemeClr val="bg1"/>
                </a:solidFill>
              </a:rPr>
              <a:t>lebih</a:t>
            </a:r>
            <a:r>
              <a:rPr lang="en-US" sz="3600" dirty="0">
                <a:solidFill>
                  <a:schemeClr val="bg1"/>
                </a:solidFill>
              </a:rPr>
              <a:t> </a:t>
            </a:r>
            <a:r>
              <a:rPr lang="en-US" sz="3600" dirty="0" err="1">
                <a:solidFill>
                  <a:schemeClr val="bg1"/>
                </a:solidFill>
              </a:rPr>
              <a:t>realistis</a:t>
            </a:r>
            <a:r>
              <a:rPr lang="en-US" sz="3600" dirty="0">
                <a:solidFill>
                  <a:schemeClr val="bg1"/>
                </a:solidFill>
              </a:rPr>
              <a:t> </a:t>
            </a:r>
            <a:r>
              <a:rPr lang="en-US" sz="3600" dirty="0" err="1">
                <a:solidFill>
                  <a:schemeClr val="bg1"/>
                </a:solidFill>
              </a:rPr>
              <a:t>daripada</a:t>
            </a:r>
            <a:r>
              <a:rPr lang="en-US" sz="3600" dirty="0">
                <a:solidFill>
                  <a:schemeClr val="bg1"/>
                </a:solidFill>
              </a:rPr>
              <a:t> </a:t>
            </a:r>
            <a:r>
              <a:rPr lang="en-US" sz="3600" dirty="0" err="1">
                <a:solidFill>
                  <a:schemeClr val="bg1"/>
                </a:solidFill>
              </a:rPr>
              <a:t>logika</a:t>
            </a:r>
            <a:r>
              <a:rPr lang="en-US" sz="3600" dirty="0">
                <a:solidFill>
                  <a:schemeClr val="bg1"/>
                </a:solidFill>
              </a:rPr>
              <a:t> Boolean, </a:t>
            </a:r>
            <a:r>
              <a:rPr lang="en-US" sz="3600" dirty="0" err="1">
                <a:solidFill>
                  <a:schemeClr val="bg1"/>
                </a:solidFill>
              </a:rPr>
              <a:t>hanya</a:t>
            </a:r>
            <a:r>
              <a:rPr lang="en-US" sz="3600" dirty="0">
                <a:solidFill>
                  <a:schemeClr val="bg1"/>
                </a:solidFill>
              </a:rPr>
              <a:t> </a:t>
            </a:r>
            <a:r>
              <a:rPr lang="en-US" sz="3600" dirty="0" err="1">
                <a:solidFill>
                  <a:schemeClr val="bg1"/>
                </a:solidFill>
              </a:rPr>
              <a:t>karena</a:t>
            </a:r>
            <a:r>
              <a:rPr lang="en-US" sz="3600" dirty="0">
                <a:solidFill>
                  <a:schemeClr val="bg1"/>
                </a:solidFill>
              </a:rPr>
              <a:t> </a:t>
            </a:r>
            <a:r>
              <a:rPr lang="en-US" sz="3600" dirty="0" err="1">
                <a:solidFill>
                  <a:schemeClr val="bg1"/>
                </a:solidFill>
              </a:rPr>
              <a:t>logika</a:t>
            </a:r>
            <a:r>
              <a:rPr lang="en-US" sz="3600" dirty="0">
                <a:solidFill>
                  <a:schemeClr val="bg1"/>
                </a:solidFill>
              </a:rPr>
              <a:t> </a:t>
            </a:r>
            <a:r>
              <a:rPr lang="en-US" sz="3600" dirty="0" err="1">
                <a:solidFill>
                  <a:schemeClr val="bg1"/>
                </a:solidFill>
              </a:rPr>
              <a:t>tersebut</a:t>
            </a:r>
            <a:r>
              <a:rPr lang="en-US" sz="3600" dirty="0">
                <a:solidFill>
                  <a:schemeClr val="bg1"/>
                </a:solidFill>
              </a:rPr>
              <a:t> </a:t>
            </a:r>
            <a:r>
              <a:rPr lang="en-US" sz="3600" dirty="0" err="1">
                <a:solidFill>
                  <a:schemeClr val="bg1"/>
                </a:solidFill>
              </a:rPr>
              <a:t>mempertimbangkan</a:t>
            </a:r>
            <a:r>
              <a:rPr lang="en-US" sz="3600" dirty="0">
                <a:solidFill>
                  <a:schemeClr val="bg1"/>
                </a:solidFill>
              </a:rPr>
              <a:t> </a:t>
            </a:r>
            <a:r>
              <a:rPr lang="en-US" sz="3600" dirty="0" err="1">
                <a:solidFill>
                  <a:schemeClr val="bg1"/>
                </a:solidFill>
              </a:rPr>
              <a:t>pencocokan</a:t>
            </a:r>
            <a:r>
              <a:rPr lang="en-US" sz="3600" dirty="0">
                <a:solidFill>
                  <a:schemeClr val="bg1"/>
                </a:solidFill>
              </a:rPr>
              <a:t> </a:t>
            </a:r>
            <a:r>
              <a:rPr lang="en-US" sz="3600" dirty="0" err="1">
                <a:solidFill>
                  <a:schemeClr val="bg1"/>
                </a:solidFill>
              </a:rPr>
              <a:t>eksak</a:t>
            </a:r>
            <a:r>
              <a:rPr lang="en-US" sz="3600" dirty="0">
                <a:solidFill>
                  <a:schemeClr val="bg1"/>
                </a:solidFill>
              </a:rPr>
              <a:t> dan </a:t>
            </a:r>
            <a:r>
              <a:rPr lang="en-US" sz="3600" dirty="0" err="1">
                <a:solidFill>
                  <a:schemeClr val="bg1"/>
                </a:solidFill>
              </a:rPr>
              <a:t>pencocokan</a:t>
            </a:r>
            <a:r>
              <a:rPr lang="en-US" sz="3600" dirty="0">
                <a:solidFill>
                  <a:schemeClr val="bg1"/>
                </a:solidFill>
              </a:rPr>
              <a:t> </a:t>
            </a:r>
            <a:r>
              <a:rPr lang="en-US" sz="3600" dirty="0" err="1">
                <a:solidFill>
                  <a:schemeClr val="bg1"/>
                </a:solidFill>
              </a:rPr>
              <a:t>samar</a:t>
            </a:r>
            <a:r>
              <a:rPr lang="en-US" sz="3600" dirty="0">
                <a:solidFill>
                  <a:schemeClr val="bg1"/>
                </a:solidFill>
              </a:rPr>
              <a:t>, yang </a:t>
            </a:r>
            <a:r>
              <a:rPr lang="en-US" sz="3600" dirty="0" err="1">
                <a:solidFill>
                  <a:schemeClr val="bg1"/>
                </a:solidFill>
              </a:rPr>
              <a:t>terakhir</a:t>
            </a:r>
            <a:r>
              <a:rPr lang="en-US" sz="3600" dirty="0">
                <a:solidFill>
                  <a:schemeClr val="bg1"/>
                </a:solidFill>
              </a:rPr>
              <a:t> </a:t>
            </a:r>
            <a:r>
              <a:rPr lang="en-US" sz="3600" dirty="0" err="1">
                <a:solidFill>
                  <a:schemeClr val="bg1"/>
                </a:solidFill>
              </a:rPr>
              <a:t>lebih</a:t>
            </a:r>
            <a:r>
              <a:rPr lang="en-US" sz="3600" dirty="0">
                <a:solidFill>
                  <a:schemeClr val="bg1"/>
                </a:solidFill>
              </a:rPr>
              <a:t> </a:t>
            </a:r>
            <a:r>
              <a:rPr lang="en-US" sz="3600" dirty="0" err="1">
                <a:solidFill>
                  <a:schemeClr val="bg1"/>
                </a:solidFill>
              </a:rPr>
              <a:t>sering</a:t>
            </a:r>
            <a:r>
              <a:rPr lang="en-US" sz="3600" dirty="0">
                <a:solidFill>
                  <a:schemeClr val="bg1"/>
                </a:solidFill>
              </a:rPr>
              <a:t> </a:t>
            </a:r>
            <a:r>
              <a:rPr lang="en-US" sz="3600" dirty="0" err="1">
                <a:solidFill>
                  <a:schemeClr val="bg1"/>
                </a:solidFill>
              </a:rPr>
              <a:t>ditemui</a:t>
            </a:r>
            <a:r>
              <a:rPr lang="en-US" sz="3600" dirty="0">
                <a:solidFill>
                  <a:schemeClr val="bg1"/>
                </a:solidFill>
              </a:rPr>
              <a:t> di dunia </a:t>
            </a:r>
            <a:r>
              <a:rPr lang="en-US" sz="3600" dirty="0" err="1">
                <a:solidFill>
                  <a:schemeClr val="bg1"/>
                </a:solidFill>
              </a:rPr>
              <a:t>nyata</a:t>
            </a:r>
            <a:r>
              <a:rPr lang="en-US" sz="3600" dirty="0">
                <a:solidFill>
                  <a:schemeClr val="bg1"/>
                </a:solidFill>
              </a:rPr>
              <a:t>.</a:t>
            </a:r>
            <a:endParaRPr lang="id-ID" sz="3600" dirty="0">
              <a:solidFill>
                <a:schemeClr val="bg1"/>
              </a:solidFill>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39829287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558</TotalTime>
  <Words>2114</Words>
  <Application>Microsoft Office PowerPoint</Application>
  <PresentationFormat>Custom</PresentationFormat>
  <Paragraphs>75</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Open Sans</vt:lpstr>
      <vt:lpstr>Open Sans Bold Bold</vt:lpstr>
      <vt:lpstr>Arial</vt:lpstr>
      <vt:lpstr>Calibri</vt:lpstr>
      <vt:lpstr>Tahoma Bold</vt:lpstr>
      <vt:lpstr>Open Sauce</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the future technology is developing very fast</dc:title>
  <dc:creator>Hendra Kurniawan</dc:creator>
  <cp:lastModifiedBy>user</cp:lastModifiedBy>
  <cp:revision>83</cp:revision>
  <dcterms:created xsi:type="dcterms:W3CDTF">2006-08-16T00:00:00Z</dcterms:created>
  <dcterms:modified xsi:type="dcterms:W3CDTF">2023-12-19T08:09:14Z</dcterms:modified>
  <dc:identifier>DAFtcN56TXg</dc:identifier>
</cp:coreProperties>
</file>