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0" r:id="rId6"/>
    <p:sldId id="264" r:id="rId7"/>
    <p:sldId id="265" r:id="rId8"/>
    <p:sldId id="266" r:id="rId9"/>
    <p:sldId id="271" r:id="rId10"/>
    <p:sldId id="272" r:id="rId11"/>
    <p:sldId id="273" r:id="rId12"/>
    <p:sldId id="274" r:id="rId13"/>
    <p:sldId id="275" r:id="rId14"/>
    <p:sldId id="276" r:id="rId15"/>
    <p:sldId id="268" r:id="rId16"/>
    <p:sldId id="262" r:id="rId17"/>
    <p:sldId id="263"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Open Sans" panose="020B0604020202020204" charset="0"/>
      <p:regular r:id="rId23"/>
    </p:embeddedFont>
    <p:embeddedFont>
      <p:font typeface="Open Sans Bold Bold" panose="020B0604020202020204" charset="0"/>
      <p:regular r:id="rId24"/>
    </p:embeddedFont>
    <p:embeddedFont>
      <p:font typeface="Open Sauce" panose="020B0604020202020204" charset="0"/>
      <p:regular r:id="rId25"/>
    </p:embeddedFont>
    <p:embeddedFont>
      <p:font typeface="Tahoma" panose="020B0604030504040204" pitchFamily="34" charset="0"/>
      <p:regular r:id="rId26"/>
      <p:bold r:id="rId27"/>
    </p:embeddedFont>
    <p:embeddedFont>
      <p:font typeface="Tahoma Bold" panose="020B080403050404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9" d="100"/>
          <a:sy n="39" d="100"/>
        </p:scale>
        <p:origin x="109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8508869" y="333303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PERTEMUAN KE: 13</a:t>
            </a:r>
          </a:p>
        </p:txBody>
      </p:sp>
      <p:grpSp>
        <p:nvGrpSpPr>
          <p:cNvPr id="4" name="Group 4"/>
          <p:cNvGrpSpPr/>
          <p:nvPr/>
        </p:nvGrpSpPr>
        <p:grpSpPr>
          <a:xfrm>
            <a:off x="-276225" y="360178"/>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9" name="Freeform 9"/>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0" name="Freeform 10"/>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1" name="Freeform 11"/>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
        <p:nvSpPr>
          <p:cNvPr id="12" name="TextBox 12"/>
          <p:cNvSpPr txBox="1"/>
          <p:nvPr/>
        </p:nvSpPr>
        <p:spPr>
          <a:xfrm>
            <a:off x="8508869" y="5912433"/>
            <a:ext cx="8750431" cy="1235658"/>
          </a:xfrm>
          <a:prstGeom prst="rect">
            <a:avLst/>
          </a:prstGeom>
        </p:spPr>
        <p:txBody>
          <a:bodyPr lIns="0" tIns="0" rIns="0" bIns="0" rtlCol="0" anchor="t">
            <a:spAutoFit/>
          </a:bodyPr>
          <a:lstStyle/>
          <a:p>
            <a:pPr algn="r">
              <a:lnSpc>
                <a:spcPts val="9307"/>
              </a:lnSpc>
            </a:pPr>
            <a:r>
              <a:rPr lang="en-US" sz="8863" spc="124">
                <a:solidFill>
                  <a:srgbClr val="FFFFFF"/>
                </a:solidFill>
                <a:latin typeface="Open Sans Bold Bold"/>
              </a:rPr>
              <a:t>KULIAH</a:t>
            </a:r>
          </a:p>
        </p:txBody>
      </p:sp>
      <p:sp>
        <p:nvSpPr>
          <p:cNvPr id="13" name="TextBox 13"/>
          <p:cNvSpPr txBox="1"/>
          <p:nvPr/>
        </p:nvSpPr>
        <p:spPr>
          <a:xfrm>
            <a:off x="514074" y="4562475"/>
            <a:ext cx="17011926" cy="1192634"/>
          </a:xfrm>
          <a:prstGeom prst="rect">
            <a:avLst/>
          </a:prstGeom>
        </p:spPr>
        <p:txBody>
          <a:bodyPr wrap="square" lIns="0" tIns="0" rIns="0" bIns="0" rtlCol="0" anchor="t">
            <a:spAutoFit/>
          </a:bodyPr>
          <a:lstStyle/>
          <a:p>
            <a:pPr algn="r">
              <a:lnSpc>
                <a:spcPts val="9307"/>
              </a:lnSpc>
            </a:pPr>
            <a:r>
              <a:rPr lang="en-US" sz="8863" spc="124" dirty="0">
                <a:solidFill>
                  <a:srgbClr val="FFDE59"/>
                </a:solidFill>
                <a:latin typeface="Open Sans Bold Bold"/>
              </a:rPr>
              <a:t> INFORMATION RETRIEVAL</a:t>
            </a:r>
          </a:p>
        </p:txBody>
      </p:sp>
      <p:sp>
        <p:nvSpPr>
          <p:cNvPr id="14" name="TextBox 14"/>
          <p:cNvSpPr txBox="1"/>
          <p:nvPr/>
        </p:nvSpPr>
        <p:spPr>
          <a:xfrm>
            <a:off x="8508869" y="740628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OLEH: NENI PURWATI</a:t>
            </a:r>
          </a:p>
        </p:txBody>
      </p:sp>
      <p:sp>
        <p:nvSpPr>
          <p:cNvPr id="16" name="TextBox 16"/>
          <p:cNvSpPr txBox="1"/>
          <p:nvPr/>
        </p:nvSpPr>
        <p:spPr>
          <a:xfrm>
            <a:off x="7021065" y="603316"/>
            <a:ext cx="10238235" cy="763270"/>
          </a:xfrm>
          <a:prstGeom prst="rect">
            <a:avLst/>
          </a:prstGeom>
        </p:spPr>
        <p:txBody>
          <a:bodyPr lIns="0" tIns="0" rIns="0" bIns="0" rtlCol="0" anchor="t">
            <a:spAutoFit/>
          </a:bodyPr>
          <a:lstStyle/>
          <a:p>
            <a:pPr algn="r">
              <a:lnSpc>
                <a:spcPts val="3079"/>
              </a:lnSpc>
            </a:pPr>
            <a:r>
              <a:rPr lang="en-US" sz="2199" spc="204">
                <a:solidFill>
                  <a:srgbClr val="FFFFFF"/>
                </a:solidFill>
                <a:latin typeface="Open Sauce"/>
              </a:rPr>
              <a:t>DATA SCIENCE DARMAJAYA</a:t>
            </a:r>
          </a:p>
          <a:p>
            <a:pPr algn="r">
              <a:lnSpc>
                <a:spcPts val="3079"/>
              </a:lnSpc>
              <a:spcBef>
                <a:spcPct val="0"/>
              </a:spcBef>
            </a:pPr>
            <a:r>
              <a:rPr lang="en-US" sz="2199" spc="204">
                <a:solidFill>
                  <a:srgbClr val="FFFFFF"/>
                </a:solidFill>
                <a:latin typeface="Open Sauce"/>
              </a:rPr>
              <a:t> “YOUR BEST FUTURE IN DATA”</a:t>
            </a:r>
          </a:p>
        </p:txBody>
      </p:sp>
      <p:sp>
        <p:nvSpPr>
          <p:cNvPr id="18" name="TextBox 12">
            <a:extLst>
              <a:ext uri="{FF2B5EF4-FFF2-40B4-BE49-F238E27FC236}">
                <a16:creationId xmlns:a16="http://schemas.microsoft.com/office/drawing/2014/main" id="{B98B7DCD-E896-4039-BF59-9217F00E117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3040320" y="779230"/>
            <a:ext cx="6324600" cy="615553"/>
          </a:xfrm>
          <a:prstGeom prst="rect">
            <a:avLst/>
          </a:prstGeom>
        </p:spPr>
        <p:txBody>
          <a:bodyPr wrap="square" lIns="0" tIns="0" rIns="0" bIns="0" rtlCol="0" anchor="t">
            <a:spAutoFit/>
          </a:bodyPr>
          <a:lstStyle/>
          <a:p>
            <a:pPr>
              <a:lnSpc>
                <a:spcPts val="4799"/>
              </a:lnSpc>
              <a:spcBef>
                <a:spcPct val="0"/>
              </a:spcBef>
            </a:pPr>
            <a:r>
              <a:rPr lang="en-US" sz="4800" b="1" dirty="0">
                <a:solidFill>
                  <a:srgbClr val="F6F3E4"/>
                </a:solidFill>
                <a:latin typeface="Tahoma"/>
              </a:rPr>
              <a:t>Concept-Based IR</a:t>
            </a:r>
          </a:p>
        </p:txBody>
      </p:sp>
      <p:sp>
        <p:nvSpPr>
          <p:cNvPr id="14" name="TextBox 14"/>
          <p:cNvSpPr txBox="1"/>
          <p:nvPr/>
        </p:nvSpPr>
        <p:spPr>
          <a:xfrm>
            <a:off x="685800" y="2172724"/>
            <a:ext cx="16573500" cy="4985980"/>
          </a:xfrm>
          <a:prstGeom prst="rect">
            <a:avLst/>
          </a:prstGeom>
        </p:spPr>
        <p:txBody>
          <a:bodyPr wrap="square" lIns="0" tIns="0" rIns="0" bIns="0" rtlCol="0" anchor="t">
            <a:spAutoFit/>
          </a:bodyPr>
          <a:lstStyle/>
          <a:p>
            <a:pPr algn="just"/>
            <a:r>
              <a:rPr lang="en-US" sz="3600" dirty="0" err="1">
                <a:solidFill>
                  <a:schemeClr val="bg1"/>
                </a:solidFill>
              </a:rPr>
              <a:t>Pendekatan</a:t>
            </a:r>
            <a:r>
              <a:rPr lang="en-US" sz="3600" dirty="0">
                <a:solidFill>
                  <a:schemeClr val="bg1"/>
                </a:solidFill>
              </a:rPr>
              <a:t> </a:t>
            </a:r>
            <a:r>
              <a:rPr lang="en-US" sz="3600" dirty="0" err="1">
                <a:solidFill>
                  <a:schemeClr val="bg1"/>
                </a:solidFill>
              </a:rPr>
              <a:t>berbasis</a:t>
            </a:r>
            <a:r>
              <a:rPr lang="en-US" sz="3600" dirty="0">
                <a:solidFill>
                  <a:schemeClr val="bg1"/>
                </a:solidFill>
              </a:rPr>
              <a:t> kata </a:t>
            </a:r>
            <a:r>
              <a:rPr lang="en-US" sz="3600" dirty="0" err="1">
                <a:solidFill>
                  <a:schemeClr val="bg1"/>
                </a:solidFill>
              </a:rPr>
              <a:t>kunci</a:t>
            </a:r>
            <a:r>
              <a:rPr lang="en-US" sz="3600" dirty="0">
                <a:solidFill>
                  <a:schemeClr val="bg1"/>
                </a:solidFill>
              </a:rPr>
              <a:t> yang </a:t>
            </a:r>
            <a:r>
              <a:rPr lang="en-US" sz="3600" dirty="0" err="1">
                <a:solidFill>
                  <a:schemeClr val="bg1"/>
                </a:solidFill>
              </a:rPr>
              <a:t>kita</a:t>
            </a:r>
            <a:r>
              <a:rPr lang="en-US" sz="3600" dirty="0">
                <a:solidFill>
                  <a:schemeClr val="bg1"/>
                </a:solidFill>
              </a:rPr>
              <a:t> </a:t>
            </a:r>
            <a:r>
              <a:rPr lang="en-US" sz="3600" dirty="0" err="1">
                <a:solidFill>
                  <a:schemeClr val="bg1"/>
                </a:solidFill>
              </a:rPr>
              <a:t>bahas</a:t>
            </a:r>
            <a:r>
              <a:rPr lang="en-US" sz="3600" dirty="0">
                <a:solidFill>
                  <a:schemeClr val="bg1"/>
                </a:solidFill>
              </a:rPr>
              <a:t> di </a:t>
            </a:r>
            <a:r>
              <a:rPr lang="en-US" sz="3600" dirty="0" err="1">
                <a:solidFill>
                  <a:schemeClr val="bg1"/>
                </a:solidFill>
              </a:rPr>
              <a:t>atas</a:t>
            </a:r>
            <a:r>
              <a:rPr lang="en-US" sz="3600" dirty="0">
                <a:solidFill>
                  <a:schemeClr val="bg1"/>
                </a:solidFill>
              </a:rPr>
              <a:t> </a:t>
            </a:r>
            <a:r>
              <a:rPr lang="en-US" sz="3600" dirty="0" err="1">
                <a:solidFill>
                  <a:schemeClr val="bg1"/>
                </a:solidFill>
              </a:rPr>
              <a:t>disebut</a:t>
            </a:r>
            <a:r>
              <a:rPr lang="en-US" sz="3600" dirty="0">
                <a:solidFill>
                  <a:schemeClr val="bg1"/>
                </a:solidFill>
              </a:rPr>
              <a:t> juga </a:t>
            </a:r>
            <a:r>
              <a:rPr lang="en-US" sz="3600" dirty="0" err="1">
                <a:solidFill>
                  <a:schemeClr val="bg1"/>
                </a:solidFill>
              </a:rPr>
              <a:t>pendekatan</a:t>
            </a:r>
            <a:r>
              <a:rPr lang="en-US" sz="3600" dirty="0">
                <a:solidFill>
                  <a:schemeClr val="bg1"/>
                </a:solidFill>
              </a:rPr>
              <a:t> BOW (Bag-of-Words). </a:t>
            </a:r>
            <a:r>
              <a:rPr lang="en-US" sz="3600" dirty="0" err="1">
                <a:solidFill>
                  <a:schemeClr val="bg1"/>
                </a:solidFill>
              </a:rPr>
              <a:t>Pengambilan</a:t>
            </a:r>
            <a:r>
              <a:rPr lang="en-US" sz="3600" dirty="0">
                <a:solidFill>
                  <a:schemeClr val="bg1"/>
                </a:solidFill>
              </a:rPr>
              <a:t> </a:t>
            </a:r>
            <a:r>
              <a:rPr lang="en-US" sz="3600" dirty="0" err="1">
                <a:solidFill>
                  <a:schemeClr val="bg1"/>
                </a:solidFill>
              </a:rPr>
              <a:t>informasi</a:t>
            </a:r>
            <a:r>
              <a:rPr lang="en-US" sz="3600" dirty="0">
                <a:solidFill>
                  <a:schemeClr val="bg1"/>
                </a:solidFill>
              </a:rPr>
              <a:t> </a:t>
            </a:r>
            <a:r>
              <a:rPr lang="en-US" sz="3600" dirty="0" err="1">
                <a:solidFill>
                  <a:schemeClr val="bg1"/>
                </a:solidFill>
              </a:rPr>
              <a:t>berbasis</a:t>
            </a:r>
            <a:r>
              <a:rPr lang="en-US" sz="3600" dirty="0">
                <a:solidFill>
                  <a:schemeClr val="bg1"/>
                </a:solidFill>
              </a:rPr>
              <a:t> </a:t>
            </a:r>
            <a:r>
              <a:rPr lang="en-US" sz="3600" dirty="0" err="1">
                <a:solidFill>
                  <a:schemeClr val="bg1"/>
                </a:solidFill>
              </a:rPr>
              <a:t>konsep</a:t>
            </a:r>
            <a:r>
              <a:rPr lang="en-US" sz="3600" dirty="0">
                <a:solidFill>
                  <a:schemeClr val="bg1"/>
                </a:solidFill>
              </a:rPr>
              <a:t> </a:t>
            </a:r>
            <a:r>
              <a:rPr lang="en-US" sz="3600" dirty="0" err="1">
                <a:solidFill>
                  <a:schemeClr val="bg1"/>
                </a:solidFill>
              </a:rPr>
              <a:t>memanfaatkan</a:t>
            </a:r>
            <a:r>
              <a:rPr lang="en-US" sz="3600" dirty="0">
                <a:solidFill>
                  <a:schemeClr val="bg1"/>
                </a:solidFill>
              </a:rPr>
              <a:t> </a:t>
            </a:r>
            <a:r>
              <a:rPr lang="en-US" sz="3600" dirty="0" err="1">
                <a:solidFill>
                  <a:schemeClr val="bg1"/>
                </a:solidFill>
              </a:rPr>
              <a:t>konsep</a:t>
            </a:r>
            <a:r>
              <a:rPr lang="en-US" sz="3600" dirty="0">
                <a:solidFill>
                  <a:schemeClr val="bg1"/>
                </a:solidFill>
              </a:rPr>
              <a:t> </a:t>
            </a:r>
            <a:r>
              <a:rPr lang="en-US" sz="3600" dirty="0" err="1">
                <a:solidFill>
                  <a:schemeClr val="bg1"/>
                </a:solidFill>
              </a:rPr>
              <a:t>semantik</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representasi</a:t>
            </a:r>
            <a:r>
              <a:rPr lang="en-US" sz="3600" dirty="0">
                <a:solidFill>
                  <a:schemeClr val="bg1"/>
                </a:solidFill>
              </a:rPr>
              <a:t> </a:t>
            </a:r>
            <a:r>
              <a:rPr lang="en-US" sz="3600" dirty="0" err="1">
                <a:solidFill>
                  <a:schemeClr val="bg1"/>
                </a:solidFill>
              </a:rPr>
              <a:t>dokumen</a:t>
            </a:r>
            <a:r>
              <a:rPr lang="en-US" sz="3600" dirty="0">
                <a:solidFill>
                  <a:schemeClr val="bg1"/>
                </a:solidFill>
              </a:rPr>
              <a:t> dan </a:t>
            </a:r>
            <a:r>
              <a:rPr lang="en-US" sz="3600" dirty="0" err="1">
                <a:solidFill>
                  <a:schemeClr val="bg1"/>
                </a:solidFill>
              </a:rPr>
              <a:t>kueri</a:t>
            </a:r>
            <a:r>
              <a:rPr lang="en-US" sz="3600" dirty="0">
                <a:solidFill>
                  <a:schemeClr val="bg1"/>
                </a:solidFill>
              </a:rPr>
              <a:t>, </a:t>
            </a:r>
            <a:r>
              <a:rPr lang="en-US" sz="3600" dirty="0" err="1">
                <a:solidFill>
                  <a:schemeClr val="bg1"/>
                </a:solidFill>
              </a:rPr>
              <a:t>bukan</a:t>
            </a:r>
            <a:r>
              <a:rPr lang="en-US" sz="3600" dirty="0">
                <a:solidFill>
                  <a:schemeClr val="bg1"/>
                </a:solidFill>
              </a:rPr>
              <a:t> (</a:t>
            </a:r>
            <a:r>
              <a:rPr lang="en-US" sz="3600" dirty="0" err="1">
                <a:solidFill>
                  <a:schemeClr val="bg1"/>
                </a:solidFill>
              </a:rPr>
              <a:t>tambahan</a:t>
            </a:r>
            <a:r>
              <a:rPr lang="en-US" sz="3600" dirty="0">
                <a:solidFill>
                  <a:schemeClr val="bg1"/>
                </a:solidFill>
              </a:rPr>
              <a:t>) kata </a:t>
            </a:r>
            <a:r>
              <a:rPr lang="en-US" sz="3600" dirty="0" err="1">
                <a:solidFill>
                  <a:schemeClr val="bg1"/>
                </a:solidFill>
              </a:rPr>
              <a:t>kunci</a:t>
            </a:r>
            <a:r>
              <a:rPr lang="en-US" sz="3600" dirty="0">
                <a:solidFill>
                  <a:schemeClr val="bg1"/>
                </a:solidFill>
              </a:rPr>
              <a:t>; dan </a:t>
            </a:r>
            <a:r>
              <a:rPr lang="en-US" sz="3600" dirty="0" err="1">
                <a:solidFill>
                  <a:schemeClr val="bg1"/>
                </a:solidFill>
              </a:rPr>
              <a:t>pendekatan</a:t>
            </a:r>
            <a:r>
              <a:rPr lang="en-US" sz="3600" dirty="0">
                <a:solidFill>
                  <a:schemeClr val="bg1"/>
                </a:solidFill>
              </a:rPr>
              <a:t> </a:t>
            </a:r>
            <a:r>
              <a:rPr lang="en-US" sz="3600" dirty="0" err="1">
                <a:solidFill>
                  <a:schemeClr val="bg1"/>
                </a:solidFill>
              </a:rPr>
              <a:t>tersebut</a:t>
            </a:r>
            <a:r>
              <a:rPr lang="en-US" sz="3600" dirty="0">
                <a:solidFill>
                  <a:schemeClr val="bg1"/>
                </a:solidFill>
              </a:rPr>
              <a:t> </a:t>
            </a:r>
            <a:r>
              <a:rPr lang="en-US" sz="3600" dirty="0" err="1">
                <a:solidFill>
                  <a:schemeClr val="bg1"/>
                </a:solidFill>
              </a:rPr>
              <a:t>melakukan</a:t>
            </a:r>
            <a:r>
              <a:rPr lang="en-US" sz="3600" dirty="0">
                <a:solidFill>
                  <a:schemeClr val="bg1"/>
                </a:solidFill>
              </a:rPr>
              <a:t> </a:t>
            </a:r>
            <a:r>
              <a:rPr lang="en-US" sz="3600" dirty="0" err="1">
                <a:solidFill>
                  <a:schemeClr val="bg1"/>
                </a:solidFill>
              </a:rPr>
              <a:t>pengambilan</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ruang</a:t>
            </a:r>
            <a:r>
              <a:rPr lang="en-US" sz="3600" dirty="0">
                <a:solidFill>
                  <a:schemeClr val="bg1"/>
                </a:solidFill>
              </a:rPr>
              <a:t> </a:t>
            </a:r>
            <a:r>
              <a:rPr lang="en-US" sz="3600" dirty="0" err="1">
                <a:solidFill>
                  <a:schemeClr val="bg1"/>
                </a:solidFill>
              </a:rPr>
              <a:t>konsep</a:t>
            </a:r>
            <a:r>
              <a:rPr lang="en-US" sz="3600" dirty="0">
                <a:solidFill>
                  <a:schemeClr val="bg1"/>
                </a:solidFill>
              </a:rPr>
              <a:t> </a:t>
            </a:r>
            <a:r>
              <a:rPr lang="en-US" sz="3600" dirty="0" err="1">
                <a:solidFill>
                  <a:schemeClr val="bg1"/>
                </a:solidFill>
              </a:rPr>
              <a:t>kueri</a:t>
            </a:r>
            <a:r>
              <a:rPr lang="en-US" sz="3600" dirty="0">
                <a:solidFill>
                  <a:schemeClr val="bg1"/>
                </a:solidFill>
              </a:rPr>
              <a:t> dan </a:t>
            </a:r>
            <a:r>
              <a:rPr lang="en-US" sz="3600" dirty="0" err="1">
                <a:solidFill>
                  <a:schemeClr val="bg1"/>
                </a:solidFill>
              </a:rPr>
              <a:t>dokumen</a:t>
            </a:r>
            <a:r>
              <a:rPr lang="en-US" sz="3600" dirty="0">
                <a:solidFill>
                  <a:schemeClr val="bg1"/>
                </a:solidFill>
              </a:rPr>
              <a:t>. Oleh </a:t>
            </a:r>
            <a:r>
              <a:rPr lang="en-US" sz="3600" dirty="0" err="1">
                <a:solidFill>
                  <a:schemeClr val="bg1"/>
                </a:solidFill>
              </a:rPr>
              <a:t>karena</a:t>
            </a:r>
            <a:r>
              <a:rPr lang="en-US" sz="3600" dirty="0">
                <a:solidFill>
                  <a:schemeClr val="bg1"/>
                </a:solidFill>
              </a:rPr>
              <a:t> </a:t>
            </a:r>
            <a:r>
              <a:rPr lang="en-US" sz="3600" dirty="0" err="1">
                <a:solidFill>
                  <a:schemeClr val="bg1"/>
                </a:solidFill>
              </a:rPr>
              <a:t>itu</a:t>
            </a:r>
            <a:r>
              <a:rPr lang="en-US" sz="3600" dirty="0">
                <a:solidFill>
                  <a:schemeClr val="bg1"/>
                </a:solidFill>
              </a:rPr>
              <a:t>, model </a:t>
            </a:r>
            <a:r>
              <a:rPr lang="en-US" sz="3600" dirty="0" err="1">
                <a:solidFill>
                  <a:schemeClr val="bg1"/>
                </a:solidFill>
              </a:rPr>
              <a:t>pengambilan</a:t>
            </a:r>
            <a:r>
              <a:rPr lang="en-US" sz="3600" dirty="0">
                <a:solidFill>
                  <a:schemeClr val="bg1"/>
                </a:solidFill>
              </a:rPr>
              <a:t> </a:t>
            </a:r>
            <a:r>
              <a:rPr lang="en-US" sz="3600" dirty="0" err="1">
                <a:solidFill>
                  <a:schemeClr val="bg1"/>
                </a:solidFill>
              </a:rPr>
              <a:t>ini</a:t>
            </a:r>
            <a:r>
              <a:rPr lang="en-US" sz="3600" dirty="0">
                <a:solidFill>
                  <a:schemeClr val="bg1"/>
                </a:solidFill>
              </a:rPr>
              <a:t> </a:t>
            </a:r>
            <a:r>
              <a:rPr lang="en-US" sz="3600" dirty="0" err="1">
                <a:solidFill>
                  <a:schemeClr val="bg1"/>
                </a:solidFill>
              </a:rPr>
              <a:t>tidak</a:t>
            </a:r>
            <a:r>
              <a:rPr lang="en-US" sz="3600" dirty="0">
                <a:solidFill>
                  <a:schemeClr val="bg1"/>
                </a:solidFill>
              </a:rPr>
              <a:t> </a:t>
            </a:r>
            <a:r>
              <a:rPr lang="en-US" sz="3600" dirty="0" err="1">
                <a:solidFill>
                  <a:schemeClr val="bg1"/>
                </a:solidFill>
              </a:rPr>
              <a:t>terlalu</a:t>
            </a:r>
            <a:r>
              <a:rPr lang="en-US" sz="3600" dirty="0">
                <a:solidFill>
                  <a:schemeClr val="bg1"/>
                </a:solidFill>
              </a:rPr>
              <a:t> </a:t>
            </a:r>
            <a:r>
              <a:rPr lang="en-US" sz="3600" dirty="0" err="1">
                <a:solidFill>
                  <a:schemeClr val="bg1"/>
                </a:solidFill>
              </a:rPr>
              <a:t>bergantung</a:t>
            </a:r>
            <a:r>
              <a:rPr lang="en-US" sz="3600" dirty="0">
                <a:solidFill>
                  <a:schemeClr val="bg1"/>
                </a:solidFill>
              </a:rPr>
              <a:t> pada </a:t>
            </a:r>
            <a:r>
              <a:rPr lang="en-US" sz="3600" dirty="0" err="1">
                <a:solidFill>
                  <a:schemeClr val="bg1"/>
                </a:solidFill>
              </a:rPr>
              <a:t>istilah</a:t>
            </a:r>
            <a:r>
              <a:rPr lang="en-US" sz="3600" dirty="0">
                <a:solidFill>
                  <a:schemeClr val="bg1"/>
                </a:solidFill>
              </a:rPr>
              <a:t> </a:t>
            </a:r>
            <a:r>
              <a:rPr lang="en-US" sz="3600" dirty="0" err="1">
                <a:solidFill>
                  <a:schemeClr val="bg1"/>
                </a:solidFill>
              </a:rPr>
              <a:t>spesifik</a:t>
            </a:r>
            <a:r>
              <a:rPr lang="en-US" sz="3600" dirty="0">
                <a:solidFill>
                  <a:schemeClr val="bg1"/>
                </a:solidFill>
              </a:rPr>
              <a:t> (kata </a:t>
            </a:r>
            <a:r>
              <a:rPr lang="en-US" sz="3600" dirty="0" err="1">
                <a:solidFill>
                  <a:schemeClr val="bg1"/>
                </a:solidFill>
              </a:rPr>
              <a:t>kunci</a:t>
            </a:r>
            <a:r>
              <a:rPr lang="en-US" sz="3600" dirty="0">
                <a:solidFill>
                  <a:schemeClr val="bg1"/>
                </a:solidFill>
              </a:rPr>
              <a:t>) yang </a:t>
            </a:r>
            <a:r>
              <a:rPr lang="en-US" sz="3600" dirty="0" err="1">
                <a:solidFill>
                  <a:schemeClr val="bg1"/>
                </a:solidFill>
              </a:rPr>
              <a:t>digunakan</a:t>
            </a:r>
            <a:r>
              <a:rPr lang="en-US" sz="3600" dirty="0">
                <a:solidFill>
                  <a:schemeClr val="bg1"/>
                </a:solidFill>
              </a:rPr>
              <a:t>, dan </a:t>
            </a:r>
            <a:r>
              <a:rPr lang="en-US" sz="3600" dirty="0" err="1">
                <a:solidFill>
                  <a:schemeClr val="bg1"/>
                </a:solidFill>
              </a:rPr>
              <a:t>menghasilkan</a:t>
            </a:r>
            <a:r>
              <a:rPr lang="en-US" sz="3600" dirty="0">
                <a:solidFill>
                  <a:schemeClr val="bg1"/>
                </a:solidFill>
              </a:rPr>
              <a:t> </a:t>
            </a:r>
            <a:r>
              <a:rPr lang="en-US" sz="3600" dirty="0" err="1">
                <a:solidFill>
                  <a:schemeClr val="bg1"/>
                </a:solidFill>
              </a:rPr>
              <a:t>kecocokan</a:t>
            </a:r>
            <a:r>
              <a:rPr lang="en-US" sz="3600" dirty="0">
                <a:solidFill>
                  <a:schemeClr val="bg1"/>
                </a:solidFill>
              </a:rPr>
              <a:t> </a:t>
            </a:r>
            <a:r>
              <a:rPr lang="en-US" sz="3600" dirty="0" err="1">
                <a:solidFill>
                  <a:schemeClr val="bg1"/>
                </a:solidFill>
              </a:rPr>
              <a:t>bahkan</a:t>
            </a:r>
            <a:r>
              <a:rPr lang="en-US" sz="3600" dirty="0">
                <a:solidFill>
                  <a:schemeClr val="bg1"/>
                </a:solidFill>
              </a:rPr>
              <a:t> </a:t>
            </a:r>
            <a:r>
              <a:rPr lang="en-US" sz="3600" dirty="0" err="1">
                <a:solidFill>
                  <a:schemeClr val="bg1"/>
                </a:solidFill>
              </a:rPr>
              <a:t>ketika</a:t>
            </a:r>
            <a:r>
              <a:rPr lang="en-US" sz="3600" dirty="0">
                <a:solidFill>
                  <a:schemeClr val="bg1"/>
                </a:solidFill>
              </a:rPr>
              <a:t> </a:t>
            </a:r>
            <a:r>
              <a:rPr lang="en-US" sz="3600" dirty="0" err="1">
                <a:solidFill>
                  <a:schemeClr val="bg1"/>
                </a:solidFill>
              </a:rPr>
              <a:t>gagasan</a:t>
            </a:r>
            <a:r>
              <a:rPr lang="en-US" sz="3600" dirty="0">
                <a:solidFill>
                  <a:schemeClr val="bg1"/>
                </a:solidFill>
              </a:rPr>
              <a:t> yang </a:t>
            </a:r>
            <a:r>
              <a:rPr lang="en-US" sz="3600" dirty="0" err="1">
                <a:solidFill>
                  <a:schemeClr val="bg1"/>
                </a:solidFill>
              </a:rPr>
              <a:t>sama</a:t>
            </a:r>
            <a:r>
              <a:rPr lang="en-US" sz="3600" dirty="0">
                <a:solidFill>
                  <a:schemeClr val="bg1"/>
                </a:solidFill>
              </a:rPr>
              <a:t> </a:t>
            </a:r>
            <a:r>
              <a:rPr lang="en-US" sz="3600" dirty="0" err="1">
                <a:solidFill>
                  <a:schemeClr val="bg1"/>
                </a:solidFill>
              </a:rPr>
              <a:t>dijelaskan</a:t>
            </a:r>
            <a:r>
              <a:rPr lang="en-US" sz="3600" dirty="0">
                <a:solidFill>
                  <a:schemeClr val="bg1"/>
                </a:solidFill>
              </a:rPr>
              <a:t> oleh </a:t>
            </a:r>
            <a:r>
              <a:rPr lang="en-US" sz="3600" dirty="0" err="1">
                <a:solidFill>
                  <a:schemeClr val="bg1"/>
                </a:solidFill>
              </a:rPr>
              <a:t>serangkaian</a:t>
            </a:r>
            <a:r>
              <a:rPr lang="en-US" sz="3600" dirty="0">
                <a:solidFill>
                  <a:schemeClr val="bg1"/>
                </a:solidFill>
              </a:rPr>
              <a:t> </a:t>
            </a:r>
            <a:r>
              <a:rPr lang="en-US" sz="3600" dirty="0" err="1">
                <a:solidFill>
                  <a:schemeClr val="bg1"/>
                </a:solidFill>
              </a:rPr>
              <a:t>istilah</a:t>
            </a:r>
            <a:r>
              <a:rPr lang="en-US" sz="3600" dirty="0">
                <a:solidFill>
                  <a:schemeClr val="bg1"/>
                </a:solidFill>
              </a:rPr>
              <a:t> </a:t>
            </a:r>
            <a:r>
              <a:rPr lang="en-US" sz="3600" dirty="0" err="1">
                <a:solidFill>
                  <a:schemeClr val="bg1"/>
                </a:solidFill>
              </a:rPr>
              <a:t>berbeda</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kueri</a:t>
            </a:r>
            <a:r>
              <a:rPr lang="en-US" sz="3600" dirty="0">
                <a:solidFill>
                  <a:schemeClr val="bg1"/>
                </a:solidFill>
              </a:rPr>
              <a:t> </a:t>
            </a:r>
            <a:r>
              <a:rPr lang="en-US" sz="3600" dirty="0" err="1">
                <a:solidFill>
                  <a:schemeClr val="bg1"/>
                </a:solidFill>
              </a:rPr>
              <a:t>atau</a:t>
            </a:r>
            <a:r>
              <a:rPr lang="en-US" sz="3600" dirty="0">
                <a:solidFill>
                  <a:schemeClr val="bg1"/>
                </a:solidFill>
              </a:rPr>
              <a:t> </a:t>
            </a:r>
            <a:r>
              <a:rPr lang="en-US" sz="3600" dirty="0" err="1">
                <a:solidFill>
                  <a:schemeClr val="bg1"/>
                </a:solidFill>
              </a:rPr>
              <a:t>dokumen</a:t>
            </a:r>
            <a:r>
              <a:rPr lang="en-US" sz="3600" dirty="0">
                <a:solidFill>
                  <a:schemeClr val="bg1"/>
                </a:solidFill>
              </a:rPr>
              <a:t> target, </a:t>
            </a:r>
            <a:r>
              <a:rPr lang="en-US" sz="3600" dirty="0" err="1">
                <a:solidFill>
                  <a:schemeClr val="bg1"/>
                </a:solidFill>
              </a:rPr>
              <a:t>atau</a:t>
            </a:r>
            <a:r>
              <a:rPr lang="en-US" sz="3600" dirty="0">
                <a:solidFill>
                  <a:schemeClr val="bg1"/>
                </a:solidFill>
              </a:rPr>
              <a:t> </a:t>
            </a:r>
            <a:r>
              <a:rPr lang="en-US" sz="3600" dirty="0" err="1">
                <a:solidFill>
                  <a:schemeClr val="bg1"/>
                </a:solidFill>
              </a:rPr>
              <a:t>keduanya</a:t>
            </a:r>
            <a:r>
              <a:rPr lang="en-US" sz="3600" dirty="0">
                <a:solidFill>
                  <a:schemeClr val="bg1"/>
                </a:solidFill>
              </a:rPr>
              <a:t>. Hal </a:t>
            </a:r>
            <a:r>
              <a:rPr lang="en-US" sz="3600" dirty="0" err="1">
                <a:solidFill>
                  <a:schemeClr val="bg1"/>
                </a:solidFill>
              </a:rPr>
              <a:t>ini</a:t>
            </a:r>
            <a:r>
              <a:rPr lang="en-US" sz="3600" dirty="0">
                <a:solidFill>
                  <a:schemeClr val="bg1"/>
                </a:solidFill>
              </a:rPr>
              <a:t> </a:t>
            </a:r>
            <a:r>
              <a:rPr lang="en-US" sz="3600" dirty="0" err="1">
                <a:solidFill>
                  <a:schemeClr val="bg1"/>
                </a:solidFill>
              </a:rPr>
              <a:t>membantu</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menghilangkan</a:t>
            </a:r>
            <a:r>
              <a:rPr lang="en-US" sz="3600" dirty="0">
                <a:solidFill>
                  <a:schemeClr val="bg1"/>
                </a:solidFill>
              </a:rPr>
              <a:t> </a:t>
            </a:r>
            <a:r>
              <a:rPr lang="en-US" sz="3600" dirty="0" err="1">
                <a:solidFill>
                  <a:schemeClr val="bg1"/>
                </a:solidFill>
              </a:rPr>
              <a:t>masalah</a:t>
            </a:r>
            <a:r>
              <a:rPr lang="en-US" sz="3600" dirty="0">
                <a:solidFill>
                  <a:schemeClr val="bg1"/>
                </a:solidFill>
              </a:rPr>
              <a:t> </a:t>
            </a:r>
            <a:r>
              <a:rPr lang="en-US" sz="3600" dirty="0" err="1">
                <a:solidFill>
                  <a:schemeClr val="bg1"/>
                </a:solidFill>
              </a:rPr>
              <a:t>sinonim</a:t>
            </a:r>
            <a:r>
              <a:rPr lang="en-US" sz="3600" dirty="0">
                <a:solidFill>
                  <a:schemeClr val="bg1"/>
                </a:solidFill>
              </a:rPr>
              <a:t>. Karena </a:t>
            </a:r>
            <a:r>
              <a:rPr lang="en-US" sz="3600" dirty="0" err="1">
                <a:solidFill>
                  <a:schemeClr val="bg1"/>
                </a:solidFill>
              </a:rPr>
              <a:t>kemungkinan</a:t>
            </a:r>
            <a:r>
              <a:rPr lang="en-US" sz="3600" dirty="0">
                <a:solidFill>
                  <a:schemeClr val="bg1"/>
                </a:solidFill>
              </a:rPr>
              <a:t> </a:t>
            </a:r>
            <a:r>
              <a:rPr lang="en-US" sz="3600" dirty="0" err="1">
                <a:solidFill>
                  <a:schemeClr val="bg1"/>
                </a:solidFill>
              </a:rPr>
              <a:t>besar</a:t>
            </a:r>
            <a:r>
              <a:rPr lang="en-US" sz="3600" dirty="0">
                <a:solidFill>
                  <a:schemeClr val="bg1"/>
                </a:solidFill>
              </a:rPr>
              <a:t> </a:t>
            </a:r>
            <a:r>
              <a:rPr lang="en-US" sz="3600" dirty="0" err="1">
                <a:solidFill>
                  <a:schemeClr val="bg1"/>
                </a:solidFill>
              </a:rPr>
              <a:t>dokumen</a:t>
            </a:r>
            <a:r>
              <a:rPr lang="en-US" sz="3600" dirty="0">
                <a:solidFill>
                  <a:schemeClr val="bg1"/>
                </a:solidFill>
              </a:rPr>
              <a:t> yang </a:t>
            </a:r>
            <a:r>
              <a:rPr lang="en-US" sz="3600" dirty="0" err="1">
                <a:solidFill>
                  <a:schemeClr val="bg1"/>
                </a:solidFill>
              </a:rPr>
              <a:t>lebih</a:t>
            </a:r>
            <a:r>
              <a:rPr lang="en-US" sz="3600" dirty="0">
                <a:solidFill>
                  <a:schemeClr val="bg1"/>
                </a:solidFill>
              </a:rPr>
              <a:t> </a:t>
            </a:r>
            <a:r>
              <a:rPr lang="en-US" sz="3600" dirty="0" err="1">
                <a:solidFill>
                  <a:schemeClr val="bg1"/>
                </a:solidFill>
              </a:rPr>
              <a:t>relevan</a:t>
            </a:r>
            <a:r>
              <a:rPr lang="en-US" sz="3600" dirty="0">
                <a:solidFill>
                  <a:schemeClr val="bg1"/>
                </a:solidFill>
              </a:rPr>
              <a:t> </a:t>
            </a:r>
            <a:r>
              <a:rPr lang="en-US" sz="3600" dirty="0" err="1">
                <a:solidFill>
                  <a:schemeClr val="bg1"/>
                </a:solidFill>
              </a:rPr>
              <a:t>akan</a:t>
            </a:r>
            <a:r>
              <a:rPr lang="en-US" sz="3600" dirty="0">
                <a:solidFill>
                  <a:schemeClr val="bg1"/>
                </a:solidFill>
              </a:rPr>
              <a:t> </a:t>
            </a:r>
            <a:r>
              <a:rPr lang="en-US" sz="3600" dirty="0" err="1">
                <a:solidFill>
                  <a:schemeClr val="bg1"/>
                </a:solidFill>
              </a:rPr>
              <a:t>diambil</a:t>
            </a:r>
            <a:r>
              <a:rPr lang="en-US" sz="3600" dirty="0">
                <a:solidFill>
                  <a:schemeClr val="bg1"/>
                </a:solidFill>
              </a:rPr>
              <a:t> </a:t>
            </a:r>
            <a:r>
              <a:rPr lang="en-US" sz="3600" dirty="0" err="1">
                <a:solidFill>
                  <a:schemeClr val="bg1"/>
                </a:solidFill>
              </a:rPr>
              <a:t>dari</a:t>
            </a:r>
            <a:r>
              <a:rPr lang="en-US" sz="3600" dirty="0">
                <a:solidFill>
                  <a:schemeClr val="bg1"/>
                </a:solidFill>
              </a:rPr>
              <a:t> </a:t>
            </a:r>
            <a:r>
              <a:rPr lang="en-US" sz="3600" dirty="0" err="1">
                <a:solidFill>
                  <a:schemeClr val="bg1"/>
                </a:solidFill>
              </a:rPr>
              <a:t>penyimpanan</a:t>
            </a:r>
            <a:r>
              <a:rPr lang="en-US" sz="3600" dirty="0">
                <a:solidFill>
                  <a:schemeClr val="bg1"/>
                </a:solidFill>
              </a:rPr>
              <a:t>, </a:t>
            </a:r>
            <a:r>
              <a:rPr lang="en-US" sz="3600" dirty="0" err="1">
                <a:solidFill>
                  <a:schemeClr val="bg1"/>
                </a:solidFill>
              </a:rPr>
              <a:t>tingkat</a:t>
            </a:r>
            <a:r>
              <a:rPr lang="en-US" sz="3600" dirty="0">
                <a:solidFill>
                  <a:schemeClr val="bg1"/>
                </a:solidFill>
              </a:rPr>
              <a:t> </a:t>
            </a:r>
            <a:r>
              <a:rPr lang="en-US" sz="3600" dirty="0" err="1">
                <a:solidFill>
                  <a:schemeClr val="bg1"/>
                </a:solidFill>
              </a:rPr>
              <a:t>penarikan</a:t>
            </a:r>
            <a:r>
              <a:rPr lang="en-US" sz="3600" dirty="0">
                <a:solidFill>
                  <a:schemeClr val="bg1"/>
                </a:solidFill>
              </a:rPr>
              <a:t> </a:t>
            </a:r>
            <a:r>
              <a:rPr lang="en-US" sz="3600" dirty="0" err="1">
                <a:solidFill>
                  <a:schemeClr val="bg1"/>
                </a:solidFill>
              </a:rPr>
              <a:t>kembali</a:t>
            </a:r>
            <a:r>
              <a:rPr lang="en-US" sz="3600" dirty="0">
                <a:solidFill>
                  <a:schemeClr val="bg1"/>
                </a:solidFill>
              </a:rPr>
              <a:t> </a:t>
            </a:r>
            <a:r>
              <a:rPr lang="en-US" sz="3600" dirty="0" err="1">
                <a:solidFill>
                  <a:schemeClr val="bg1"/>
                </a:solidFill>
              </a:rPr>
              <a:t>meningkat</a:t>
            </a:r>
            <a:r>
              <a:rPr lang="en-US" sz="3600" dirty="0">
                <a:solidFill>
                  <a:schemeClr val="bg1"/>
                </a:solidFill>
              </a:rPr>
              <a:t>. </a:t>
            </a:r>
            <a:endParaRPr lang="id-ID" sz="3600"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19089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382554" y="1688270"/>
            <a:ext cx="10625113" cy="453394"/>
          </a:xfrm>
          <a:prstGeom prst="rect">
            <a:avLst/>
          </a:prstGeom>
        </p:spPr>
        <p:txBody>
          <a:bodyPr wrap="square" lIns="0" tIns="0" rIns="0" bIns="0" rtlCol="0" anchor="t">
            <a:spAutoFit/>
          </a:bodyPr>
          <a:lstStyle/>
          <a:p>
            <a:pPr marL="367032" lvl="1">
              <a:lnSpc>
                <a:spcPts val="3400"/>
              </a:lnSpc>
            </a:pPr>
            <a:r>
              <a:rPr lang="en-US" sz="4800" b="1" dirty="0">
                <a:solidFill>
                  <a:srgbClr val="F6F3E4"/>
                </a:solidFill>
                <a:latin typeface="Tahoma"/>
              </a:rPr>
              <a:t>Automatic Query Expansion in IR</a:t>
            </a:r>
          </a:p>
        </p:txBody>
      </p:sp>
      <p:sp>
        <p:nvSpPr>
          <p:cNvPr id="14" name="TextBox 14"/>
          <p:cNvSpPr txBox="1"/>
          <p:nvPr/>
        </p:nvSpPr>
        <p:spPr>
          <a:xfrm>
            <a:off x="1063187" y="2746875"/>
            <a:ext cx="16229064" cy="5539978"/>
          </a:xfrm>
          <a:prstGeom prst="rect">
            <a:avLst/>
          </a:prstGeom>
        </p:spPr>
        <p:txBody>
          <a:bodyPr wrap="square" lIns="0" tIns="0" rIns="0" bIns="0" rtlCol="0" anchor="t">
            <a:spAutoFit/>
          </a:bodyPr>
          <a:lstStyle/>
          <a:p>
            <a:pPr algn="just"/>
            <a:r>
              <a:rPr lang="en-US" sz="3600" dirty="0" err="1">
                <a:solidFill>
                  <a:schemeClr val="bg1"/>
                </a:solidFill>
              </a:rPr>
              <a:t>Sebagian</a:t>
            </a:r>
            <a:r>
              <a:rPr lang="en-US" sz="3600" dirty="0">
                <a:solidFill>
                  <a:schemeClr val="bg1"/>
                </a:solidFill>
              </a:rPr>
              <a:t> </a:t>
            </a:r>
            <a:r>
              <a:rPr lang="en-US" sz="3600" dirty="0" err="1">
                <a:solidFill>
                  <a:schemeClr val="bg1"/>
                </a:solidFill>
              </a:rPr>
              <a:t>besar</a:t>
            </a:r>
            <a:r>
              <a:rPr lang="en-US" sz="3600" dirty="0">
                <a:solidFill>
                  <a:schemeClr val="bg1"/>
                </a:solidFill>
              </a:rPr>
              <a:t> </a:t>
            </a:r>
            <a:r>
              <a:rPr lang="en-US" sz="3600" dirty="0" err="1">
                <a:solidFill>
                  <a:schemeClr val="bg1"/>
                </a:solidFill>
              </a:rPr>
              <a:t>sistem</a:t>
            </a:r>
            <a:r>
              <a:rPr lang="en-US" sz="3600" dirty="0">
                <a:solidFill>
                  <a:schemeClr val="bg1"/>
                </a:solidFill>
              </a:rPr>
              <a:t> IR, dan </a:t>
            </a:r>
            <a:r>
              <a:rPr lang="en-US" sz="3600" dirty="0" err="1">
                <a:solidFill>
                  <a:schemeClr val="bg1"/>
                </a:solidFill>
              </a:rPr>
              <a:t>khususnya</a:t>
            </a:r>
            <a:r>
              <a:rPr lang="en-US" sz="3600" dirty="0">
                <a:solidFill>
                  <a:schemeClr val="bg1"/>
                </a:solidFill>
              </a:rPr>
              <a:t> </a:t>
            </a:r>
            <a:r>
              <a:rPr lang="en-US" sz="3600" dirty="0" err="1">
                <a:solidFill>
                  <a:schemeClr val="bg1"/>
                </a:solidFill>
              </a:rPr>
              <a:t>mesin</a:t>
            </a:r>
            <a:r>
              <a:rPr lang="en-US" sz="3600" dirty="0">
                <a:solidFill>
                  <a:schemeClr val="bg1"/>
                </a:solidFill>
              </a:rPr>
              <a:t> </a:t>
            </a:r>
            <a:r>
              <a:rPr lang="en-US" sz="3600" dirty="0" err="1">
                <a:solidFill>
                  <a:schemeClr val="bg1"/>
                </a:solidFill>
              </a:rPr>
              <a:t>pencari</a:t>
            </a:r>
            <a:r>
              <a:rPr lang="en-US" sz="3600" dirty="0">
                <a:solidFill>
                  <a:schemeClr val="bg1"/>
                </a:solidFill>
              </a:rPr>
              <a:t> web, </a:t>
            </a:r>
            <a:r>
              <a:rPr lang="en-US" sz="3600" dirty="0" err="1">
                <a:solidFill>
                  <a:schemeClr val="bg1"/>
                </a:solidFill>
              </a:rPr>
              <a:t>memiliki</a:t>
            </a:r>
            <a:r>
              <a:rPr lang="en-US" sz="3600" dirty="0">
                <a:solidFill>
                  <a:schemeClr val="bg1"/>
                </a:solidFill>
              </a:rPr>
              <a:t> </a:t>
            </a:r>
            <a:r>
              <a:rPr lang="en-US" sz="3600" dirty="0" err="1">
                <a:solidFill>
                  <a:schemeClr val="bg1"/>
                </a:solidFill>
              </a:rPr>
              <a:t>antarmuka</a:t>
            </a:r>
            <a:r>
              <a:rPr lang="en-US" sz="3600" dirty="0">
                <a:solidFill>
                  <a:schemeClr val="bg1"/>
                </a:solidFill>
              </a:rPr>
              <a:t> </a:t>
            </a:r>
            <a:r>
              <a:rPr lang="en-US" sz="3600" dirty="0" err="1">
                <a:solidFill>
                  <a:schemeClr val="bg1"/>
                </a:solidFill>
              </a:rPr>
              <a:t>pengguna</a:t>
            </a:r>
            <a:r>
              <a:rPr lang="en-US" sz="3600" dirty="0">
                <a:solidFill>
                  <a:schemeClr val="bg1"/>
                </a:solidFill>
              </a:rPr>
              <a:t> </a:t>
            </a:r>
            <a:r>
              <a:rPr lang="en-US" sz="3600" dirty="0" err="1">
                <a:solidFill>
                  <a:schemeClr val="bg1"/>
                </a:solidFill>
              </a:rPr>
              <a:t>standar</a:t>
            </a:r>
            <a:r>
              <a:rPr lang="en-US" sz="3600" dirty="0">
                <a:solidFill>
                  <a:schemeClr val="bg1"/>
                </a:solidFill>
              </a:rPr>
              <a:t> yang </a:t>
            </a:r>
            <a:r>
              <a:rPr lang="en-US" sz="3600" dirty="0" err="1">
                <a:solidFill>
                  <a:schemeClr val="bg1"/>
                </a:solidFill>
              </a:rPr>
              <a:t>terdiri</a:t>
            </a:r>
            <a:r>
              <a:rPr lang="en-US" sz="3600" dirty="0">
                <a:solidFill>
                  <a:schemeClr val="bg1"/>
                </a:solidFill>
              </a:rPr>
              <a:t> </a:t>
            </a:r>
            <a:r>
              <a:rPr lang="en-US" sz="3600" dirty="0" err="1">
                <a:solidFill>
                  <a:schemeClr val="bg1"/>
                </a:solidFill>
              </a:rPr>
              <a:t>dari</a:t>
            </a:r>
            <a:r>
              <a:rPr lang="en-US" sz="3600" dirty="0">
                <a:solidFill>
                  <a:schemeClr val="bg1"/>
                </a:solidFill>
              </a:rPr>
              <a:t> </a:t>
            </a:r>
            <a:r>
              <a:rPr lang="en-US" sz="3600" dirty="0" err="1">
                <a:solidFill>
                  <a:schemeClr val="bg1"/>
                </a:solidFill>
              </a:rPr>
              <a:t>kotak</a:t>
            </a:r>
            <a:r>
              <a:rPr lang="en-US" sz="3600" dirty="0">
                <a:solidFill>
                  <a:schemeClr val="bg1"/>
                </a:solidFill>
              </a:rPr>
              <a:t> </a:t>
            </a:r>
            <a:r>
              <a:rPr lang="en-US" sz="3600" dirty="0" err="1">
                <a:solidFill>
                  <a:schemeClr val="bg1"/>
                </a:solidFill>
              </a:rPr>
              <a:t>masukan</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menerima</a:t>
            </a:r>
            <a:r>
              <a:rPr lang="en-US" sz="3600" dirty="0">
                <a:solidFill>
                  <a:schemeClr val="bg1"/>
                </a:solidFill>
              </a:rPr>
              <a:t> </a:t>
            </a:r>
            <a:r>
              <a:rPr lang="en-US" sz="3600" dirty="0" err="1">
                <a:solidFill>
                  <a:schemeClr val="bg1"/>
                </a:solidFill>
              </a:rPr>
              <a:t>kueri</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bentuk</a:t>
            </a:r>
            <a:r>
              <a:rPr lang="en-US" sz="3600" dirty="0">
                <a:solidFill>
                  <a:schemeClr val="bg1"/>
                </a:solidFill>
              </a:rPr>
              <a:t> kata </a:t>
            </a:r>
            <a:r>
              <a:rPr lang="en-US" sz="3600" dirty="0" err="1">
                <a:solidFill>
                  <a:schemeClr val="bg1"/>
                </a:solidFill>
              </a:rPr>
              <a:t>kunci</a:t>
            </a:r>
            <a:r>
              <a:rPr lang="en-US" sz="3600" dirty="0">
                <a:solidFill>
                  <a:schemeClr val="bg1"/>
                </a:solidFill>
              </a:rPr>
              <a:t> </a:t>
            </a:r>
            <a:r>
              <a:rPr lang="en-US" sz="3600" dirty="0" err="1">
                <a:solidFill>
                  <a:schemeClr val="bg1"/>
                </a:solidFill>
              </a:rPr>
              <a:t>dari</a:t>
            </a:r>
            <a:r>
              <a:rPr lang="en-US" sz="3600" dirty="0">
                <a:solidFill>
                  <a:schemeClr val="bg1"/>
                </a:solidFill>
              </a:rPr>
              <a:t> </a:t>
            </a:r>
            <a:r>
              <a:rPr lang="en-US" sz="3600" dirty="0" err="1">
                <a:solidFill>
                  <a:schemeClr val="bg1"/>
                </a:solidFill>
              </a:rPr>
              <a:t>pengguna</a:t>
            </a:r>
            <a:r>
              <a:rPr lang="en-US" sz="3600" dirty="0">
                <a:solidFill>
                  <a:schemeClr val="bg1"/>
                </a:solidFill>
              </a:rPr>
              <a:t>. Kata </a:t>
            </a:r>
            <a:r>
              <a:rPr lang="en-US" sz="3600" dirty="0" err="1">
                <a:solidFill>
                  <a:schemeClr val="bg1"/>
                </a:solidFill>
              </a:rPr>
              <a:t>kunci</a:t>
            </a:r>
            <a:r>
              <a:rPr lang="en-US" sz="3600" dirty="0">
                <a:solidFill>
                  <a:schemeClr val="bg1"/>
                </a:solidFill>
              </a:rPr>
              <a:t> yang </a:t>
            </a:r>
            <a:r>
              <a:rPr lang="en-US" sz="3600" dirty="0" err="1">
                <a:solidFill>
                  <a:schemeClr val="bg1"/>
                </a:solidFill>
              </a:rPr>
              <a:t>dikirimkan</a:t>
            </a:r>
            <a:r>
              <a:rPr lang="en-US" sz="3600" dirty="0">
                <a:solidFill>
                  <a:schemeClr val="bg1"/>
                </a:solidFill>
              </a:rPr>
              <a:t> </a:t>
            </a:r>
            <a:r>
              <a:rPr lang="en-US" sz="3600" dirty="0" err="1">
                <a:solidFill>
                  <a:schemeClr val="bg1"/>
                </a:solidFill>
              </a:rPr>
              <a:t>dicocokkan</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kumpulan</a:t>
            </a:r>
            <a:r>
              <a:rPr lang="en-US" sz="3600" dirty="0">
                <a:solidFill>
                  <a:schemeClr val="bg1"/>
                </a:solidFill>
              </a:rPr>
              <a:t> </a:t>
            </a:r>
            <a:r>
              <a:rPr lang="en-US" sz="3600" dirty="0" err="1">
                <a:solidFill>
                  <a:schemeClr val="bg1"/>
                </a:solidFill>
              </a:rPr>
              <a:t>istilah</a:t>
            </a:r>
            <a:r>
              <a:rPr lang="en-US" sz="3600" dirty="0">
                <a:solidFill>
                  <a:schemeClr val="bg1"/>
                </a:solidFill>
              </a:rPr>
              <a:t> </a:t>
            </a:r>
            <a:r>
              <a:rPr lang="en-US" sz="3600" dirty="0" err="1">
                <a:solidFill>
                  <a:schemeClr val="bg1"/>
                </a:solidFill>
              </a:rPr>
              <a:t>indeks</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menemukan</a:t>
            </a:r>
            <a:r>
              <a:rPr lang="en-US" sz="3600" dirty="0">
                <a:solidFill>
                  <a:schemeClr val="bg1"/>
                </a:solidFill>
              </a:rPr>
              <a:t> </a:t>
            </a:r>
            <a:r>
              <a:rPr lang="en-US" sz="3600" dirty="0" err="1">
                <a:solidFill>
                  <a:schemeClr val="bg1"/>
                </a:solidFill>
              </a:rPr>
              <a:t>dokumen</a:t>
            </a:r>
            <a:r>
              <a:rPr lang="en-US" sz="3600" dirty="0">
                <a:solidFill>
                  <a:schemeClr val="bg1"/>
                </a:solidFill>
              </a:rPr>
              <a:t> yang </a:t>
            </a:r>
            <a:r>
              <a:rPr lang="en-US" sz="3600" dirty="0" err="1">
                <a:solidFill>
                  <a:schemeClr val="bg1"/>
                </a:solidFill>
              </a:rPr>
              <a:t>mengandung</a:t>
            </a:r>
            <a:r>
              <a:rPr lang="en-US" sz="3600" dirty="0">
                <a:solidFill>
                  <a:schemeClr val="bg1"/>
                </a:solidFill>
              </a:rPr>
              <a:t> kata </a:t>
            </a:r>
            <a:r>
              <a:rPr lang="en-US" sz="3600" dirty="0" err="1">
                <a:solidFill>
                  <a:schemeClr val="bg1"/>
                </a:solidFill>
              </a:rPr>
              <a:t>kunci</a:t>
            </a:r>
            <a:r>
              <a:rPr lang="en-US" sz="3600" dirty="0">
                <a:solidFill>
                  <a:schemeClr val="bg1"/>
                </a:solidFill>
              </a:rPr>
              <a:t> </a:t>
            </a:r>
            <a:r>
              <a:rPr lang="en-US" sz="3600" dirty="0" err="1">
                <a:solidFill>
                  <a:schemeClr val="bg1"/>
                </a:solidFill>
              </a:rPr>
              <a:t>tersebut</a:t>
            </a:r>
            <a:r>
              <a:rPr lang="en-US" sz="3600" dirty="0">
                <a:solidFill>
                  <a:schemeClr val="bg1"/>
                </a:solidFill>
              </a:rPr>
              <a:t>. </a:t>
            </a:r>
            <a:r>
              <a:rPr lang="en-US" sz="3600" dirty="0" err="1">
                <a:solidFill>
                  <a:schemeClr val="bg1"/>
                </a:solidFill>
              </a:rPr>
              <a:t>Hasilnya</a:t>
            </a:r>
            <a:r>
              <a:rPr lang="en-US" sz="3600" dirty="0">
                <a:solidFill>
                  <a:schemeClr val="bg1"/>
                </a:solidFill>
              </a:rPr>
              <a:t> </a:t>
            </a:r>
            <a:r>
              <a:rPr lang="en-US" sz="3600" dirty="0" err="1">
                <a:solidFill>
                  <a:schemeClr val="bg1"/>
                </a:solidFill>
              </a:rPr>
              <a:t>kemudian</a:t>
            </a:r>
            <a:r>
              <a:rPr lang="en-US" sz="3600" dirty="0">
                <a:solidFill>
                  <a:schemeClr val="bg1"/>
                </a:solidFill>
              </a:rPr>
              <a:t> </a:t>
            </a:r>
            <a:r>
              <a:rPr lang="en-US" sz="3600" dirty="0" err="1">
                <a:solidFill>
                  <a:schemeClr val="bg1"/>
                </a:solidFill>
              </a:rPr>
              <a:t>diurutkan</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berbagai</a:t>
            </a:r>
            <a:r>
              <a:rPr lang="en-US" sz="3600" dirty="0">
                <a:solidFill>
                  <a:schemeClr val="bg1"/>
                </a:solidFill>
              </a:rPr>
              <a:t> </a:t>
            </a:r>
            <a:r>
              <a:rPr lang="en-US" sz="3600" dirty="0" err="1">
                <a:solidFill>
                  <a:schemeClr val="bg1"/>
                </a:solidFill>
              </a:rPr>
              <a:t>metode</a:t>
            </a:r>
            <a:r>
              <a:rPr lang="en-US" sz="3600" dirty="0">
                <a:solidFill>
                  <a:schemeClr val="bg1"/>
                </a:solidFill>
              </a:rPr>
              <a:t>. </a:t>
            </a:r>
            <a:r>
              <a:rPr lang="en-US" sz="3600" dirty="0" err="1">
                <a:solidFill>
                  <a:schemeClr val="bg1"/>
                </a:solidFill>
              </a:rPr>
              <a:t>Ketika</a:t>
            </a:r>
            <a:r>
              <a:rPr lang="en-US" sz="3600" dirty="0">
                <a:solidFill>
                  <a:schemeClr val="bg1"/>
                </a:solidFill>
              </a:rPr>
              <a:t> </a:t>
            </a:r>
            <a:r>
              <a:rPr lang="en-US" sz="3600" dirty="0" err="1">
                <a:solidFill>
                  <a:schemeClr val="bg1"/>
                </a:solidFill>
              </a:rPr>
              <a:t>ada</a:t>
            </a:r>
            <a:r>
              <a:rPr lang="en-US" sz="3600" dirty="0">
                <a:solidFill>
                  <a:schemeClr val="bg1"/>
                </a:solidFill>
              </a:rPr>
              <a:t> </a:t>
            </a:r>
            <a:r>
              <a:rPr lang="en-US" sz="3600" dirty="0" err="1">
                <a:solidFill>
                  <a:schemeClr val="bg1"/>
                </a:solidFill>
              </a:rPr>
              <a:t>banyak</a:t>
            </a:r>
            <a:r>
              <a:rPr lang="en-US" sz="3600" dirty="0">
                <a:solidFill>
                  <a:schemeClr val="bg1"/>
                </a:solidFill>
              </a:rPr>
              <a:t> kata </a:t>
            </a:r>
            <a:r>
              <a:rPr lang="en-US" sz="3600" dirty="0" err="1">
                <a:solidFill>
                  <a:schemeClr val="bg1"/>
                </a:solidFill>
              </a:rPr>
              <a:t>kunci</a:t>
            </a:r>
            <a:r>
              <a:rPr lang="en-US" sz="3600" dirty="0">
                <a:solidFill>
                  <a:schemeClr val="bg1"/>
                </a:solidFill>
              </a:rPr>
              <a:t> yang </a:t>
            </a:r>
            <a:r>
              <a:rPr lang="en-US" sz="3600" dirty="0" err="1">
                <a:solidFill>
                  <a:schemeClr val="bg1"/>
                </a:solidFill>
              </a:rPr>
              <a:t>spesifik</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topik</a:t>
            </a:r>
            <a:r>
              <a:rPr lang="en-US" sz="3600" dirty="0">
                <a:solidFill>
                  <a:schemeClr val="bg1"/>
                </a:solidFill>
              </a:rPr>
              <a:t> </a:t>
            </a:r>
            <a:r>
              <a:rPr lang="en-US" sz="3600" dirty="0" err="1">
                <a:solidFill>
                  <a:schemeClr val="bg1"/>
                </a:solidFill>
              </a:rPr>
              <a:t>tertentu</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kueri</a:t>
            </a:r>
            <a:r>
              <a:rPr lang="en-US" sz="3600" dirty="0">
                <a:solidFill>
                  <a:schemeClr val="bg1"/>
                </a:solidFill>
              </a:rPr>
              <a:t> </a:t>
            </a:r>
            <a:r>
              <a:rPr lang="en-US" sz="3600" dirty="0" err="1">
                <a:solidFill>
                  <a:schemeClr val="bg1"/>
                </a:solidFill>
              </a:rPr>
              <a:t>pengguna</a:t>
            </a:r>
            <a:r>
              <a:rPr lang="en-US" sz="3600" dirty="0">
                <a:solidFill>
                  <a:schemeClr val="bg1"/>
                </a:solidFill>
              </a:rPr>
              <a:t>, yang </a:t>
            </a:r>
            <a:r>
              <a:rPr lang="en-US" sz="3600" dirty="0" err="1">
                <a:solidFill>
                  <a:schemeClr val="bg1"/>
                </a:solidFill>
              </a:rPr>
              <a:t>secara</a:t>
            </a:r>
            <a:r>
              <a:rPr lang="en-US" sz="3600" dirty="0">
                <a:solidFill>
                  <a:schemeClr val="bg1"/>
                </a:solidFill>
              </a:rPr>
              <a:t> </a:t>
            </a:r>
            <a:r>
              <a:rPr lang="en-US" sz="3600" dirty="0" err="1">
                <a:solidFill>
                  <a:schemeClr val="bg1"/>
                </a:solidFill>
              </a:rPr>
              <a:t>akurat</a:t>
            </a:r>
            <a:r>
              <a:rPr lang="en-US" sz="3600" dirty="0">
                <a:solidFill>
                  <a:schemeClr val="bg1"/>
                </a:solidFill>
              </a:rPr>
              <a:t> </a:t>
            </a:r>
            <a:r>
              <a:rPr lang="en-US" sz="3600" dirty="0" err="1">
                <a:solidFill>
                  <a:schemeClr val="bg1"/>
                </a:solidFill>
              </a:rPr>
              <a:t>menggambarkan</a:t>
            </a:r>
            <a:r>
              <a:rPr lang="en-US" sz="3600" dirty="0">
                <a:solidFill>
                  <a:schemeClr val="bg1"/>
                </a:solidFill>
              </a:rPr>
              <a:t> </a:t>
            </a:r>
            <a:r>
              <a:rPr lang="en-US" sz="3600" dirty="0" err="1">
                <a:solidFill>
                  <a:schemeClr val="bg1"/>
                </a:solidFill>
              </a:rPr>
              <a:t>kebutuhan</a:t>
            </a:r>
            <a:r>
              <a:rPr lang="en-US" sz="3600" dirty="0">
                <a:solidFill>
                  <a:schemeClr val="bg1"/>
                </a:solidFill>
              </a:rPr>
              <a:t> </a:t>
            </a:r>
            <a:r>
              <a:rPr lang="en-US" sz="3600" dirty="0" err="1">
                <a:solidFill>
                  <a:schemeClr val="bg1"/>
                </a:solidFill>
              </a:rPr>
              <a:t>informasi</a:t>
            </a:r>
            <a:r>
              <a:rPr lang="en-US" sz="3600" dirty="0">
                <a:solidFill>
                  <a:schemeClr val="bg1"/>
                </a:solidFill>
              </a:rPr>
              <a:t> </a:t>
            </a:r>
            <a:r>
              <a:rPr lang="en-US" sz="3600" dirty="0" err="1">
                <a:solidFill>
                  <a:schemeClr val="bg1"/>
                </a:solidFill>
              </a:rPr>
              <a:t>pengguna</a:t>
            </a:r>
            <a:r>
              <a:rPr lang="en-US" sz="3600" dirty="0">
                <a:solidFill>
                  <a:schemeClr val="bg1"/>
                </a:solidFill>
              </a:rPr>
              <a:t>, </a:t>
            </a:r>
            <a:r>
              <a:rPr lang="en-US" sz="3600" dirty="0" err="1">
                <a:solidFill>
                  <a:schemeClr val="bg1"/>
                </a:solidFill>
              </a:rPr>
              <a:t>sistem</a:t>
            </a:r>
            <a:r>
              <a:rPr lang="en-US" sz="3600" dirty="0">
                <a:solidFill>
                  <a:schemeClr val="bg1"/>
                </a:solidFill>
              </a:rPr>
              <a:t> </a:t>
            </a:r>
            <a:r>
              <a:rPr lang="en-US" sz="3600" dirty="0" err="1">
                <a:solidFill>
                  <a:schemeClr val="bg1"/>
                </a:solidFill>
              </a:rPr>
              <a:t>kemungkinan</a:t>
            </a:r>
            <a:r>
              <a:rPr lang="en-US" sz="3600" dirty="0">
                <a:solidFill>
                  <a:schemeClr val="bg1"/>
                </a:solidFill>
              </a:rPr>
              <a:t> </a:t>
            </a:r>
            <a:r>
              <a:rPr lang="en-US" sz="3600" dirty="0" err="1">
                <a:solidFill>
                  <a:schemeClr val="bg1"/>
                </a:solidFill>
              </a:rPr>
              <a:t>besar</a:t>
            </a:r>
            <a:r>
              <a:rPr lang="en-US" sz="3600" dirty="0">
                <a:solidFill>
                  <a:schemeClr val="bg1"/>
                </a:solidFill>
              </a:rPr>
              <a:t> </a:t>
            </a:r>
            <a:r>
              <a:rPr lang="en-US" sz="3600" dirty="0" err="1">
                <a:solidFill>
                  <a:schemeClr val="bg1"/>
                </a:solidFill>
              </a:rPr>
              <a:t>akan</a:t>
            </a:r>
            <a:r>
              <a:rPr lang="en-US" sz="3600" dirty="0">
                <a:solidFill>
                  <a:schemeClr val="bg1"/>
                </a:solidFill>
              </a:rPr>
              <a:t> </a:t>
            </a:r>
            <a:r>
              <a:rPr lang="en-US" sz="3600" dirty="0" err="1">
                <a:solidFill>
                  <a:schemeClr val="bg1"/>
                </a:solidFill>
              </a:rPr>
              <a:t>memberikan</a:t>
            </a:r>
            <a:r>
              <a:rPr lang="en-US" sz="3600" dirty="0">
                <a:solidFill>
                  <a:schemeClr val="bg1"/>
                </a:solidFill>
              </a:rPr>
              <a:t> </a:t>
            </a:r>
            <a:r>
              <a:rPr lang="en-US" sz="3600" dirty="0" err="1">
                <a:solidFill>
                  <a:schemeClr val="bg1"/>
                </a:solidFill>
              </a:rPr>
              <a:t>hasil</a:t>
            </a:r>
            <a:r>
              <a:rPr lang="en-US" sz="3600" dirty="0">
                <a:solidFill>
                  <a:schemeClr val="bg1"/>
                </a:solidFill>
              </a:rPr>
              <a:t> yang </a:t>
            </a:r>
            <a:r>
              <a:rPr lang="en-US" sz="3600" dirty="0" err="1">
                <a:solidFill>
                  <a:schemeClr val="bg1"/>
                </a:solidFill>
              </a:rPr>
              <a:t>cocok</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kueri</a:t>
            </a:r>
            <a:r>
              <a:rPr lang="en-US" sz="3600" dirty="0">
                <a:solidFill>
                  <a:schemeClr val="bg1"/>
                </a:solidFill>
              </a:rPr>
              <a:t> </a:t>
            </a:r>
            <a:r>
              <a:rPr lang="en-US" sz="3600" dirty="0" err="1">
                <a:solidFill>
                  <a:schemeClr val="bg1"/>
                </a:solidFill>
              </a:rPr>
              <a:t>tersebut</a:t>
            </a:r>
            <a:r>
              <a:rPr lang="en-US" sz="3600" dirty="0">
                <a:solidFill>
                  <a:schemeClr val="bg1"/>
                </a:solidFill>
              </a:rPr>
              <a:t>. </a:t>
            </a:r>
            <a:r>
              <a:rPr lang="en-US" sz="3600" dirty="0" err="1">
                <a:solidFill>
                  <a:schemeClr val="bg1"/>
                </a:solidFill>
              </a:rPr>
              <a:t>Namun</a:t>
            </a:r>
            <a:r>
              <a:rPr lang="en-US" sz="3600" dirty="0">
                <a:solidFill>
                  <a:schemeClr val="bg1"/>
                </a:solidFill>
              </a:rPr>
              <a:t>, </a:t>
            </a:r>
            <a:r>
              <a:rPr lang="en-US" sz="3600" dirty="0" err="1">
                <a:solidFill>
                  <a:schemeClr val="bg1"/>
                </a:solidFill>
              </a:rPr>
              <a:t>jika</a:t>
            </a:r>
            <a:r>
              <a:rPr lang="en-US" sz="3600" dirty="0">
                <a:solidFill>
                  <a:schemeClr val="bg1"/>
                </a:solidFill>
              </a:rPr>
              <a:t> </a:t>
            </a:r>
            <a:r>
              <a:rPr lang="en-US" sz="3600" dirty="0" err="1">
                <a:solidFill>
                  <a:schemeClr val="bg1"/>
                </a:solidFill>
              </a:rPr>
              <a:t>kueri</a:t>
            </a:r>
            <a:r>
              <a:rPr lang="en-US" sz="3600" dirty="0">
                <a:solidFill>
                  <a:schemeClr val="bg1"/>
                </a:solidFill>
              </a:rPr>
              <a:t> </a:t>
            </a:r>
            <a:r>
              <a:rPr lang="en-US" sz="3600" dirty="0" err="1">
                <a:solidFill>
                  <a:schemeClr val="bg1"/>
                </a:solidFill>
              </a:rPr>
              <a:t>ini</a:t>
            </a:r>
            <a:r>
              <a:rPr lang="en-US" sz="3600" dirty="0">
                <a:solidFill>
                  <a:schemeClr val="bg1"/>
                </a:solidFill>
              </a:rPr>
              <a:t> </a:t>
            </a:r>
            <a:r>
              <a:rPr lang="en-US" sz="3600" dirty="0" err="1">
                <a:solidFill>
                  <a:schemeClr val="bg1"/>
                </a:solidFill>
              </a:rPr>
              <a:t>pendek</a:t>
            </a:r>
            <a:r>
              <a:rPr lang="en-US" sz="3600" dirty="0">
                <a:solidFill>
                  <a:schemeClr val="bg1"/>
                </a:solidFill>
              </a:rPr>
              <a:t> yang </a:t>
            </a:r>
            <a:r>
              <a:rPr lang="en-US" sz="3600" dirty="0" err="1">
                <a:solidFill>
                  <a:schemeClr val="bg1"/>
                </a:solidFill>
              </a:rPr>
              <a:t>terdiri</a:t>
            </a:r>
            <a:r>
              <a:rPr lang="en-US" sz="3600" dirty="0">
                <a:solidFill>
                  <a:schemeClr val="bg1"/>
                </a:solidFill>
              </a:rPr>
              <a:t> </a:t>
            </a:r>
            <a:r>
              <a:rPr lang="en-US" sz="3600" dirty="0" err="1">
                <a:solidFill>
                  <a:schemeClr val="bg1"/>
                </a:solidFill>
              </a:rPr>
              <a:t>dari</a:t>
            </a:r>
            <a:r>
              <a:rPr lang="en-US" sz="3600" dirty="0">
                <a:solidFill>
                  <a:schemeClr val="bg1"/>
                </a:solidFill>
              </a:rPr>
              <a:t> 2–3 kata, </a:t>
            </a:r>
            <a:r>
              <a:rPr lang="en-US" sz="3600" dirty="0" err="1">
                <a:solidFill>
                  <a:schemeClr val="bg1"/>
                </a:solidFill>
              </a:rPr>
              <a:t>seperti</a:t>
            </a:r>
            <a:r>
              <a:rPr lang="en-US" sz="3600" dirty="0">
                <a:solidFill>
                  <a:schemeClr val="bg1"/>
                </a:solidFill>
              </a:rPr>
              <a:t> </a:t>
            </a:r>
            <a:r>
              <a:rPr lang="en-US" sz="3600" dirty="0" err="1">
                <a:solidFill>
                  <a:schemeClr val="bg1"/>
                </a:solidFill>
              </a:rPr>
              <a:t>biasanya</a:t>
            </a:r>
            <a:r>
              <a:rPr lang="en-US" sz="3600" dirty="0">
                <a:solidFill>
                  <a:schemeClr val="bg1"/>
                </a:solidFill>
              </a:rPr>
              <a:t> </a:t>
            </a:r>
            <a:r>
              <a:rPr lang="en-US" sz="3600" dirty="0" err="1">
                <a:solidFill>
                  <a:schemeClr val="bg1"/>
                </a:solidFill>
              </a:rPr>
              <a:t>ada</a:t>
            </a:r>
            <a:r>
              <a:rPr lang="en-US" sz="3600" dirty="0">
                <a:solidFill>
                  <a:schemeClr val="bg1"/>
                </a:solidFill>
              </a:rPr>
              <a:t> </a:t>
            </a:r>
            <a:r>
              <a:rPr lang="en-US" sz="3600" dirty="0" err="1">
                <a:solidFill>
                  <a:schemeClr val="bg1"/>
                </a:solidFill>
              </a:rPr>
              <a:t>kemungkinan</a:t>
            </a:r>
            <a:r>
              <a:rPr lang="en-US" sz="3600" dirty="0">
                <a:solidFill>
                  <a:schemeClr val="bg1"/>
                </a:solidFill>
              </a:rPr>
              <a:t> </a:t>
            </a:r>
            <a:r>
              <a:rPr lang="en-US" sz="3600" dirty="0" err="1">
                <a:solidFill>
                  <a:schemeClr val="bg1"/>
                </a:solidFill>
              </a:rPr>
              <a:t>ambiguitas</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bahasa</a:t>
            </a:r>
            <a:r>
              <a:rPr lang="en-US" sz="3600" dirty="0">
                <a:solidFill>
                  <a:schemeClr val="bg1"/>
                </a:solidFill>
              </a:rPr>
              <a:t> </a:t>
            </a:r>
            <a:r>
              <a:rPr lang="en-US" sz="3600" dirty="0" err="1">
                <a:solidFill>
                  <a:schemeClr val="bg1"/>
                </a:solidFill>
              </a:rPr>
              <a:t>kueri</a:t>
            </a:r>
            <a:r>
              <a:rPr lang="en-US" sz="3600" dirty="0">
                <a:solidFill>
                  <a:schemeClr val="bg1"/>
                </a:solidFill>
              </a:rPr>
              <a:t>, </a:t>
            </a:r>
            <a:r>
              <a:rPr lang="en-US" sz="3600" dirty="0" err="1">
                <a:solidFill>
                  <a:schemeClr val="bg1"/>
                </a:solidFill>
              </a:rPr>
              <a:t>maka</a:t>
            </a:r>
            <a:r>
              <a:rPr lang="en-US" sz="3600" dirty="0">
                <a:solidFill>
                  <a:schemeClr val="bg1"/>
                </a:solidFill>
              </a:rPr>
              <a:t> model </a:t>
            </a:r>
            <a:r>
              <a:rPr lang="en-US" sz="3600" dirty="0" err="1">
                <a:solidFill>
                  <a:schemeClr val="bg1"/>
                </a:solidFill>
              </a:rPr>
              <a:t>pengambilan</a:t>
            </a:r>
            <a:r>
              <a:rPr lang="en-US" sz="3600" dirty="0">
                <a:solidFill>
                  <a:schemeClr val="bg1"/>
                </a:solidFill>
              </a:rPr>
              <a:t> </a:t>
            </a:r>
            <a:r>
              <a:rPr lang="en-US" sz="3600" dirty="0" err="1">
                <a:solidFill>
                  <a:schemeClr val="bg1"/>
                </a:solidFill>
              </a:rPr>
              <a:t>sederhana</a:t>
            </a:r>
            <a:r>
              <a:rPr lang="en-US" sz="3600" dirty="0">
                <a:solidFill>
                  <a:schemeClr val="bg1"/>
                </a:solidFill>
              </a:rPr>
              <a:t> </a:t>
            </a:r>
            <a:r>
              <a:rPr lang="en-US" sz="3600" dirty="0" err="1">
                <a:solidFill>
                  <a:schemeClr val="bg1"/>
                </a:solidFill>
              </a:rPr>
              <a:t>ini</a:t>
            </a:r>
            <a:r>
              <a:rPr lang="en-US" sz="3600" dirty="0">
                <a:solidFill>
                  <a:schemeClr val="bg1"/>
                </a:solidFill>
              </a:rPr>
              <a:t> </a:t>
            </a:r>
            <a:r>
              <a:rPr lang="en-US" sz="3600" dirty="0" err="1">
                <a:solidFill>
                  <a:schemeClr val="bg1"/>
                </a:solidFill>
              </a:rPr>
              <a:t>sensitif</a:t>
            </a:r>
            <a:r>
              <a:rPr lang="en-US" sz="3600" dirty="0">
                <a:solidFill>
                  <a:schemeClr val="bg1"/>
                </a:solidFill>
              </a:rPr>
              <a:t> </a:t>
            </a:r>
            <a:r>
              <a:rPr lang="en-US" sz="3600" dirty="0" err="1">
                <a:solidFill>
                  <a:schemeClr val="bg1"/>
                </a:solidFill>
              </a:rPr>
              <a:t>terhadap</a:t>
            </a:r>
            <a:r>
              <a:rPr lang="en-US" sz="3600" dirty="0">
                <a:solidFill>
                  <a:schemeClr val="bg1"/>
                </a:solidFill>
              </a:rPr>
              <a:t> </a:t>
            </a:r>
            <a:r>
              <a:rPr lang="en-US" sz="3600" dirty="0" err="1">
                <a:solidFill>
                  <a:schemeClr val="bg1"/>
                </a:solidFill>
              </a:rPr>
              <a:t>kesalahan</a:t>
            </a:r>
            <a:r>
              <a:rPr lang="en-US" sz="3600" dirty="0">
                <a:solidFill>
                  <a:schemeClr val="bg1"/>
                </a:solidFill>
              </a:rPr>
              <a:t>.</a:t>
            </a:r>
            <a:endParaRPr lang="id-ID" sz="3600"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73733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382554" y="1688270"/>
            <a:ext cx="10625113" cy="453394"/>
          </a:xfrm>
          <a:prstGeom prst="rect">
            <a:avLst/>
          </a:prstGeom>
        </p:spPr>
        <p:txBody>
          <a:bodyPr wrap="square" lIns="0" tIns="0" rIns="0" bIns="0" rtlCol="0" anchor="t">
            <a:spAutoFit/>
          </a:bodyPr>
          <a:lstStyle/>
          <a:p>
            <a:pPr marL="367032" lvl="1">
              <a:lnSpc>
                <a:spcPts val="3400"/>
              </a:lnSpc>
            </a:pPr>
            <a:r>
              <a:rPr lang="en-US" sz="4800" b="1" dirty="0">
                <a:solidFill>
                  <a:srgbClr val="F6F3E4"/>
                </a:solidFill>
                <a:latin typeface="Tahoma"/>
              </a:rPr>
              <a:t>Using Bayesian Networks for IR</a:t>
            </a:r>
          </a:p>
        </p:txBody>
      </p:sp>
      <p:sp>
        <p:nvSpPr>
          <p:cNvPr id="14" name="TextBox 14"/>
          <p:cNvSpPr txBox="1"/>
          <p:nvPr/>
        </p:nvSpPr>
        <p:spPr>
          <a:xfrm>
            <a:off x="1030237" y="2642346"/>
            <a:ext cx="16229064" cy="4985980"/>
          </a:xfrm>
          <a:prstGeom prst="rect">
            <a:avLst/>
          </a:prstGeom>
        </p:spPr>
        <p:txBody>
          <a:bodyPr wrap="square" lIns="0" tIns="0" rIns="0" bIns="0" rtlCol="0" anchor="t">
            <a:spAutoFit/>
          </a:bodyPr>
          <a:lstStyle/>
          <a:p>
            <a:pPr algn="just"/>
            <a:r>
              <a:rPr lang="id-ID" sz="3600" dirty="0">
                <a:solidFill>
                  <a:schemeClr val="bg1"/>
                </a:solidFill>
              </a:rPr>
              <a:t>Jaringan Bayesian adalah grafik berarah beranotasi, yang dapat digunakan untuk mengkodekan hubungan probabilistik antara perbedaan kepentingan dalam masalah penalaran yang tidak pasti. Representasi tersebut secara ketat menggambarkan hubungan-hubungan ini, dan dapat memberikan struktur kualitatif berorientasi manusia yang memfasilitasi komunikasi antara pengguna dan sistem berdasarkan model probabilistik. Karena daya komputasi tersedia terutama dalam sistem kecil, alat pemodelan berdasarkan jaringan Bayesian banyak digunakan dalam aplikasi dunia nyata, misalnya dalam peramalan, diagnosis kesalahan, fusi sensor, perangkat lunak anti-virus, visi otomatis, dan pengendalian manufaktur</a:t>
            </a:r>
            <a:r>
              <a:rPr lang="en-US" sz="3600" dirty="0">
                <a:solidFill>
                  <a:schemeClr val="bg1"/>
                </a:solidFill>
              </a:rPr>
              <a:t>.</a:t>
            </a:r>
            <a:endParaRPr lang="id-ID" sz="3600"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361086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845900"/>
            <a:ext cx="8249565" cy="453394"/>
          </a:xfrm>
          <a:prstGeom prst="rect">
            <a:avLst/>
          </a:prstGeom>
        </p:spPr>
        <p:txBody>
          <a:bodyPr wrap="square" lIns="0" tIns="0" rIns="0" bIns="0" rtlCol="0" anchor="t">
            <a:spAutoFit/>
          </a:bodyPr>
          <a:lstStyle/>
          <a:p>
            <a:pPr marL="367032" lvl="1">
              <a:lnSpc>
                <a:spcPts val="3400"/>
              </a:lnSpc>
            </a:pPr>
            <a:r>
              <a:rPr lang="en-US" sz="4800" b="1" dirty="0">
                <a:solidFill>
                  <a:srgbClr val="F6F3E4"/>
                </a:solidFill>
                <a:latin typeface="Tahoma"/>
              </a:rPr>
              <a:t>Semantic IR on the Web</a:t>
            </a:r>
          </a:p>
        </p:txBody>
      </p:sp>
      <p:sp>
        <p:nvSpPr>
          <p:cNvPr id="14" name="TextBox 14"/>
          <p:cNvSpPr txBox="1"/>
          <p:nvPr/>
        </p:nvSpPr>
        <p:spPr>
          <a:xfrm>
            <a:off x="1030237" y="1675328"/>
            <a:ext cx="16229063" cy="7201972"/>
          </a:xfrm>
          <a:prstGeom prst="rect">
            <a:avLst/>
          </a:prstGeom>
        </p:spPr>
        <p:txBody>
          <a:bodyPr wrap="square" lIns="0" tIns="0" rIns="0" bIns="0" rtlCol="0" anchor="t">
            <a:spAutoFit/>
          </a:bodyPr>
          <a:lstStyle/>
          <a:p>
            <a:pPr algn="just"/>
            <a:r>
              <a:rPr lang="en-US" sz="3600" dirty="0">
                <a:solidFill>
                  <a:schemeClr val="bg1"/>
                </a:solidFill>
              </a:rPr>
              <a:t>Web </a:t>
            </a:r>
            <a:r>
              <a:rPr lang="en-US" sz="3600" dirty="0" err="1">
                <a:solidFill>
                  <a:schemeClr val="bg1"/>
                </a:solidFill>
              </a:rPr>
              <a:t>semantik</a:t>
            </a:r>
            <a:r>
              <a:rPr lang="en-US" sz="3600" dirty="0">
                <a:solidFill>
                  <a:schemeClr val="bg1"/>
                </a:solidFill>
              </a:rPr>
              <a:t> </a:t>
            </a:r>
            <a:r>
              <a:rPr lang="en-US" sz="3600" dirty="0" err="1">
                <a:solidFill>
                  <a:schemeClr val="bg1"/>
                </a:solidFill>
              </a:rPr>
              <a:t>pengembangan</a:t>
            </a:r>
            <a:r>
              <a:rPr lang="en-US" sz="3600" dirty="0">
                <a:solidFill>
                  <a:schemeClr val="bg1"/>
                </a:solidFill>
              </a:rPr>
              <a:t> WWW(</a:t>
            </a:r>
            <a:r>
              <a:rPr lang="en-US" sz="3600" i="1" dirty="0">
                <a:solidFill>
                  <a:schemeClr val="bg1"/>
                </a:solidFill>
              </a:rPr>
              <a:t>Internet</a:t>
            </a:r>
            <a:r>
              <a:rPr lang="en-US" sz="3600" dirty="0">
                <a:solidFill>
                  <a:schemeClr val="bg1"/>
                </a:solidFill>
              </a:rPr>
              <a:t>). </a:t>
            </a:r>
            <a:r>
              <a:rPr lang="en-US" sz="3600" dirty="0" err="1">
                <a:solidFill>
                  <a:schemeClr val="bg1"/>
                </a:solidFill>
              </a:rPr>
              <a:t>Ini</a:t>
            </a:r>
            <a:r>
              <a:rPr lang="en-US" sz="3600" dirty="0">
                <a:solidFill>
                  <a:schemeClr val="bg1"/>
                </a:solidFill>
              </a:rPr>
              <a:t> </a:t>
            </a:r>
            <a:r>
              <a:rPr lang="en-US" sz="3600" dirty="0" err="1">
                <a:solidFill>
                  <a:schemeClr val="bg1"/>
                </a:solidFill>
              </a:rPr>
              <a:t>adalah</a:t>
            </a:r>
            <a:r>
              <a:rPr lang="en-US" sz="3600" dirty="0">
                <a:solidFill>
                  <a:schemeClr val="bg1"/>
                </a:solidFill>
              </a:rPr>
              <a:t> </a:t>
            </a:r>
            <a:r>
              <a:rPr lang="en-US" sz="3600" dirty="0" err="1">
                <a:solidFill>
                  <a:schemeClr val="bg1"/>
                </a:solidFill>
              </a:rPr>
              <a:t>perluasan</a:t>
            </a:r>
            <a:r>
              <a:rPr lang="en-US" sz="3600" dirty="0">
                <a:solidFill>
                  <a:schemeClr val="bg1"/>
                </a:solidFill>
              </a:rPr>
              <a:t> </a:t>
            </a:r>
            <a:r>
              <a:rPr lang="en-US" sz="3600" dirty="0" err="1">
                <a:solidFill>
                  <a:schemeClr val="bg1"/>
                </a:solidFill>
              </a:rPr>
              <a:t>dari</a:t>
            </a:r>
            <a:r>
              <a:rPr lang="en-US" sz="3600" dirty="0">
                <a:solidFill>
                  <a:schemeClr val="bg1"/>
                </a:solidFill>
              </a:rPr>
              <a:t> web </a:t>
            </a:r>
            <a:r>
              <a:rPr lang="en-US" sz="3600" dirty="0" err="1">
                <a:solidFill>
                  <a:schemeClr val="bg1"/>
                </a:solidFill>
              </a:rPr>
              <a:t>saat</a:t>
            </a:r>
            <a:r>
              <a:rPr lang="en-US" sz="3600" dirty="0">
                <a:solidFill>
                  <a:schemeClr val="bg1"/>
                </a:solidFill>
              </a:rPr>
              <a:t> </a:t>
            </a:r>
            <a:r>
              <a:rPr lang="en-US" sz="3600" dirty="0" err="1">
                <a:solidFill>
                  <a:schemeClr val="bg1"/>
                </a:solidFill>
              </a:rPr>
              <a:t>ini</a:t>
            </a:r>
            <a:r>
              <a:rPr lang="en-US" sz="3600" dirty="0">
                <a:solidFill>
                  <a:schemeClr val="bg1"/>
                </a:solidFill>
              </a:rPr>
              <a:t>, di mana </a:t>
            </a:r>
            <a:r>
              <a:rPr lang="en-US" sz="3600" dirty="0" err="1">
                <a:solidFill>
                  <a:schemeClr val="bg1"/>
                </a:solidFill>
              </a:rPr>
              <a:t>informasi</a:t>
            </a:r>
            <a:r>
              <a:rPr lang="en-US" sz="3600" dirty="0">
                <a:solidFill>
                  <a:schemeClr val="bg1"/>
                </a:solidFill>
              </a:rPr>
              <a:t> </a:t>
            </a:r>
            <a:r>
              <a:rPr lang="en-US" sz="3600" dirty="0" err="1">
                <a:solidFill>
                  <a:schemeClr val="bg1"/>
                </a:solidFill>
              </a:rPr>
              <a:t>diberikan</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makna</a:t>
            </a:r>
            <a:r>
              <a:rPr lang="en-US" sz="3600" dirty="0">
                <a:solidFill>
                  <a:schemeClr val="bg1"/>
                </a:solidFill>
              </a:rPr>
              <a:t> yang </a:t>
            </a:r>
            <a:r>
              <a:rPr lang="en-US" sz="3600" dirty="0" err="1">
                <a:solidFill>
                  <a:schemeClr val="bg1"/>
                </a:solidFill>
              </a:rPr>
              <a:t>terdefinisi</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baik</a:t>
            </a:r>
            <a:r>
              <a:rPr lang="en-US" sz="3600" dirty="0">
                <a:solidFill>
                  <a:schemeClr val="bg1"/>
                </a:solidFill>
              </a:rPr>
              <a:t>, yang </a:t>
            </a:r>
            <a:r>
              <a:rPr lang="en-US" sz="3600" dirty="0" err="1">
                <a:solidFill>
                  <a:schemeClr val="bg1"/>
                </a:solidFill>
              </a:rPr>
              <a:t>akan</a:t>
            </a:r>
            <a:r>
              <a:rPr lang="en-US" sz="3600" dirty="0">
                <a:solidFill>
                  <a:schemeClr val="bg1"/>
                </a:solidFill>
              </a:rPr>
              <a:t> </a:t>
            </a:r>
            <a:r>
              <a:rPr lang="en-US" sz="3600" dirty="0" err="1">
                <a:solidFill>
                  <a:schemeClr val="bg1"/>
                </a:solidFill>
              </a:rPr>
              <a:t>memungkinkan</a:t>
            </a:r>
            <a:r>
              <a:rPr lang="en-US" sz="3600" dirty="0">
                <a:solidFill>
                  <a:schemeClr val="bg1"/>
                </a:solidFill>
              </a:rPr>
              <a:t> </a:t>
            </a:r>
            <a:r>
              <a:rPr lang="en-US" sz="3600" dirty="0" err="1">
                <a:solidFill>
                  <a:schemeClr val="bg1"/>
                </a:solidFill>
              </a:rPr>
              <a:t>komputer</a:t>
            </a:r>
            <a:r>
              <a:rPr lang="en-US" sz="3600" dirty="0">
                <a:solidFill>
                  <a:schemeClr val="bg1"/>
                </a:solidFill>
              </a:rPr>
              <a:t> </a:t>
            </a:r>
            <a:r>
              <a:rPr lang="en-US" sz="3600" dirty="0" err="1">
                <a:solidFill>
                  <a:schemeClr val="bg1"/>
                </a:solidFill>
              </a:rPr>
              <a:t>lebih</a:t>
            </a:r>
            <a:r>
              <a:rPr lang="en-US" sz="3600" dirty="0">
                <a:solidFill>
                  <a:schemeClr val="bg1"/>
                </a:solidFill>
              </a:rPr>
              <a:t> </a:t>
            </a:r>
            <a:r>
              <a:rPr lang="en-US" sz="3600" dirty="0" err="1">
                <a:solidFill>
                  <a:schemeClr val="bg1"/>
                </a:solidFill>
              </a:rPr>
              <a:t>baik</a:t>
            </a:r>
            <a:r>
              <a:rPr lang="en-US" sz="3600" dirty="0">
                <a:solidFill>
                  <a:schemeClr val="bg1"/>
                </a:solidFill>
              </a:rPr>
              <a:t> </a:t>
            </a:r>
            <a:r>
              <a:rPr lang="en-US" sz="3600" dirty="0" err="1">
                <a:solidFill>
                  <a:schemeClr val="bg1"/>
                </a:solidFill>
              </a:rPr>
              <a:t>sehingga</a:t>
            </a:r>
            <a:r>
              <a:rPr lang="en-US" sz="3600" dirty="0">
                <a:solidFill>
                  <a:schemeClr val="bg1"/>
                </a:solidFill>
              </a:rPr>
              <a:t> </a:t>
            </a:r>
            <a:r>
              <a:rPr lang="en-US" sz="3600" dirty="0" err="1">
                <a:solidFill>
                  <a:schemeClr val="bg1"/>
                </a:solidFill>
              </a:rPr>
              <a:t>komputer</a:t>
            </a:r>
            <a:r>
              <a:rPr lang="en-US" sz="3600" dirty="0">
                <a:solidFill>
                  <a:schemeClr val="bg1"/>
                </a:solidFill>
              </a:rPr>
              <a:t> dan </a:t>
            </a:r>
            <a:r>
              <a:rPr lang="en-US" sz="3600" dirty="0" err="1">
                <a:solidFill>
                  <a:schemeClr val="bg1"/>
                </a:solidFill>
              </a:rPr>
              <a:t>manusia</a:t>
            </a:r>
            <a:r>
              <a:rPr lang="en-US" sz="3600" dirty="0">
                <a:solidFill>
                  <a:schemeClr val="bg1"/>
                </a:solidFill>
              </a:rPr>
              <a:t> </a:t>
            </a:r>
            <a:r>
              <a:rPr lang="en-US" sz="3600" dirty="0" err="1">
                <a:solidFill>
                  <a:schemeClr val="bg1"/>
                </a:solidFill>
              </a:rPr>
              <a:t>dapat</a:t>
            </a:r>
            <a:r>
              <a:rPr lang="en-US" sz="3600" dirty="0">
                <a:solidFill>
                  <a:schemeClr val="bg1"/>
                </a:solidFill>
              </a:rPr>
              <a:t> </a:t>
            </a:r>
            <a:r>
              <a:rPr lang="en-US" sz="3600" dirty="0" err="1">
                <a:solidFill>
                  <a:schemeClr val="bg1"/>
                </a:solidFill>
              </a:rPr>
              <a:t>bekerja</a:t>
            </a:r>
            <a:r>
              <a:rPr lang="en-US" sz="3600" dirty="0">
                <a:solidFill>
                  <a:schemeClr val="bg1"/>
                </a:solidFill>
              </a:rPr>
              <a:t> </a:t>
            </a:r>
            <a:r>
              <a:rPr lang="en-US" sz="3600" dirty="0" err="1">
                <a:solidFill>
                  <a:schemeClr val="bg1"/>
                </a:solidFill>
              </a:rPr>
              <a:t>sama</a:t>
            </a:r>
            <a:r>
              <a:rPr lang="en-US" sz="3600" dirty="0">
                <a:solidFill>
                  <a:schemeClr val="bg1"/>
                </a:solidFill>
              </a:rPr>
              <a:t>. </a:t>
            </a:r>
            <a:r>
              <a:rPr lang="en-US" sz="3600" dirty="0" err="1">
                <a:solidFill>
                  <a:schemeClr val="bg1"/>
                </a:solidFill>
              </a:rPr>
              <a:t>Namun</a:t>
            </a:r>
            <a:r>
              <a:rPr lang="en-US" sz="3600" dirty="0">
                <a:solidFill>
                  <a:schemeClr val="bg1"/>
                </a:solidFill>
              </a:rPr>
              <a:t>, </a:t>
            </a:r>
            <a:r>
              <a:rPr lang="en-US" sz="3600" dirty="0" err="1">
                <a:solidFill>
                  <a:schemeClr val="bg1"/>
                </a:solidFill>
              </a:rPr>
              <a:t>implementasi</a:t>
            </a:r>
            <a:r>
              <a:rPr lang="en-US" sz="3600" dirty="0">
                <a:solidFill>
                  <a:schemeClr val="bg1"/>
                </a:solidFill>
              </a:rPr>
              <a:t> web </a:t>
            </a:r>
            <a:r>
              <a:rPr lang="en-US" sz="3600" dirty="0" err="1">
                <a:solidFill>
                  <a:schemeClr val="bg1"/>
                </a:solidFill>
              </a:rPr>
              <a:t>semantik</a:t>
            </a:r>
            <a:r>
              <a:rPr lang="en-US" sz="3600" dirty="0">
                <a:solidFill>
                  <a:schemeClr val="bg1"/>
                </a:solidFill>
              </a:rPr>
              <a:t> </a:t>
            </a:r>
            <a:r>
              <a:rPr lang="en-US" sz="3600" dirty="0" err="1">
                <a:solidFill>
                  <a:schemeClr val="bg1"/>
                </a:solidFill>
              </a:rPr>
              <a:t>secara</a:t>
            </a:r>
            <a:r>
              <a:rPr lang="en-US" sz="3600" dirty="0">
                <a:solidFill>
                  <a:schemeClr val="bg1"/>
                </a:solidFill>
              </a:rPr>
              <a:t> universal yang </a:t>
            </a:r>
            <a:r>
              <a:rPr lang="en-US" sz="3600" dirty="0" err="1">
                <a:solidFill>
                  <a:schemeClr val="bg1"/>
                </a:solidFill>
              </a:rPr>
              <a:t>merupakan</a:t>
            </a:r>
            <a:r>
              <a:rPr lang="en-US" sz="3600" dirty="0">
                <a:solidFill>
                  <a:schemeClr val="bg1"/>
                </a:solidFill>
              </a:rPr>
              <a:t> </a:t>
            </a:r>
            <a:r>
              <a:rPr lang="en-US" sz="3600" dirty="0" err="1">
                <a:solidFill>
                  <a:schemeClr val="bg1"/>
                </a:solidFill>
              </a:rPr>
              <a:t>pengganti</a:t>
            </a:r>
            <a:r>
              <a:rPr lang="en-US" sz="3600" dirty="0">
                <a:solidFill>
                  <a:schemeClr val="bg1"/>
                </a:solidFill>
              </a:rPr>
              <a:t> </a:t>
            </a:r>
            <a:r>
              <a:rPr lang="en-US" sz="3600" dirty="0" err="1">
                <a:solidFill>
                  <a:schemeClr val="bg1"/>
                </a:solidFill>
              </a:rPr>
              <a:t>penuh</a:t>
            </a:r>
            <a:r>
              <a:rPr lang="en-US" sz="3600" dirty="0">
                <a:solidFill>
                  <a:schemeClr val="bg1"/>
                </a:solidFill>
              </a:rPr>
              <a:t> </a:t>
            </a:r>
            <a:r>
              <a:rPr lang="en-US" sz="3600" dirty="0" err="1">
                <a:solidFill>
                  <a:schemeClr val="bg1"/>
                </a:solidFill>
              </a:rPr>
              <a:t>dari</a:t>
            </a:r>
            <a:r>
              <a:rPr lang="en-US" sz="3600" dirty="0">
                <a:solidFill>
                  <a:schemeClr val="bg1"/>
                </a:solidFill>
              </a:rPr>
              <a:t> web yang </a:t>
            </a:r>
            <a:r>
              <a:rPr lang="en-US" sz="3600" dirty="0" err="1">
                <a:solidFill>
                  <a:schemeClr val="bg1"/>
                </a:solidFill>
              </a:rPr>
              <a:t>sudah</a:t>
            </a:r>
            <a:r>
              <a:rPr lang="en-US" sz="3600" dirty="0">
                <a:solidFill>
                  <a:schemeClr val="bg1"/>
                </a:solidFill>
              </a:rPr>
              <a:t> </a:t>
            </a:r>
            <a:r>
              <a:rPr lang="en-US" sz="3600" dirty="0" err="1">
                <a:solidFill>
                  <a:schemeClr val="bg1"/>
                </a:solidFill>
              </a:rPr>
              <a:t>ada</a:t>
            </a:r>
            <a:r>
              <a:rPr lang="en-US" sz="3600" dirty="0">
                <a:solidFill>
                  <a:schemeClr val="bg1"/>
                </a:solidFill>
              </a:rPr>
              <a:t> </a:t>
            </a:r>
            <a:r>
              <a:rPr lang="en-US" sz="3600" dirty="0" err="1">
                <a:solidFill>
                  <a:schemeClr val="bg1"/>
                </a:solidFill>
              </a:rPr>
              <a:t>masih</a:t>
            </a:r>
            <a:r>
              <a:rPr lang="en-US" sz="3600" dirty="0">
                <a:solidFill>
                  <a:schemeClr val="bg1"/>
                </a:solidFill>
              </a:rPr>
              <a:t> </a:t>
            </a:r>
            <a:r>
              <a:rPr lang="en-US" sz="3600" dirty="0" err="1">
                <a:solidFill>
                  <a:schemeClr val="bg1"/>
                </a:solidFill>
              </a:rPr>
              <a:t>jauh</a:t>
            </a:r>
            <a:r>
              <a:rPr lang="en-US" sz="3600" dirty="0">
                <a:solidFill>
                  <a:schemeClr val="bg1"/>
                </a:solidFill>
              </a:rPr>
              <a:t> </a:t>
            </a:r>
            <a:r>
              <a:rPr lang="en-US" sz="3600" dirty="0" err="1">
                <a:solidFill>
                  <a:schemeClr val="bg1"/>
                </a:solidFill>
              </a:rPr>
              <a:t>dari</a:t>
            </a:r>
            <a:r>
              <a:rPr lang="en-US" sz="3600" dirty="0">
                <a:solidFill>
                  <a:schemeClr val="bg1"/>
                </a:solidFill>
              </a:rPr>
              <a:t> </a:t>
            </a:r>
            <a:r>
              <a:rPr lang="en-US" sz="3600" dirty="0" err="1">
                <a:solidFill>
                  <a:schemeClr val="bg1"/>
                </a:solidFill>
              </a:rPr>
              <a:t>kenyataan</a:t>
            </a:r>
            <a:r>
              <a:rPr lang="en-US" sz="3600" dirty="0">
                <a:solidFill>
                  <a:schemeClr val="bg1"/>
                </a:solidFill>
              </a:rPr>
              <a:t>, </a:t>
            </a:r>
            <a:r>
              <a:rPr lang="en-US" sz="3600" dirty="0" err="1">
                <a:solidFill>
                  <a:schemeClr val="bg1"/>
                </a:solidFill>
              </a:rPr>
              <a:t>akan</a:t>
            </a:r>
            <a:r>
              <a:rPr lang="en-US" sz="3600" dirty="0">
                <a:solidFill>
                  <a:schemeClr val="bg1"/>
                </a:solidFill>
              </a:rPr>
              <a:t> </a:t>
            </a:r>
            <a:r>
              <a:rPr lang="en-US" sz="3600" dirty="0" err="1">
                <a:solidFill>
                  <a:schemeClr val="bg1"/>
                </a:solidFill>
              </a:rPr>
              <a:t>bermanfaat</a:t>
            </a:r>
            <a:r>
              <a:rPr lang="en-US" sz="3600" dirty="0">
                <a:solidFill>
                  <a:schemeClr val="bg1"/>
                </a:solidFill>
              </a:rPr>
              <a:t> </a:t>
            </a:r>
            <a:r>
              <a:rPr lang="en-US" sz="3600" dirty="0" err="1">
                <a:solidFill>
                  <a:schemeClr val="bg1"/>
                </a:solidFill>
              </a:rPr>
              <a:t>jika</a:t>
            </a:r>
            <a:r>
              <a:rPr lang="en-US" sz="3600" dirty="0">
                <a:solidFill>
                  <a:schemeClr val="bg1"/>
                </a:solidFill>
              </a:rPr>
              <a:t> </a:t>
            </a:r>
            <a:r>
              <a:rPr lang="en-US" sz="3600" dirty="0" err="1">
                <a:solidFill>
                  <a:schemeClr val="bg1"/>
                </a:solidFill>
              </a:rPr>
              <a:t>memiliki</a:t>
            </a:r>
            <a:r>
              <a:rPr lang="en-US" sz="3600" dirty="0">
                <a:solidFill>
                  <a:schemeClr val="bg1"/>
                </a:solidFill>
              </a:rPr>
              <a:t> </a:t>
            </a:r>
            <a:r>
              <a:rPr lang="en-US" sz="3600" dirty="0" err="1">
                <a:solidFill>
                  <a:schemeClr val="bg1"/>
                </a:solidFill>
              </a:rPr>
              <a:t>sistem</a:t>
            </a:r>
            <a:r>
              <a:rPr lang="en-US" sz="3600" dirty="0">
                <a:solidFill>
                  <a:schemeClr val="bg1"/>
                </a:solidFill>
              </a:rPr>
              <a:t> yang </a:t>
            </a:r>
            <a:r>
              <a:rPr lang="en-US" sz="3600" dirty="0" err="1">
                <a:solidFill>
                  <a:schemeClr val="bg1"/>
                </a:solidFill>
              </a:rPr>
              <a:t>menganalisis</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dari</a:t>
            </a:r>
            <a:r>
              <a:rPr lang="en-US" sz="3600" dirty="0">
                <a:solidFill>
                  <a:schemeClr val="bg1"/>
                </a:solidFill>
              </a:rPr>
              <a:t> </a:t>
            </a:r>
            <a:r>
              <a:rPr lang="en-US" sz="3600" dirty="0" err="1">
                <a:solidFill>
                  <a:schemeClr val="bg1"/>
                </a:solidFill>
              </a:rPr>
              <a:t>sudut</a:t>
            </a:r>
            <a:r>
              <a:rPr lang="en-US" sz="3600" dirty="0">
                <a:solidFill>
                  <a:schemeClr val="bg1"/>
                </a:solidFill>
              </a:rPr>
              <a:t> </a:t>
            </a:r>
            <a:r>
              <a:rPr lang="en-US" sz="3600" dirty="0" err="1">
                <a:solidFill>
                  <a:schemeClr val="bg1"/>
                </a:solidFill>
              </a:rPr>
              <a:t>pandang</a:t>
            </a:r>
            <a:r>
              <a:rPr lang="en-US" sz="3600" dirty="0">
                <a:solidFill>
                  <a:schemeClr val="bg1"/>
                </a:solidFill>
              </a:rPr>
              <a:t> </a:t>
            </a:r>
            <a:r>
              <a:rPr lang="en-US" sz="3600" dirty="0" err="1">
                <a:solidFill>
                  <a:schemeClr val="bg1"/>
                </a:solidFill>
              </a:rPr>
              <a:t>kontekstual</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pengambilan</a:t>
            </a:r>
            <a:r>
              <a:rPr lang="en-US" sz="3600" dirty="0">
                <a:solidFill>
                  <a:schemeClr val="bg1"/>
                </a:solidFill>
              </a:rPr>
              <a:t> yang </a:t>
            </a:r>
            <a:r>
              <a:rPr lang="en-US" sz="3600" dirty="0" err="1">
                <a:solidFill>
                  <a:schemeClr val="bg1"/>
                </a:solidFill>
              </a:rPr>
              <a:t>lebih</a:t>
            </a:r>
            <a:r>
              <a:rPr lang="en-US" sz="3600" dirty="0">
                <a:solidFill>
                  <a:schemeClr val="bg1"/>
                </a:solidFill>
              </a:rPr>
              <a:t> </a:t>
            </a:r>
            <a:r>
              <a:rPr lang="en-US" sz="3600" dirty="0" err="1">
                <a:solidFill>
                  <a:schemeClr val="bg1"/>
                </a:solidFill>
              </a:rPr>
              <a:t>akurat</a:t>
            </a:r>
            <a:r>
              <a:rPr lang="en-US" sz="3600" dirty="0">
                <a:solidFill>
                  <a:schemeClr val="bg1"/>
                </a:solidFill>
              </a:rPr>
              <a:t>. IR </a:t>
            </a:r>
            <a:r>
              <a:rPr lang="en-US" sz="3600" dirty="0" err="1">
                <a:solidFill>
                  <a:schemeClr val="bg1"/>
                </a:solidFill>
              </a:rPr>
              <a:t>semantik</a:t>
            </a:r>
            <a:r>
              <a:rPr lang="en-US" sz="3600" dirty="0">
                <a:solidFill>
                  <a:schemeClr val="bg1"/>
                </a:solidFill>
              </a:rPr>
              <a:t> (SIR) di web </a:t>
            </a:r>
            <a:r>
              <a:rPr lang="en-US" sz="3600" dirty="0" err="1">
                <a:solidFill>
                  <a:schemeClr val="bg1"/>
                </a:solidFill>
              </a:rPr>
              <a:t>didasarkan</a:t>
            </a:r>
            <a:r>
              <a:rPr lang="en-US" sz="3600" dirty="0">
                <a:solidFill>
                  <a:schemeClr val="bg1"/>
                </a:solidFill>
              </a:rPr>
              <a:t> pada </a:t>
            </a:r>
            <a:r>
              <a:rPr lang="en-US" sz="3600" dirty="0" err="1">
                <a:solidFill>
                  <a:schemeClr val="bg1"/>
                </a:solidFill>
              </a:rPr>
              <a:t>komputasi</a:t>
            </a:r>
            <a:r>
              <a:rPr lang="en-US" sz="3600" dirty="0">
                <a:solidFill>
                  <a:schemeClr val="bg1"/>
                </a:solidFill>
              </a:rPr>
              <a:t> </a:t>
            </a:r>
            <a:r>
              <a:rPr lang="en-US" sz="3600" dirty="0" err="1">
                <a:solidFill>
                  <a:schemeClr val="bg1"/>
                </a:solidFill>
              </a:rPr>
              <a:t>hubungan</a:t>
            </a:r>
            <a:r>
              <a:rPr lang="en-US" sz="3600" dirty="0">
                <a:solidFill>
                  <a:schemeClr val="bg1"/>
                </a:solidFill>
              </a:rPr>
              <a:t> </a:t>
            </a:r>
            <a:r>
              <a:rPr lang="en-US" sz="3600" dirty="0" err="1">
                <a:solidFill>
                  <a:schemeClr val="bg1"/>
                </a:solidFill>
              </a:rPr>
              <a:t>semantik</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mengevaluasi</a:t>
            </a:r>
            <a:r>
              <a:rPr lang="en-US" sz="3600" dirty="0">
                <a:solidFill>
                  <a:schemeClr val="bg1"/>
                </a:solidFill>
              </a:rPr>
              <a:t> </a:t>
            </a:r>
            <a:r>
              <a:rPr lang="en-US" sz="3600" dirty="0" err="1">
                <a:solidFill>
                  <a:schemeClr val="bg1"/>
                </a:solidFill>
              </a:rPr>
              <a:t>relevansi</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kueri</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konteks</a:t>
            </a:r>
            <a:r>
              <a:rPr lang="en-US" sz="3600" dirty="0">
                <a:solidFill>
                  <a:schemeClr val="bg1"/>
                </a:solidFill>
              </a:rPr>
              <a:t> </a:t>
            </a:r>
            <a:r>
              <a:rPr lang="en-US" sz="3600" dirty="0" err="1">
                <a:solidFill>
                  <a:schemeClr val="bg1"/>
                </a:solidFill>
              </a:rPr>
              <a:t>tertentu</a:t>
            </a:r>
            <a:r>
              <a:rPr lang="en-US" sz="3600" dirty="0">
                <a:solidFill>
                  <a:schemeClr val="bg1"/>
                </a:solidFill>
              </a:rPr>
              <a:t>, dan </a:t>
            </a:r>
            <a:r>
              <a:rPr lang="en-US" sz="3600" dirty="0" err="1">
                <a:solidFill>
                  <a:schemeClr val="bg1"/>
                </a:solidFill>
              </a:rPr>
              <a:t>menggunakan</a:t>
            </a:r>
            <a:r>
              <a:rPr lang="en-US" sz="3600" dirty="0">
                <a:solidFill>
                  <a:schemeClr val="bg1"/>
                </a:solidFill>
              </a:rPr>
              <a:t> </a:t>
            </a:r>
            <a:r>
              <a:rPr lang="en-US" sz="3600" dirty="0" err="1">
                <a:solidFill>
                  <a:schemeClr val="bg1"/>
                </a:solidFill>
              </a:rPr>
              <a:t>struktur</a:t>
            </a:r>
            <a:r>
              <a:rPr lang="en-US" sz="3600" dirty="0">
                <a:solidFill>
                  <a:schemeClr val="bg1"/>
                </a:solidFill>
              </a:rPr>
              <a:t> </a:t>
            </a:r>
            <a:r>
              <a:rPr lang="en-US" sz="3600" dirty="0" err="1">
                <a:solidFill>
                  <a:schemeClr val="bg1"/>
                </a:solidFill>
              </a:rPr>
              <a:t>seperti</a:t>
            </a:r>
            <a:r>
              <a:rPr lang="en-US" sz="3600" dirty="0">
                <a:solidFill>
                  <a:schemeClr val="bg1"/>
                </a:solidFill>
              </a:rPr>
              <a:t> </a:t>
            </a:r>
            <a:r>
              <a:rPr lang="en-US" sz="3600" dirty="0" err="1">
                <a:solidFill>
                  <a:schemeClr val="bg1"/>
                </a:solidFill>
              </a:rPr>
              <a:t>rantai</a:t>
            </a:r>
            <a:r>
              <a:rPr lang="en-US" sz="3600" dirty="0">
                <a:solidFill>
                  <a:schemeClr val="bg1"/>
                </a:solidFill>
              </a:rPr>
              <a:t> </a:t>
            </a:r>
            <a:r>
              <a:rPr lang="en-US" sz="3600" dirty="0" err="1">
                <a:solidFill>
                  <a:schemeClr val="bg1"/>
                </a:solidFill>
              </a:rPr>
              <a:t>leksikal</a:t>
            </a:r>
            <a:r>
              <a:rPr lang="en-US" sz="3600" dirty="0">
                <a:solidFill>
                  <a:schemeClr val="bg1"/>
                </a:solidFill>
              </a:rPr>
              <a:t>, </a:t>
            </a:r>
            <a:r>
              <a:rPr lang="en-US" sz="3600" dirty="0" err="1">
                <a:solidFill>
                  <a:schemeClr val="bg1"/>
                </a:solidFill>
              </a:rPr>
              <a:t>jaringan</a:t>
            </a:r>
            <a:r>
              <a:rPr lang="en-US" sz="3600" dirty="0">
                <a:solidFill>
                  <a:schemeClr val="bg1"/>
                </a:solidFill>
              </a:rPr>
              <a:t> </a:t>
            </a:r>
            <a:r>
              <a:rPr lang="en-US" sz="3600" dirty="0" err="1">
                <a:solidFill>
                  <a:schemeClr val="bg1"/>
                </a:solidFill>
              </a:rPr>
              <a:t>semantik</a:t>
            </a:r>
            <a:r>
              <a:rPr lang="en-US" sz="3600" dirty="0">
                <a:solidFill>
                  <a:schemeClr val="bg1"/>
                </a:solidFill>
              </a:rPr>
              <a:t>, dan </a:t>
            </a:r>
            <a:r>
              <a:rPr lang="en-US" sz="3600" dirty="0" err="1">
                <a:solidFill>
                  <a:schemeClr val="bg1"/>
                </a:solidFill>
              </a:rPr>
              <a:t>ontologi</a:t>
            </a:r>
            <a:r>
              <a:rPr lang="en-US" sz="3600" dirty="0">
                <a:solidFill>
                  <a:schemeClr val="bg1"/>
                </a:solidFill>
              </a:rPr>
              <a:t>. </a:t>
            </a:r>
            <a:r>
              <a:rPr lang="en-US" sz="3600" dirty="0" err="1">
                <a:solidFill>
                  <a:schemeClr val="bg1"/>
                </a:solidFill>
              </a:rPr>
              <a:t>Pendekatan</a:t>
            </a:r>
            <a:r>
              <a:rPr lang="en-US" sz="3600" dirty="0">
                <a:solidFill>
                  <a:schemeClr val="bg1"/>
                </a:solidFill>
              </a:rPr>
              <a:t> </a:t>
            </a:r>
            <a:r>
              <a:rPr lang="en-US" sz="3600" dirty="0" err="1">
                <a:solidFill>
                  <a:schemeClr val="bg1"/>
                </a:solidFill>
              </a:rPr>
              <a:t>berbasis</a:t>
            </a:r>
            <a:r>
              <a:rPr lang="en-US" sz="3600" dirty="0">
                <a:solidFill>
                  <a:schemeClr val="bg1"/>
                </a:solidFill>
              </a:rPr>
              <a:t> </a:t>
            </a:r>
            <a:r>
              <a:rPr lang="en-US" sz="3600" dirty="0" err="1">
                <a:solidFill>
                  <a:schemeClr val="bg1"/>
                </a:solidFill>
              </a:rPr>
              <a:t>semantik</a:t>
            </a:r>
            <a:r>
              <a:rPr lang="en-US" sz="3600" dirty="0">
                <a:solidFill>
                  <a:schemeClr val="bg1"/>
                </a:solidFill>
              </a:rPr>
              <a:t> </a:t>
            </a:r>
            <a:r>
              <a:rPr lang="en-US" sz="3600" dirty="0" err="1">
                <a:solidFill>
                  <a:schemeClr val="bg1"/>
                </a:solidFill>
              </a:rPr>
              <a:t>adalah</a:t>
            </a:r>
            <a:r>
              <a:rPr lang="en-US" sz="3600" dirty="0">
                <a:solidFill>
                  <a:schemeClr val="bg1"/>
                </a:solidFill>
              </a:rPr>
              <a:t> </a:t>
            </a:r>
            <a:r>
              <a:rPr lang="en-US" sz="3600" dirty="0" err="1">
                <a:solidFill>
                  <a:schemeClr val="bg1"/>
                </a:solidFill>
              </a:rPr>
              <a:t>berbasis</a:t>
            </a:r>
            <a:r>
              <a:rPr lang="en-US" sz="3600" dirty="0">
                <a:solidFill>
                  <a:schemeClr val="bg1"/>
                </a:solidFill>
              </a:rPr>
              <a:t> </a:t>
            </a:r>
            <a:r>
              <a:rPr lang="en-US" sz="3600" dirty="0" err="1">
                <a:solidFill>
                  <a:schemeClr val="bg1"/>
                </a:solidFill>
              </a:rPr>
              <a:t>konteks</a:t>
            </a:r>
            <a:r>
              <a:rPr lang="en-US" sz="3600" dirty="0">
                <a:solidFill>
                  <a:schemeClr val="bg1"/>
                </a:solidFill>
              </a:rPr>
              <a:t>, </a:t>
            </a:r>
            <a:r>
              <a:rPr lang="en-US" sz="3600" dirty="0" err="1">
                <a:solidFill>
                  <a:schemeClr val="bg1"/>
                </a:solidFill>
              </a:rPr>
              <a:t>dimana</a:t>
            </a:r>
            <a:r>
              <a:rPr lang="en-US" sz="3600" dirty="0">
                <a:solidFill>
                  <a:schemeClr val="bg1"/>
                </a:solidFill>
              </a:rPr>
              <a:t> kata </a:t>
            </a:r>
            <a:r>
              <a:rPr lang="en-US" sz="3600" dirty="0" err="1">
                <a:solidFill>
                  <a:schemeClr val="bg1"/>
                </a:solidFill>
              </a:rPr>
              <a:t>kunci</a:t>
            </a:r>
            <a:r>
              <a:rPr lang="en-US" sz="3600" dirty="0">
                <a:solidFill>
                  <a:schemeClr val="bg1"/>
                </a:solidFill>
              </a:rPr>
              <a:t> (</a:t>
            </a:r>
            <a:r>
              <a:rPr lang="en-US" sz="3600" dirty="0" err="1">
                <a:solidFill>
                  <a:schemeClr val="bg1"/>
                </a:solidFill>
              </a:rPr>
              <a:t>topik</a:t>
            </a:r>
            <a:r>
              <a:rPr lang="en-US" sz="3600" dirty="0">
                <a:solidFill>
                  <a:schemeClr val="bg1"/>
                </a:solidFill>
              </a:rPr>
              <a:t>/</a:t>
            </a:r>
            <a:r>
              <a:rPr lang="en-US" sz="3600" dirty="0" err="1">
                <a:solidFill>
                  <a:schemeClr val="bg1"/>
                </a:solidFill>
              </a:rPr>
              <a:t>istilah</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diproses</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konteks</a:t>
            </a:r>
            <a:r>
              <a:rPr lang="en-US" sz="3600" dirty="0">
                <a:solidFill>
                  <a:schemeClr val="bg1"/>
                </a:solidFill>
              </a:rPr>
              <a:t> </a:t>
            </a:r>
            <a:r>
              <a:rPr lang="en-US" sz="3600" dirty="0" err="1">
                <a:solidFill>
                  <a:schemeClr val="bg1"/>
                </a:solidFill>
              </a:rPr>
              <a:t>informasi</a:t>
            </a:r>
            <a:r>
              <a:rPr lang="en-US" sz="3600" dirty="0">
                <a:solidFill>
                  <a:schemeClr val="bg1"/>
                </a:solidFill>
              </a:rPr>
              <a:t> di mana kata </a:t>
            </a:r>
            <a:r>
              <a:rPr lang="en-US" sz="3600" dirty="0" err="1">
                <a:solidFill>
                  <a:schemeClr val="bg1"/>
                </a:solidFill>
              </a:rPr>
              <a:t>kunci</a:t>
            </a:r>
            <a:r>
              <a:rPr lang="en-US" sz="3600" dirty="0">
                <a:solidFill>
                  <a:schemeClr val="bg1"/>
                </a:solidFill>
              </a:rPr>
              <a:t> </a:t>
            </a:r>
            <a:r>
              <a:rPr lang="en-US" sz="3600" dirty="0" err="1">
                <a:solidFill>
                  <a:schemeClr val="bg1"/>
                </a:solidFill>
              </a:rPr>
              <a:t>tersebut</a:t>
            </a:r>
            <a:r>
              <a:rPr lang="en-US" sz="3600" dirty="0">
                <a:solidFill>
                  <a:schemeClr val="bg1"/>
                </a:solidFill>
              </a:rPr>
              <a:t> </a:t>
            </a:r>
            <a:r>
              <a:rPr lang="en-US" sz="3600" dirty="0" err="1">
                <a:solidFill>
                  <a:schemeClr val="bg1"/>
                </a:solidFill>
              </a:rPr>
              <a:t>diambil</a:t>
            </a:r>
            <a:r>
              <a:rPr lang="en-US" sz="3600" dirty="0">
                <a:solidFill>
                  <a:schemeClr val="bg1"/>
                </a:solidFill>
              </a:rPr>
              <a:t>, </a:t>
            </a:r>
            <a:r>
              <a:rPr lang="en-US" sz="3600" dirty="0" err="1">
                <a:solidFill>
                  <a:schemeClr val="bg1"/>
                </a:solidFill>
              </a:rPr>
              <a:t>akan</a:t>
            </a:r>
            <a:r>
              <a:rPr lang="en-US" sz="3600" dirty="0">
                <a:solidFill>
                  <a:schemeClr val="bg1"/>
                </a:solidFill>
              </a:rPr>
              <a:t> </a:t>
            </a:r>
            <a:r>
              <a:rPr lang="en-US" sz="3600" dirty="0" err="1">
                <a:solidFill>
                  <a:schemeClr val="bg1"/>
                </a:solidFill>
              </a:rPr>
              <a:t>membantu</a:t>
            </a:r>
            <a:r>
              <a:rPr lang="en-US" sz="3600" dirty="0">
                <a:solidFill>
                  <a:schemeClr val="bg1"/>
                </a:solidFill>
              </a:rPr>
              <a:t> </a:t>
            </a:r>
            <a:r>
              <a:rPr lang="en-US" sz="3600" dirty="0" err="1">
                <a:solidFill>
                  <a:schemeClr val="bg1"/>
                </a:solidFill>
              </a:rPr>
              <a:t>mengatasi</a:t>
            </a:r>
            <a:r>
              <a:rPr lang="en-US" sz="3600" dirty="0">
                <a:solidFill>
                  <a:schemeClr val="bg1"/>
                </a:solidFill>
              </a:rPr>
              <a:t> </a:t>
            </a:r>
            <a:r>
              <a:rPr lang="en-US" sz="3600" dirty="0" err="1">
                <a:solidFill>
                  <a:schemeClr val="bg1"/>
                </a:solidFill>
              </a:rPr>
              <a:t>ambiguitas</a:t>
            </a:r>
            <a:r>
              <a:rPr lang="en-US" sz="3600" dirty="0">
                <a:solidFill>
                  <a:schemeClr val="bg1"/>
                </a:solidFill>
              </a:rPr>
              <a:t> </a:t>
            </a:r>
            <a:r>
              <a:rPr lang="en-US" sz="3600" dirty="0" err="1">
                <a:solidFill>
                  <a:schemeClr val="bg1"/>
                </a:solidFill>
              </a:rPr>
              <a:t>semantik</a:t>
            </a:r>
            <a:r>
              <a:rPr lang="en-US" sz="3600" dirty="0">
                <a:solidFill>
                  <a:schemeClr val="bg1"/>
                </a:solidFill>
              </a:rPr>
              <a:t> </a:t>
            </a:r>
            <a:r>
              <a:rPr lang="en-US" sz="3600" dirty="0" err="1">
                <a:solidFill>
                  <a:schemeClr val="bg1"/>
                </a:solidFill>
              </a:rPr>
              <a:t>sehingga</a:t>
            </a:r>
            <a:r>
              <a:rPr lang="en-US" sz="3600" dirty="0">
                <a:solidFill>
                  <a:schemeClr val="bg1"/>
                </a:solidFill>
              </a:rPr>
              <a:t> </a:t>
            </a:r>
            <a:r>
              <a:rPr lang="en-US" sz="3600" dirty="0" err="1">
                <a:solidFill>
                  <a:schemeClr val="bg1"/>
                </a:solidFill>
              </a:rPr>
              <a:t>pengambilannya</a:t>
            </a:r>
            <a:r>
              <a:rPr lang="en-US" sz="3600" dirty="0">
                <a:solidFill>
                  <a:schemeClr val="bg1"/>
                </a:solidFill>
              </a:rPr>
              <a:t> </a:t>
            </a:r>
            <a:r>
              <a:rPr lang="en-US" sz="3600" dirty="0" err="1">
                <a:solidFill>
                  <a:schemeClr val="bg1"/>
                </a:solidFill>
              </a:rPr>
              <a:t>akurat</a:t>
            </a:r>
            <a:r>
              <a:rPr lang="en-US" sz="3600" dirty="0">
                <a:solidFill>
                  <a:schemeClr val="bg1"/>
                </a:solidFill>
              </a:rPr>
              <a:t>, dan </a:t>
            </a:r>
            <a:r>
              <a:rPr lang="en-US" sz="3600" dirty="0" err="1">
                <a:solidFill>
                  <a:schemeClr val="bg1"/>
                </a:solidFill>
              </a:rPr>
              <a:t>sesuai</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kebutuhan</a:t>
            </a:r>
            <a:r>
              <a:rPr lang="en-US" sz="3600" dirty="0">
                <a:solidFill>
                  <a:schemeClr val="bg1"/>
                </a:solidFill>
              </a:rPr>
              <a:t> </a:t>
            </a:r>
            <a:r>
              <a:rPr lang="en-US" sz="3600" dirty="0" err="1">
                <a:solidFill>
                  <a:schemeClr val="bg1"/>
                </a:solidFill>
              </a:rPr>
              <a:t>sebenarnya</a:t>
            </a:r>
            <a:r>
              <a:rPr lang="en-US" sz="3600" dirty="0">
                <a:solidFill>
                  <a:schemeClr val="bg1"/>
                </a:solidFill>
              </a:rPr>
              <a:t> </a:t>
            </a:r>
            <a:r>
              <a:rPr lang="en-US" sz="3600" dirty="0" err="1">
                <a:solidFill>
                  <a:schemeClr val="bg1"/>
                </a:solidFill>
              </a:rPr>
              <a:t>dari</a:t>
            </a:r>
            <a:r>
              <a:rPr lang="en-US" sz="3600" dirty="0">
                <a:solidFill>
                  <a:schemeClr val="bg1"/>
                </a:solidFill>
              </a:rPr>
              <a:t> </a:t>
            </a:r>
            <a:r>
              <a:rPr lang="en-US" sz="3600" dirty="0" err="1">
                <a:solidFill>
                  <a:schemeClr val="bg1"/>
                </a:solidFill>
              </a:rPr>
              <a:t>pengguna</a:t>
            </a:r>
            <a:r>
              <a:rPr lang="en-US" sz="3600" dirty="0">
                <a:solidFill>
                  <a:schemeClr val="bg1"/>
                </a:solidFill>
              </a:rPr>
              <a:t>.</a:t>
            </a:r>
            <a:endParaRPr lang="id-ID" sz="3600"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38826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689974" y="998893"/>
            <a:ext cx="5999446" cy="453394"/>
          </a:xfrm>
          <a:prstGeom prst="rect">
            <a:avLst/>
          </a:prstGeom>
        </p:spPr>
        <p:txBody>
          <a:bodyPr wrap="square" lIns="0" tIns="0" rIns="0" bIns="0" rtlCol="0" anchor="t">
            <a:spAutoFit/>
          </a:bodyPr>
          <a:lstStyle/>
          <a:p>
            <a:pPr marL="367032" lvl="1">
              <a:lnSpc>
                <a:spcPts val="3400"/>
              </a:lnSpc>
            </a:pPr>
            <a:r>
              <a:rPr lang="en-US" sz="4800" b="1" dirty="0">
                <a:solidFill>
                  <a:srgbClr val="F6F3E4"/>
                </a:solidFill>
                <a:latin typeface="Tahoma"/>
              </a:rPr>
              <a:t>Distributed IR</a:t>
            </a:r>
          </a:p>
        </p:txBody>
      </p:sp>
      <p:sp>
        <p:nvSpPr>
          <p:cNvPr id="14" name="TextBox 14"/>
          <p:cNvSpPr txBox="1"/>
          <p:nvPr/>
        </p:nvSpPr>
        <p:spPr>
          <a:xfrm>
            <a:off x="1120492" y="1777902"/>
            <a:ext cx="16138808" cy="6647974"/>
          </a:xfrm>
          <a:prstGeom prst="rect">
            <a:avLst/>
          </a:prstGeom>
        </p:spPr>
        <p:txBody>
          <a:bodyPr wrap="square" lIns="0" tIns="0" rIns="0" bIns="0" rtlCol="0" anchor="t">
            <a:spAutoFit/>
          </a:bodyPr>
          <a:lstStyle/>
          <a:p>
            <a:pPr algn="just"/>
            <a:r>
              <a:rPr lang="id-ID" sz="3600" dirty="0">
                <a:solidFill>
                  <a:schemeClr val="bg1"/>
                </a:solidFill>
              </a:rPr>
              <a:t>Ketika ukuran data sangat besar, atau ketika diperlukan untuk mendukung volume kueri yang tinggi, satu mesin tidak cukup untuk mendukung beban IR, bahkan ketika sejumlah penyempurnaan yang dibahas di atas telah digunakan. Misalnya, bahkan ketika Internet belum begitu umum, pada pertengahan tahun 2004, mesin pencari Google lebih banyak memprosesnya</a:t>
            </a:r>
            <a:r>
              <a:rPr lang="en-US" sz="3600" dirty="0">
                <a:solidFill>
                  <a:schemeClr val="bg1"/>
                </a:solidFill>
              </a:rPr>
              <a:t> </a:t>
            </a:r>
            <a:r>
              <a:rPr lang="id-ID" sz="3600" dirty="0">
                <a:solidFill>
                  <a:schemeClr val="bg1"/>
                </a:solidFill>
              </a:rPr>
              <a:t>lebih dari 200 juta kueri sehari terhadap lebih dari 20 GB data yang </a:t>
            </a:r>
            <a:r>
              <a:rPr lang="en-US" sz="3600" dirty="0" err="1">
                <a:solidFill>
                  <a:schemeClr val="bg1"/>
                </a:solidFill>
              </a:rPr>
              <a:t>bertambah</a:t>
            </a:r>
            <a:r>
              <a:rPr lang="id-ID" sz="3600" dirty="0">
                <a:solidFill>
                  <a:schemeClr val="bg1"/>
                </a:solidFill>
              </a:rPr>
              <a:t>, dan menggunakan lebih dari 20.000 komputer. Kebutuhan saat ini ratusan kali lebih besar.</a:t>
            </a:r>
            <a:r>
              <a:rPr lang="en-US" sz="3600" dirty="0">
                <a:solidFill>
                  <a:schemeClr val="bg1"/>
                </a:solidFill>
              </a:rPr>
              <a:t> </a:t>
            </a:r>
            <a:r>
              <a:rPr lang="id-ID" sz="3600" dirty="0">
                <a:solidFill>
                  <a:schemeClr val="bg1"/>
                </a:solidFill>
              </a:rPr>
              <a:t>Untuk menangani beban data berukuran besar, diperlukan kombinasi distribusi dan replikasi. Sarana distribusi, kumpulan dokumen, dan indeksnya dibagi ke beberapa mesin, sehingga jawaban terhadap setiap kueri disintesis dari banyak kumpulan komponen. Kata replikasi berarti pencerminan, yang melibatkanmembuat salinan sistem yang cukup identik sehingga beban kueri yang diperlukan dapat ditangani dengan waktu respons minimum yang dapat diterima.</a:t>
            </a: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8310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3278933" y="1170147"/>
            <a:ext cx="4590518" cy="626745"/>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CONCLUSION</a:t>
            </a:r>
          </a:p>
        </p:txBody>
      </p:sp>
      <p:sp>
        <p:nvSpPr>
          <p:cNvPr id="14" name="TextBox 14"/>
          <p:cNvSpPr txBox="1"/>
          <p:nvPr/>
        </p:nvSpPr>
        <p:spPr>
          <a:xfrm>
            <a:off x="1063187" y="2332533"/>
            <a:ext cx="16535400" cy="3498652"/>
          </a:xfrm>
          <a:prstGeom prst="rect">
            <a:avLst/>
          </a:prstGeom>
        </p:spPr>
        <p:txBody>
          <a:bodyPr wrap="square" lIns="0" tIns="0" rIns="0" bIns="0" rtlCol="0" anchor="t">
            <a:spAutoFit/>
          </a:bodyPr>
          <a:lstStyle/>
          <a:p>
            <a:pPr algn="just">
              <a:lnSpc>
                <a:spcPts val="3400"/>
              </a:lnSpc>
            </a:pPr>
            <a:r>
              <a:rPr lang="en-US" sz="3600" dirty="0">
                <a:solidFill>
                  <a:schemeClr val="bg1"/>
                </a:solidFill>
              </a:rPr>
              <a:t>Proses </a:t>
            </a:r>
            <a:r>
              <a:rPr lang="en-US" sz="3600" dirty="0" err="1">
                <a:solidFill>
                  <a:schemeClr val="bg1"/>
                </a:solidFill>
              </a:rPr>
              <a:t>pengambilan</a:t>
            </a:r>
            <a:r>
              <a:rPr lang="en-US" sz="3600" dirty="0">
                <a:solidFill>
                  <a:schemeClr val="bg1"/>
                </a:solidFill>
              </a:rPr>
              <a:t> </a:t>
            </a:r>
            <a:r>
              <a:rPr lang="en-US" sz="3600" dirty="0" err="1">
                <a:solidFill>
                  <a:schemeClr val="bg1"/>
                </a:solidFill>
              </a:rPr>
              <a:t>informasi</a:t>
            </a:r>
            <a:r>
              <a:rPr lang="en-US" sz="3600" dirty="0">
                <a:solidFill>
                  <a:schemeClr val="bg1"/>
                </a:solidFill>
              </a:rPr>
              <a:t> (IR) </a:t>
            </a:r>
            <a:r>
              <a:rPr lang="en-US" sz="3600" dirty="0" err="1">
                <a:solidFill>
                  <a:schemeClr val="bg1"/>
                </a:solidFill>
              </a:rPr>
              <a:t>adalah</a:t>
            </a:r>
            <a:r>
              <a:rPr lang="en-US" sz="3600" dirty="0">
                <a:solidFill>
                  <a:schemeClr val="bg1"/>
                </a:solidFill>
              </a:rPr>
              <a:t> </a:t>
            </a:r>
            <a:r>
              <a:rPr lang="en-US" sz="3600" dirty="0" err="1">
                <a:solidFill>
                  <a:schemeClr val="bg1"/>
                </a:solidFill>
              </a:rPr>
              <a:t>identifikasi</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atau</a:t>
            </a:r>
            <a:r>
              <a:rPr lang="en-US" sz="3600" dirty="0">
                <a:solidFill>
                  <a:schemeClr val="bg1"/>
                </a:solidFill>
              </a:rPr>
              <a:t> unit </a:t>
            </a:r>
            <a:r>
              <a:rPr lang="en-US" sz="3600" dirty="0" err="1">
                <a:solidFill>
                  <a:schemeClr val="bg1"/>
                </a:solidFill>
              </a:rPr>
              <a:t>informasi</a:t>
            </a:r>
            <a:r>
              <a:rPr lang="en-US" sz="3600" dirty="0">
                <a:solidFill>
                  <a:schemeClr val="bg1"/>
                </a:solidFill>
              </a:rPr>
              <a:t> lain </a:t>
            </a:r>
            <a:r>
              <a:rPr lang="en-US" sz="3600" dirty="0" err="1">
                <a:solidFill>
                  <a:schemeClr val="bg1"/>
                </a:solidFill>
              </a:rPr>
              <a:t>dalam</a:t>
            </a:r>
            <a:r>
              <a:rPr lang="en-US" sz="3600" dirty="0">
                <a:solidFill>
                  <a:schemeClr val="bg1"/>
                </a:solidFill>
              </a:rPr>
              <a:t> </a:t>
            </a:r>
            <a:r>
              <a:rPr lang="en-US" sz="3600" dirty="0" err="1">
                <a:solidFill>
                  <a:schemeClr val="bg1"/>
                </a:solidFill>
              </a:rPr>
              <a:t>suatu</a:t>
            </a:r>
            <a:r>
              <a:rPr lang="en-US" sz="3600" dirty="0">
                <a:solidFill>
                  <a:schemeClr val="bg1"/>
                </a:solidFill>
              </a:rPr>
              <a:t> </a:t>
            </a:r>
            <a:r>
              <a:rPr lang="en-US" sz="3600" dirty="0" err="1">
                <a:solidFill>
                  <a:schemeClr val="bg1"/>
                </a:solidFill>
              </a:rPr>
              <a:t>kumpulan</a:t>
            </a:r>
            <a:r>
              <a:rPr lang="en-US" sz="3600" dirty="0">
                <a:solidFill>
                  <a:schemeClr val="bg1"/>
                </a:solidFill>
              </a:rPr>
              <a:t> yang </a:t>
            </a:r>
            <a:r>
              <a:rPr lang="en-US" sz="3600" dirty="0" err="1">
                <a:solidFill>
                  <a:schemeClr val="bg1"/>
                </a:solidFill>
              </a:rPr>
              <a:t>relevan</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kebutuhan</a:t>
            </a:r>
            <a:r>
              <a:rPr lang="en-US" sz="3600" dirty="0">
                <a:solidFill>
                  <a:schemeClr val="bg1"/>
                </a:solidFill>
              </a:rPr>
              <a:t> </a:t>
            </a:r>
            <a:r>
              <a:rPr lang="en-US" sz="3600" dirty="0" err="1">
                <a:solidFill>
                  <a:schemeClr val="bg1"/>
                </a:solidFill>
              </a:rPr>
              <a:t>informasi</a:t>
            </a:r>
            <a:r>
              <a:rPr lang="en-US" sz="3600" dirty="0">
                <a:solidFill>
                  <a:schemeClr val="bg1"/>
                </a:solidFill>
              </a:rPr>
              <a:t> </a:t>
            </a:r>
            <a:r>
              <a:rPr lang="en-US" sz="3600" dirty="0" err="1">
                <a:solidFill>
                  <a:schemeClr val="bg1"/>
                </a:solidFill>
              </a:rPr>
              <a:t>tertentu</a:t>
            </a:r>
            <a:r>
              <a:rPr lang="en-US" sz="3600" dirty="0">
                <a:solidFill>
                  <a:schemeClr val="bg1"/>
                </a:solidFill>
              </a:rPr>
              <a:t> yang </a:t>
            </a:r>
            <a:r>
              <a:rPr lang="en-US" sz="3600" dirty="0" err="1">
                <a:solidFill>
                  <a:schemeClr val="bg1"/>
                </a:solidFill>
              </a:rPr>
              <a:t>diungkapkan</a:t>
            </a:r>
            <a:r>
              <a:rPr lang="en-US" sz="3600" dirty="0">
                <a:solidFill>
                  <a:schemeClr val="bg1"/>
                </a:solidFill>
              </a:rPr>
              <a:t> </a:t>
            </a:r>
            <a:r>
              <a:rPr lang="en-US" sz="3600" dirty="0" err="1">
                <a:solidFill>
                  <a:schemeClr val="bg1"/>
                </a:solidFill>
              </a:rPr>
              <a:t>melalui</a:t>
            </a:r>
            <a:r>
              <a:rPr lang="en-US" sz="3600" dirty="0">
                <a:solidFill>
                  <a:schemeClr val="bg1"/>
                </a:solidFill>
              </a:rPr>
              <a:t> </a:t>
            </a:r>
            <a:r>
              <a:rPr lang="en-US" sz="3600" dirty="0" err="1">
                <a:solidFill>
                  <a:schemeClr val="bg1"/>
                </a:solidFill>
              </a:rPr>
              <a:t>pertanyaan</a:t>
            </a:r>
            <a:r>
              <a:rPr lang="en-US" sz="3600" dirty="0">
                <a:solidFill>
                  <a:schemeClr val="bg1"/>
                </a:solidFill>
              </a:rPr>
              <a:t> yang </a:t>
            </a:r>
            <a:r>
              <a:rPr lang="en-US" sz="3600" dirty="0" err="1">
                <a:solidFill>
                  <a:schemeClr val="bg1"/>
                </a:solidFill>
              </a:rPr>
              <a:t>membuat</a:t>
            </a:r>
            <a:r>
              <a:rPr lang="en-US" sz="3600" dirty="0">
                <a:solidFill>
                  <a:schemeClr val="bg1"/>
                </a:solidFill>
              </a:rPr>
              <a:t> orang </a:t>
            </a:r>
            <a:r>
              <a:rPr lang="en-US" sz="3600" dirty="0" err="1">
                <a:solidFill>
                  <a:schemeClr val="bg1"/>
                </a:solidFill>
              </a:rPr>
              <a:t>tertarik</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menemukan</a:t>
            </a:r>
            <a:r>
              <a:rPr lang="en-US" sz="3600" dirty="0">
                <a:solidFill>
                  <a:schemeClr val="bg1"/>
                </a:solidFill>
              </a:rPr>
              <a:t> </a:t>
            </a:r>
            <a:r>
              <a:rPr lang="en-US" sz="3600" dirty="0" err="1">
                <a:solidFill>
                  <a:schemeClr val="bg1"/>
                </a:solidFill>
              </a:rPr>
              <a:t>jawabannya</a:t>
            </a:r>
            <a:r>
              <a:rPr lang="en-US" sz="3600" dirty="0">
                <a:solidFill>
                  <a:schemeClr val="bg1"/>
                </a:solidFill>
              </a:rPr>
              <a:t>. Model IR </a:t>
            </a:r>
            <a:r>
              <a:rPr lang="en-US" sz="3600" dirty="0" err="1">
                <a:solidFill>
                  <a:schemeClr val="bg1"/>
                </a:solidFill>
              </a:rPr>
              <a:t>menganggap</a:t>
            </a:r>
            <a:r>
              <a:rPr lang="en-US" sz="3600" dirty="0">
                <a:solidFill>
                  <a:schemeClr val="bg1"/>
                </a:solidFill>
              </a:rPr>
              <a:t> </a:t>
            </a:r>
            <a:r>
              <a:rPr lang="en-US" sz="3600" dirty="0" err="1">
                <a:solidFill>
                  <a:schemeClr val="bg1"/>
                </a:solidFill>
              </a:rPr>
              <a:t>bahwa</a:t>
            </a:r>
            <a:r>
              <a:rPr lang="en-US" sz="3600" dirty="0">
                <a:solidFill>
                  <a:schemeClr val="bg1"/>
                </a:solidFill>
              </a:rPr>
              <a:t> </a:t>
            </a:r>
            <a:r>
              <a:rPr lang="en-US" sz="3600" dirty="0" err="1">
                <a:solidFill>
                  <a:schemeClr val="bg1"/>
                </a:solidFill>
              </a:rPr>
              <a:t>setiap</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dijelaskan</a:t>
            </a:r>
            <a:r>
              <a:rPr lang="en-US" sz="3600" dirty="0">
                <a:solidFill>
                  <a:schemeClr val="bg1"/>
                </a:solidFill>
              </a:rPr>
              <a:t> oleh </a:t>
            </a:r>
            <a:r>
              <a:rPr lang="en-US" sz="3600" dirty="0" err="1">
                <a:solidFill>
                  <a:schemeClr val="bg1"/>
                </a:solidFill>
              </a:rPr>
              <a:t>sekumpulan</a:t>
            </a:r>
            <a:r>
              <a:rPr lang="en-US" sz="3600" dirty="0">
                <a:solidFill>
                  <a:schemeClr val="bg1"/>
                </a:solidFill>
              </a:rPr>
              <a:t> kata </a:t>
            </a:r>
            <a:r>
              <a:rPr lang="en-US" sz="3600" dirty="0" err="1">
                <a:solidFill>
                  <a:schemeClr val="bg1"/>
                </a:solidFill>
              </a:rPr>
              <a:t>kunci</a:t>
            </a:r>
            <a:r>
              <a:rPr lang="en-US" sz="3600" dirty="0">
                <a:solidFill>
                  <a:schemeClr val="bg1"/>
                </a:solidFill>
              </a:rPr>
              <a:t> yang </a:t>
            </a:r>
            <a:r>
              <a:rPr lang="en-US" sz="3600" dirty="0" err="1">
                <a:solidFill>
                  <a:schemeClr val="bg1"/>
                </a:solidFill>
              </a:rPr>
              <a:t>representatif</a:t>
            </a:r>
            <a:r>
              <a:rPr lang="en-US" sz="3600" dirty="0">
                <a:solidFill>
                  <a:schemeClr val="bg1"/>
                </a:solidFill>
              </a:rPr>
              <a:t>, yang </a:t>
            </a:r>
            <a:r>
              <a:rPr lang="en-US" sz="3600" dirty="0" err="1">
                <a:solidFill>
                  <a:schemeClr val="bg1"/>
                </a:solidFill>
              </a:rPr>
              <a:t>disebut</a:t>
            </a:r>
            <a:r>
              <a:rPr lang="en-US" sz="3600" dirty="0">
                <a:solidFill>
                  <a:schemeClr val="bg1"/>
                </a:solidFill>
              </a:rPr>
              <a:t> </a:t>
            </a:r>
            <a:r>
              <a:rPr lang="en-US" sz="3600" dirty="0" err="1">
                <a:solidFill>
                  <a:schemeClr val="bg1"/>
                </a:solidFill>
              </a:rPr>
              <a:t>istilah</a:t>
            </a:r>
            <a:r>
              <a:rPr lang="en-US" sz="3600" dirty="0">
                <a:solidFill>
                  <a:schemeClr val="bg1"/>
                </a:solidFill>
              </a:rPr>
              <a:t> </a:t>
            </a:r>
            <a:r>
              <a:rPr lang="en-US" sz="3600" dirty="0" err="1">
                <a:solidFill>
                  <a:schemeClr val="bg1"/>
                </a:solidFill>
              </a:rPr>
              <a:t>indeks</a:t>
            </a:r>
            <a:r>
              <a:rPr lang="en-US" sz="3600" dirty="0">
                <a:solidFill>
                  <a:schemeClr val="bg1"/>
                </a:solidFill>
              </a:rPr>
              <a:t> </a:t>
            </a:r>
            <a:r>
              <a:rPr lang="en-US" sz="3600" dirty="0" err="1">
                <a:solidFill>
                  <a:schemeClr val="bg1"/>
                </a:solidFill>
              </a:rPr>
              <a:t>sebuah</a:t>
            </a:r>
            <a:r>
              <a:rPr lang="en-US" sz="3600" dirty="0">
                <a:solidFill>
                  <a:schemeClr val="bg1"/>
                </a:solidFill>
              </a:rPr>
              <a:t> kata </a:t>
            </a:r>
            <a:r>
              <a:rPr lang="en-US" sz="3600" dirty="0" err="1">
                <a:solidFill>
                  <a:schemeClr val="bg1"/>
                </a:solidFill>
              </a:rPr>
              <a:t>dari</a:t>
            </a:r>
            <a:r>
              <a:rPr lang="en-US" sz="3600" dirty="0">
                <a:solidFill>
                  <a:schemeClr val="bg1"/>
                </a:solidFill>
              </a:rPr>
              <a:t> </a:t>
            </a:r>
            <a:r>
              <a:rPr lang="en-US" sz="3600" dirty="0" err="1">
                <a:solidFill>
                  <a:schemeClr val="bg1"/>
                </a:solidFill>
              </a:rPr>
              <a:t>dokumen</a:t>
            </a:r>
            <a:r>
              <a:rPr lang="en-US" sz="3600" dirty="0">
                <a:solidFill>
                  <a:schemeClr val="bg1"/>
                </a:solidFill>
              </a:rPr>
              <a:t> yang </a:t>
            </a:r>
            <a:r>
              <a:rPr lang="en-US" sz="3600" dirty="0" err="1">
                <a:solidFill>
                  <a:schemeClr val="bg1"/>
                </a:solidFill>
              </a:rPr>
              <a:t>mewakili</a:t>
            </a:r>
            <a:r>
              <a:rPr lang="en-US" sz="3600" dirty="0">
                <a:solidFill>
                  <a:schemeClr val="bg1"/>
                </a:solidFill>
              </a:rPr>
              <a:t> </a:t>
            </a:r>
            <a:r>
              <a:rPr lang="en-US" sz="3600" dirty="0" err="1">
                <a:solidFill>
                  <a:schemeClr val="bg1"/>
                </a:solidFill>
              </a:rPr>
              <a:t>semantik</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tersebut</a:t>
            </a:r>
            <a:r>
              <a:rPr lang="en-US" sz="3600" dirty="0">
                <a:solidFill>
                  <a:schemeClr val="bg1"/>
                </a:solidFill>
              </a:rPr>
              <a:t>. </a:t>
            </a:r>
            <a:r>
              <a:rPr lang="en-US" sz="3600" dirty="0" err="1">
                <a:solidFill>
                  <a:schemeClr val="bg1"/>
                </a:solidFill>
              </a:rPr>
              <a:t>Secara</a:t>
            </a:r>
            <a:r>
              <a:rPr lang="en-US" sz="3600" dirty="0">
                <a:solidFill>
                  <a:schemeClr val="bg1"/>
                </a:solidFill>
              </a:rPr>
              <a:t> </a:t>
            </a:r>
            <a:r>
              <a:rPr lang="en-US" sz="3600" dirty="0" err="1">
                <a:solidFill>
                  <a:schemeClr val="bg1"/>
                </a:solidFill>
              </a:rPr>
              <a:t>umum</a:t>
            </a:r>
            <a:r>
              <a:rPr lang="en-US" sz="3600" dirty="0">
                <a:solidFill>
                  <a:schemeClr val="bg1"/>
                </a:solidFill>
              </a:rPr>
              <a:t> </a:t>
            </a:r>
            <a:r>
              <a:rPr lang="en-US" sz="3600" dirty="0" err="1">
                <a:solidFill>
                  <a:schemeClr val="bg1"/>
                </a:solidFill>
              </a:rPr>
              <a:t>istilah</a:t>
            </a:r>
            <a:r>
              <a:rPr lang="en-US" sz="3600" dirty="0">
                <a:solidFill>
                  <a:schemeClr val="bg1"/>
                </a:solidFill>
              </a:rPr>
              <a:t> </a:t>
            </a:r>
            <a:r>
              <a:rPr lang="en-US" sz="3600" dirty="0" err="1">
                <a:solidFill>
                  <a:schemeClr val="bg1"/>
                </a:solidFill>
              </a:rPr>
              <a:t>indeksnya</a:t>
            </a:r>
            <a:r>
              <a:rPr lang="en-US" sz="3600" dirty="0">
                <a:solidFill>
                  <a:schemeClr val="bg1"/>
                </a:solidFill>
              </a:rPr>
              <a:t> </a:t>
            </a:r>
            <a:r>
              <a:rPr lang="en-US" sz="3600" dirty="0" err="1">
                <a:solidFill>
                  <a:schemeClr val="bg1"/>
                </a:solidFill>
              </a:rPr>
              <a:t>adalah</a:t>
            </a:r>
            <a:r>
              <a:rPr lang="en-US" sz="3600" dirty="0">
                <a:solidFill>
                  <a:schemeClr val="bg1"/>
                </a:solidFill>
              </a:rPr>
              <a:t> kata </a:t>
            </a:r>
            <a:r>
              <a:rPr lang="en-US" sz="3600" dirty="0" err="1">
                <a:solidFill>
                  <a:schemeClr val="bg1"/>
                </a:solidFill>
              </a:rPr>
              <a:t>benda</a:t>
            </a:r>
            <a:r>
              <a:rPr lang="en-US" sz="3600" dirty="0">
                <a:solidFill>
                  <a:schemeClr val="bg1"/>
                </a:solidFill>
              </a:rPr>
              <a:t>. </a:t>
            </a:r>
            <a:r>
              <a:rPr lang="en-US" sz="3600" dirty="0" err="1">
                <a:solidFill>
                  <a:schemeClr val="bg1"/>
                </a:solidFill>
              </a:rPr>
              <a:t>Jika</a:t>
            </a:r>
            <a:r>
              <a:rPr lang="en-US" sz="3600" dirty="0">
                <a:solidFill>
                  <a:schemeClr val="bg1"/>
                </a:solidFill>
              </a:rPr>
              <a:t> </a:t>
            </a:r>
            <a:r>
              <a:rPr lang="en-US" sz="3600" dirty="0" err="1">
                <a:solidFill>
                  <a:schemeClr val="bg1"/>
                </a:solidFill>
              </a:rPr>
              <a:t>t</a:t>
            </a:r>
            <a:r>
              <a:rPr lang="en-US" sz="3600" baseline="-25000" dirty="0" err="1">
                <a:solidFill>
                  <a:schemeClr val="bg1"/>
                </a:solidFill>
              </a:rPr>
              <a:t>i</a:t>
            </a:r>
            <a:r>
              <a:rPr lang="en-US" sz="3600" dirty="0">
                <a:solidFill>
                  <a:schemeClr val="bg1"/>
                </a:solidFill>
              </a:rPr>
              <a:t> </a:t>
            </a:r>
            <a:r>
              <a:rPr lang="en-US" sz="3600" dirty="0" err="1">
                <a:solidFill>
                  <a:schemeClr val="bg1"/>
                </a:solidFill>
              </a:rPr>
              <a:t>adalah</a:t>
            </a:r>
            <a:r>
              <a:rPr lang="en-US" sz="3600" dirty="0">
                <a:solidFill>
                  <a:schemeClr val="bg1"/>
                </a:solidFill>
              </a:rPr>
              <a:t> </a:t>
            </a:r>
            <a:r>
              <a:rPr lang="en-US" sz="3600" dirty="0" err="1">
                <a:solidFill>
                  <a:schemeClr val="bg1"/>
                </a:solidFill>
              </a:rPr>
              <a:t>istilah</a:t>
            </a:r>
            <a:r>
              <a:rPr lang="en-US" sz="3600" dirty="0">
                <a:solidFill>
                  <a:schemeClr val="bg1"/>
                </a:solidFill>
              </a:rPr>
              <a:t> </a:t>
            </a:r>
            <a:r>
              <a:rPr lang="en-US" sz="3600" dirty="0" err="1">
                <a:solidFill>
                  <a:schemeClr val="bg1"/>
                </a:solidFill>
              </a:rPr>
              <a:t>indeks</a:t>
            </a:r>
            <a:r>
              <a:rPr lang="en-US" sz="3600" dirty="0">
                <a:solidFill>
                  <a:schemeClr val="bg1"/>
                </a:solidFill>
              </a:rPr>
              <a:t>, </a:t>
            </a:r>
            <a:r>
              <a:rPr lang="en-US" sz="3600" dirty="0" err="1">
                <a:solidFill>
                  <a:schemeClr val="bg1"/>
                </a:solidFill>
              </a:rPr>
              <a:t>d</a:t>
            </a:r>
            <a:r>
              <a:rPr lang="en-US" sz="3600" baseline="-25000" dirty="0" err="1">
                <a:solidFill>
                  <a:schemeClr val="bg1"/>
                </a:solidFill>
              </a:rPr>
              <a:t>j</a:t>
            </a:r>
            <a:r>
              <a:rPr lang="en-US" sz="3600" dirty="0">
                <a:solidFill>
                  <a:schemeClr val="bg1"/>
                </a:solidFill>
              </a:rPr>
              <a:t> </a:t>
            </a:r>
            <a:r>
              <a:rPr lang="en-US" sz="3600" dirty="0" err="1">
                <a:solidFill>
                  <a:schemeClr val="bg1"/>
                </a:solidFill>
              </a:rPr>
              <a:t>adalah</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maka</a:t>
            </a:r>
            <a:r>
              <a:rPr lang="en-US" sz="3600" dirty="0">
                <a:solidFill>
                  <a:schemeClr val="bg1"/>
                </a:solidFill>
              </a:rPr>
              <a:t> </a:t>
            </a:r>
            <a:r>
              <a:rPr lang="en-US" sz="3600" dirty="0" err="1">
                <a:solidFill>
                  <a:schemeClr val="bg1"/>
                </a:solidFill>
              </a:rPr>
              <a:t>w</a:t>
            </a:r>
            <a:r>
              <a:rPr lang="en-US" sz="3600" baseline="-25000" dirty="0" err="1">
                <a:solidFill>
                  <a:schemeClr val="bg1"/>
                </a:solidFill>
              </a:rPr>
              <a:t>i</a:t>
            </a:r>
            <a:r>
              <a:rPr lang="en-US" sz="3600" dirty="0" err="1">
                <a:solidFill>
                  <a:schemeClr val="bg1"/>
                </a:solidFill>
              </a:rPr>
              <a:t>,</a:t>
            </a:r>
            <a:r>
              <a:rPr lang="en-US" sz="3600" baseline="-25000" dirty="0" err="1">
                <a:solidFill>
                  <a:schemeClr val="bg1"/>
                </a:solidFill>
              </a:rPr>
              <a:t>j</a:t>
            </a:r>
            <a:r>
              <a:rPr lang="en-US" sz="3600" dirty="0">
                <a:solidFill>
                  <a:schemeClr val="bg1"/>
                </a:solidFill>
              </a:rPr>
              <a:t> ≥ 0 </a:t>
            </a:r>
            <a:r>
              <a:rPr lang="en-US" sz="3600" dirty="0" err="1">
                <a:solidFill>
                  <a:schemeClr val="bg1"/>
                </a:solidFill>
              </a:rPr>
              <a:t>adalah</a:t>
            </a:r>
            <a:r>
              <a:rPr lang="en-US" sz="3600" dirty="0">
                <a:solidFill>
                  <a:schemeClr val="bg1"/>
                </a:solidFill>
              </a:rPr>
              <a:t> </a:t>
            </a:r>
            <a:r>
              <a:rPr lang="en-US" sz="3600" dirty="0" err="1">
                <a:solidFill>
                  <a:schemeClr val="bg1"/>
                </a:solidFill>
              </a:rPr>
              <a:t>bobot</a:t>
            </a:r>
            <a:r>
              <a:rPr lang="en-US" sz="3600" dirty="0">
                <a:solidFill>
                  <a:schemeClr val="bg1"/>
                </a:solidFill>
              </a:rPr>
              <a:t> yang </a:t>
            </a:r>
            <a:r>
              <a:rPr lang="en-US" sz="3600" dirty="0" err="1">
                <a:solidFill>
                  <a:schemeClr val="bg1"/>
                </a:solidFill>
              </a:rPr>
              <a:t>terkait</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pasangan</a:t>
            </a:r>
            <a:r>
              <a:rPr lang="en-US" sz="3600" dirty="0">
                <a:solidFill>
                  <a:schemeClr val="bg1"/>
                </a:solidFill>
              </a:rPr>
              <a:t> (</a:t>
            </a:r>
            <a:r>
              <a:rPr lang="en-US" sz="3600" dirty="0" err="1">
                <a:solidFill>
                  <a:schemeClr val="bg1"/>
                </a:solidFill>
              </a:rPr>
              <a:t>t</a:t>
            </a:r>
            <a:r>
              <a:rPr lang="en-US" sz="3600" baseline="-25000" dirty="0" err="1">
                <a:solidFill>
                  <a:schemeClr val="bg1"/>
                </a:solidFill>
              </a:rPr>
              <a:t>i</a:t>
            </a:r>
            <a:r>
              <a:rPr lang="en-US" sz="3600" dirty="0">
                <a:solidFill>
                  <a:schemeClr val="bg1"/>
                </a:solidFill>
              </a:rPr>
              <a:t> , </a:t>
            </a:r>
            <a:r>
              <a:rPr lang="en-US" sz="3600" dirty="0" err="1">
                <a:solidFill>
                  <a:schemeClr val="bg1"/>
                </a:solidFill>
              </a:rPr>
              <a:t>d</a:t>
            </a:r>
            <a:r>
              <a:rPr lang="en-US" sz="3600" baseline="-25000" dirty="0" err="1">
                <a:solidFill>
                  <a:schemeClr val="bg1"/>
                </a:solidFill>
              </a:rPr>
              <a:t>j</a:t>
            </a:r>
            <a:r>
              <a:rPr lang="en-US" sz="3600" baseline="-25000" dirty="0">
                <a:solidFill>
                  <a:schemeClr val="bg1"/>
                </a:solidFill>
              </a:rPr>
              <a:t> </a:t>
            </a:r>
            <a:r>
              <a:rPr lang="en-US" sz="3600" dirty="0">
                <a:solidFill>
                  <a:schemeClr val="bg1"/>
                </a:solidFill>
              </a:rPr>
              <a:t>), </a:t>
            </a:r>
            <a:r>
              <a:rPr lang="en-US" sz="3600" dirty="0" err="1">
                <a:solidFill>
                  <a:schemeClr val="bg1"/>
                </a:solidFill>
              </a:rPr>
              <a:t>atau</a:t>
            </a:r>
            <a:r>
              <a:rPr lang="en-US" sz="3600" dirty="0">
                <a:solidFill>
                  <a:schemeClr val="bg1"/>
                </a:solidFill>
              </a:rPr>
              <a:t> </a:t>
            </a:r>
            <a:r>
              <a:rPr lang="en-US" sz="3600" dirty="0" err="1">
                <a:solidFill>
                  <a:schemeClr val="bg1"/>
                </a:solidFill>
              </a:rPr>
              <a:t>entitas</a:t>
            </a:r>
            <a:r>
              <a:rPr lang="en-US" sz="3600" dirty="0">
                <a:solidFill>
                  <a:schemeClr val="bg1"/>
                </a:solidFill>
              </a:rPr>
              <a:t> </a:t>
            </a:r>
            <a:r>
              <a:rPr lang="en-US" sz="3600" dirty="0" err="1">
                <a:solidFill>
                  <a:schemeClr val="bg1"/>
                </a:solidFill>
              </a:rPr>
              <a:t>tunggal</a:t>
            </a:r>
            <a:r>
              <a:rPr lang="en-US" sz="3600" dirty="0">
                <a:solidFill>
                  <a:schemeClr val="bg1"/>
                </a:solidFill>
              </a:rPr>
              <a:t> </a:t>
            </a:r>
            <a:r>
              <a:rPr lang="en-US" sz="3600" dirty="0" err="1">
                <a:solidFill>
                  <a:schemeClr val="bg1"/>
                </a:solidFill>
              </a:rPr>
              <a:t>w</a:t>
            </a:r>
            <a:r>
              <a:rPr lang="en-US" sz="3600" baseline="-25000" dirty="0" err="1">
                <a:solidFill>
                  <a:schemeClr val="bg1"/>
                </a:solidFill>
              </a:rPr>
              <a:t>ij</a:t>
            </a:r>
            <a:r>
              <a:rPr lang="en-US" sz="3600" dirty="0">
                <a:solidFill>
                  <a:schemeClr val="bg1"/>
                </a:solidFill>
              </a:rPr>
              <a:t>.</a:t>
            </a:r>
            <a:endParaRPr lang="en-US" sz="3600" dirty="0">
              <a:solidFill>
                <a:schemeClr val="bg1"/>
              </a:solidFill>
              <a:latin typeface="Tahoma"/>
            </a:endParaRPr>
          </a:p>
        </p:txBody>
      </p:sp>
      <p:sp>
        <p:nvSpPr>
          <p:cNvPr id="16" name="TextBox 12">
            <a:extLst>
              <a:ext uri="{FF2B5EF4-FFF2-40B4-BE49-F238E27FC236}">
                <a16:creationId xmlns:a16="http://schemas.microsoft.com/office/drawing/2014/main" id="{91E924D1-8D04-4A2C-B242-8D01B1C27410}"/>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05224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1" y="2221558"/>
            <a:ext cx="7161912" cy="626745"/>
          </a:xfrm>
          <a:prstGeom prst="rect">
            <a:avLst/>
          </a:prstGeom>
        </p:spPr>
        <p:txBody>
          <a:bodyPr lIns="0" tIns="0" rIns="0" bIns="0" rtlCol="0" anchor="t">
            <a:spAutoFit/>
          </a:bodyPr>
          <a:lstStyle/>
          <a:p>
            <a:pPr>
              <a:lnSpc>
                <a:spcPts val="4799"/>
              </a:lnSpc>
              <a:spcBef>
                <a:spcPct val="0"/>
              </a:spcBef>
            </a:pPr>
            <a:r>
              <a:rPr lang="en-US" sz="4799" dirty="0">
                <a:solidFill>
                  <a:srgbClr val="F6F3E4"/>
                </a:solidFill>
                <a:latin typeface="Tahoma Bold"/>
              </a:rPr>
              <a:t>REFERENCES</a:t>
            </a:r>
          </a:p>
        </p:txBody>
      </p:sp>
      <p:sp>
        <p:nvSpPr>
          <p:cNvPr id="14" name="TextBox 14"/>
          <p:cNvSpPr txBox="1"/>
          <p:nvPr/>
        </p:nvSpPr>
        <p:spPr>
          <a:xfrm>
            <a:off x="1956321" y="3431273"/>
            <a:ext cx="14045679" cy="1744067"/>
          </a:xfrm>
          <a:prstGeom prst="rect">
            <a:avLst/>
          </a:prstGeom>
        </p:spPr>
        <p:txBody>
          <a:bodyPr wrap="square" lIns="0" tIns="0" rIns="0" bIns="0" rtlCol="0" anchor="t">
            <a:spAutoFit/>
          </a:bodyPr>
          <a:lstStyle/>
          <a:p>
            <a:pPr algn="just">
              <a:lnSpc>
                <a:spcPts val="3400"/>
              </a:lnSpc>
            </a:pPr>
            <a:r>
              <a:rPr lang="en-US" sz="3400" dirty="0">
                <a:solidFill>
                  <a:srgbClr val="F6F3E4"/>
                </a:solidFill>
                <a:latin typeface="Tahoma"/>
              </a:rPr>
              <a:t>K. R. Chowdhary, 2020, Fundamentals of Artiﬁcial Intelligence, Springer</a:t>
            </a:r>
          </a:p>
          <a:p>
            <a:pPr algn="just">
              <a:lnSpc>
                <a:spcPts val="3400"/>
              </a:lnSpc>
            </a:pPr>
            <a:endParaRPr lang="en-US" sz="3400" dirty="0">
              <a:solidFill>
                <a:srgbClr val="F6F3E4"/>
              </a:solidFill>
              <a:latin typeface="Tahoma"/>
            </a:endParaRPr>
          </a:p>
          <a:p>
            <a:pPr algn="just">
              <a:lnSpc>
                <a:spcPts val="3400"/>
              </a:lnSpc>
            </a:pPr>
            <a:r>
              <a:rPr lang="en-US" sz="3400" dirty="0">
                <a:solidFill>
                  <a:srgbClr val="F6F3E4"/>
                </a:solidFill>
                <a:latin typeface="Tahoma"/>
              </a:rPr>
              <a:t>Stuart J. Russell, Peter </a:t>
            </a:r>
            <a:r>
              <a:rPr lang="en-US" sz="3400" dirty="0" err="1">
                <a:solidFill>
                  <a:srgbClr val="F6F3E4"/>
                </a:solidFill>
                <a:latin typeface="Tahoma"/>
              </a:rPr>
              <a:t>Norvig</a:t>
            </a:r>
            <a:r>
              <a:rPr lang="en-US" sz="3400" dirty="0">
                <a:solidFill>
                  <a:srgbClr val="F6F3E4"/>
                </a:solidFill>
                <a:latin typeface="Tahoma"/>
              </a:rPr>
              <a:t>, 2020, Artiﬁcial Intelligence A Modern Approach Third Edition, PRENTICE HALL </a:t>
            </a:r>
          </a:p>
        </p:txBody>
      </p:sp>
      <p:sp>
        <p:nvSpPr>
          <p:cNvPr id="15" name="TextBox 12">
            <a:extLst>
              <a:ext uri="{FF2B5EF4-FFF2-40B4-BE49-F238E27FC236}">
                <a16:creationId xmlns:a16="http://schemas.microsoft.com/office/drawing/2014/main" id="{28CCA68F-5A1B-4FB7-81DC-94EF219CF0F4}"/>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1028700" y="7007043"/>
            <a:ext cx="9918127" cy="1623980"/>
          </a:xfrm>
          <a:prstGeom prst="rect">
            <a:avLst/>
          </a:prstGeom>
        </p:spPr>
        <p:txBody>
          <a:bodyPr lIns="0" tIns="0" rIns="0" bIns="0" rtlCol="0" anchor="t">
            <a:spAutoFit/>
          </a:bodyPr>
          <a:lstStyle/>
          <a:p>
            <a:pPr>
              <a:lnSpc>
                <a:spcPts val="13389"/>
              </a:lnSpc>
            </a:pPr>
            <a:r>
              <a:rPr lang="en-US" sz="9563" spc="889">
                <a:solidFill>
                  <a:srgbClr val="FFFFFF"/>
                </a:solidFill>
                <a:latin typeface="Open Sans Bold Bold"/>
              </a:rPr>
              <a:t>THANK YOU!!</a:t>
            </a:r>
          </a:p>
        </p:txBody>
      </p:sp>
      <p:sp>
        <p:nvSpPr>
          <p:cNvPr id="4" name="TextBox 4"/>
          <p:cNvSpPr txBox="1"/>
          <p:nvPr/>
        </p:nvSpPr>
        <p:spPr>
          <a:xfrm>
            <a:off x="1028700" y="8885555"/>
            <a:ext cx="10238235" cy="372745"/>
          </a:xfrm>
          <a:prstGeom prst="rect">
            <a:avLst/>
          </a:prstGeom>
        </p:spPr>
        <p:txBody>
          <a:bodyPr lIns="0" tIns="0" rIns="0" bIns="0" rtlCol="0" anchor="t">
            <a:spAutoFit/>
          </a:bodyPr>
          <a:lstStyle/>
          <a:p>
            <a:pPr>
              <a:lnSpc>
                <a:spcPts val="3079"/>
              </a:lnSpc>
              <a:spcBef>
                <a:spcPct val="0"/>
              </a:spcBef>
            </a:pPr>
            <a:r>
              <a:rPr lang="en-US" sz="2199" spc="204">
                <a:solidFill>
                  <a:srgbClr val="FFFFFF"/>
                </a:solidFill>
                <a:latin typeface="Open Sauce"/>
              </a:rPr>
              <a:t>DATA SCIENCE DARMAJAYA “YOUR BEST FUTURE IN DATA”</a:t>
            </a:r>
          </a:p>
        </p:txBody>
      </p:sp>
      <p:grpSp>
        <p:nvGrpSpPr>
          <p:cNvPr id="5" name="Group 5"/>
          <p:cNvGrpSpPr/>
          <p:nvPr/>
        </p:nvGrpSpPr>
        <p:grpSpPr>
          <a:xfrm>
            <a:off x="-276225" y="360178"/>
            <a:ext cx="7683351" cy="897122"/>
            <a:chOff x="0" y="0"/>
            <a:chExt cx="10244467" cy="1196163"/>
          </a:xfrm>
        </p:grpSpPr>
        <p:grpSp>
          <p:nvGrpSpPr>
            <p:cNvPr id="6" name="Group 6"/>
            <p:cNvGrpSpPr/>
            <p:nvPr/>
          </p:nvGrpSpPr>
          <p:grpSpPr>
            <a:xfrm>
              <a:off x="0" y="0"/>
              <a:ext cx="10244467" cy="1196163"/>
              <a:chOff x="0" y="0"/>
              <a:chExt cx="2449405" cy="285997"/>
            </a:xfrm>
          </p:grpSpPr>
          <p:sp>
            <p:nvSpPr>
              <p:cNvPr id="7" name="Freeform 7"/>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8" name="TextBox 8"/>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9" name="Freeform 9"/>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10" name="Freeform 10"/>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1" name="Freeform 11"/>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2" name="Freeform 12"/>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53486" y="1833107"/>
            <a:ext cx="7161912" cy="626745"/>
          </a:xfrm>
          <a:prstGeom prst="rect">
            <a:avLst/>
          </a:prstGeom>
        </p:spPr>
        <p:txBody>
          <a:bodyPr lIns="0" tIns="0" rIns="0" bIns="0" rtlCol="0" anchor="t">
            <a:spAutoFit/>
          </a:bodyPr>
          <a:lstStyle/>
          <a:p>
            <a:pPr>
              <a:lnSpc>
                <a:spcPts val="4799"/>
              </a:lnSpc>
              <a:spcBef>
                <a:spcPct val="0"/>
              </a:spcBef>
            </a:pPr>
            <a:r>
              <a:rPr lang="en-US" sz="4799" dirty="0">
                <a:solidFill>
                  <a:srgbClr val="F6F3E4"/>
                </a:solidFill>
                <a:latin typeface="Tahoma Bold"/>
              </a:rPr>
              <a:t>Learning Objectives</a:t>
            </a:r>
          </a:p>
        </p:txBody>
      </p:sp>
      <p:sp>
        <p:nvSpPr>
          <p:cNvPr id="14" name="TextBox 14"/>
          <p:cNvSpPr txBox="1"/>
          <p:nvPr/>
        </p:nvSpPr>
        <p:spPr>
          <a:xfrm>
            <a:off x="2070620" y="2918961"/>
            <a:ext cx="14667435" cy="5668218"/>
          </a:xfrm>
          <a:prstGeom prst="rect">
            <a:avLst/>
          </a:prstGeom>
        </p:spPr>
        <p:txBody>
          <a:bodyPr lIns="0" tIns="0" rIns="0" bIns="0" rtlCol="0" anchor="t">
            <a:spAutoFit/>
          </a:bodyPr>
          <a:lstStyle/>
          <a:p>
            <a:pPr marL="734064" lvl="1" indent="-367032">
              <a:lnSpc>
                <a:spcPts val="3400"/>
              </a:lnSpc>
              <a:buFont typeface="Arial"/>
              <a:buChar char="•"/>
            </a:pPr>
            <a:r>
              <a:rPr lang="en-US" sz="3400" dirty="0">
                <a:solidFill>
                  <a:srgbClr val="F6F3E4"/>
                </a:solidFill>
                <a:latin typeface="Tahoma"/>
              </a:rPr>
              <a:t>Introduction</a:t>
            </a:r>
          </a:p>
          <a:p>
            <a:pPr marL="734064" lvl="1" indent="-367032">
              <a:lnSpc>
                <a:spcPts val="3400"/>
              </a:lnSpc>
              <a:buFont typeface="Arial"/>
              <a:buChar char="•"/>
            </a:pPr>
            <a:r>
              <a:rPr lang="en-US" sz="3400" dirty="0">
                <a:solidFill>
                  <a:srgbClr val="F6F3E4"/>
                </a:solidFill>
                <a:latin typeface="Tahoma"/>
              </a:rPr>
              <a:t>Retrieval Strategies</a:t>
            </a:r>
          </a:p>
          <a:p>
            <a:pPr marL="734064" lvl="1" indent="-367032">
              <a:lnSpc>
                <a:spcPts val="3400"/>
              </a:lnSpc>
              <a:buFont typeface="Arial"/>
              <a:buChar char="•"/>
            </a:pPr>
            <a:r>
              <a:rPr lang="en-US" sz="3400" dirty="0">
                <a:solidFill>
                  <a:srgbClr val="F6F3E4"/>
                </a:solidFill>
                <a:latin typeface="Tahoma"/>
              </a:rPr>
              <a:t>Boolean Model of IR System</a:t>
            </a:r>
          </a:p>
          <a:p>
            <a:pPr marL="734064" lvl="1" indent="-367032">
              <a:lnSpc>
                <a:spcPts val="3400"/>
              </a:lnSpc>
              <a:buFont typeface="Arial"/>
              <a:buChar char="•"/>
            </a:pPr>
            <a:r>
              <a:rPr lang="en-US" sz="3400" dirty="0">
                <a:solidFill>
                  <a:srgbClr val="F6F3E4"/>
                </a:solidFill>
                <a:latin typeface="Tahoma"/>
              </a:rPr>
              <a:t>Vector Space Model</a:t>
            </a:r>
          </a:p>
          <a:p>
            <a:pPr marL="734064" lvl="1" indent="-367032">
              <a:lnSpc>
                <a:spcPts val="3400"/>
              </a:lnSpc>
              <a:buFont typeface="Arial"/>
              <a:buChar char="•"/>
            </a:pPr>
            <a:r>
              <a:rPr lang="en-US" sz="3400" dirty="0">
                <a:solidFill>
                  <a:srgbClr val="F6F3E4"/>
                </a:solidFill>
                <a:latin typeface="Tahoma"/>
              </a:rPr>
              <a:t>Indexing</a:t>
            </a:r>
          </a:p>
          <a:p>
            <a:pPr marL="734064" lvl="1" indent="-367032">
              <a:lnSpc>
                <a:spcPts val="3400"/>
              </a:lnSpc>
              <a:buFont typeface="Arial"/>
              <a:buChar char="•"/>
            </a:pPr>
            <a:r>
              <a:rPr lang="en-US" sz="3400" dirty="0">
                <a:solidFill>
                  <a:srgbClr val="F6F3E4"/>
                </a:solidFill>
                <a:latin typeface="Tahoma"/>
              </a:rPr>
              <a:t>Probabilistic Retrieval Model</a:t>
            </a:r>
          </a:p>
          <a:p>
            <a:pPr marL="734064" lvl="1" indent="-367032">
              <a:lnSpc>
                <a:spcPts val="3400"/>
              </a:lnSpc>
              <a:buFont typeface="Arial"/>
              <a:buChar char="•"/>
            </a:pPr>
            <a:r>
              <a:rPr lang="en-US" sz="3400" dirty="0">
                <a:solidFill>
                  <a:srgbClr val="F6F3E4"/>
                </a:solidFill>
                <a:latin typeface="Tahoma"/>
              </a:rPr>
              <a:t>Fuzzy Logic-Based IR</a:t>
            </a:r>
          </a:p>
          <a:p>
            <a:pPr marL="734064" lvl="1" indent="-367032">
              <a:lnSpc>
                <a:spcPts val="3400"/>
              </a:lnSpc>
              <a:buFont typeface="Arial"/>
              <a:buChar char="•"/>
            </a:pPr>
            <a:r>
              <a:rPr lang="en-US" sz="3400" dirty="0">
                <a:solidFill>
                  <a:srgbClr val="F6F3E4"/>
                </a:solidFill>
                <a:latin typeface="Tahoma"/>
              </a:rPr>
              <a:t>Concept-Based IR</a:t>
            </a:r>
          </a:p>
          <a:p>
            <a:pPr marL="734064" lvl="1" indent="-367032">
              <a:lnSpc>
                <a:spcPts val="3400"/>
              </a:lnSpc>
              <a:buFont typeface="Arial"/>
              <a:buChar char="•"/>
            </a:pPr>
            <a:r>
              <a:rPr lang="en-US" sz="3400" dirty="0">
                <a:solidFill>
                  <a:srgbClr val="F6F3E4"/>
                </a:solidFill>
                <a:latin typeface="Tahoma"/>
              </a:rPr>
              <a:t>Automatic Query Expansion in IR</a:t>
            </a:r>
          </a:p>
          <a:p>
            <a:pPr marL="734064" lvl="1" indent="-367032">
              <a:lnSpc>
                <a:spcPts val="3400"/>
              </a:lnSpc>
              <a:buFont typeface="Arial"/>
              <a:buChar char="•"/>
            </a:pPr>
            <a:r>
              <a:rPr lang="en-US" sz="3400" dirty="0">
                <a:solidFill>
                  <a:srgbClr val="F6F3E4"/>
                </a:solidFill>
                <a:latin typeface="Tahoma"/>
              </a:rPr>
              <a:t>Using Bayesian Networks for IR</a:t>
            </a:r>
          </a:p>
          <a:p>
            <a:pPr marL="734064" lvl="1" indent="-367032">
              <a:lnSpc>
                <a:spcPts val="3400"/>
              </a:lnSpc>
              <a:buFont typeface="Arial"/>
              <a:buChar char="•"/>
            </a:pPr>
            <a:r>
              <a:rPr lang="en-US" sz="3400" dirty="0">
                <a:solidFill>
                  <a:srgbClr val="F6F3E4"/>
                </a:solidFill>
                <a:latin typeface="Tahoma"/>
              </a:rPr>
              <a:t>Semantic IR on the Web</a:t>
            </a:r>
          </a:p>
          <a:p>
            <a:pPr marL="734064" lvl="1" indent="-367032">
              <a:lnSpc>
                <a:spcPts val="3400"/>
              </a:lnSpc>
              <a:buFont typeface="Arial"/>
              <a:buChar char="•"/>
            </a:pPr>
            <a:r>
              <a:rPr lang="en-US" sz="3400" dirty="0">
                <a:solidFill>
                  <a:srgbClr val="F6F3E4"/>
                </a:solidFill>
                <a:latin typeface="Tahoma"/>
              </a:rPr>
              <a:t>Distributed IR</a:t>
            </a:r>
          </a:p>
          <a:p>
            <a:pPr marL="734064" lvl="1" indent="-367032">
              <a:lnSpc>
                <a:spcPts val="3400"/>
              </a:lnSpc>
              <a:buFont typeface="Arial"/>
              <a:buChar char="•"/>
            </a:pPr>
            <a:endParaRPr lang="en-US" sz="3400" dirty="0">
              <a:solidFill>
                <a:srgbClr val="F6F3E4"/>
              </a:solidFill>
              <a:latin typeface="Tahoma"/>
            </a:endParaRPr>
          </a:p>
        </p:txBody>
      </p:sp>
      <p:sp>
        <p:nvSpPr>
          <p:cNvPr id="16" name="TextBox 12">
            <a:extLst>
              <a:ext uri="{FF2B5EF4-FFF2-40B4-BE49-F238E27FC236}">
                <a16:creationId xmlns:a16="http://schemas.microsoft.com/office/drawing/2014/main" id="{6B72D264-1615-4D90-AF4E-BEABC1B91DE9}"/>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56321" y="2123705"/>
            <a:ext cx="4444479" cy="626745"/>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Introduction</a:t>
            </a:r>
          </a:p>
        </p:txBody>
      </p:sp>
      <p:sp>
        <p:nvSpPr>
          <p:cNvPr id="14" name="TextBox 14"/>
          <p:cNvSpPr txBox="1"/>
          <p:nvPr/>
        </p:nvSpPr>
        <p:spPr>
          <a:xfrm>
            <a:off x="1464130" y="3504150"/>
            <a:ext cx="15773399" cy="3488134"/>
          </a:xfrm>
          <a:prstGeom prst="rect">
            <a:avLst/>
          </a:prstGeom>
        </p:spPr>
        <p:txBody>
          <a:bodyPr wrap="square" lIns="0" tIns="0" rIns="0" bIns="0" rtlCol="0" anchor="t">
            <a:spAutoFit/>
          </a:bodyPr>
          <a:lstStyle/>
          <a:p>
            <a:pPr algn="just">
              <a:lnSpc>
                <a:spcPts val="3400"/>
              </a:lnSpc>
            </a:pPr>
            <a:r>
              <a:rPr lang="en-US" sz="3000" b="1" dirty="0" err="1">
                <a:solidFill>
                  <a:schemeClr val="bg1"/>
                </a:solidFill>
                <a:latin typeface="Tahoma"/>
              </a:rPr>
              <a:t>Masalah</a:t>
            </a:r>
            <a:r>
              <a:rPr lang="en-US" sz="3000" b="1" dirty="0">
                <a:solidFill>
                  <a:schemeClr val="bg1"/>
                </a:solidFill>
                <a:latin typeface="Tahoma"/>
              </a:rPr>
              <a:t> </a:t>
            </a:r>
            <a:r>
              <a:rPr lang="en-US" sz="3000" b="1" i="1" dirty="0">
                <a:solidFill>
                  <a:schemeClr val="bg1"/>
                </a:solidFill>
                <a:latin typeface="Tahoma"/>
              </a:rPr>
              <a:t>Information Retrieval </a:t>
            </a:r>
            <a:r>
              <a:rPr lang="en-US" sz="3000" b="1" dirty="0">
                <a:solidFill>
                  <a:schemeClr val="bg1"/>
                </a:solidFill>
                <a:latin typeface="Tahoma"/>
              </a:rPr>
              <a:t> (IR) </a:t>
            </a:r>
            <a:r>
              <a:rPr lang="en-US" sz="3000" b="1" dirty="0" err="1">
                <a:solidFill>
                  <a:schemeClr val="bg1"/>
                </a:solidFill>
                <a:latin typeface="Tahoma"/>
              </a:rPr>
              <a:t>saat</a:t>
            </a:r>
            <a:r>
              <a:rPr lang="en-US" sz="3000" b="1" dirty="0">
                <a:solidFill>
                  <a:schemeClr val="bg1"/>
                </a:solidFill>
                <a:latin typeface="Tahoma"/>
              </a:rPr>
              <a:t> </a:t>
            </a:r>
            <a:r>
              <a:rPr lang="en-US" sz="3000" b="1" dirty="0" err="1">
                <a:solidFill>
                  <a:schemeClr val="bg1"/>
                </a:solidFill>
                <a:latin typeface="Tahoma"/>
              </a:rPr>
              <a:t>ini</a:t>
            </a:r>
            <a:r>
              <a:rPr lang="en-US" sz="3000" b="1" dirty="0">
                <a:solidFill>
                  <a:schemeClr val="bg1"/>
                </a:solidFill>
                <a:latin typeface="Tahoma"/>
              </a:rPr>
              <a:t> </a:t>
            </a:r>
            <a:r>
              <a:rPr lang="en-US" sz="3000" b="1" dirty="0" err="1">
                <a:solidFill>
                  <a:schemeClr val="bg1"/>
                </a:solidFill>
                <a:latin typeface="Tahoma"/>
              </a:rPr>
              <a:t>sangat</a:t>
            </a:r>
            <a:r>
              <a:rPr lang="en-US" sz="3000" b="1" dirty="0">
                <a:solidFill>
                  <a:schemeClr val="bg1"/>
                </a:solidFill>
                <a:latin typeface="Tahoma"/>
              </a:rPr>
              <a:t> </a:t>
            </a:r>
            <a:r>
              <a:rPr lang="en-US" sz="3000" b="1" dirty="0" err="1">
                <a:solidFill>
                  <a:schemeClr val="bg1"/>
                </a:solidFill>
                <a:latin typeface="Tahoma"/>
              </a:rPr>
              <a:t>relevan</a:t>
            </a:r>
            <a:r>
              <a:rPr lang="en-US" sz="3000" b="1" dirty="0">
                <a:solidFill>
                  <a:schemeClr val="bg1"/>
                </a:solidFill>
                <a:latin typeface="Tahoma"/>
              </a:rPr>
              <a:t> </a:t>
            </a:r>
            <a:r>
              <a:rPr lang="en-US" sz="3000" b="1" dirty="0" err="1">
                <a:solidFill>
                  <a:schemeClr val="bg1"/>
                </a:solidFill>
                <a:latin typeface="Tahoma"/>
              </a:rPr>
              <a:t>ketika</a:t>
            </a:r>
            <a:r>
              <a:rPr lang="en-US" sz="3000" b="1" dirty="0">
                <a:solidFill>
                  <a:schemeClr val="bg1"/>
                </a:solidFill>
                <a:latin typeface="Tahoma"/>
              </a:rPr>
              <a:t> volume </a:t>
            </a:r>
            <a:r>
              <a:rPr lang="en-US" sz="3000" b="1" dirty="0" err="1">
                <a:solidFill>
                  <a:schemeClr val="bg1"/>
                </a:solidFill>
                <a:latin typeface="Tahoma"/>
              </a:rPr>
              <a:t>informasi</a:t>
            </a:r>
            <a:r>
              <a:rPr lang="en-US" sz="3000" b="1" dirty="0">
                <a:solidFill>
                  <a:schemeClr val="bg1"/>
                </a:solidFill>
                <a:latin typeface="Tahoma"/>
              </a:rPr>
              <a:t> yang </a:t>
            </a:r>
            <a:r>
              <a:rPr lang="en-US" sz="3000" b="1" dirty="0" err="1">
                <a:solidFill>
                  <a:schemeClr val="bg1"/>
                </a:solidFill>
                <a:latin typeface="Tahoma"/>
              </a:rPr>
              <a:t>dihasilkan</a:t>
            </a:r>
            <a:r>
              <a:rPr lang="en-US" sz="3000" b="1" dirty="0">
                <a:solidFill>
                  <a:schemeClr val="bg1"/>
                </a:solidFill>
                <a:latin typeface="Tahoma"/>
              </a:rPr>
              <a:t> </a:t>
            </a:r>
            <a:r>
              <a:rPr lang="en-US" sz="3000" b="1" dirty="0" err="1">
                <a:solidFill>
                  <a:schemeClr val="bg1"/>
                </a:solidFill>
                <a:latin typeface="Tahoma"/>
              </a:rPr>
              <a:t>jauh</a:t>
            </a:r>
            <a:r>
              <a:rPr lang="en-US" sz="3000" b="1" dirty="0">
                <a:solidFill>
                  <a:schemeClr val="bg1"/>
                </a:solidFill>
                <a:latin typeface="Tahoma"/>
              </a:rPr>
              <a:t> </a:t>
            </a:r>
            <a:r>
              <a:rPr lang="en-US" sz="3000" b="1" dirty="0" err="1">
                <a:solidFill>
                  <a:schemeClr val="bg1"/>
                </a:solidFill>
                <a:latin typeface="Tahoma"/>
              </a:rPr>
              <a:t>lebih</a:t>
            </a:r>
            <a:r>
              <a:rPr lang="en-US" sz="3000" b="1" dirty="0">
                <a:solidFill>
                  <a:schemeClr val="bg1"/>
                </a:solidFill>
                <a:latin typeface="Tahoma"/>
              </a:rPr>
              <a:t> </a:t>
            </a:r>
            <a:r>
              <a:rPr lang="en-US" sz="3000" b="1" dirty="0" err="1">
                <a:solidFill>
                  <a:schemeClr val="bg1"/>
                </a:solidFill>
                <a:latin typeface="Tahoma"/>
              </a:rPr>
              <a:t>banyak</a:t>
            </a:r>
            <a:r>
              <a:rPr lang="en-US" sz="3000" b="1" dirty="0">
                <a:solidFill>
                  <a:schemeClr val="bg1"/>
                </a:solidFill>
                <a:latin typeface="Tahoma"/>
              </a:rPr>
              <a:t> </a:t>
            </a:r>
            <a:r>
              <a:rPr lang="en-US" sz="3000" b="1" dirty="0" err="1">
                <a:solidFill>
                  <a:schemeClr val="bg1"/>
                </a:solidFill>
                <a:latin typeface="Tahoma"/>
              </a:rPr>
              <a:t>daripada</a:t>
            </a:r>
            <a:r>
              <a:rPr lang="en-US" sz="3000" b="1" dirty="0">
                <a:solidFill>
                  <a:schemeClr val="bg1"/>
                </a:solidFill>
                <a:latin typeface="Tahoma"/>
              </a:rPr>
              <a:t> yang </a:t>
            </a:r>
            <a:r>
              <a:rPr lang="en-US" sz="3000" b="1" dirty="0" err="1">
                <a:solidFill>
                  <a:schemeClr val="bg1"/>
                </a:solidFill>
                <a:latin typeface="Tahoma"/>
              </a:rPr>
              <a:t>dapat</a:t>
            </a:r>
            <a:r>
              <a:rPr lang="en-US" sz="3000" b="1" dirty="0">
                <a:solidFill>
                  <a:schemeClr val="bg1"/>
                </a:solidFill>
                <a:latin typeface="Tahoma"/>
              </a:rPr>
              <a:t> </a:t>
            </a:r>
            <a:r>
              <a:rPr lang="en-US" sz="3000" b="1" dirty="0" err="1">
                <a:solidFill>
                  <a:schemeClr val="bg1"/>
                </a:solidFill>
                <a:latin typeface="Tahoma"/>
              </a:rPr>
              <a:t>dicerna</a:t>
            </a:r>
            <a:r>
              <a:rPr lang="en-US" sz="3000" b="1" dirty="0">
                <a:solidFill>
                  <a:schemeClr val="bg1"/>
                </a:solidFill>
                <a:latin typeface="Tahoma"/>
              </a:rPr>
              <a:t> </a:t>
            </a:r>
            <a:r>
              <a:rPr lang="en-US" sz="3000" b="1" dirty="0" err="1">
                <a:solidFill>
                  <a:schemeClr val="bg1"/>
                </a:solidFill>
                <a:latin typeface="Tahoma"/>
              </a:rPr>
              <a:t>dengan</a:t>
            </a:r>
            <a:r>
              <a:rPr lang="en-US" sz="3000" b="1" dirty="0">
                <a:solidFill>
                  <a:schemeClr val="bg1"/>
                </a:solidFill>
                <a:latin typeface="Tahoma"/>
              </a:rPr>
              <a:t> </a:t>
            </a:r>
            <a:r>
              <a:rPr lang="en-US" sz="3000" b="1" dirty="0" err="1">
                <a:solidFill>
                  <a:schemeClr val="bg1"/>
                </a:solidFill>
                <a:latin typeface="Tahoma"/>
              </a:rPr>
              <a:t>mudah</a:t>
            </a:r>
            <a:r>
              <a:rPr lang="en-US" sz="3000" b="1" dirty="0">
                <a:solidFill>
                  <a:schemeClr val="bg1"/>
                </a:solidFill>
                <a:latin typeface="Tahoma"/>
              </a:rPr>
              <a:t> oleh </a:t>
            </a:r>
            <a:r>
              <a:rPr lang="en-US" sz="3000" b="1" dirty="0" err="1">
                <a:solidFill>
                  <a:schemeClr val="bg1"/>
                </a:solidFill>
                <a:latin typeface="Tahoma"/>
              </a:rPr>
              <a:t>individu</a:t>
            </a:r>
            <a:r>
              <a:rPr lang="en-US" sz="3000" b="1" dirty="0">
                <a:solidFill>
                  <a:schemeClr val="bg1"/>
                </a:solidFill>
                <a:latin typeface="Tahoma"/>
              </a:rPr>
              <a:t>. </a:t>
            </a:r>
            <a:r>
              <a:rPr lang="en-US" sz="3000" b="1" dirty="0" err="1">
                <a:solidFill>
                  <a:schemeClr val="bg1"/>
                </a:solidFill>
                <a:latin typeface="Tahoma"/>
              </a:rPr>
              <a:t>Akibatnya</a:t>
            </a:r>
            <a:r>
              <a:rPr lang="en-US" sz="3000" b="1" dirty="0">
                <a:solidFill>
                  <a:schemeClr val="bg1"/>
                </a:solidFill>
                <a:latin typeface="Tahoma"/>
              </a:rPr>
              <a:t>, </a:t>
            </a:r>
            <a:r>
              <a:rPr lang="en-US" sz="3000" b="1" dirty="0" err="1">
                <a:solidFill>
                  <a:schemeClr val="bg1"/>
                </a:solidFill>
                <a:latin typeface="Tahoma"/>
              </a:rPr>
              <a:t>sangat</a:t>
            </a:r>
            <a:r>
              <a:rPr lang="en-US" sz="3000" b="1" dirty="0">
                <a:solidFill>
                  <a:schemeClr val="bg1"/>
                </a:solidFill>
                <a:latin typeface="Tahoma"/>
              </a:rPr>
              <a:t> </a:t>
            </a:r>
            <a:r>
              <a:rPr lang="en-US" sz="3000" b="1" dirty="0" err="1">
                <a:solidFill>
                  <a:schemeClr val="bg1"/>
                </a:solidFill>
                <a:latin typeface="Tahoma"/>
              </a:rPr>
              <a:t>sulit</a:t>
            </a:r>
            <a:r>
              <a:rPr lang="en-US" sz="3000" b="1" dirty="0">
                <a:solidFill>
                  <a:schemeClr val="bg1"/>
                </a:solidFill>
                <a:latin typeface="Tahoma"/>
              </a:rPr>
              <a:t> </a:t>
            </a:r>
            <a:r>
              <a:rPr lang="en-US" sz="3000" b="1" dirty="0" err="1">
                <a:solidFill>
                  <a:schemeClr val="bg1"/>
                </a:solidFill>
                <a:latin typeface="Tahoma"/>
              </a:rPr>
              <a:t>untuk</a:t>
            </a:r>
            <a:r>
              <a:rPr lang="en-US" sz="3000" b="1" dirty="0">
                <a:solidFill>
                  <a:schemeClr val="bg1"/>
                </a:solidFill>
                <a:latin typeface="Tahoma"/>
              </a:rPr>
              <a:t> </a:t>
            </a:r>
            <a:r>
              <a:rPr lang="en-US" sz="3000" b="1" dirty="0" err="1">
                <a:solidFill>
                  <a:schemeClr val="bg1"/>
                </a:solidFill>
                <a:latin typeface="Tahoma"/>
              </a:rPr>
              <a:t>mencari</a:t>
            </a:r>
            <a:r>
              <a:rPr lang="en-US" sz="3000" b="1" dirty="0">
                <a:solidFill>
                  <a:schemeClr val="bg1"/>
                </a:solidFill>
                <a:latin typeface="Tahoma"/>
              </a:rPr>
              <a:t>, </a:t>
            </a:r>
            <a:r>
              <a:rPr lang="en-US" sz="3000" b="1" dirty="0" err="1">
                <a:solidFill>
                  <a:schemeClr val="bg1"/>
                </a:solidFill>
                <a:latin typeface="Tahoma"/>
              </a:rPr>
              <a:t>menemukan</a:t>
            </a:r>
            <a:r>
              <a:rPr lang="en-US" sz="3000" b="1" dirty="0">
                <a:solidFill>
                  <a:schemeClr val="bg1"/>
                </a:solidFill>
                <a:latin typeface="Tahoma"/>
              </a:rPr>
              <a:t>, dan </a:t>
            </a:r>
            <a:r>
              <a:rPr lang="en-US" sz="3000" b="1" dirty="0" err="1">
                <a:solidFill>
                  <a:schemeClr val="bg1"/>
                </a:solidFill>
                <a:latin typeface="Tahoma"/>
              </a:rPr>
              <a:t>menyebarkan</a:t>
            </a:r>
            <a:r>
              <a:rPr lang="en-US" sz="3000" b="1" dirty="0">
                <a:solidFill>
                  <a:schemeClr val="bg1"/>
                </a:solidFill>
                <a:latin typeface="Tahoma"/>
              </a:rPr>
              <a:t> </a:t>
            </a:r>
            <a:r>
              <a:rPr lang="en-US" sz="3000" b="1" dirty="0" err="1">
                <a:solidFill>
                  <a:schemeClr val="bg1"/>
                </a:solidFill>
                <a:latin typeface="Tahoma"/>
              </a:rPr>
              <a:t>informasi</a:t>
            </a:r>
            <a:r>
              <a:rPr lang="en-US" sz="3000" b="1" dirty="0">
                <a:solidFill>
                  <a:schemeClr val="bg1"/>
                </a:solidFill>
                <a:latin typeface="Tahoma"/>
              </a:rPr>
              <a:t> yang </a:t>
            </a:r>
            <a:r>
              <a:rPr lang="en-US" sz="3000" b="1" dirty="0" err="1">
                <a:solidFill>
                  <a:schemeClr val="bg1"/>
                </a:solidFill>
                <a:latin typeface="Tahoma"/>
              </a:rPr>
              <a:t>diinginkan</a:t>
            </a:r>
            <a:r>
              <a:rPr lang="en-US" sz="3000" b="1" dirty="0">
                <a:solidFill>
                  <a:schemeClr val="bg1"/>
                </a:solidFill>
                <a:latin typeface="Tahoma"/>
              </a:rPr>
              <a:t> </a:t>
            </a:r>
            <a:r>
              <a:rPr lang="en-US" sz="3000" b="1" dirty="0" err="1">
                <a:solidFill>
                  <a:schemeClr val="bg1"/>
                </a:solidFill>
                <a:latin typeface="Tahoma"/>
              </a:rPr>
              <a:t>secara</a:t>
            </a:r>
            <a:r>
              <a:rPr lang="en-US" sz="3000" b="1" dirty="0">
                <a:solidFill>
                  <a:schemeClr val="bg1"/>
                </a:solidFill>
                <a:latin typeface="Tahoma"/>
              </a:rPr>
              <a:t> </a:t>
            </a:r>
            <a:r>
              <a:rPr lang="en-US" sz="3000" b="1" dirty="0" err="1">
                <a:solidFill>
                  <a:schemeClr val="bg1"/>
                </a:solidFill>
                <a:latin typeface="Tahoma"/>
              </a:rPr>
              <a:t>tepat</a:t>
            </a:r>
            <a:r>
              <a:rPr lang="en-US" sz="3000" b="1" dirty="0">
                <a:solidFill>
                  <a:schemeClr val="bg1"/>
                </a:solidFill>
                <a:latin typeface="Tahoma"/>
              </a:rPr>
              <a:t> </a:t>
            </a:r>
            <a:r>
              <a:rPr lang="en-US" sz="3000" b="1" dirty="0" err="1">
                <a:solidFill>
                  <a:schemeClr val="bg1"/>
                </a:solidFill>
                <a:latin typeface="Tahoma"/>
              </a:rPr>
              <a:t>dari</a:t>
            </a:r>
            <a:r>
              <a:rPr lang="en-US" sz="3000" b="1" dirty="0">
                <a:solidFill>
                  <a:schemeClr val="bg1"/>
                </a:solidFill>
                <a:latin typeface="Tahoma"/>
              </a:rPr>
              <a:t> media </a:t>
            </a:r>
            <a:r>
              <a:rPr lang="en-US" sz="3000" b="1" dirty="0" err="1">
                <a:solidFill>
                  <a:schemeClr val="bg1"/>
                </a:solidFill>
                <a:latin typeface="Tahoma"/>
              </a:rPr>
              <a:t>penyimpanan</a:t>
            </a:r>
            <a:r>
              <a:rPr lang="en-US" sz="3000" b="1" dirty="0">
                <a:solidFill>
                  <a:schemeClr val="bg1"/>
                </a:solidFill>
                <a:latin typeface="Tahoma"/>
              </a:rPr>
              <a:t>, </a:t>
            </a:r>
            <a:r>
              <a:rPr lang="en-US" sz="3000" b="1" dirty="0" err="1">
                <a:solidFill>
                  <a:schemeClr val="bg1"/>
                </a:solidFill>
                <a:latin typeface="Tahoma"/>
              </a:rPr>
              <a:t>terlepas</a:t>
            </a:r>
            <a:r>
              <a:rPr lang="en-US" sz="3000" b="1" dirty="0">
                <a:solidFill>
                  <a:schemeClr val="bg1"/>
                </a:solidFill>
                <a:latin typeface="Tahoma"/>
              </a:rPr>
              <a:t> </a:t>
            </a:r>
            <a:r>
              <a:rPr lang="en-US" sz="3000" b="1" dirty="0" err="1">
                <a:solidFill>
                  <a:schemeClr val="bg1"/>
                </a:solidFill>
                <a:latin typeface="Tahoma"/>
              </a:rPr>
              <a:t>dari</a:t>
            </a:r>
            <a:r>
              <a:rPr lang="en-US" sz="3000" b="1" dirty="0">
                <a:solidFill>
                  <a:schemeClr val="bg1"/>
                </a:solidFill>
                <a:latin typeface="Tahoma"/>
              </a:rPr>
              <a:t> </a:t>
            </a:r>
            <a:r>
              <a:rPr lang="en-US" sz="3000" b="1" dirty="0" err="1">
                <a:solidFill>
                  <a:schemeClr val="bg1"/>
                </a:solidFill>
                <a:latin typeface="Tahoma"/>
              </a:rPr>
              <a:t>apakah</a:t>
            </a:r>
            <a:r>
              <a:rPr lang="en-US" sz="3000" b="1" dirty="0">
                <a:solidFill>
                  <a:schemeClr val="bg1"/>
                </a:solidFill>
                <a:latin typeface="Tahoma"/>
              </a:rPr>
              <a:t> </a:t>
            </a:r>
            <a:r>
              <a:rPr lang="en-US" sz="3000" b="1" dirty="0" err="1">
                <a:solidFill>
                  <a:schemeClr val="bg1"/>
                </a:solidFill>
                <a:latin typeface="Tahoma"/>
              </a:rPr>
              <a:t>itu</a:t>
            </a:r>
            <a:r>
              <a:rPr lang="en-US" sz="3000" b="1" dirty="0">
                <a:solidFill>
                  <a:schemeClr val="bg1"/>
                </a:solidFill>
                <a:latin typeface="Tahoma"/>
              </a:rPr>
              <a:t> </a:t>
            </a:r>
            <a:r>
              <a:rPr lang="en-US" sz="3000" b="1" dirty="0" err="1">
                <a:solidFill>
                  <a:schemeClr val="bg1"/>
                </a:solidFill>
                <a:latin typeface="Tahoma"/>
              </a:rPr>
              <a:t>benar</a:t>
            </a:r>
            <a:r>
              <a:rPr lang="en-US" sz="3000" b="1" dirty="0">
                <a:solidFill>
                  <a:schemeClr val="bg1"/>
                </a:solidFill>
                <a:latin typeface="Tahoma"/>
              </a:rPr>
              <a:t> </a:t>
            </a:r>
            <a:r>
              <a:rPr lang="en-US" sz="3000" b="1" dirty="0" err="1">
                <a:solidFill>
                  <a:schemeClr val="bg1"/>
                </a:solidFill>
                <a:latin typeface="Tahoma"/>
              </a:rPr>
              <a:t>atau</a:t>
            </a:r>
            <a:r>
              <a:rPr lang="en-US" sz="3000" b="1" dirty="0">
                <a:solidFill>
                  <a:schemeClr val="bg1"/>
                </a:solidFill>
                <a:latin typeface="Tahoma"/>
              </a:rPr>
              <a:t> </a:t>
            </a:r>
            <a:r>
              <a:rPr lang="en-US" sz="3000" b="1" dirty="0" err="1">
                <a:solidFill>
                  <a:schemeClr val="bg1"/>
                </a:solidFill>
                <a:latin typeface="Tahoma"/>
              </a:rPr>
              <a:t>tidak</a:t>
            </a:r>
            <a:r>
              <a:rPr lang="en-US" sz="3000" b="1" dirty="0">
                <a:solidFill>
                  <a:schemeClr val="bg1"/>
                </a:solidFill>
                <a:latin typeface="Tahoma"/>
              </a:rPr>
              <a:t>, </a:t>
            </a:r>
            <a:r>
              <a:rPr lang="en-US" sz="3000" b="1" dirty="0" err="1">
                <a:solidFill>
                  <a:schemeClr val="bg1"/>
                </a:solidFill>
                <a:latin typeface="Tahoma"/>
              </a:rPr>
              <a:t>didistribusikan</a:t>
            </a:r>
            <a:r>
              <a:rPr lang="en-US" sz="3000" b="1" dirty="0">
                <a:solidFill>
                  <a:schemeClr val="bg1"/>
                </a:solidFill>
                <a:latin typeface="Tahoma"/>
              </a:rPr>
              <a:t> </a:t>
            </a:r>
            <a:r>
              <a:rPr lang="en-US" sz="3000" b="1" dirty="0" err="1">
                <a:solidFill>
                  <a:schemeClr val="bg1"/>
                </a:solidFill>
                <a:latin typeface="Tahoma"/>
              </a:rPr>
              <a:t>secara</a:t>
            </a:r>
            <a:r>
              <a:rPr lang="en-US" sz="3000" b="1" dirty="0">
                <a:solidFill>
                  <a:schemeClr val="bg1"/>
                </a:solidFill>
                <a:latin typeface="Tahoma"/>
              </a:rPr>
              <a:t> </a:t>
            </a:r>
            <a:r>
              <a:rPr lang="en-US" sz="3000" b="1" dirty="0" err="1">
                <a:solidFill>
                  <a:schemeClr val="bg1"/>
                </a:solidFill>
                <a:latin typeface="Tahoma"/>
              </a:rPr>
              <a:t>lokal</a:t>
            </a:r>
            <a:r>
              <a:rPr lang="en-US" sz="3000" b="1" dirty="0">
                <a:solidFill>
                  <a:schemeClr val="bg1"/>
                </a:solidFill>
                <a:latin typeface="Tahoma"/>
              </a:rPr>
              <a:t> </a:t>
            </a:r>
            <a:r>
              <a:rPr lang="en-US" sz="3000" b="1" dirty="0" err="1">
                <a:solidFill>
                  <a:schemeClr val="bg1"/>
                </a:solidFill>
                <a:latin typeface="Tahoma"/>
              </a:rPr>
              <a:t>atau</a:t>
            </a:r>
            <a:r>
              <a:rPr lang="en-US" sz="3000" b="1" dirty="0">
                <a:solidFill>
                  <a:schemeClr val="bg1"/>
                </a:solidFill>
                <a:latin typeface="Tahoma"/>
              </a:rPr>
              <a:t> global. </a:t>
            </a:r>
            <a:r>
              <a:rPr lang="en-US" sz="3000" b="1" dirty="0" err="1">
                <a:solidFill>
                  <a:schemeClr val="bg1"/>
                </a:solidFill>
                <a:latin typeface="Tahoma"/>
              </a:rPr>
              <a:t>Informasi</a:t>
            </a:r>
            <a:r>
              <a:rPr lang="en-US" sz="3000" b="1" dirty="0">
                <a:solidFill>
                  <a:schemeClr val="bg1"/>
                </a:solidFill>
                <a:latin typeface="Tahoma"/>
              </a:rPr>
              <a:t> yang </a:t>
            </a:r>
            <a:r>
              <a:rPr lang="en-US" sz="3000" b="1" dirty="0" err="1">
                <a:solidFill>
                  <a:schemeClr val="bg1"/>
                </a:solidFill>
                <a:latin typeface="Tahoma"/>
              </a:rPr>
              <a:t>terus</a:t>
            </a:r>
            <a:r>
              <a:rPr lang="en-US" sz="3000" b="1" dirty="0">
                <a:solidFill>
                  <a:schemeClr val="bg1"/>
                </a:solidFill>
                <a:latin typeface="Tahoma"/>
              </a:rPr>
              <a:t> </a:t>
            </a:r>
            <a:r>
              <a:rPr lang="en-US" sz="3000" b="1" dirty="0" err="1">
                <a:solidFill>
                  <a:schemeClr val="bg1"/>
                </a:solidFill>
                <a:latin typeface="Tahoma"/>
              </a:rPr>
              <a:t>bertambah</a:t>
            </a:r>
            <a:r>
              <a:rPr lang="en-US" sz="3000" b="1" dirty="0">
                <a:solidFill>
                  <a:schemeClr val="bg1"/>
                </a:solidFill>
                <a:latin typeface="Tahoma"/>
              </a:rPr>
              <a:t> </a:t>
            </a:r>
            <a:r>
              <a:rPr lang="en-US" sz="3000" b="1" dirty="0" err="1">
                <a:solidFill>
                  <a:schemeClr val="bg1"/>
                </a:solidFill>
                <a:latin typeface="Tahoma"/>
              </a:rPr>
              <a:t>ke</a:t>
            </a:r>
            <a:r>
              <a:rPr lang="en-US" sz="3000" b="1" dirty="0">
                <a:solidFill>
                  <a:schemeClr val="bg1"/>
                </a:solidFill>
                <a:latin typeface="Tahoma"/>
              </a:rPr>
              <a:t> </a:t>
            </a:r>
            <a:r>
              <a:rPr lang="en-US" sz="3000" b="1" dirty="0" err="1">
                <a:solidFill>
                  <a:schemeClr val="bg1"/>
                </a:solidFill>
                <a:latin typeface="Tahoma"/>
              </a:rPr>
              <a:t>sistem</a:t>
            </a:r>
            <a:r>
              <a:rPr lang="en-US" sz="3000" b="1" dirty="0">
                <a:solidFill>
                  <a:schemeClr val="bg1"/>
                </a:solidFill>
                <a:latin typeface="Tahoma"/>
              </a:rPr>
              <a:t> </a:t>
            </a:r>
            <a:r>
              <a:rPr lang="en-US" sz="3000" b="1" dirty="0" err="1">
                <a:solidFill>
                  <a:schemeClr val="bg1"/>
                </a:solidFill>
                <a:latin typeface="Tahoma"/>
              </a:rPr>
              <a:t>penyimpanan</a:t>
            </a:r>
            <a:r>
              <a:rPr lang="en-US" sz="3000" b="1" dirty="0">
                <a:solidFill>
                  <a:schemeClr val="bg1"/>
                </a:solidFill>
                <a:latin typeface="Tahoma"/>
              </a:rPr>
              <a:t>, </a:t>
            </a:r>
            <a:r>
              <a:rPr lang="en-US" sz="3000" b="1" dirty="0" err="1">
                <a:solidFill>
                  <a:schemeClr val="bg1"/>
                </a:solidFill>
                <a:latin typeface="Tahoma"/>
              </a:rPr>
              <a:t>didorong</a:t>
            </a:r>
            <a:r>
              <a:rPr lang="en-US" sz="3000" b="1" dirty="0">
                <a:solidFill>
                  <a:schemeClr val="bg1"/>
                </a:solidFill>
                <a:latin typeface="Tahoma"/>
              </a:rPr>
              <a:t> oleh </a:t>
            </a:r>
            <a:r>
              <a:rPr lang="en-US" sz="3000" b="1" dirty="0" err="1">
                <a:solidFill>
                  <a:schemeClr val="bg1"/>
                </a:solidFill>
                <a:latin typeface="Tahoma"/>
              </a:rPr>
              <a:t>hadirnya</a:t>
            </a:r>
            <a:r>
              <a:rPr lang="en-US" sz="3000" b="1" dirty="0">
                <a:solidFill>
                  <a:schemeClr val="bg1"/>
                </a:solidFill>
                <a:latin typeface="Tahoma"/>
              </a:rPr>
              <a:t> Internet dan World Wide Web, </a:t>
            </a:r>
            <a:r>
              <a:rPr lang="en-US" sz="3000" b="1" dirty="0" err="1">
                <a:solidFill>
                  <a:schemeClr val="bg1"/>
                </a:solidFill>
                <a:latin typeface="Tahoma"/>
              </a:rPr>
              <a:t>serta</a:t>
            </a:r>
            <a:r>
              <a:rPr lang="en-US" sz="3000" b="1" dirty="0">
                <a:solidFill>
                  <a:schemeClr val="bg1"/>
                </a:solidFill>
                <a:latin typeface="Tahoma"/>
              </a:rPr>
              <a:t> </a:t>
            </a:r>
            <a:r>
              <a:rPr lang="en-US" sz="3000" b="1" dirty="0" err="1">
                <a:solidFill>
                  <a:schemeClr val="bg1"/>
                </a:solidFill>
                <a:latin typeface="Tahoma"/>
              </a:rPr>
              <a:t>perpustakaan</a:t>
            </a:r>
            <a:r>
              <a:rPr lang="en-US" sz="3000" b="1" dirty="0">
                <a:solidFill>
                  <a:schemeClr val="bg1"/>
                </a:solidFill>
                <a:latin typeface="Tahoma"/>
              </a:rPr>
              <a:t> digital, </a:t>
            </a:r>
            <a:r>
              <a:rPr lang="en-US" sz="3000" b="1" dirty="0" err="1">
                <a:solidFill>
                  <a:schemeClr val="bg1"/>
                </a:solidFill>
                <a:latin typeface="Tahoma"/>
              </a:rPr>
              <a:t>gudang</a:t>
            </a:r>
            <a:r>
              <a:rPr lang="en-US" sz="3000" b="1" dirty="0">
                <a:solidFill>
                  <a:schemeClr val="bg1"/>
                </a:solidFill>
                <a:latin typeface="Tahoma"/>
              </a:rPr>
              <a:t> </a:t>
            </a:r>
            <a:r>
              <a:rPr lang="en-US" sz="3000" b="1" dirty="0" err="1">
                <a:solidFill>
                  <a:schemeClr val="bg1"/>
                </a:solidFill>
                <a:latin typeface="Tahoma"/>
              </a:rPr>
              <a:t>publikasi</a:t>
            </a:r>
            <a:r>
              <a:rPr lang="en-US" sz="3000" b="1" dirty="0">
                <a:solidFill>
                  <a:schemeClr val="bg1"/>
                </a:solidFill>
                <a:latin typeface="Tahoma"/>
              </a:rPr>
              <a:t> </a:t>
            </a:r>
            <a:r>
              <a:rPr lang="en-US" sz="3000" b="1" dirty="0" err="1">
                <a:solidFill>
                  <a:schemeClr val="bg1"/>
                </a:solidFill>
                <a:latin typeface="Tahoma"/>
              </a:rPr>
              <a:t>penelitian</a:t>
            </a:r>
            <a:r>
              <a:rPr lang="en-US" sz="3000" b="1" dirty="0">
                <a:solidFill>
                  <a:schemeClr val="bg1"/>
                </a:solidFill>
                <a:latin typeface="Tahoma"/>
              </a:rPr>
              <a:t>, </a:t>
            </a:r>
            <a:r>
              <a:rPr lang="en-US" sz="3000" b="1" dirty="0" err="1">
                <a:solidFill>
                  <a:schemeClr val="bg1"/>
                </a:solidFill>
                <a:latin typeface="Tahoma"/>
              </a:rPr>
              <a:t>surat</a:t>
            </a:r>
            <a:r>
              <a:rPr lang="en-US" sz="3000" b="1" dirty="0">
                <a:solidFill>
                  <a:schemeClr val="bg1"/>
                </a:solidFill>
                <a:latin typeface="Tahoma"/>
              </a:rPr>
              <a:t> </a:t>
            </a:r>
            <a:r>
              <a:rPr lang="en-US" sz="3000" b="1" dirty="0" err="1">
                <a:solidFill>
                  <a:schemeClr val="bg1"/>
                </a:solidFill>
                <a:latin typeface="Tahoma"/>
              </a:rPr>
              <a:t>kabar</a:t>
            </a:r>
            <a:r>
              <a:rPr lang="en-US" sz="3000" b="1" dirty="0">
                <a:solidFill>
                  <a:schemeClr val="bg1"/>
                </a:solidFill>
                <a:latin typeface="Tahoma"/>
              </a:rPr>
              <a:t> </a:t>
            </a:r>
            <a:r>
              <a:rPr lang="en-US" sz="3000" b="1" dirty="0" err="1">
                <a:solidFill>
                  <a:schemeClr val="bg1"/>
                </a:solidFill>
                <a:latin typeface="Tahoma"/>
              </a:rPr>
              <a:t>edisi</a:t>
            </a:r>
            <a:r>
              <a:rPr lang="en-US" sz="3000" b="1" dirty="0">
                <a:solidFill>
                  <a:schemeClr val="bg1"/>
                </a:solidFill>
                <a:latin typeface="Tahoma"/>
              </a:rPr>
              <a:t> </a:t>
            </a:r>
            <a:r>
              <a:rPr lang="en-US" sz="3000" b="1" dirty="0" err="1">
                <a:solidFill>
                  <a:schemeClr val="bg1"/>
                </a:solidFill>
                <a:latin typeface="Tahoma"/>
              </a:rPr>
              <a:t>elektronik</a:t>
            </a:r>
            <a:r>
              <a:rPr lang="en-US" sz="3000" b="1" dirty="0">
                <a:solidFill>
                  <a:schemeClr val="bg1"/>
                </a:solidFill>
                <a:latin typeface="Tahoma"/>
              </a:rPr>
              <a:t>, </a:t>
            </a:r>
            <a:r>
              <a:rPr lang="en-US" sz="3000" b="1" dirty="0" err="1">
                <a:solidFill>
                  <a:schemeClr val="bg1"/>
                </a:solidFill>
                <a:latin typeface="Tahoma"/>
              </a:rPr>
              <a:t>jurnal</a:t>
            </a:r>
            <a:r>
              <a:rPr lang="en-US" sz="3000" b="1" dirty="0">
                <a:solidFill>
                  <a:schemeClr val="bg1"/>
                </a:solidFill>
                <a:latin typeface="Tahoma"/>
              </a:rPr>
              <a:t>, dan </a:t>
            </a:r>
            <a:r>
              <a:rPr lang="en-US" sz="3000" b="1" dirty="0" err="1">
                <a:solidFill>
                  <a:schemeClr val="bg1"/>
                </a:solidFill>
                <a:latin typeface="Tahoma"/>
              </a:rPr>
              <a:t>majalah</a:t>
            </a:r>
            <a:r>
              <a:rPr lang="en-US" sz="3000" b="1" dirty="0">
                <a:solidFill>
                  <a:schemeClr val="bg1"/>
                </a:solidFill>
                <a:latin typeface="Tahoma"/>
              </a:rPr>
              <a:t>. </a:t>
            </a:r>
          </a:p>
        </p:txBody>
      </p:sp>
      <p:sp>
        <p:nvSpPr>
          <p:cNvPr id="16" name="TextBox 12">
            <a:extLst>
              <a:ext uri="{FF2B5EF4-FFF2-40B4-BE49-F238E27FC236}">
                <a16:creationId xmlns:a16="http://schemas.microsoft.com/office/drawing/2014/main" id="{C8B3B51E-8ECA-4D3F-872E-65B651C327D3}"/>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689974" y="676482"/>
            <a:ext cx="7292226" cy="615553"/>
          </a:xfrm>
          <a:prstGeom prst="rect">
            <a:avLst/>
          </a:prstGeom>
        </p:spPr>
        <p:txBody>
          <a:bodyPr wrap="square" lIns="0" tIns="0" rIns="0" bIns="0" rtlCol="0" anchor="t">
            <a:spAutoFit/>
          </a:bodyPr>
          <a:lstStyle/>
          <a:p>
            <a:pPr>
              <a:lnSpc>
                <a:spcPts val="4799"/>
              </a:lnSpc>
              <a:spcBef>
                <a:spcPct val="0"/>
              </a:spcBef>
            </a:pPr>
            <a:r>
              <a:rPr lang="en-US" sz="4800" b="1" dirty="0">
                <a:solidFill>
                  <a:srgbClr val="F6F3E4"/>
                </a:solidFill>
                <a:latin typeface="Tahoma"/>
              </a:rPr>
              <a:t>Retrieval Strategies</a:t>
            </a:r>
          </a:p>
        </p:txBody>
      </p:sp>
      <p:sp>
        <p:nvSpPr>
          <p:cNvPr id="14" name="TextBox 14"/>
          <p:cNvSpPr txBox="1"/>
          <p:nvPr/>
        </p:nvSpPr>
        <p:spPr>
          <a:xfrm>
            <a:off x="457968" y="1769814"/>
            <a:ext cx="17373600" cy="7412286"/>
          </a:xfrm>
          <a:prstGeom prst="rect">
            <a:avLst/>
          </a:prstGeom>
        </p:spPr>
        <p:txBody>
          <a:bodyPr wrap="square" lIns="0" tIns="0" rIns="0" bIns="0" rtlCol="0" anchor="t">
            <a:spAutoFit/>
          </a:bodyPr>
          <a:lstStyle/>
          <a:p>
            <a:pPr algn="just">
              <a:lnSpc>
                <a:spcPts val="3400"/>
              </a:lnSpc>
            </a:pPr>
            <a:r>
              <a:rPr lang="en-US" sz="3200" dirty="0" err="1">
                <a:solidFill>
                  <a:schemeClr val="bg1"/>
                </a:solidFill>
              </a:rPr>
              <a:t>Sekumpulan</a:t>
            </a:r>
            <a:r>
              <a:rPr lang="en-US" sz="3200" dirty="0">
                <a:solidFill>
                  <a:schemeClr val="bg1"/>
                </a:solidFill>
              </a:rPr>
              <a:t> </a:t>
            </a:r>
            <a:r>
              <a:rPr lang="en-US" sz="3200" dirty="0" err="1">
                <a:solidFill>
                  <a:schemeClr val="bg1"/>
                </a:solidFill>
              </a:rPr>
              <a:t>dokumen</a:t>
            </a:r>
            <a:r>
              <a:rPr lang="en-US" sz="3200" dirty="0">
                <a:solidFill>
                  <a:schemeClr val="bg1"/>
                </a:solidFill>
              </a:rPr>
              <a:t> D1 , D2 ,...,</a:t>
            </a:r>
            <a:r>
              <a:rPr lang="en-US" sz="3200" dirty="0" err="1">
                <a:solidFill>
                  <a:schemeClr val="bg1"/>
                </a:solidFill>
              </a:rPr>
              <a:t>Dn</a:t>
            </a:r>
            <a:r>
              <a:rPr lang="en-US" sz="3200" dirty="0">
                <a:solidFill>
                  <a:schemeClr val="bg1"/>
                </a:solidFill>
              </a:rPr>
              <a:t> dan </a:t>
            </a:r>
            <a:r>
              <a:rPr lang="en-US" sz="3200" dirty="0" err="1">
                <a:solidFill>
                  <a:schemeClr val="bg1"/>
                </a:solidFill>
              </a:rPr>
              <a:t>kueri</a:t>
            </a:r>
            <a:r>
              <a:rPr lang="en-US" sz="3200" dirty="0">
                <a:solidFill>
                  <a:schemeClr val="bg1"/>
                </a:solidFill>
              </a:rPr>
              <a:t> Q, </a:t>
            </a:r>
            <a:r>
              <a:rPr lang="en-US" sz="3200" dirty="0" err="1">
                <a:solidFill>
                  <a:schemeClr val="bg1"/>
                </a:solidFill>
              </a:rPr>
              <a:t>untuk</a:t>
            </a:r>
            <a:r>
              <a:rPr lang="en-US" sz="3200" dirty="0">
                <a:solidFill>
                  <a:schemeClr val="bg1"/>
                </a:solidFill>
              </a:rPr>
              <a:t> </a:t>
            </a:r>
            <a:r>
              <a:rPr lang="en-US" sz="3200" dirty="0" err="1">
                <a:solidFill>
                  <a:schemeClr val="bg1"/>
                </a:solidFill>
              </a:rPr>
              <a:t>pengambilan</a:t>
            </a:r>
            <a:r>
              <a:rPr lang="en-US" sz="3200" dirty="0">
                <a:solidFill>
                  <a:schemeClr val="bg1"/>
                </a:solidFill>
              </a:rPr>
              <a:t> </a:t>
            </a:r>
            <a:r>
              <a:rPr lang="en-US" sz="3200" dirty="0" err="1">
                <a:solidFill>
                  <a:schemeClr val="bg1"/>
                </a:solidFill>
              </a:rPr>
              <a:t>informasi</a:t>
            </a:r>
            <a:r>
              <a:rPr lang="en-US" sz="3200" dirty="0">
                <a:solidFill>
                  <a:schemeClr val="bg1"/>
                </a:solidFill>
              </a:rPr>
              <a:t> yang </a:t>
            </a:r>
            <a:r>
              <a:rPr lang="en-US" sz="3200" dirty="0" err="1">
                <a:solidFill>
                  <a:schemeClr val="bg1"/>
                </a:solidFill>
              </a:rPr>
              <a:t>memberikan</a:t>
            </a:r>
            <a:r>
              <a:rPr lang="en-US" sz="3200" dirty="0">
                <a:solidFill>
                  <a:schemeClr val="bg1"/>
                </a:solidFill>
              </a:rPr>
              <a:t> </a:t>
            </a:r>
            <a:r>
              <a:rPr lang="en-US" sz="3200" dirty="0" err="1">
                <a:solidFill>
                  <a:schemeClr val="bg1"/>
                </a:solidFill>
              </a:rPr>
              <a:t>ukuran</a:t>
            </a:r>
            <a:r>
              <a:rPr lang="en-US" sz="3200" dirty="0">
                <a:solidFill>
                  <a:schemeClr val="bg1"/>
                </a:solidFill>
              </a:rPr>
              <a:t> </a:t>
            </a:r>
            <a:r>
              <a:rPr lang="en-US" sz="3200" dirty="0" err="1">
                <a:solidFill>
                  <a:schemeClr val="bg1"/>
                </a:solidFill>
              </a:rPr>
              <a:t>kesamaan</a:t>
            </a:r>
            <a:r>
              <a:rPr lang="en-US" sz="3200" dirty="0">
                <a:solidFill>
                  <a:schemeClr val="bg1"/>
                </a:solidFill>
              </a:rPr>
              <a:t> sim(Q, Di ) </a:t>
            </a:r>
            <a:r>
              <a:rPr lang="en-US" sz="3200" dirty="0" err="1">
                <a:solidFill>
                  <a:schemeClr val="bg1"/>
                </a:solidFill>
              </a:rPr>
              <a:t>untuk</a:t>
            </a:r>
            <a:r>
              <a:rPr lang="en-US" sz="3200" dirty="0">
                <a:solidFill>
                  <a:schemeClr val="bg1"/>
                </a:solidFill>
              </a:rPr>
              <a:t> </a:t>
            </a:r>
            <a:r>
              <a:rPr lang="en-US" sz="3200" dirty="0" err="1">
                <a:solidFill>
                  <a:schemeClr val="bg1"/>
                </a:solidFill>
              </a:rPr>
              <a:t>i</a:t>
            </a:r>
            <a:r>
              <a:rPr lang="en-US" sz="3200" dirty="0">
                <a:solidFill>
                  <a:schemeClr val="bg1"/>
                </a:solidFill>
              </a:rPr>
              <a:t> = 1, 2,...,n , </a:t>
            </a:r>
            <a:r>
              <a:rPr lang="en-US" sz="3200" dirty="0" err="1">
                <a:solidFill>
                  <a:schemeClr val="bg1"/>
                </a:solidFill>
              </a:rPr>
              <a:t>antara</a:t>
            </a:r>
            <a:r>
              <a:rPr lang="en-US" sz="3200" dirty="0">
                <a:solidFill>
                  <a:schemeClr val="bg1"/>
                </a:solidFill>
              </a:rPr>
              <a:t> </a:t>
            </a:r>
            <a:r>
              <a:rPr lang="en-US" sz="3200" dirty="0" err="1">
                <a:solidFill>
                  <a:schemeClr val="bg1"/>
                </a:solidFill>
              </a:rPr>
              <a:t>kueri</a:t>
            </a:r>
            <a:r>
              <a:rPr lang="en-US" sz="3200" dirty="0">
                <a:solidFill>
                  <a:schemeClr val="bg1"/>
                </a:solidFill>
              </a:rPr>
              <a:t> Q dan </a:t>
            </a:r>
            <a:r>
              <a:rPr lang="en-US" sz="3200" dirty="0" err="1">
                <a:solidFill>
                  <a:schemeClr val="bg1"/>
                </a:solidFill>
              </a:rPr>
              <a:t>kumpulan</a:t>
            </a:r>
            <a:r>
              <a:rPr lang="en-US" sz="3200" dirty="0">
                <a:solidFill>
                  <a:schemeClr val="bg1"/>
                </a:solidFill>
              </a:rPr>
              <a:t> </a:t>
            </a:r>
            <a:r>
              <a:rPr lang="en-US" sz="3200" dirty="0" err="1">
                <a:solidFill>
                  <a:schemeClr val="bg1"/>
                </a:solidFill>
              </a:rPr>
              <a:t>dokumen</a:t>
            </a:r>
            <a:r>
              <a:rPr lang="en-US" sz="3200" dirty="0">
                <a:solidFill>
                  <a:schemeClr val="bg1"/>
                </a:solidFill>
              </a:rPr>
              <a:t> D. </a:t>
            </a:r>
          </a:p>
          <a:p>
            <a:pPr algn="just">
              <a:lnSpc>
                <a:spcPts val="3400"/>
              </a:lnSpc>
            </a:pPr>
            <a:r>
              <a:rPr lang="en-US" sz="3200" dirty="0">
                <a:solidFill>
                  <a:schemeClr val="bg1"/>
                </a:solidFill>
              </a:rPr>
              <a:t>• </a:t>
            </a:r>
            <a:r>
              <a:rPr lang="en-US" sz="3600" b="1" dirty="0" err="1">
                <a:solidFill>
                  <a:schemeClr val="bg1"/>
                </a:solidFill>
              </a:rPr>
              <a:t>Pengindeksan</a:t>
            </a:r>
            <a:r>
              <a:rPr lang="en-US" sz="3600" b="1" dirty="0">
                <a:solidFill>
                  <a:schemeClr val="bg1"/>
                </a:solidFill>
              </a:rPr>
              <a:t> Boolean</a:t>
            </a:r>
            <a:r>
              <a:rPr lang="en-US" sz="3600" dirty="0">
                <a:solidFill>
                  <a:schemeClr val="bg1"/>
                </a:solidFill>
              </a:rPr>
              <a:t>. </a:t>
            </a:r>
            <a:r>
              <a:rPr lang="en-US" sz="3200" dirty="0" err="1">
                <a:solidFill>
                  <a:schemeClr val="bg1"/>
                </a:solidFill>
              </a:rPr>
              <a:t>Kueri</a:t>
            </a:r>
            <a:r>
              <a:rPr lang="en-US" sz="3200" dirty="0">
                <a:solidFill>
                  <a:schemeClr val="bg1"/>
                </a:solidFill>
              </a:rPr>
              <a:t> Boolean </a:t>
            </a:r>
            <a:r>
              <a:rPr lang="en-US" sz="3200" dirty="0" err="1">
                <a:solidFill>
                  <a:schemeClr val="bg1"/>
                </a:solidFill>
              </a:rPr>
              <a:t>menghasilkan</a:t>
            </a:r>
            <a:r>
              <a:rPr lang="en-US" sz="3200" dirty="0">
                <a:solidFill>
                  <a:schemeClr val="bg1"/>
                </a:solidFill>
              </a:rPr>
              <a:t> </a:t>
            </a:r>
            <a:r>
              <a:rPr lang="en-US" sz="3200" dirty="0" err="1">
                <a:solidFill>
                  <a:schemeClr val="bg1"/>
                </a:solidFill>
              </a:rPr>
              <a:t>peringkat</a:t>
            </a:r>
            <a:r>
              <a:rPr lang="en-US" sz="3200" dirty="0">
                <a:solidFill>
                  <a:schemeClr val="bg1"/>
                </a:solidFill>
              </a:rPr>
              <a:t> </a:t>
            </a:r>
            <a:r>
              <a:rPr lang="en-US" sz="3200" dirty="0" err="1">
                <a:solidFill>
                  <a:schemeClr val="bg1"/>
                </a:solidFill>
              </a:rPr>
              <a:t>berdasarkan</a:t>
            </a:r>
            <a:r>
              <a:rPr lang="en-US" sz="3200" dirty="0">
                <a:solidFill>
                  <a:schemeClr val="bg1"/>
                </a:solidFill>
              </a:rPr>
              <a:t> </a:t>
            </a:r>
            <a:r>
              <a:rPr lang="en-US" sz="3200" dirty="0" err="1">
                <a:solidFill>
                  <a:schemeClr val="bg1"/>
                </a:solidFill>
              </a:rPr>
              <a:t>beberapa</a:t>
            </a:r>
            <a:r>
              <a:rPr lang="en-US" sz="3200" dirty="0">
                <a:solidFill>
                  <a:schemeClr val="bg1"/>
                </a:solidFill>
              </a:rPr>
              <a:t> </a:t>
            </a:r>
            <a:r>
              <a:rPr lang="en-US" sz="3200" dirty="0" err="1">
                <a:solidFill>
                  <a:schemeClr val="bg1"/>
                </a:solidFill>
              </a:rPr>
              <a:t>skor</a:t>
            </a:r>
            <a:r>
              <a:rPr lang="en-US" sz="3200" dirty="0">
                <a:solidFill>
                  <a:schemeClr val="bg1"/>
                </a:solidFill>
              </a:rPr>
              <a:t> yang </a:t>
            </a:r>
            <a:r>
              <a:rPr lang="en-US" sz="3200" dirty="0" err="1">
                <a:solidFill>
                  <a:schemeClr val="bg1"/>
                </a:solidFill>
              </a:rPr>
              <a:t>diberikan</a:t>
            </a:r>
            <a:r>
              <a:rPr lang="en-US" sz="3200" dirty="0">
                <a:solidFill>
                  <a:schemeClr val="bg1"/>
                </a:solidFill>
              </a:rPr>
              <a:t>. Hal </a:t>
            </a:r>
            <a:r>
              <a:rPr lang="en-US" sz="3200" dirty="0" err="1">
                <a:solidFill>
                  <a:schemeClr val="bg1"/>
                </a:solidFill>
              </a:rPr>
              <a:t>ini</a:t>
            </a:r>
            <a:r>
              <a:rPr lang="en-US" sz="3200" dirty="0">
                <a:solidFill>
                  <a:schemeClr val="bg1"/>
                </a:solidFill>
              </a:rPr>
              <a:t> </a:t>
            </a:r>
            <a:r>
              <a:rPr lang="en-US" sz="3200" dirty="0" err="1">
                <a:solidFill>
                  <a:schemeClr val="bg1"/>
                </a:solidFill>
              </a:rPr>
              <a:t>dapat</a:t>
            </a:r>
            <a:r>
              <a:rPr lang="en-US" sz="3200" dirty="0">
                <a:solidFill>
                  <a:schemeClr val="bg1"/>
                </a:solidFill>
              </a:rPr>
              <a:t> </a:t>
            </a:r>
            <a:r>
              <a:rPr lang="en-US" sz="3200" dirty="0" err="1">
                <a:solidFill>
                  <a:schemeClr val="bg1"/>
                </a:solidFill>
              </a:rPr>
              <a:t>dicapai</a:t>
            </a:r>
            <a:r>
              <a:rPr lang="en-US" sz="3200" dirty="0">
                <a:solidFill>
                  <a:schemeClr val="bg1"/>
                </a:solidFill>
              </a:rPr>
              <a:t> </a:t>
            </a:r>
            <a:r>
              <a:rPr lang="en-US" sz="3200" dirty="0" err="1">
                <a:solidFill>
                  <a:schemeClr val="bg1"/>
                </a:solidFill>
              </a:rPr>
              <a:t>dengan</a:t>
            </a:r>
            <a:r>
              <a:rPr lang="en-US" sz="3200" dirty="0">
                <a:solidFill>
                  <a:schemeClr val="bg1"/>
                </a:solidFill>
              </a:rPr>
              <a:t> </a:t>
            </a:r>
            <a:r>
              <a:rPr lang="en-US" sz="3200" dirty="0" err="1">
                <a:solidFill>
                  <a:schemeClr val="bg1"/>
                </a:solidFill>
              </a:rPr>
              <a:t>mengasosiasikan</a:t>
            </a:r>
            <a:r>
              <a:rPr lang="en-US" sz="3200" dirty="0">
                <a:solidFill>
                  <a:schemeClr val="bg1"/>
                </a:solidFill>
              </a:rPr>
              <a:t> </a:t>
            </a:r>
            <a:r>
              <a:rPr lang="en-US" sz="3200" dirty="0" err="1">
                <a:solidFill>
                  <a:schemeClr val="bg1"/>
                </a:solidFill>
              </a:rPr>
              <a:t>bobot</a:t>
            </a:r>
            <a:r>
              <a:rPr lang="en-US" sz="3200" dirty="0">
                <a:solidFill>
                  <a:schemeClr val="bg1"/>
                </a:solidFill>
              </a:rPr>
              <a:t> </a:t>
            </a:r>
            <a:r>
              <a:rPr lang="en-US" sz="3200" dirty="0" err="1">
                <a:solidFill>
                  <a:schemeClr val="bg1"/>
                </a:solidFill>
              </a:rPr>
              <a:t>dengan</a:t>
            </a:r>
            <a:r>
              <a:rPr lang="en-US" sz="3200" dirty="0">
                <a:solidFill>
                  <a:schemeClr val="bg1"/>
                </a:solidFill>
              </a:rPr>
              <a:t> </a:t>
            </a:r>
            <a:r>
              <a:rPr lang="en-US" sz="3200" dirty="0" err="1">
                <a:solidFill>
                  <a:schemeClr val="bg1"/>
                </a:solidFill>
              </a:rPr>
              <a:t>setiap</a:t>
            </a:r>
            <a:r>
              <a:rPr lang="en-US" sz="3200" dirty="0">
                <a:solidFill>
                  <a:schemeClr val="bg1"/>
                </a:solidFill>
              </a:rPr>
              <a:t> </a:t>
            </a:r>
            <a:r>
              <a:rPr lang="en-US" sz="3200" dirty="0" err="1">
                <a:solidFill>
                  <a:schemeClr val="bg1"/>
                </a:solidFill>
              </a:rPr>
              <a:t>kueri</a:t>
            </a:r>
            <a:r>
              <a:rPr lang="en-US" sz="3200" dirty="0">
                <a:solidFill>
                  <a:schemeClr val="bg1"/>
                </a:solidFill>
              </a:rPr>
              <a:t> yang </a:t>
            </a:r>
            <a:r>
              <a:rPr lang="en-US" sz="3200" dirty="0" err="1">
                <a:solidFill>
                  <a:schemeClr val="bg1"/>
                </a:solidFill>
              </a:rPr>
              <a:t>dapat</a:t>
            </a:r>
            <a:r>
              <a:rPr lang="en-US" sz="3200" dirty="0">
                <a:solidFill>
                  <a:schemeClr val="bg1"/>
                </a:solidFill>
              </a:rPr>
              <a:t> </a:t>
            </a:r>
            <a:r>
              <a:rPr lang="en-US" sz="3200" dirty="0" err="1">
                <a:solidFill>
                  <a:schemeClr val="bg1"/>
                </a:solidFill>
              </a:rPr>
              <a:t>digunakan</a:t>
            </a:r>
            <a:r>
              <a:rPr lang="en-US" sz="3200" dirty="0">
                <a:solidFill>
                  <a:schemeClr val="bg1"/>
                </a:solidFill>
              </a:rPr>
              <a:t> </a:t>
            </a:r>
            <a:r>
              <a:rPr lang="en-US" sz="3200" dirty="0" err="1">
                <a:solidFill>
                  <a:schemeClr val="bg1"/>
                </a:solidFill>
              </a:rPr>
              <a:t>untuk</a:t>
            </a:r>
            <a:r>
              <a:rPr lang="en-US" sz="3200" dirty="0">
                <a:solidFill>
                  <a:schemeClr val="bg1"/>
                </a:solidFill>
              </a:rPr>
              <a:t> </a:t>
            </a:r>
            <a:r>
              <a:rPr lang="en-US" sz="3200" dirty="0" err="1">
                <a:solidFill>
                  <a:schemeClr val="bg1"/>
                </a:solidFill>
              </a:rPr>
              <a:t>menghitung</a:t>
            </a:r>
            <a:r>
              <a:rPr lang="en-US" sz="3200" dirty="0">
                <a:solidFill>
                  <a:schemeClr val="bg1"/>
                </a:solidFill>
              </a:rPr>
              <a:t> </a:t>
            </a:r>
            <a:r>
              <a:rPr lang="en-US" sz="3200" dirty="0" err="1">
                <a:solidFill>
                  <a:schemeClr val="bg1"/>
                </a:solidFill>
              </a:rPr>
              <a:t>koefisien</a:t>
            </a:r>
            <a:r>
              <a:rPr lang="en-US" sz="3200" dirty="0">
                <a:solidFill>
                  <a:schemeClr val="bg1"/>
                </a:solidFill>
              </a:rPr>
              <a:t> </a:t>
            </a:r>
            <a:r>
              <a:rPr lang="en-US" sz="3200" dirty="0" err="1">
                <a:solidFill>
                  <a:schemeClr val="bg1"/>
                </a:solidFill>
              </a:rPr>
              <a:t>kesamaan</a:t>
            </a:r>
            <a:r>
              <a:rPr lang="en-US" sz="3200" dirty="0">
                <a:solidFill>
                  <a:schemeClr val="bg1"/>
                </a:solidFill>
              </a:rPr>
              <a:t>.</a:t>
            </a:r>
          </a:p>
          <a:p>
            <a:pPr algn="just">
              <a:lnSpc>
                <a:spcPts val="3400"/>
              </a:lnSpc>
            </a:pPr>
            <a:r>
              <a:rPr lang="en-US" sz="3200" dirty="0">
                <a:solidFill>
                  <a:schemeClr val="bg1"/>
                </a:solidFill>
              </a:rPr>
              <a:t>• </a:t>
            </a:r>
            <a:r>
              <a:rPr lang="en-US" sz="3600" b="1" dirty="0">
                <a:solidFill>
                  <a:schemeClr val="bg1"/>
                </a:solidFill>
              </a:rPr>
              <a:t>Model </a:t>
            </a:r>
            <a:r>
              <a:rPr lang="en-US" sz="3600" b="1" dirty="0" err="1">
                <a:solidFill>
                  <a:schemeClr val="bg1"/>
                </a:solidFill>
              </a:rPr>
              <a:t>Ruang</a:t>
            </a:r>
            <a:r>
              <a:rPr lang="en-US" sz="3600" b="1" dirty="0">
                <a:solidFill>
                  <a:schemeClr val="bg1"/>
                </a:solidFill>
              </a:rPr>
              <a:t> </a:t>
            </a:r>
            <a:r>
              <a:rPr lang="en-US" sz="3600" b="1" dirty="0" err="1">
                <a:solidFill>
                  <a:schemeClr val="bg1"/>
                </a:solidFill>
              </a:rPr>
              <a:t>Vektor</a:t>
            </a:r>
            <a:r>
              <a:rPr lang="en-US" sz="3200" dirty="0">
                <a:solidFill>
                  <a:schemeClr val="bg1"/>
                </a:solidFill>
              </a:rPr>
              <a:t>. </a:t>
            </a:r>
            <a:r>
              <a:rPr lang="en-US" sz="3200" dirty="0" err="1">
                <a:solidFill>
                  <a:schemeClr val="bg1"/>
                </a:solidFill>
              </a:rPr>
              <a:t>Dokumen</a:t>
            </a:r>
            <a:r>
              <a:rPr lang="en-US" sz="3200" dirty="0">
                <a:solidFill>
                  <a:schemeClr val="bg1"/>
                </a:solidFill>
              </a:rPr>
              <a:t> Di dan query Q </a:t>
            </a:r>
            <a:r>
              <a:rPr lang="en-US" sz="3200" dirty="0" err="1">
                <a:solidFill>
                  <a:schemeClr val="bg1"/>
                </a:solidFill>
              </a:rPr>
              <a:t>masing-masing</a:t>
            </a:r>
            <a:r>
              <a:rPr lang="en-US" sz="3200" dirty="0">
                <a:solidFill>
                  <a:schemeClr val="bg1"/>
                </a:solidFill>
              </a:rPr>
              <a:t> </a:t>
            </a:r>
            <a:r>
              <a:rPr lang="en-US" sz="3200" dirty="0" err="1">
                <a:solidFill>
                  <a:schemeClr val="bg1"/>
                </a:solidFill>
              </a:rPr>
              <a:t>direpresentasikan</a:t>
            </a:r>
            <a:r>
              <a:rPr lang="en-US" sz="3200" dirty="0">
                <a:solidFill>
                  <a:schemeClr val="bg1"/>
                </a:solidFill>
              </a:rPr>
              <a:t> </a:t>
            </a:r>
            <a:r>
              <a:rPr lang="en-US" sz="3200" dirty="0" err="1">
                <a:solidFill>
                  <a:schemeClr val="bg1"/>
                </a:solidFill>
              </a:rPr>
              <a:t>sebagai</a:t>
            </a:r>
            <a:r>
              <a:rPr lang="en-US" sz="3200" dirty="0">
                <a:solidFill>
                  <a:schemeClr val="bg1"/>
                </a:solidFill>
              </a:rPr>
              <a:t> </a:t>
            </a:r>
            <a:r>
              <a:rPr lang="en-US" sz="3200" dirty="0" err="1">
                <a:solidFill>
                  <a:schemeClr val="bg1"/>
                </a:solidFill>
              </a:rPr>
              <a:t>vektor</a:t>
            </a:r>
            <a:r>
              <a:rPr lang="en-US" sz="3200" dirty="0">
                <a:solidFill>
                  <a:schemeClr val="bg1"/>
                </a:solidFill>
              </a:rPr>
              <a:t> </a:t>
            </a:r>
            <a:r>
              <a:rPr lang="en-US" sz="3200" dirty="0" err="1">
                <a:solidFill>
                  <a:schemeClr val="bg1"/>
                </a:solidFill>
              </a:rPr>
              <a:t>dalam</a:t>
            </a:r>
            <a:r>
              <a:rPr lang="en-US" sz="3200" dirty="0">
                <a:solidFill>
                  <a:schemeClr val="bg1"/>
                </a:solidFill>
              </a:rPr>
              <a:t> </a:t>
            </a:r>
            <a:r>
              <a:rPr lang="en-US" sz="3200" dirty="0" err="1">
                <a:solidFill>
                  <a:schemeClr val="bg1"/>
                </a:solidFill>
              </a:rPr>
              <a:t>ruang</a:t>
            </a:r>
            <a:r>
              <a:rPr lang="en-US" sz="3200" dirty="0">
                <a:solidFill>
                  <a:schemeClr val="bg1"/>
                </a:solidFill>
              </a:rPr>
              <a:t>, model </a:t>
            </a:r>
            <a:r>
              <a:rPr lang="en-US" sz="3200" dirty="0" err="1">
                <a:solidFill>
                  <a:schemeClr val="bg1"/>
                </a:solidFill>
              </a:rPr>
              <a:t>untuk</a:t>
            </a:r>
            <a:r>
              <a:rPr lang="en-US" sz="3200" dirty="0">
                <a:solidFill>
                  <a:schemeClr val="bg1"/>
                </a:solidFill>
              </a:rPr>
              <a:t> </a:t>
            </a:r>
            <a:r>
              <a:rPr lang="en-US" sz="3200" dirty="0" err="1">
                <a:solidFill>
                  <a:schemeClr val="bg1"/>
                </a:solidFill>
              </a:rPr>
              <a:t>menghitung</a:t>
            </a:r>
            <a:r>
              <a:rPr lang="en-US" sz="3200" dirty="0">
                <a:solidFill>
                  <a:schemeClr val="bg1"/>
                </a:solidFill>
              </a:rPr>
              <a:t> </a:t>
            </a:r>
            <a:r>
              <a:rPr lang="en-US" sz="3200" dirty="0" err="1">
                <a:solidFill>
                  <a:schemeClr val="bg1"/>
                </a:solidFill>
              </a:rPr>
              <a:t>kesamaan</a:t>
            </a:r>
            <a:r>
              <a:rPr lang="en-US" sz="3200" dirty="0">
                <a:solidFill>
                  <a:schemeClr val="bg1"/>
                </a:solidFill>
              </a:rPr>
              <a:t> sim(Q, Di ) </a:t>
            </a:r>
            <a:r>
              <a:rPr lang="en-US" sz="3200" dirty="0" err="1">
                <a:solidFill>
                  <a:schemeClr val="bg1"/>
                </a:solidFill>
              </a:rPr>
              <a:t>diantara</a:t>
            </a:r>
            <a:r>
              <a:rPr lang="en-US" sz="3200" dirty="0">
                <a:solidFill>
                  <a:schemeClr val="bg1"/>
                </a:solidFill>
              </a:rPr>
              <a:t> </a:t>
            </a:r>
            <a:r>
              <a:rPr lang="en-US" sz="3200" dirty="0" err="1">
                <a:solidFill>
                  <a:schemeClr val="bg1"/>
                </a:solidFill>
              </a:rPr>
              <a:t>dua</a:t>
            </a:r>
            <a:r>
              <a:rPr lang="en-US" sz="3200" dirty="0">
                <a:solidFill>
                  <a:schemeClr val="bg1"/>
                </a:solidFill>
              </a:rPr>
              <a:t> </a:t>
            </a:r>
            <a:r>
              <a:rPr lang="en-US" sz="3200" dirty="0" err="1">
                <a:solidFill>
                  <a:schemeClr val="bg1"/>
                </a:solidFill>
              </a:rPr>
              <a:t>vektor</a:t>
            </a:r>
            <a:r>
              <a:rPr lang="en-US" sz="3200" dirty="0">
                <a:solidFill>
                  <a:schemeClr val="bg1"/>
                </a:solidFill>
              </a:rPr>
              <a:t>.</a:t>
            </a:r>
          </a:p>
          <a:p>
            <a:pPr algn="just">
              <a:lnSpc>
                <a:spcPts val="3400"/>
              </a:lnSpc>
            </a:pPr>
            <a:r>
              <a:rPr lang="en-US" sz="3200" dirty="0">
                <a:solidFill>
                  <a:schemeClr val="bg1"/>
                </a:solidFill>
              </a:rPr>
              <a:t>• </a:t>
            </a:r>
            <a:r>
              <a:rPr lang="en-US" sz="3600" b="1" dirty="0">
                <a:solidFill>
                  <a:schemeClr val="bg1"/>
                </a:solidFill>
              </a:rPr>
              <a:t>Model </a:t>
            </a:r>
            <a:r>
              <a:rPr lang="en-US" sz="3600" b="1" dirty="0" err="1">
                <a:solidFill>
                  <a:schemeClr val="bg1"/>
                </a:solidFill>
              </a:rPr>
              <a:t>Probabilistik</a:t>
            </a:r>
            <a:r>
              <a:rPr lang="en-US" sz="3200" dirty="0">
                <a:solidFill>
                  <a:schemeClr val="bg1"/>
                </a:solidFill>
              </a:rPr>
              <a:t>. </a:t>
            </a:r>
            <a:r>
              <a:rPr lang="en-US" sz="3200" dirty="0" err="1">
                <a:solidFill>
                  <a:schemeClr val="bg1"/>
                </a:solidFill>
              </a:rPr>
              <a:t>Probabilitas</a:t>
            </a:r>
            <a:r>
              <a:rPr lang="en-US" sz="3200" dirty="0">
                <a:solidFill>
                  <a:schemeClr val="bg1"/>
                </a:solidFill>
              </a:rPr>
              <a:t> </a:t>
            </a:r>
            <a:r>
              <a:rPr lang="en-US" sz="3200" dirty="0" err="1">
                <a:solidFill>
                  <a:schemeClr val="bg1"/>
                </a:solidFill>
              </a:rPr>
              <a:t>relevansi</a:t>
            </a:r>
            <a:r>
              <a:rPr lang="en-US" sz="3200" dirty="0">
                <a:solidFill>
                  <a:schemeClr val="bg1"/>
                </a:solidFill>
              </a:rPr>
              <a:t> </a:t>
            </a:r>
            <a:r>
              <a:rPr lang="en-US" sz="3200" dirty="0" err="1">
                <a:solidFill>
                  <a:schemeClr val="bg1"/>
                </a:solidFill>
              </a:rPr>
              <a:t>suatu</a:t>
            </a:r>
            <a:r>
              <a:rPr lang="en-US" sz="3200" dirty="0">
                <a:solidFill>
                  <a:schemeClr val="bg1"/>
                </a:solidFill>
              </a:rPr>
              <a:t> </a:t>
            </a:r>
            <a:r>
              <a:rPr lang="en-US" sz="3200" dirty="0" err="1">
                <a:solidFill>
                  <a:schemeClr val="bg1"/>
                </a:solidFill>
              </a:rPr>
              <a:t>dokumen</a:t>
            </a:r>
            <a:r>
              <a:rPr lang="en-US" sz="3200" dirty="0">
                <a:solidFill>
                  <a:schemeClr val="bg1"/>
                </a:solidFill>
              </a:rPr>
              <a:t> </a:t>
            </a:r>
            <a:r>
              <a:rPr lang="en-US" sz="3200" dirty="0" err="1">
                <a:solidFill>
                  <a:schemeClr val="bg1"/>
                </a:solidFill>
              </a:rPr>
              <a:t>dengan</a:t>
            </a:r>
            <a:r>
              <a:rPr lang="en-US" sz="3200" dirty="0">
                <a:solidFill>
                  <a:schemeClr val="bg1"/>
                </a:solidFill>
              </a:rPr>
              <a:t> </a:t>
            </a:r>
            <a:r>
              <a:rPr lang="en-US" sz="3200" dirty="0" err="1">
                <a:solidFill>
                  <a:schemeClr val="bg1"/>
                </a:solidFill>
              </a:rPr>
              <a:t>kueri</a:t>
            </a:r>
            <a:r>
              <a:rPr lang="en-US" sz="3200" dirty="0">
                <a:solidFill>
                  <a:schemeClr val="bg1"/>
                </a:solidFill>
              </a:rPr>
              <a:t> </a:t>
            </a:r>
            <a:r>
              <a:rPr lang="en-US" sz="3200" dirty="0" err="1">
                <a:solidFill>
                  <a:schemeClr val="bg1"/>
                </a:solidFill>
              </a:rPr>
              <a:t>didasarkan</a:t>
            </a:r>
            <a:r>
              <a:rPr lang="en-US" sz="3200" dirty="0">
                <a:solidFill>
                  <a:schemeClr val="bg1"/>
                </a:solidFill>
              </a:rPr>
              <a:t> pada </a:t>
            </a:r>
            <a:r>
              <a:rPr lang="en-US" sz="3200" dirty="0" err="1">
                <a:solidFill>
                  <a:schemeClr val="bg1"/>
                </a:solidFill>
              </a:rPr>
              <a:t>kemungkinan</a:t>
            </a:r>
            <a:r>
              <a:rPr lang="en-US" sz="3200" dirty="0">
                <a:solidFill>
                  <a:schemeClr val="bg1"/>
                </a:solidFill>
              </a:rPr>
              <a:t> </a:t>
            </a:r>
            <a:r>
              <a:rPr lang="en-US" sz="3200" dirty="0" err="1">
                <a:solidFill>
                  <a:schemeClr val="bg1"/>
                </a:solidFill>
              </a:rPr>
              <a:t>bahwa</a:t>
            </a:r>
            <a:r>
              <a:rPr lang="en-US" sz="3200" dirty="0">
                <a:solidFill>
                  <a:schemeClr val="bg1"/>
                </a:solidFill>
              </a:rPr>
              <a:t> </a:t>
            </a:r>
            <a:r>
              <a:rPr lang="en-US" sz="3200" dirty="0" err="1">
                <a:solidFill>
                  <a:schemeClr val="bg1"/>
                </a:solidFill>
              </a:rPr>
              <a:t>suatu</a:t>
            </a:r>
            <a:r>
              <a:rPr lang="en-US" sz="3200" dirty="0">
                <a:solidFill>
                  <a:schemeClr val="bg1"/>
                </a:solidFill>
              </a:rPr>
              <a:t> </a:t>
            </a:r>
            <a:r>
              <a:rPr lang="en-US" sz="3200" dirty="0" err="1">
                <a:solidFill>
                  <a:schemeClr val="bg1"/>
                </a:solidFill>
              </a:rPr>
              <a:t>kueri</a:t>
            </a:r>
            <a:r>
              <a:rPr lang="en-US" sz="3200" dirty="0">
                <a:solidFill>
                  <a:schemeClr val="bg1"/>
                </a:solidFill>
              </a:rPr>
              <a:t> </a:t>
            </a:r>
            <a:r>
              <a:rPr lang="en-US" sz="3200" dirty="0" err="1">
                <a:solidFill>
                  <a:schemeClr val="bg1"/>
                </a:solidFill>
              </a:rPr>
              <a:t>akan</a:t>
            </a:r>
            <a:r>
              <a:rPr lang="en-US" sz="3200" dirty="0">
                <a:solidFill>
                  <a:schemeClr val="bg1"/>
                </a:solidFill>
              </a:rPr>
              <a:t> </a:t>
            </a:r>
            <a:r>
              <a:rPr lang="en-US" sz="3200" dirty="0" err="1">
                <a:solidFill>
                  <a:schemeClr val="bg1"/>
                </a:solidFill>
              </a:rPr>
              <a:t>muncul</a:t>
            </a:r>
            <a:r>
              <a:rPr lang="en-US" sz="3200" dirty="0">
                <a:solidFill>
                  <a:schemeClr val="bg1"/>
                </a:solidFill>
              </a:rPr>
              <a:t> </a:t>
            </a:r>
            <a:r>
              <a:rPr lang="en-US" sz="3200" dirty="0" err="1">
                <a:solidFill>
                  <a:schemeClr val="bg1"/>
                </a:solidFill>
              </a:rPr>
              <a:t>dalam</a:t>
            </a:r>
            <a:r>
              <a:rPr lang="en-US" sz="3200" dirty="0">
                <a:solidFill>
                  <a:schemeClr val="bg1"/>
                </a:solidFill>
              </a:rPr>
              <a:t> </a:t>
            </a:r>
            <a:r>
              <a:rPr lang="en-US" sz="3200" dirty="0" err="1">
                <a:solidFill>
                  <a:schemeClr val="bg1"/>
                </a:solidFill>
              </a:rPr>
              <a:t>dokumen</a:t>
            </a:r>
            <a:r>
              <a:rPr lang="en-US" sz="3200" dirty="0">
                <a:solidFill>
                  <a:schemeClr val="bg1"/>
                </a:solidFill>
              </a:rPr>
              <a:t> yang </a:t>
            </a:r>
            <a:r>
              <a:rPr lang="en-US" sz="3200" dirty="0" err="1">
                <a:solidFill>
                  <a:schemeClr val="bg1"/>
                </a:solidFill>
              </a:rPr>
              <a:t>relevan</a:t>
            </a:r>
            <a:r>
              <a:rPr lang="en-US" sz="3200" dirty="0">
                <a:solidFill>
                  <a:schemeClr val="bg1"/>
                </a:solidFill>
              </a:rPr>
              <a:t>. </a:t>
            </a:r>
            <a:r>
              <a:rPr lang="en-US" sz="3200" dirty="0" err="1">
                <a:solidFill>
                  <a:schemeClr val="bg1"/>
                </a:solidFill>
              </a:rPr>
              <a:t>Probabilitas</a:t>
            </a:r>
            <a:r>
              <a:rPr lang="en-US" sz="3200" dirty="0">
                <a:solidFill>
                  <a:schemeClr val="bg1"/>
                </a:solidFill>
              </a:rPr>
              <a:t> </a:t>
            </a:r>
            <a:r>
              <a:rPr lang="en-US" sz="3200" dirty="0" err="1">
                <a:solidFill>
                  <a:schemeClr val="bg1"/>
                </a:solidFill>
              </a:rPr>
              <a:t>ini</a:t>
            </a:r>
            <a:r>
              <a:rPr lang="en-US" sz="3200" dirty="0">
                <a:solidFill>
                  <a:schemeClr val="bg1"/>
                </a:solidFill>
              </a:rPr>
              <a:t> </a:t>
            </a:r>
            <a:r>
              <a:rPr lang="en-US" sz="3200" dirty="0" err="1">
                <a:solidFill>
                  <a:schemeClr val="bg1"/>
                </a:solidFill>
              </a:rPr>
              <a:t>dihitung</a:t>
            </a:r>
            <a:r>
              <a:rPr lang="en-US" sz="3200" dirty="0">
                <a:solidFill>
                  <a:schemeClr val="bg1"/>
                </a:solidFill>
              </a:rPr>
              <a:t> </a:t>
            </a:r>
            <a:r>
              <a:rPr lang="en-US" sz="3200" dirty="0" err="1">
                <a:solidFill>
                  <a:schemeClr val="bg1"/>
                </a:solidFill>
              </a:rPr>
              <a:t>untuk</a:t>
            </a:r>
            <a:r>
              <a:rPr lang="en-US" sz="3200" dirty="0">
                <a:solidFill>
                  <a:schemeClr val="bg1"/>
                </a:solidFill>
              </a:rPr>
              <a:t> </a:t>
            </a:r>
            <a:r>
              <a:rPr lang="en-US" sz="3200" dirty="0" err="1">
                <a:solidFill>
                  <a:schemeClr val="bg1"/>
                </a:solidFill>
              </a:rPr>
              <a:t>setiap</a:t>
            </a:r>
            <a:r>
              <a:rPr lang="en-US" sz="3200" dirty="0">
                <a:solidFill>
                  <a:schemeClr val="bg1"/>
                </a:solidFill>
              </a:rPr>
              <a:t> </a:t>
            </a:r>
            <a:r>
              <a:rPr lang="en-US" sz="3200" dirty="0" err="1">
                <a:solidFill>
                  <a:schemeClr val="bg1"/>
                </a:solidFill>
              </a:rPr>
              <a:t>kueri</a:t>
            </a:r>
            <a:r>
              <a:rPr lang="en-US" sz="3200" dirty="0">
                <a:solidFill>
                  <a:schemeClr val="bg1"/>
                </a:solidFill>
              </a:rPr>
              <a:t> </a:t>
            </a:r>
            <a:r>
              <a:rPr lang="en-US" sz="3200" dirty="0" err="1">
                <a:solidFill>
                  <a:schemeClr val="bg1"/>
                </a:solidFill>
              </a:rPr>
              <a:t>dalam</a:t>
            </a:r>
            <a:r>
              <a:rPr lang="en-US" sz="3200" dirty="0">
                <a:solidFill>
                  <a:schemeClr val="bg1"/>
                </a:solidFill>
              </a:rPr>
              <a:t> </a:t>
            </a:r>
            <a:r>
              <a:rPr lang="en-US" sz="3200" dirty="0" err="1">
                <a:solidFill>
                  <a:schemeClr val="bg1"/>
                </a:solidFill>
              </a:rPr>
              <a:t>kumpulan</a:t>
            </a:r>
            <a:r>
              <a:rPr lang="en-US" sz="3200" dirty="0">
                <a:solidFill>
                  <a:schemeClr val="bg1"/>
                </a:solidFill>
              </a:rPr>
              <a:t> </a:t>
            </a:r>
            <a:r>
              <a:rPr lang="en-US" sz="3200" dirty="0" err="1">
                <a:solidFill>
                  <a:schemeClr val="bg1"/>
                </a:solidFill>
              </a:rPr>
              <a:t>dokumen</a:t>
            </a:r>
            <a:r>
              <a:rPr lang="en-US" sz="3200" dirty="0">
                <a:solidFill>
                  <a:schemeClr val="bg1"/>
                </a:solidFill>
              </a:rPr>
              <a:t>. </a:t>
            </a:r>
            <a:r>
              <a:rPr lang="en-US" sz="3200" dirty="0" err="1">
                <a:solidFill>
                  <a:schemeClr val="bg1"/>
                </a:solidFill>
              </a:rPr>
              <a:t>Untuk</a:t>
            </a:r>
            <a:r>
              <a:rPr lang="en-US" sz="3200" dirty="0">
                <a:solidFill>
                  <a:schemeClr val="bg1"/>
                </a:solidFill>
              </a:rPr>
              <a:t> </a:t>
            </a:r>
            <a:r>
              <a:rPr lang="en-US" sz="3200" dirty="0" err="1">
                <a:solidFill>
                  <a:schemeClr val="bg1"/>
                </a:solidFill>
              </a:rPr>
              <a:t>istilah</a:t>
            </a:r>
            <a:r>
              <a:rPr lang="en-US" sz="3200" dirty="0">
                <a:solidFill>
                  <a:schemeClr val="bg1"/>
                </a:solidFill>
              </a:rPr>
              <a:t> yang </a:t>
            </a:r>
            <a:r>
              <a:rPr lang="en-US" sz="3200" dirty="0" err="1">
                <a:solidFill>
                  <a:schemeClr val="bg1"/>
                </a:solidFill>
              </a:rPr>
              <a:t>cocok</a:t>
            </a:r>
            <a:r>
              <a:rPr lang="en-US" sz="3200" dirty="0">
                <a:solidFill>
                  <a:schemeClr val="bg1"/>
                </a:solidFill>
              </a:rPr>
              <a:t> </a:t>
            </a:r>
            <a:r>
              <a:rPr lang="en-US" sz="3200" dirty="0" err="1">
                <a:solidFill>
                  <a:schemeClr val="bg1"/>
                </a:solidFill>
              </a:rPr>
              <a:t>antara</a:t>
            </a:r>
            <a:r>
              <a:rPr lang="en-US" sz="3200" dirty="0">
                <a:solidFill>
                  <a:schemeClr val="bg1"/>
                </a:solidFill>
              </a:rPr>
              <a:t> </a:t>
            </a:r>
            <a:r>
              <a:rPr lang="en-US" sz="3200" dirty="0" err="1">
                <a:solidFill>
                  <a:schemeClr val="bg1"/>
                </a:solidFill>
              </a:rPr>
              <a:t>kueri</a:t>
            </a:r>
            <a:r>
              <a:rPr lang="en-US" sz="3200" dirty="0">
                <a:solidFill>
                  <a:schemeClr val="bg1"/>
                </a:solidFill>
              </a:rPr>
              <a:t> dan </a:t>
            </a:r>
            <a:r>
              <a:rPr lang="en-US" sz="3200" dirty="0" err="1">
                <a:solidFill>
                  <a:schemeClr val="bg1"/>
                </a:solidFill>
              </a:rPr>
              <a:t>dokumen</a:t>
            </a:r>
            <a:r>
              <a:rPr lang="en-US" sz="3200" dirty="0">
                <a:solidFill>
                  <a:schemeClr val="bg1"/>
                </a:solidFill>
              </a:rPr>
              <a:t>, </a:t>
            </a:r>
            <a:r>
              <a:rPr lang="en-US" sz="3200" dirty="0" err="1">
                <a:solidFill>
                  <a:schemeClr val="bg1"/>
                </a:solidFill>
              </a:rPr>
              <a:t>ukuran</a:t>
            </a:r>
            <a:r>
              <a:rPr lang="en-US" sz="3200" dirty="0">
                <a:solidFill>
                  <a:schemeClr val="bg1"/>
                </a:solidFill>
              </a:rPr>
              <a:t> </a:t>
            </a:r>
            <a:r>
              <a:rPr lang="en-US" sz="3200" dirty="0" err="1">
                <a:solidFill>
                  <a:schemeClr val="bg1"/>
                </a:solidFill>
              </a:rPr>
              <a:t>kesamaan</a:t>
            </a:r>
            <a:r>
              <a:rPr lang="en-US" sz="3200" dirty="0">
                <a:solidFill>
                  <a:schemeClr val="bg1"/>
                </a:solidFill>
              </a:rPr>
              <a:t> </a:t>
            </a:r>
            <a:r>
              <a:rPr lang="en-US" sz="3200" dirty="0" err="1">
                <a:solidFill>
                  <a:schemeClr val="bg1"/>
                </a:solidFill>
              </a:rPr>
              <a:t>dihitung</a:t>
            </a:r>
            <a:r>
              <a:rPr lang="en-US" sz="3200" dirty="0">
                <a:solidFill>
                  <a:schemeClr val="bg1"/>
                </a:solidFill>
              </a:rPr>
              <a:t> </a:t>
            </a:r>
            <a:r>
              <a:rPr lang="en-US" sz="3200" dirty="0" err="1">
                <a:solidFill>
                  <a:schemeClr val="bg1"/>
                </a:solidFill>
              </a:rPr>
              <a:t>sebagai</a:t>
            </a:r>
            <a:r>
              <a:rPr lang="en-US" sz="3200" dirty="0">
                <a:solidFill>
                  <a:schemeClr val="bg1"/>
                </a:solidFill>
              </a:rPr>
              <a:t> </a:t>
            </a:r>
            <a:r>
              <a:rPr lang="en-US" sz="3200" dirty="0" err="1">
                <a:solidFill>
                  <a:schemeClr val="bg1"/>
                </a:solidFill>
              </a:rPr>
              <a:t>kombinasi</a:t>
            </a:r>
            <a:r>
              <a:rPr lang="en-US" sz="3200" dirty="0">
                <a:solidFill>
                  <a:schemeClr val="bg1"/>
                </a:solidFill>
              </a:rPr>
              <a:t> </a:t>
            </a:r>
            <a:r>
              <a:rPr lang="en-US" sz="3200" dirty="0" err="1">
                <a:solidFill>
                  <a:schemeClr val="bg1"/>
                </a:solidFill>
              </a:rPr>
              <a:t>probabilitas</a:t>
            </a:r>
            <a:r>
              <a:rPr lang="en-US" sz="3200" dirty="0">
                <a:solidFill>
                  <a:schemeClr val="bg1"/>
                </a:solidFill>
              </a:rPr>
              <a:t> </a:t>
            </a:r>
            <a:r>
              <a:rPr lang="en-US" sz="3200" dirty="0" err="1">
                <a:solidFill>
                  <a:schemeClr val="bg1"/>
                </a:solidFill>
              </a:rPr>
              <a:t>dari</a:t>
            </a:r>
            <a:r>
              <a:rPr lang="en-US" sz="3200" dirty="0">
                <a:solidFill>
                  <a:schemeClr val="bg1"/>
                </a:solidFill>
              </a:rPr>
              <a:t> </a:t>
            </a:r>
            <a:r>
              <a:rPr lang="en-US" sz="3200" dirty="0" err="1">
                <a:solidFill>
                  <a:schemeClr val="bg1"/>
                </a:solidFill>
              </a:rPr>
              <a:t>masing-masing</a:t>
            </a:r>
            <a:r>
              <a:rPr lang="en-US" sz="3200" dirty="0">
                <a:solidFill>
                  <a:schemeClr val="bg1"/>
                </a:solidFill>
              </a:rPr>
              <a:t> </a:t>
            </a:r>
            <a:r>
              <a:rPr lang="en-US" sz="3200" dirty="0" err="1">
                <a:solidFill>
                  <a:schemeClr val="bg1"/>
                </a:solidFill>
              </a:rPr>
              <a:t>istilah</a:t>
            </a:r>
            <a:r>
              <a:rPr lang="en-US" sz="3200" dirty="0">
                <a:solidFill>
                  <a:schemeClr val="bg1"/>
                </a:solidFill>
              </a:rPr>
              <a:t> yang </a:t>
            </a:r>
            <a:r>
              <a:rPr lang="en-US" sz="3200" dirty="0" err="1">
                <a:solidFill>
                  <a:schemeClr val="bg1"/>
                </a:solidFill>
              </a:rPr>
              <a:t>cocok</a:t>
            </a:r>
            <a:r>
              <a:rPr lang="en-US" sz="3200" dirty="0">
                <a:solidFill>
                  <a:schemeClr val="bg1"/>
                </a:solidFill>
              </a:rPr>
              <a:t>. </a:t>
            </a:r>
            <a:r>
              <a:rPr lang="en-US" sz="3200" dirty="0" err="1">
                <a:solidFill>
                  <a:schemeClr val="bg1"/>
                </a:solidFill>
              </a:rPr>
              <a:t>Kemiripan</a:t>
            </a:r>
            <a:r>
              <a:rPr lang="en-US" sz="3200" dirty="0">
                <a:solidFill>
                  <a:schemeClr val="bg1"/>
                </a:solidFill>
              </a:rPr>
              <a:t> </a:t>
            </a:r>
            <a:r>
              <a:rPr lang="en-US" sz="3200" dirty="0" err="1">
                <a:solidFill>
                  <a:schemeClr val="bg1"/>
                </a:solidFill>
              </a:rPr>
              <a:t>ini</a:t>
            </a:r>
            <a:r>
              <a:rPr lang="en-US" sz="3200" dirty="0">
                <a:solidFill>
                  <a:schemeClr val="bg1"/>
                </a:solidFill>
              </a:rPr>
              <a:t> </a:t>
            </a:r>
            <a:r>
              <a:rPr lang="en-US" sz="3200" dirty="0" err="1">
                <a:solidFill>
                  <a:schemeClr val="bg1"/>
                </a:solidFill>
              </a:rPr>
              <a:t>merupakan</a:t>
            </a:r>
            <a:r>
              <a:rPr lang="en-US" sz="3200" dirty="0">
                <a:solidFill>
                  <a:schemeClr val="bg1"/>
                </a:solidFill>
              </a:rPr>
              <a:t> </a:t>
            </a:r>
            <a:r>
              <a:rPr lang="en-US" sz="3200" dirty="0" err="1">
                <a:solidFill>
                  <a:schemeClr val="bg1"/>
                </a:solidFill>
              </a:rPr>
              <a:t>ukuran</a:t>
            </a:r>
            <a:r>
              <a:rPr lang="en-US" sz="3200" dirty="0">
                <a:solidFill>
                  <a:schemeClr val="bg1"/>
                </a:solidFill>
              </a:rPr>
              <a:t> </a:t>
            </a:r>
            <a:r>
              <a:rPr lang="en-US" sz="3200" dirty="0" err="1">
                <a:solidFill>
                  <a:schemeClr val="bg1"/>
                </a:solidFill>
              </a:rPr>
              <a:t>relevansi</a:t>
            </a:r>
            <a:r>
              <a:rPr lang="en-US" sz="3200" dirty="0">
                <a:solidFill>
                  <a:schemeClr val="bg1"/>
                </a:solidFill>
              </a:rPr>
              <a:t> </a:t>
            </a:r>
            <a:r>
              <a:rPr lang="en-US" sz="3200" dirty="0" err="1">
                <a:solidFill>
                  <a:schemeClr val="bg1"/>
                </a:solidFill>
              </a:rPr>
              <a:t>kueri</a:t>
            </a:r>
            <a:r>
              <a:rPr lang="en-US" sz="3200" dirty="0">
                <a:solidFill>
                  <a:schemeClr val="bg1"/>
                </a:solidFill>
              </a:rPr>
              <a:t> </a:t>
            </a:r>
            <a:r>
              <a:rPr lang="en-US" sz="3200" dirty="0" err="1">
                <a:solidFill>
                  <a:schemeClr val="bg1"/>
                </a:solidFill>
              </a:rPr>
              <a:t>terhadap</a:t>
            </a:r>
            <a:r>
              <a:rPr lang="en-US" sz="3200" dirty="0">
                <a:solidFill>
                  <a:schemeClr val="bg1"/>
                </a:solidFill>
              </a:rPr>
              <a:t> </a:t>
            </a:r>
            <a:r>
              <a:rPr lang="en-US" sz="3200" dirty="0" err="1">
                <a:solidFill>
                  <a:schemeClr val="bg1"/>
                </a:solidFill>
              </a:rPr>
              <a:t>dokumen</a:t>
            </a:r>
            <a:r>
              <a:rPr lang="en-US" sz="3200" dirty="0">
                <a:solidFill>
                  <a:schemeClr val="bg1"/>
                </a:solidFill>
              </a:rPr>
              <a:t>.</a:t>
            </a:r>
          </a:p>
          <a:p>
            <a:pPr algn="just">
              <a:lnSpc>
                <a:spcPts val="3400"/>
              </a:lnSpc>
            </a:pPr>
            <a:r>
              <a:rPr lang="en-US" sz="3200" dirty="0">
                <a:solidFill>
                  <a:schemeClr val="bg1"/>
                </a:solidFill>
              </a:rPr>
              <a:t>• </a:t>
            </a:r>
            <a:r>
              <a:rPr lang="en-US" sz="3600" b="1" dirty="0" err="1">
                <a:solidFill>
                  <a:schemeClr val="bg1"/>
                </a:solidFill>
              </a:rPr>
              <a:t>Jaringan</a:t>
            </a:r>
            <a:r>
              <a:rPr lang="en-US" sz="3600" b="1" dirty="0">
                <a:solidFill>
                  <a:schemeClr val="bg1"/>
                </a:solidFill>
              </a:rPr>
              <a:t> </a:t>
            </a:r>
            <a:r>
              <a:rPr lang="en-US" sz="3600" b="1" dirty="0" err="1">
                <a:solidFill>
                  <a:schemeClr val="bg1"/>
                </a:solidFill>
              </a:rPr>
              <a:t>inferensi</a:t>
            </a:r>
            <a:r>
              <a:rPr lang="en-US" sz="3200" dirty="0">
                <a:solidFill>
                  <a:schemeClr val="bg1"/>
                </a:solidFill>
              </a:rPr>
              <a:t>. </a:t>
            </a:r>
            <a:r>
              <a:rPr lang="en-US" sz="3200" dirty="0" err="1">
                <a:solidFill>
                  <a:schemeClr val="bg1"/>
                </a:solidFill>
              </a:rPr>
              <a:t>Jaringan</a:t>
            </a:r>
            <a:r>
              <a:rPr lang="en-US" sz="3200" dirty="0">
                <a:solidFill>
                  <a:schemeClr val="bg1"/>
                </a:solidFill>
              </a:rPr>
              <a:t> Bayesian </a:t>
            </a:r>
            <a:r>
              <a:rPr lang="en-US" sz="3200" dirty="0" err="1">
                <a:solidFill>
                  <a:schemeClr val="bg1"/>
                </a:solidFill>
              </a:rPr>
              <a:t>digunakan</a:t>
            </a:r>
            <a:r>
              <a:rPr lang="en-US" sz="3200" dirty="0">
                <a:solidFill>
                  <a:schemeClr val="bg1"/>
                </a:solidFill>
              </a:rPr>
              <a:t> </a:t>
            </a:r>
            <a:r>
              <a:rPr lang="en-US" sz="3200" dirty="0" err="1">
                <a:solidFill>
                  <a:schemeClr val="bg1"/>
                </a:solidFill>
              </a:rPr>
              <a:t>untuk</a:t>
            </a:r>
            <a:r>
              <a:rPr lang="en-US" sz="3200" dirty="0">
                <a:solidFill>
                  <a:schemeClr val="bg1"/>
                </a:solidFill>
              </a:rPr>
              <a:t> </a:t>
            </a:r>
            <a:r>
              <a:rPr lang="en-US" sz="3200" dirty="0" err="1">
                <a:solidFill>
                  <a:schemeClr val="bg1"/>
                </a:solidFill>
              </a:rPr>
              <a:t>menyimpulkan</a:t>
            </a:r>
            <a:r>
              <a:rPr lang="en-US" sz="3200" dirty="0">
                <a:solidFill>
                  <a:schemeClr val="bg1"/>
                </a:solidFill>
              </a:rPr>
              <a:t> </a:t>
            </a:r>
            <a:r>
              <a:rPr lang="en-US" sz="3200" dirty="0" err="1">
                <a:solidFill>
                  <a:schemeClr val="bg1"/>
                </a:solidFill>
              </a:rPr>
              <a:t>relevansi</a:t>
            </a:r>
            <a:r>
              <a:rPr lang="en-US" sz="3200" dirty="0">
                <a:solidFill>
                  <a:schemeClr val="bg1"/>
                </a:solidFill>
              </a:rPr>
              <a:t> </a:t>
            </a:r>
            <a:r>
              <a:rPr lang="en-US" sz="3200" dirty="0" err="1">
                <a:solidFill>
                  <a:schemeClr val="bg1"/>
                </a:solidFill>
              </a:rPr>
              <a:t>suatu</a:t>
            </a:r>
            <a:r>
              <a:rPr lang="en-US" sz="3200" dirty="0">
                <a:solidFill>
                  <a:schemeClr val="bg1"/>
                </a:solidFill>
              </a:rPr>
              <a:t> </a:t>
            </a:r>
            <a:r>
              <a:rPr lang="en-US" sz="3200" dirty="0" err="1">
                <a:solidFill>
                  <a:schemeClr val="bg1"/>
                </a:solidFill>
              </a:rPr>
              <a:t>dokumen</a:t>
            </a:r>
            <a:r>
              <a:rPr lang="en-US" sz="3200" dirty="0">
                <a:solidFill>
                  <a:schemeClr val="bg1"/>
                </a:solidFill>
              </a:rPr>
              <a:t> </a:t>
            </a:r>
            <a:r>
              <a:rPr lang="en-US" sz="3200" dirty="0" err="1">
                <a:solidFill>
                  <a:schemeClr val="bg1"/>
                </a:solidFill>
              </a:rPr>
              <a:t>dengan</a:t>
            </a:r>
            <a:r>
              <a:rPr lang="en-US" sz="3200" dirty="0">
                <a:solidFill>
                  <a:schemeClr val="bg1"/>
                </a:solidFill>
              </a:rPr>
              <a:t> </a:t>
            </a:r>
            <a:r>
              <a:rPr lang="en-US" sz="3200" dirty="0" err="1">
                <a:solidFill>
                  <a:schemeClr val="bg1"/>
                </a:solidFill>
              </a:rPr>
              <a:t>kueri</a:t>
            </a:r>
            <a:r>
              <a:rPr lang="en-US" sz="3200" dirty="0">
                <a:solidFill>
                  <a:schemeClr val="bg1"/>
                </a:solidFill>
              </a:rPr>
              <a:t>, yang </a:t>
            </a:r>
            <a:r>
              <a:rPr lang="en-US" sz="3200" dirty="0" err="1">
                <a:solidFill>
                  <a:schemeClr val="bg1"/>
                </a:solidFill>
              </a:rPr>
              <a:t>kemudian</a:t>
            </a:r>
            <a:r>
              <a:rPr lang="en-US" sz="3200" dirty="0">
                <a:solidFill>
                  <a:schemeClr val="bg1"/>
                </a:solidFill>
              </a:rPr>
              <a:t> </a:t>
            </a:r>
            <a:r>
              <a:rPr lang="en-US" sz="3200" dirty="0" err="1">
                <a:solidFill>
                  <a:schemeClr val="bg1"/>
                </a:solidFill>
              </a:rPr>
              <a:t>merupakan</a:t>
            </a:r>
            <a:r>
              <a:rPr lang="en-US" sz="3200" dirty="0">
                <a:solidFill>
                  <a:schemeClr val="bg1"/>
                </a:solidFill>
              </a:rPr>
              <a:t> </a:t>
            </a:r>
            <a:r>
              <a:rPr lang="en-US" sz="3200" dirty="0" err="1">
                <a:solidFill>
                  <a:schemeClr val="bg1"/>
                </a:solidFill>
              </a:rPr>
              <a:t>ukuran</a:t>
            </a:r>
            <a:r>
              <a:rPr lang="en-US" sz="3200" dirty="0">
                <a:solidFill>
                  <a:schemeClr val="bg1"/>
                </a:solidFill>
              </a:rPr>
              <a:t> </a:t>
            </a:r>
            <a:r>
              <a:rPr lang="en-US" sz="3200" dirty="0" err="1">
                <a:solidFill>
                  <a:schemeClr val="bg1"/>
                </a:solidFill>
              </a:rPr>
              <a:t>kemiripan</a:t>
            </a:r>
            <a:r>
              <a:rPr lang="en-US" sz="3200" dirty="0">
                <a:solidFill>
                  <a:schemeClr val="bg1"/>
                </a:solidFill>
              </a:rPr>
              <a:t> </a:t>
            </a:r>
            <a:r>
              <a:rPr lang="en-US" sz="3200" dirty="0" err="1">
                <a:solidFill>
                  <a:schemeClr val="bg1"/>
                </a:solidFill>
              </a:rPr>
              <a:t>antara</a:t>
            </a:r>
            <a:r>
              <a:rPr lang="en-US" sz="3200" dirty="0">
                <a:solidFill>
                  <a:schemeClr val="bg1"/>
                </a:solidFill>
              </a:rPr>
              <a:t> </a:t>
            </a:r>
            <a:r>
              <a:rPr lang="en-US" sz="3200" dirty="0" err="1">
                <a:solidFill>
                  <a:schemeClr val="bg1"/>
                </a:solidFill>
              </a:rPr>
              <a:t>kueri</a:t>
            </a:r>
            <a:r>
              <a:rPr lang="en-US" sz="3200" dirty="0">
                <a:solidFill>
                  <a:schemeClr val="bg1"/>
                </a:solidFill>
              </a:rPr>
              <a:t> dan </a:t>
            </a:r>
            <a:r>
              <a:rPr lang="en-US" sz="3200" dirty="0" err="1">
                <a:solidFill>
                  <a:schemeClr val="bg1"/>
                </a:solidFill>
              </a:rPr>
              <a:t>dokumen</a:t>
            </a:r>
            <a:r>
              <a:rPr lang="en-US" sz="3200" dirty="0">
                <a:solidFill>
                  <a:schemeClr val="bg1"/>
                </a:solidFill>
              </a:rPr>
              <a:t>.</a:t>
            </a:r>
          </a:p>
          <a:p>
            <a:pPr algn="just">
              <a:lnSpc>
                <a:spcPts val="3400"/>
              </a:lnSpc>
            </a:pPr>
            <a:r>
              <a:rPr lang="en-US" sz="3200" dirty="0">
                <a:solidFill>
                  <a:schemeClr val="bg1"/>
                </a:solidFill>
              </a:rPr>
              <a:t>• </a:t>
            </a:r>
            <a:r>
              <a:rPr lang="en-US" sz="3600" b="1" dirty="0" err="1">
                <a:solidFill>
                  <a:schemeClr val="bg1"/>
                </a:solidFill>
              </a:rPr>
              <a:t>Pengambilan</a:t>
            </a:r>
            <a:r>
              <a:rPr lang="en-US" sz="3600" b="1" dirty="0">
                <a:solidFill>
                  <a:schemeClr val="bg1"/>
                </a:solidFill>
              </a:rPr>
              <a:t> </a:t>
            </a:r>
            <a:r>
              <a:rPr lang="en-US" sz="3600" b="1" dirty="0" err="1">
                <a:solidFill>
                  <a:schemeClr val="bg1"/>
                </a:solidFill>
              </a:rPr>
              <a:t>berbasis</a:t>
            </a:r>
            <a:r>
              <a:rPr lang="en-US" sz="3600" b="1" dirty="0">
                <a:solidFill>
                  <a:schemeClr val="bg1"/>
                </a:solidFill>
              </a:rPr>
              <a:t> </a:t>
            </a:r>
            <a:r>
              <a:rPr lang="en-US" sz="3600" b="1" dirty="0" err="1">
                <a:solidFill>
                  <a:schemeClr val="bg1"/>
                </a:solidFill>
              </a:rPr>
              <a:t>himpunan</a:t>
            </a:r>
            <a:r>
              <a:rPr lang="en-US" sz="3600" b="1" dirty="0">
                <a:solidFill>
                  <a:schemeClr val="bg1"/>
                </a:solidFill>
              </a:rPr>
              <a:t> fuzzy</a:t>
            </a:r>
            <a:r>
              <a:rPr lang="en-US" sz="3200" dirty="0">
                <a:solidFill>
                  <a:schemeClr val="bg1"/>
                </a:solidFill>
              </a:rPr>
              <a:t>. </a:t>
            </a:r>
            <a:r>
              <a:rPr lang="en-US" sz="3200" dirty="0" err="1">
                <a:solidFill>
                  <a:schemeClr val="bg1"/>
                </a:solidFill>
              </a:rPr>
              <a:t>Dalam</a:t>
            </a:r>
            <a:r>
              <a:rPr lang="en-US" sz="3200" dirty="0">
                <a:solidFill>
                  <a:schemeClr val="bg1"/>
                </a:solidFill>
              </a:rPr>
              <a:t> </a:t>
            </a:r>
            <a:r>
              <a:rPr lang="en-US" sz="3200" dirty="0" err="1">
                <a:solidFill>
                  <a:schemeClr val="bg1"/>
                </a:solidFill>
              </a:rPr>
              <a:t>pendekatan</a:t>
            </a:r>
            <a:r>
              <a:rPr lang="en-US" sz="3200" dirty="0">
                <a:solidFill>
                  <a:schemeClr val="bg1"/>
                </a:solidFill>
              </a:rPr>
              <a:t> IR </a:t>
            </a:r>
            <a:r>
              <a:rPr lang="en-US" sz="3200" dirty="0" err="1">
                <a:solidFill>
                  <a:schemeClr val="bg1"/>
                </a:solidFill>
              </a:rPr>
              <a:t>ini</a:t>
            </a:r>
            <a:r>
              <a:rPr lang="en-US" sz="3200" dirty="0">
                <a:solidFill>
                  <a:schemeClr val="bg1"/>
                </a:solidFill>
              </a:rPr>
              <a:t>, </a:t>
            </a:r>
            <a:r>
              <a:rPr lang="en-US" sz="3200" dirty="0" err="1">
                <a:solidFill>
                  <a:schemeClr val="bg1"/>
                </a:solidFill>
              </a:rPr>
              <a:t>sebuah</a:t>
            </a:r>
            <a:r>
              <a:rPr lang="en-US" sz="3200" dirty="0">
                <a:solidFill>
                  <a:schemeClr val="bg1"/>
                </a:solidFill>
              </a:rPr>
              <a:t> </a:t>
            </a:r>
            <a:r>
              <a:rPr lang="en-US" sz="3200" dirty="0" err="1">
                <a:solidFill>
                  <a:schemeClr val="bg1"/>
                </a:solidFill>
              </a:rPr>
              <a:t>dokumen</a:t>
            </a:r>
            <a:r>
              <a:rPr lang="en-US" sz="3200" dirty="0">
                <a:solidFill>
                  <a:schemeClr val="bg1"/>
                </a:solidFill>
              </a:rPr>
              <a:t> </a:t>
            </a:r>
            <a:r>
              <a:rPr lang="en-US" sz="3200" dirty="0" err="1">
                <a:solidFill>
                  <a:schemeClr val="bg1"/>
                </a:solidFill>
              </a:rPr>
              <a:t>dipetakan</a:t>
            </a:r>
            <a:r>
              <a:rPr lang="en-US" sz="3200" dirty="0">
                <a:solidFill>
                  <a:schemeClr val="bg1"/>
                </a:solidFill>
              </a:rPr>
              <a:t> </a:t>
            </a:r>
            <a:r>
              <a:rPr lang="en-US" sz="3200" dirty="0" err="1">
                <a:solidFill>
                  <a:schemeClr val="bg1"/>
                </a:solidFill>
              </a:rPr>
              <a:t>ke</a:t>
            </a:r>
            <a:r>
              <a:rPr lang="en-US" sz="3200" dirty="0">
                <a:solidFill>
                  <a:schemeClr val="bg1"/>
                </a:solidFill>
              </a:rPr>
              <a:t> </a:t>
            </a:r>
            <a:r>
              <a:rPr lang="en-US" sz="3200" dirty="0" err="1">
                <a:solidFill>
                  <a:schemeClr val="bg1"/>
                </a:solidFill>
              </a:rPr>
              <a:t>himpunan</a:t>
            </a:r>
            <a:r>
              <a:rPr lang="en-US" sz="3200" dirty="0">
                <a:solidFill>
                  <a:schemeClr val="bg1"/>
                </a:solidFill>
              </a:rPr>
              <a:t> fuzzy. </a:t>
            </a:r>
            <a:r>
              <a:rPr lang="en-US" sz="3200" dirty="0" err="1">
                <a:solidFill>
                  <a:schemeClr val="bg1"/>
                </a:solidFill>
              </a:rPr>
              <a:t>Misalnya</a:t>
            </a:r>
            <a:r>
              <a:rPr lang="en-US" sz="3200" dirty="0">
                <a:solidFill>
                  <a:schemeClr val="bg1"/>
                </a:solidFill>
              </a:rPr>
              <a:t>, rain/0.9 versus rain/0.2 </a:t>
            </a:r>
            <a:r>
              <a:rPr lang="en-US" sz="3200" dirty="0" err="1">
                <a:solidFill>
                  <a:schemeClr val="bg1"/>
                </a:solidFill>
              </a:rPr>
              <a:t>menunjukkan</a:t>
            </a:r>
            <a:r>
              <a:rPr lang="en-US" sz="3200" dirty="0">
                <a:solidFill>
                  <a:schemeClr val="bg1"/>
                </a:solidFill>
              </a:rPr>
              <a:t> </a:t>
            </a:r>
            <a:r>
              <a:rPr lang="en-US" sz="3200" dirty="0" err="1">
                <a:solidFill>
                  <a:schemeClr val="bg1"/>
                </a:solidFill>
              </a:rPr>
              <a:t>bahwa</a:t>
            </a:r>
            <a:r>
              <a:rPr lang="en-US" sz="3200" dirty="0">
                <a:solidFill>
                  <a:schemeClr val="bg1"/>
                </a:solidFill>
              </a:rPr>
              <a:t> pada </a:t>
            </a:r>
            <a:r>
              <a:rPr lang="en-US" sz="3200" dirty="0" err="1">
                <a:solidFill>
                  <a:schemeClr val="bg1"/>
                </a:solidFill>
              </a:rPr>
              <a:t>kasus</a:t>
            </a:r>
            <a:r>
              <a:rPr lang="en-US" sz="3200" dirty="0">
                <a:solidFill>
                  <a:schemeClr val="bg1"/>
                </a:solidFill>
              </a:rPr>
              <a:t> </a:t>
            </a:r>
            <a:r>
              <a:rPr lang="en-US" sz="3200" dirty="0" err="1">
                <a:solidFill>
                  <a:schemeClr val="bg1"/>
                </a:solidFill>
              </a:rPr>
              <a:t>pertama</a:t>
            </a:r>
            <a:r>
              <a:rPr lang="en-US" sz="3200" dirty="0">
                <a:solidFill>
                  <a:schemeClr val="bg1"/>
                </a:solidFill>
              </a:rPr>
              <a:t>, </a:t>
            </a:r>
            <a:r>
              <a:rPr lang="en-US" sz="3200" dirty="0" err="1">
                <a:solidFill>
                  <a:schemeClr val="bg1"/>
                </a:solidFill>
              </a:rPr>
              <a:t>arti</a:t>
            </a:r>
            <a:r>
              <a:rPr lang="en-US" sz="3200" dirty="0">
                <a:solidFill>
                  <a:schemeClr val="bg1"/>
                </a:solidFill>
              </a:rPr>
              <a:t> kata </a:t>
            </a:r>
            <a:r>
              <a:rPr lang="en-US" sz="3200" dirty="0" err="1">
                <a:solidFill>
                  <a:schemeClr val="bg1"/>
                </a:solidFill>
              </a:rPr>
              <a:t>kunci</a:t>
            </a:r>
            <a:r>
              <a:rPr lang="en-US" sz="3200" dirty="0">
                <a:solidFill>
                  <a:schemeClr val="bg1"/>
                </a:solidFill>
              </a:rPr>
              <a:t> </a:t>
            </a:r>
            <a:r>
              <a:rPr lang="en-US" sz="3200" dirty="0" err="1">
                <a:solidFill>
                  <a:schemeClr val="bg1"/>
                </a:solidFill>
              </a:rPr>
              <a:t>hujan</a:t>
            </a:r>
            <a:r>
              <a:rPr lang="en-US" sz="3200" dirty="0">
                <a:solidFill>
                  <a:schemeClr val="bg1"/>
                </a:solidFill>
              </a:rPr>
              <a:t> </a:t>
            </a:r>
            <a:r>
              <a:rPr lang="en-US" sz="3200" dirty="0" err="1">
                <a:solidFill>
                  <a:schemeClr val="bg1"/>
                </a:solidFill>
              </a:rPr>
              <a:t>menunjukkan</a:t>
            </a:r>
            <a:r>
              <a:rPr lang="en-US" sz="3200" dirty="0">
                <a:solidFill>
                  <a:schemeClr val="bg1"/>
                </a:solidFill>
              </a:rPr>
              <a:t> </a:t>
            </a:r>
            <a:r>
              <a:rPr lang="en-US" sz="3200" dirty="0" err="1">
                <a:solidFill>
                  <a:schemeClr val="bg1"/>
                </a:solidFill>
              </a:rPr>
              <a:t>hujan</a:t>
            </a:r>
            <a:r>
              <a:rPr lang="en-US" sz="3200" dirty="0">
                <a:solidFill>
                  <a:schemeClr val="bg1"/>
                </a:solidFill>
              </a:rPr>
              <a:t> </a:t>
            </a:r>
            <a:r>
              <a:rPr lang="en-US" sz="3200" dirty="0" err="1">
                <a:solidFill>
                  <a:schemeClr val="bg1"/>
                </a:solidFill>
              </a:rPr>
              <a:t>lebat</a:t>
            </a:r>
            <a:r>
              <a:rPr lang="en-US" sz="3200" dirty="0">
                <a:solidFill>
                  <a:schemeClr val="bg1"/>
                </a:solidFill>
              </a:rPr>
              <a:t>, </a:t>
            </a:r>
            <a:r>
              <a:rPr lang="en-US" sz="3200" dirty="0" err="1">
                <a:solidFill>
                  <a:schemeClr val="bg1"/>
                </a:solidFill>
              </a:rPr>
              <a:t>sedangkan</a:t>
            </a:r>
            <a:r>
              <a:rPr lang="en-US" sz="3200" dirty="0">
                <a:solidFill>
                  <a:schemeClr val="bg1"/>
                </a:solidFill>
              </a:rPr>
              <a:t> pada set </a:t>
            </a:r>
            <a:r>
              <a:rPr lang="en-US" sz="3200" dirty="0" err="1">
                <a:solidFill>
                  <a:schemeClr val="bg1"/>
                </a:solidFill>
              </a:rPr>
              <a:t>kedua</a:t>
            </a:r>
            <a:r>
              <a:rPr lang="en-US" sz="3200" dirty="0">
                <a:solidFill>
                  <a:schemeClr val="bg1"/>
                </a:solidFill>
              </a:rPr>
              <a:t> </a:t>
            </a:r>
            <a:r>
              <a:rPr lang="en-US" sz="3200" dirty="0" err="1">
                <a:solidFill>
                  <a:schemeClr val="bg1"/>
                </a:solidFill>
              </a:rPr>
              <a:t>menunjukkan</a:t>
            </a:r>
            <a:r>
              <a:rPr lang="en-US" sz="3200" dirty="0">
                <a:solidFill>
                  <a:schemeClr val="bg1"/>
                </a:solidFill>
              </a:rPr>
              <a:t> </a:t>
            </a:r>
            <a:r>
              <a:rPr lang="en-US" sz="3200" dirty="0" err="1">
                <a:solidFill>
                  <a:schemeClr val="bg1"/>
                </a:solidFill>
              </a:rPr>
              <a:t>hujan</a:t>
            </a:r>
            <a:r>
              <a:rPr lang="en-US" sz="3200" dirty="0">
                <a:solidFill>
                  <a:schemeClr val="bg1"/>
                </a:solidFill>
              </a:rPr>
              <a:t> </a:t>
            </a:r>
            <a:r>
              <a:rPr lang="en-US" sz="3200" dirty="0" err="1">
                <a:solidFill>
                  <a:schemeClr val="bg1"/>
                </a:solidFill>
              </a:rPr>
              <a:t>sangat</a:t>
            </a:r>
            <a:r>
              <a:rPr lang="en-US" sz="3200" dirty="0">
                <a:solidFill>
                  <a:schemeClr val="bg1"/>
                </a:solidFill>
              </a:rPr>
              <a:t> </a:t>
            </a:r>
            <a:r>
              <a:rPr lang="en-US" sz="3200" dirty="0" err="1">
                <a:solidFill>
                  <a:schemeClr val="bg1"/>
                </a:solidFill>
              </a:rPr>
              <a:t>ringan</a:t>
            </a:r>
            <a:r>
              <a:rPr lang="en-US" sz="3200" dirty="0">
                <a:solidFill>
                  <a:schemeClr val="bg1"/>
                </a:solidFill>
              </a:rPr>
              <a:t>.</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82FAFF1E-9635-4D82-A55E-B505A6F7A0F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214000" y="1489706"/>
            <a:ext cx="9368400" cy="453394"/>
          </a:xfrm>
          <a:prstGeom prst="rect">
            <a:avLst/>
          </a:prstGeom>
        </p:spPr>
        <p:txBody>
          <a:bodyPr wrap="square" lIns="0" tIns="0" rIns="0" bIns="0" rtlCol="0" anchor="t">
            <a:spAutoFit/>
          </a:bodyPr>
          <a:lstStyle/>
          <a:p>
            <a:pPr marL="367032" lvl="1">
              <a:lnSpc>
                <a:spcPts val="3400"/>
              </a:lnSpc>
            </a:pPr>
            <a:r>
              <a:rPr lang="en-US" sz="4800" b="1" dirty="0">
                <a:solidFill>
                  <a:srgbClr val="F6F3E4"/>
                </a:solidFill>
                <a:latin typeface="Tahoma"/>
              </a:rPr>
              <a:t>Boolean Model of IR System</a:t>
            </a:r>
          </a:p>
        </p:txBody>
      </p:sp>
      <p:sp>
        <p:nvSpPr>
          <p:cNvPr id="14" name="TextBox 14"/>
          <p:cNvSpPr txBox="1"/>
          <p:nvPr/>
        </p:nvSpPr>
        <p:spPr>
          <a:xfrm>
            <a:off x="838200" y="2353654"/>
            <a:ext cx="16611600" cy="2187265"/>
          </a:xfrm>
          <a:prstGeom prst="rect">
            <a:avLst/>
          </a:prstGeom>
        </p:spPr>
        <p:txBody>
          <a:bodyPr wrap="square" lIns="0" tIns="0" rIns="0" bIns="0" rtlCol="0" anchor="t">
            <a:spAutoFit/>
          </a:bodyPr>
          <a:lstStyle/>
          <a:p>
            <a:pPr algn="just">
              <a:lnSpc>
                <a:spcPts val="3400"/>
              </a:lnSpc>
            </a:pPr>
            <a:r>
              <a:rPr lang="en-US" sz="3600" b="1" dirty="0">
                <a:solidFill>
                  <a:schemeClr val="bg1"/>
                </a:solidFill>
              </a:rPr>
              <a:t>Model Boolean </a:t>
            </a:r>
            <a:r>
              <a:rPr lang="en-US" sz="3600" b="1" dirty="0" err="1">
                <a:solidFill>
                  <a:schemeClr val="bg1"/>
                </a:solidFill>
              </a:rPr>
              <a:t>untuk</a:t>
            </a:r>
            <a:r>
              <a:rPr lang="en-US" sz="3600" b="1" dirty="0">
                <a:solidFill>
                  <a:schemeClr val="bg1"/>
                </a:solidFill>
              </a:rPr>
              <a:t> IR </a:t>
            </a:r>
            <a:r>
              <a:rPr lang="en-US" sz="3600" b="1" dirty="0" err="1">
                <a:solidFill>
                  <a:schemeClr val="bg1"/>
                </a:solidFill>
              </a:rPr>
              <a:t>adalah</a:t>
            </a:r>
            <a:r>
              <a:rPr lang="en-US" sz="3600" b="1" dirty="0">
                <a:solidFill>
                  <a:schemeClr val="bg1"/>
                </a:solidFill>
              </a:rPr>
              <a:t> model </a:t>
            </a:r>
            <a:r>
              <a:rPr lang="en-US" sz="3600" b="1" dirty="0" err="1">
                <a:solidFill>
                  <a:schemeClr val="bg1"/>
                </a:solidFill>
              </a:rPr>
              <a:t>pengambilan</a:t>
            </a:r>
            <a:r>
              <a:rPr lang="en-US" sz="3600" b="1" dirty="0">
                <a:solidFill>
                  <a:schemeClr val="bg1"/>
                </a:solidFill>
              </a:rPr>
              <a:t> </a:t>
            </a:r>
            <a:r>
              <a:rPr lang="en-US" sz="3600" b="1" dirty="0" err="1">
                <a:solidFill>
                  <a:schemeClr val="bg1"/>
                </a:solidFill>
              </a:rPr>
              <a:t>informasi</a:t>
            </a:r>
            <a:r>
              <a:rPr lang="en-US" sz="3600" b="1" dirty="0">
                <a:solidFill>
                  <a:schemeClr val="bg1"/>
                </a:solidFill>
              </a:rPr>
              <a:t> </a:t>
            </a:r>
            <a:r>
              <a:rPr lang="en-US" sz="3600" b="1" dirty="0" err="1">
                <a:solidFill>
                  <a:schemeClr val="bg1"/>
                </a:solidFill>
              </a:rPr>
              <a:t>sederhana</a:t>
            </a:r>
            <a:r>
              <a:rPr lang="en-US" sz="3600" b="1" dirty="0">
                <a:solidFill>
                  <a:schemeClr val="bg1"/>
                </a:solidFill>
              </a:rPr>
              <a:t>, </a:t>
            </a:r>
            <a:r>
              <a:rPr lang="en-US" sz="3600" b="1" dirty="0" err="1">
                <a:solidFill>
                  <a:schemeClr val="bg1"/>
                </a:solidFill>
              </a:rPr>
              <a:t>berdasarkan</a:t>
            </a:r>
            <a:r>
              <a:rPr lang="en-US" sz="3600" b="1" dirty="0">
                <a:solidFill>
                  <a:schemeClr val="bg1"/>
                </a:solidFill>
              </a:rPr>
              <a:t> </a:t>
            </a:r>
            <a:r>
              <a:rPr lang="en-US" sz="3600" b="1" dirty="0" err="1">
                <a:solidFill>
                  <a:schemeClr val="bg1"/>
                </a:solidFill>
              </a:rPr>
              <a:t>teori</a:t>
            </a:r>
            <a:r>
              <a:rPr lang="en-US" sz="3600" b="1" dirty="0">
                <a:solidFill>
                  <a:schemeClr val="bg1"/>
                </a:solidFill>
              </a:rPr>
              <a:t> </a:t>
            </a:r>
            <a:r>
              <a:rPr lang="en-US" sz="3600" b="1" dirty="0" err="1">
                <a:solidFill>
                  <a:schemeClr val="bg1"/>
                </a:solidFill>
              </a:rPr>
              <a:t>himpunan</a:t>
            </a:r>
            <a:r>
              <a:rPr lang="en-US" sz="3600" b="1" dirty="0">
                <a:solidFill>
                  <a:schemeClr val="bg1"/>
                </a:solidFill>
              </a:rPr>
              <a:t> dan </a:t>
            </a:r>
            <a:r>
              <a:rPr lang="en-US" sz="3600" b="1" dirty="0" err="1">
                <a:solidFill>
                  <a:schemeClr val="bg1"/>
                </a:solidFill>
              </a:rPr>
              <a:t>aljabar</a:t>
            </a:r>
            <a:r>
              <a:rPr lang="en-US" sz="3600" b="1" dirty="0">
                <a:solidFill>
                  <a:schemeClr val="bg1"/>
                </a:solidFill>
              </a:rPr>
              <a:t> Boolean. Karena </a:t>
            </a:r>
            <a:r>
              <a:rPr lang="en-US" sz="3600" b="1" dirty="0" err="1">
                <a:solidFill>
                  <a:schemeClr val="bg1"/>
                </a:solidFill>
              </a:rPr>
              <a:t>konsep</a:t>
            </a:r>
            <a:r>
              <a:rPr lang="en-US" sz="3600" b="1" dirty="0">
                <a:solidFill>
                  <a:schemeClr val="bg1"/>
                </a:solidFill>
              </a:rPr>
              <a:t> </a:t>
            </a:r>
            <a:r>
              <a:rPr lang="en-US" sz="3600" b="1" dirty="0" err="1">
                <a:solidFill>
                  <a:schemeClr val="bg1"/>
                </a:solidFill>
              </a:rPr>
              <a:t>himpunan</a:t>
            </a:r>
            <a:r>
              <a:rPr lang="en-US" sz="3600" b="1" dirty="0">
                <a:solidFill>
                  <a:schemeClr val="bg1"/>
                </a:solidFill>
              </a:rPr>
              <a:t> </a:t>
            </a:r>
            <a:r>
              <a:rPr lang="en-US" sz="3600" b="1" dirty="0" err="1">
                <a:solidFill>
                  <a:schemeClr val="bg1"/>
                </a:solidFill>
              </a:rPr>
              <a:t>cukup</a:t>
            </a:r>
            <a:r>
              <a:rPr lang="en-US" sz="3600" b="1" dirty="0">
                <a:solidFill>
                  <a:schemeClr val="bg1"/>
                </a:solidFill>
              </a:rPr>
              <a:t> </a:t>
            </a:r>
            <a:r>
              <a:rPr lang="en-US" sz="3600" b="1" dirty="0" err="1">
                <a:solidFill>
                  <a:schemeClr val="bg1"/>
                </a:solidFill>
              </a:rPr>
              <a:t>intuitif</a:t>
            </a:r>
            <a:r>
              <a:rPr lang="en-US" sz="3600" b="1" dirty="0">
                <a:solidFill>
                  <a:schemeClr val="bg1"/>
                </a:solidFill>
              </a:rPr>
              <a:t>, model Boolean </a:t>
            </a:r>
            <a:r>
              <a:rPr lang="en-US" sz="3600" b="1" dirty="0" err="1">
                <a:solidFill>
                  <a:schemeClr val="bg1"/>
                </a:solidFill>
              </a:rPr>
              <a:t>menyediakan</a:t>
            </a:r>
            <a:r>
              <a:rPr lang="en-US" sz="3600" b="1" dirty="0">
                <a:solidFill>
                  <a:schemeClr val="bg1"/>
                </a:solidFill>
              </a:rPr>
              <a:t> </a:t>
            </a:r>
            <a:r>
              <a:rPr lang="en-US" sz="3600" b="1" dirty="0" err="1">
                <a:solidFill>
                  <a:schemeClr val="bg1"/>
                </a:solidFill>
              </a:rPr>
              <a:t>kerangka</a:t>
            </a:r>
            <a:r>
              <a:rPr lang="en-US" sz="3600" b="1" dirty="0">
                <a:solidFill>
                  <a:schemeClr val="bg1"/>
                </a:solidFill>
              </a:rPr>
              <a:t> </a:t>
            </a:r>
            <a:r>
              <a:rPr lang="en-US" sz="3600" b="1" dirty="0" err="1">
                <a:solidFill>
                  <a:schemeClr val="bg1"/>
                </a:solidFill>
              </a:rPr>
              <a:t>kerja</a:t>
            </a:r>
            <a:r>
              <a:rPr lang="en-US" sz="3600" b="1" dirty="0">
                <a:solidFill>
                  <a:schemeClr val="bg1"/>
                </a:solidFill>
              </a:rPr>
              <a:t> yang </a:t>
            </a:r>
            <a:r>
              <a:rPr lang="en-US" sz="3600" b="1" dirty="0" err="1">
                <a:solidFill>
                  <a:schemeClr val="bg1"/>
                </a:solidFill>
              </a:rPr>
              <a:t>mudah</a:t>
            </a:r>
            <a:r>
              <a:rPr lang="en-US" sz="3600" b="1" dirty="0">
                <a:solidFill>
                  <a:schemeClr val="bg1"/>
                </a:solidFill>
              </a:rPr>
              <a:t> </a:t>
            </a:r>
            <a:r>
              <a:rPr lang="en-US" sz="3600" b="1" dirty="0" err="1">
                <a:solidFill>
                  <a:schemeClr val="bg1"/>
                </a:solidFill>
              </a:rPr>
              <a:t>dipahami</a:t>
            </a:r>
            <a:r>
              <a:rPr lang="en-US" sz="3600" b="1" dirty="0">
                <a:solidFill>
                  <a:schemeClr val="bg1"/>
                </a:solidFill>
              </a:rPr>
              <a:t> oleh </a:t>
            </a:r>
            <a:r>
              <a:rPr lang="en-US" sz="3600" b="1" dirty="0" err="1">
                <a:solidFill>
                  <a:schemeClr val="bg1"/>
                </a:solidFill>
              </a:rPr>
              <a:t>pengguna</a:t>
            </a:r>
            <a:r>
              <a:rPr lang="en-US" sz="3600" b="1" dirty="0">
                <a:solidFill>
                  <a:schemeClr val="bg1"/>
                </a:solidFill>
              </a:rPr>
              <a:t> </a:t>
            </a:r>
            <a:r>
              <a:rPr lang="en-US" sz="3600" b="1" dirty="0" err="1">
                <a:solidFill>
                  <a:schemeClr val="bg1"/>
                </a:solidFill>
              </a:rPr>
              <a:t>umum</a:t>
            </a:r>
            <a:r>
              <a:rPr lang="en-US" sz="3600" b="1" dirty="0">
                <a:solidFill>
                  <a:schemeClr val="bg1"/>
                </a:solidFill>
              </a:rPr>
              <a:t> </a:t>
            </a:r>
            <a:r>
              <a:rPr lang="en-US" sz="3600" b="1" dirty="0" err="1">
                <a:solidFill>
                  <a:schemeClr val="bg1"/>
                </a:solidFill>
              </a:rPr>
              <a:t>sistem</a:t>
            </a:r>
            <a:r>
              <a:rPr lang="en-US" sz="3600" b="1" dirty="0">
                <a:solidFill>
                  <a:schemeClr val="bg1"/>
                </a:solidFill>
              </a:rPr>
              <a:t> IR, </a:t>
            </a:r>
            <a:r>
              <a:rPr lang="en-US" sz="3600" b="1" dirty="0" err="1">
                <a:solidFill>
                  <a:schemeClr val="bg1"/>
                </a:solidFill>
              </a:rPr>
              <a:t>serta</a:t>
            </a:r>
            <a:r>
              <a:rPr lang="en-US" sz="3600" b="1" dirty="0">
                <a:solidFill>
                  <a:schemeClr val="bg1"/>
                </a:solidFill>
              </a:rPr>
              <a:t> </a:t>
            </a:r>
            <a:r>
              <a:rPr lang="en-US" sz="3600" b="1" dirty="0" err="1">
                <a:solidFill>
                  <a:schemeClr val="bg1"/>
                </a:solidFill>
              </a:rPr>
              <a:t>mudah</a:t>
            </a:r>
            <a:r>
              <a:rPr lang="en-US" sz="3600" b="1" dirty="0">
                <a:solidFill>
                  <a:schemeClr val="bg1"/>
                </a:solidFill>
              </a:rPr>
              <a:t> </a:t>
            </a:r>
            <a:r>
              <a:rPr lang="en-US" sz="3600" b="1" dirty="0" err="1">
                <a:solidFill>
                  <a:schemeClr val="bg1"/>
                </a:solidFill>
              </a:rPr>
              <a:t>diterapkan</a:t>
            </a:r>
            <a:r>
              <a:rPr lang="en-US" sz="3600" b="1" dirty="0">
                <a:solidFill>
                  <a:schemeClr val="bg1"/>
                </a:solidFill>
              </a:rPr>
              <a:t>. </a:t>
            </a:r>
            <a:r>
              <a:rPr lang="en-US" sz="3600" b="1" dirty="0" err="1">
                <a:solidFill>
                  <a:schemeClr val="bg1"/>
                </a:solidFill>
              </a:rPr>
              <a:t>Selain</a:t>
            </a:r>
            <a:r>
              <a:rPr lang="en-US" sz="3600" b="1" dirty="0">
                <a:solidFill>
                  <a:schemeClr val="bg1"/>
                </a:solidFill>
              </a:rPr>
              <a:t> </a:t>
            </a:r>
            <a:r>
              <a:rPr lang="en-US" sz="3600" b="1" dirty="0" err="1">
                <a:solidFill>
                  <a:schemeClr val="bg1"/>
                </a:solidFill>
              </a:rPr>
              <a:t>itu</a:t>
            </a:r>
            <a:r>
              <a:rPr lang="en-US" sz="3600" b="1" dirty="0">
                <a:solidFill>
                  <a:schemeClr val="bg1"/>
                </a:solidFill>
              </a:rPr>
              <a:t>, </a:t>
            </a:r>
            <a:r>
              <a:rPr lang="en-US" sz="3600" b="1" dirty="0" err="1">
                <a:solidFill>
                  <a:schemeClr val="bg1"/>
                </a:solidFill>
              </a:rPr>
              <a:t>kueri</a:t>
            </a:r>
            <a:r>
              <a:rPr lang="en-US" sz="3600" b="1" dirty="0">
                <a:solidFill>
                  <a:schemeClr val="bg1"/>
                </a:solidFill>
              </a:rPr>
              <a:t> Boolean </a:t>
            </a:r>
            <a:r>
              <a:rPr lang="en-US" sz="3600" b="1" dirty="0" err="1">
                <a:solidFill>
                  <a:schemeClr val="bg1"/>
                </a:solidFill>
              </a:rPr>
              <a:t>dalam</a:t>
            </a:r>
            <a:r>
              <a:rPr lang="en-US" sz="3600" b="1" dirty="0">
                <a:solidFill>
                  <a:schemeClr val="bg1"/>
                </a:solidFill>
              </a:rPr>
              <a:t> </a:t>
            </a:r>
            <a:r>
              <a:rPr lang="en-US" sz="3600" b="1" dirty="0" err="1">
                <a:solidFill>
                  <a:schemeClr val="bg1"/>
                </a:solidFill>
              </a:rPr>
              <a:t>bentuk</a:t>
            </a:r>
            <a:r>
              <a:rPr lang="en-US" sz="3600" b="1" dirty="0">
                <a:solidFill>
                  <a:schemeClr val="bg1"/>
                </a:solidFill>
              </a:rPr>
              <a:t> </a:t>
            </a:r>
            <a:r>
              <a:rPr lang="en-US" sz="3600" b="1" dirty="0" err="1">
                <a:solidFill>
                  <a:schemeClr val="bg1"/>
                </a:solidFill>
              </a:rPr>
              <a:t>ekspresi</a:t>
            </a:r>
            <a:r>
              <a:rPr lang="en-US" sz="3600" b="1" dirty="0">
                <a:solidFill>
                  <a:schemeClr val="bg1"/>
                </a:solidFill>
              </a:rPr>
              <a:t> Boolean </a:t>
            </a:r>
            <a:r>
              <a:rPr lang="en-US" sz="3600" b="1" dirty="0" err="1">
                <a:solidFill>
                  <a:schemeClr val="bg1"/>
                </a:solidFill>
              </a:rPr>
              <a:t>memiliki</a:t>
            </a:r>
            <a:r>
              <a:rPr lang="en-US" sz="3600" b="1" dirty="0">
                <a:solidFill>
                  <a:schemeClr val="bg1"/>
                </a:solidFill>
              </a:rPr>
              <a:t> </a:t>
            </a:r>
            <a:r>
              <a:rPr lang="en-US" sz="3600" b="1" dirty="0" err="1">
                <a:solidFill>
                  <a:schemeClr val="bg1"/>
                </a:solidFill>
              </a:rPr>
              <a:t>semantik</a:t>
            </a:r>
            <a:r>
              <a:rPr lang="en-US" sz="3600" b="1" dirty="0">
                <a:solidFill>
                  <a:schemeClr val="bg1"/>
                </a:solidFill>
              </a:rPr>
              <a:t> yang </a:t>
            </a:r>
            <a:r>
              <a:rPr lang="en-US" sz="3600" b="1" dirty="0" err="1">
                <a:solidFill>
                  <a:schemeClr val="bg1"/>
                </a:solidFill>
              </a:rPr>
              <a:t>tepat</a:t>
            </a:r>
            <a:r>
              <a:rPr lang="en-US" sz="3600" b="1" dirty="0">
                <a:solidFill>
                  <a:schemeClr val="bg1"/>
                </a:solidFill>
              </a:rPr>
              <a:t>.</a:t>
            </a:r>
            <a:endParaRPr lang="en-US" sz="3600" dirty="0">
              <a:solidFill>
                <a:schemeClr val="bg1"/>
              </a:solidFill>
              <a:latin typeface="Tahoma"/>
            </a:endParaRPr>
          </a:p>
        </p:txBody>
      </p:sp>
      <p:sp>
        <p:nvSpPr>
          <p:cNvPr id="16" name="TextBox 12">
            <a:extLst>
              <a:ext uri="{FF2B5EF4-FFF2-40B4-BE49-F238E27FC236}">
                <a16:creationId xmlns:a16="http://schemas.microsoft.com/office/drawing/2014/main" id="{82FAFF1E-9635-4D82-A55E-B505A6F7A0F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3192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3233625" y="671040"/>
            <a:ext cx="6477000" cy="615553"/>
          </a:xfrm>
          <a:prstGeom prst="rect">
            <a:avLst/>
          </a:prstGeom>
        </p:spPr>
        <p:txBody>
          <a:bodyPr wrap="square" lIns="0" tIns="0" rIns="0" bIns="0" rtlCol="0" anchor="t">
            <a:spAutoFit/>
          </a:bodyPr>
          <a:lstStyle/>
          <a:p>
            <a:pPr>
              <a:lnSpc>
                <a:spcPts val="4799"/>
              </a:lnSpc>
              <a:spcBef>
                <a:spcPct val="0"/>
              </a:spcBef>
            </a:pPr>
            <a:r>
              <a:rPr lang="en-US" sz="4800" b="1" dirty="0">
                <a:solidFill>
                  <a:srgbClr val="F6F3E4"/>
                </a:solidFill>
                <a:latin typeface="Tahoma"/>
              </a:rPr>
              <a:t>Vector Space Model</a:t>
            </a:r>
          </a:p>
        </p:txBody>
      </p:sp>
      <p:sp>
        <p:nvSpPr>
          <p:cNvPr id="14" name="TextBox 14"/>
          <p:cNvSpPr txBox="1"/>
          <p:nvPr/>
        </p:nvSpPr>
        <p:spPr>
          <a:xfrm>
            <a:off x="1029468" y="1705536"/>
            <a:ext cx="16229064" cy="2180084"/>
          </a:xfrm>
          <a:prstGeom prst="rect">
            <a:avLst/>
          </a:prstGeom>
        </p:spPr>
        <p:txBody>
          <a:bodyPr wrap="square" lIns="0" tIns="0" rIns="0" bIns="0" rtlCol="0" anchor="t">
            <a:spAutoFit/>
          </a:bodyPr>
          <a:lstStyle/>
          <a:p>
            <a:pPr algn="just">
              <a:lnSpc>
                <a:spcPts val="3400"/>
              </a:lnSpc>
            </a:pPr>
            <a:r>
              <a:rPr lang="en-US" sz="3600" dirty="0">
                <a:solidFill>
                  <a:schemeClr val="bg1"/>
                </a:solidFill>
              </a:rPr>
              <a:t>Model </a:t>
            </a:r>
            <a:r>
              <a:rPr lang="en-US" sz="3600" dirty="0" err="1">
                <a:solidFill>
                  <a:schemeClr val="bg1"/>
                </a:solidFill>
              </a:rPr>
              <a:t>ruang</a:t>
            </a:r>
            <a:r>
              <a:rPr lang="en-US" sz="3600" dirty="0">
                <a:solidFill>
                  <a:schemeClr val="bg1"/>
                </a:solidFill>
              </a:rPr>
              <a:t> </a:t>
            </a:r>
            <a:r>
              <a:rPr lang="en-US" sz="3600" dirty="0" err="1">
                <a:solidFill>
                  <a:schemeClr val="bg1"/>
                </a:solidFill>
              </a:rPr>
              <a:t>vektor</a:t>
            </a:r>
            <a:r>
              <a:rPr lang="en-US" sz="3600" dirty="0">
                <a:solidFill>
                  <a:schemeClr val="bg1"/>
                </a:solidFill>
              </a:rPr>
              <a:t> </a:t>
            </a:r>
            <a:r>
              <a:rPr lang="en-US" sz="3600" dirty="0" err="1">
                <a:solidFill>
                  <a:schemeClr val="bg1"/>
                </a:solidFill>
              </a:rPr>
              <a:t>menentukan</a:t>
            </a:r>
            <a:r>
              <a:rPr lang="en-US" sz="3600" dirty="0">
                <a:solidFill>
                  <a:schemeClr val="bg1"/>
                </a:solidFill>
              </a:rPr>
              <a:t> </a:t>
            </a:r>
            <a:r>
              <a:rPr lang="en-US" sz="3600" dirty="0" err="1">
                <a:solidFill>
                  <a:schemeClr val="bg1"/>
                </a:solidFill>
              </a:rPr>
              <a:t>ukuran</a:t>
            </a:r>
            <a:r>
              <a:rPr lang="en-US" sz="3600" dirty="0">
                <a:solidFill>
                  <a:schemeClr val="bg1"/>
                </a:solidFill>
              </a:rPr>
              <a:t> </a:t>
            </a:r>
            <a:r>
              <a:rPr lang="en-US" sz="3600" dirty="0" err="1">
                <a:solidFill>
                  <a:schemeClr val="bg1"/>
                </a:solidFill>
              </a:rPr>
              <a:t>kemiripan</a:t>
            </a:r>
            <a:r>
              <a:rPr lang="en-US" sz="3600" dirty="0">
                <a:solidFill>
                  <a:schemeClr val="bg1"/>
                </a:solidFill>
              </a:rPr>
              <a:t> (sim(Q, Di)) </a:t>
            </a:r>
            <a:r>
              <a:rPr lang="en-US" sz="3600" dirty="0" err="1">
                <a:solidFill>
                  <a:schemeClr val="bg1"/>
                </a:solidFill>
              </a:rPr>
              <a:t>antara</a:t>
            </a:r>
            <a:r>
              <a:rPr lang="en-US" sz="3600" dirty="0">
                <a:solidFill>
                  <a:schemeClr val="bg1"/>
                </a:solidFill>
              </a:rPr>
              <a:t> query dan </a:t>
            </a:r>
            <a:r>
              <a:rPr lang="en-US" sz="3600" dirty="0" err="1">
                <a:solidFill>
                  <a:schemeClr val="bg1"/>
                </a:solidFill>
              </a:rPr>
              <a:t>dokumen</a:t>
            </a:r>
            <a:r>
              <a:rPr lang="en-US" sz="3600" dirty="0">
                <a:solidFill>
                  <a:schemeClr val="bg1"/>
                </a:solidFill>
              </a:rPr>
              <a:t> </a:t>
            </a:r>
            <a:r>
              <a:rPr lang="en-US" sz="3600" dirty="0" err="1">
                <a:solidFill>
                  <a:schemeClr val="bg1"/>
                </a:solidFill>
              </a:rPr>
              <a:t>menggunakan</a:t>
            </a:r>
            <a:r>
              <a:rPr lang="en-US" sz="3600" dirty="0">
                <a:solidFill>
                  <a:schemeClr val="bg1"/>
                </a:solidFill>
              </a:rPr>
              <a:t> </a:t>
            </a:r>
            <a:r>
              <a:rPr lang="en-US" sz="3600" dirty="0" err="1">
                <a:solidFill>
                  <a:schemeClr val="bg1"/>
                </a:solidFill>
              </a:rPr>
              <a:t>vektor</a:t>
            </a:r>
            <a:r>
              <a:rPr lang="en-US" sz="3600" dirty="0">
                <a:solidFill>
                  <a:schemeClr val="bg1"/>
                </a:solidFill>
              </a:rPr>
              <a:t> yang </a:t>
            </a:r>
            <a:r>
              <a:rPr lang="en-US" sz="3600" dirty="0" err="1">
                <a:solidFill>
                  <a:schemeClr val="bg1"/>
                </a:solidFill>
              </a:rPr>
              <a:t>mewakili</a:t>
            </a:r>
            <a:r>
              <a:rPr lang="en-US" sz="3600" dirty="0">
                <a:solidFill>
                  <a:schemeClr val="bg1"/>
                </a:solidFill>
              </a:rPr>
              <a:t> query Q, dan </a:t>
            </a:r>
            <a:r>
              <a:rPr lang="en-US" sz="3600" dirty="0" err="1">
                <a:solidFill>
                  <a:schemeClr val="bg1"/>
                </a:solidFill>
              </a:rPr>
              <a:t>dokumen</a:t>
            </a:r>
            <a:r>
              <a:rPr lang="en-US" sz="3600" dirty="0">
                <a:solidFill>
                  <a:schemeClr val="bg1"/>
                </a:solidFill>
              </a:rPr>
              <a:t> Di. Model </a:t>
            </a:r>
            <a:r>
              <a:rPr lang="en-US" sz="3600" dirty="0" err="1">
                <a:solidFill>
                  <a:schemeClr val="bg1"/>
                </a:solidFill>
              </a:rPr>
              <a:t>ini</a:t>
            </a:r>
            <a:r>
              <a:rPr lang="en-US" sz="3600" dirty="0">
                <a:solidFill>
                  <a:schemeClr val="bg1"/>
                </a:solidFill>
              </a:rPr>
              <a:t> </a:t>
            </a:r>
            <a:r>
              <a:rPr lang="en-US" sz="3600" dirty="0" err="1">
                <a:solidFill>
                  <a:schemeClr val="bg1"/>
                </a:solidFill>
              </a:rPr>
              <a:t>didasarkan</a:t>
            </a:r>
            <a:r>
              <a:rPr lang="en-US" sz="3600" dirty="0">
                <a:solidFill>
                  <a:schemeClr val="bg1"/>
                </a:solidFill>
              </a:rPr>
              <a:t> pada </a:t>
            </a:r>
            <a:r>
              <a:rPr lang="en-US" sz="3600" dirty="0" err="1">
                <a:solidFill>
                  <a:schemeClr val="bg1"/>
                </a:solidFill>
              </a:rPr>
              <a:t>gagasan</a:t>
            </a:r>
            <a:r>
              <a:rPr lang="en-US" sz="3600" dirty="0">
                <a:solidFill>
                  <a:schemeClr val="bg1"/>
                </a:solidFill>
              </a:rPr>
              <a:t> </a:t>
            </a:r>
            <a:r>
              <a:rPr lang="en-US" sz="3600" dirty="0" err="1">
                <a:solidFill>
                  <a:schemeClr val="bg1"/>
                </a:solidFill>
              </a:rPr>
              <a:t>intuitif</a:t>
            </a:r>
            <a:r>
              <a:rPr lang="en-US" sz="3600" dirty="0">
                <a:solidFill>
                  <a:schemeClr val="bg1"/>
                </a:solidFill>
              </a:rPr>
              <a:t> </a:t>
            </a:r>
            <a:r>
              <a:rPr lang="en-US" sz="3600" dirty="0" err="1">
                <a:solidFill>
                  <a:schemeClr val="bg1"/>
                </a:solidFill>
              </a:rPr>
              <a:t>bahwa</a:t>
            </a:r>
            <a:r>
              <a:rPr lang="en-US" sz="3600" dirty="0">
                <a:solidFill>
                  <a:schemeClr val="bg1"/>
                </a:solidFill>
              </a:rPr>
              <a:t> </a:t>
            </a:r>
            <a:r>
              <a:rPr lang="en-US" sz="3600" dirty="0" err="1">
                <a:solidFill>
                  <a:schemeClr val="bg1"/>
                </a:solidFill>
              </a:rPr>
              <a:t>makna</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disampaikan</a:t>
            </a:r>
            <a:r>
              <a:rPr lang="en-US" sz="3600" dirty="0">
                <a:solidFill>
                  <a:schemeClr val="bg1"/>
                </a:solidFill>
              </a:rPr>
              <a:t> </a:t>
            </a:r>
            <a:r>
              <a:rPr lang="en-US" sz="3600" dirty="0" err="1">
                <a:solidFill>
                  <a:schemeClr val="bg1"/>
                </a:solidFill>
              </a:rPr>
              <a:t>melalui</a:t>
            </a:r>
            <a:r>
              <a:rPr lang="en-US" sz="3600" dirty="0">
                <a:solidFill>
                  <a:schemeClr val="bg1"/>
                </a:solidFill>
              </a:rPr>
              <a:t> kata-kata yang </a:t>
            </a:r>
            <a:r>
              <a:rPr lang="en-US" sz="3600" dirty="0" err="1">
                <a:solidFill>
                  <a:schemeClr val="bg1"/>
                </a:solidFill>
              </a:rPr>
              <a:t>ada</a:t>
            </a:r>
            <a:r>
              <a:rPr lang="en-US" sz="3600" dirty="0">
                <a:solidFill>
                  <a:schemeClr val="bg1"/>
                </a:solidFill>
              </a:rPr>
              <a:t> pada </a:t>
            </a:r>
            <a:r>
              <a:rPr lang="en-US" sz="3600" dirty="0" err="1">
                <a:solidFill>
                  <a:schemeClr val="bg1"/>
                </a:solidFill>
              </a:rPr>
              <a:t>dokumen</a:t>
            </a:r>
            <a:r>
              <a:rPr lang="en-US" sz="3600" dirty="0">
                <a:solidFill>
                  <a:schemeClr val="bg1"/>
                </a:solidFill>
              </a:rPr>
              <a:t> </a:t>
            </a:r>
            <a:r>
              <a:rPr lang="en-US" sz="3600" dirty="0" err="1">
                <a:solidFill>
                  <a:schemeClr val="bg1"/>
                </a:solidFill>
              </a:rPr>
              <a:t>tersebut</a:t>
            </a:r>
            <a:r>
              <a:rPr lang="en-US" sz="3600" dirty="0">
                <a:solidFill>
                  <a:schemeClr val="bg1"/>
                </a:solidFill>
              </a:rPr>
              <a:t>. Gambar 1 </a:t>
            </a:r>
            <a:r>
              <a:rPr lang="en-US" sz="3600" dirty="0" err="1">
                <a:solidFill>
                  <a:schemeClr val="bg1"/>
                </a:solidFill>
              </a:rPr>
              <a:t>mewakili</a:t>
            </a:r>
            <a:r>
              <a:rPr lang="en-US" sz="3600" dirty="0">
                <a:solidFill>
                  <a:schemeClr val="bg1"/>
                </a:solidFill>
              </a:rPr>
              <a:t> </a:t>
            </a:r>
            <a:r>
              <a:rPr lang="en-US" sz="3600" dirty="0" err="1">
                <a:solidFill>
                  <a:schemeClr val="bg1"/>
                </a:solidFill>
              </a:rPr>
              <a:t>konsep</a:t>
            </a:r>
            <a:r>
              <a:rPr lang="en-US" sz="3600" dirty="0">
                <a:solidFill>
                  <a:schemeClr val="bg1"/>
                </a:solidFill>
              </a:rPr>
              <a:t> </a:t>
            </a:r>
            <a:r>
              <a:rPr lang="en-US" sz="3600" dirty="0" err="1">
                <a:solidFill>
                  <a:schemeClr val="bg1"/>
                </a:solidFill>
              </a:rPr>
              <a:t>vektor</a:t>
            </a:r>
            <a:r>
              <a:rPr lang="en-US" sz="3600" dirty="0">
                <a:solidFill>
                  <a:schemeClr val="bg1"/>
                </a:solidFill>
              </a:rPr>
              <a:t> </a:t>
            </a:r>
            <a:r>
              <a:rPr lang="en-US" sz="3600" dirty="0" err="1">
                <a:solidFill>
                  <a:schemeClr val="bg1"/>
                </a:solidFill>
              </a:rPr>
              <a:t>untuk</a:t>
            </a:r>
            <a:r>
              <a:rPr lang="en-US" sz="3600" dirty="0">
                <a:solidFill>
                  <a:schemeClr val="bg1"/>
                </a:solidFill>
              </a:rPr>
              <a:t> query Q dan </a:t>
            </a:r>
            <a:r>
              <a:rPr lang="en-US" sz="3600" dirty="0" err="1">
                <a:solidFill>
                  <a:schemeClr val="bg1"/>
                </a:solidFill>
              </a:rPr>
              <a:t>dokumen</a:t>
            </a:r>
            <a:r>
              <a:rPr lang="en-US" sz="3600" dirty="0">
                <a:solidFill>
                  <a:schemeClr val="bg1"/>
                </a:solidFill>
              </a:rPr>
              <a:t> D1 , D2 ,...,Dn. </a:t>
            </a:r>
            <a:r>
              <a:rPr lang="en-US" sz="3600" dirty="0" err="1">
                <a:solidFill>
                  <a:schemeClr val="bg1"/>
                </a:solidFill>
              </a:rPr>
              <a:t>Ini</a:t>
            </a:r>
            <a:r>
              <a:rPr lang="en-US" sz="3600" dirty="0">
                <a:solidFill>
                  <a:schemeClr val="bg1"/>
                </a:solidFill>
              </a:rPr>
              <a:t> </a:t>
            </a:r>
            <a:r>
              <a:rPr lang="en-US" sz="3600" dirty="0" err="1">
                <a:solidFill>
                  <a:schemeClr val="bg1"/>
                </a:solidFill>
              </a:rPr>
              <a:t>adalah</a:t>
            </a:r>
            <a:r>
              <a:rPr lang="en-US" sz="3600" dirty="0">
                <a:solidFill>
                  <a:schemeClr val="bg1"/>
                </a:solidFill>
              </a:rPr>
              <a:t> </a:t>
            </a:r>
            <a:r>
              <a:rPr lang="en-US" sz="3600" dirty="0" err="1">
                <a:solidFill>
                  <a:schemeClr val="bg1"/>
                </a:solidFill>
              </a:rPr>
              <a:t>jumlah</a:t>
            </a:r>
            <a:r>
              <a:rPr lang="en-US" sz="3600" dirty="0">
                <a:solidFill>
                  <a:schemeClr val="bg1"/>
                </a:solidFill>
              </a:rPr>
              <a:t> total item </a:t>
            </a:r>
            <a:r>
              <a:rPr lang="en-US" sz="3600" dirty="0" err="1">
                <a:solidFill>
                  <a:schemeClr val="bg1"/>
                </a:solidFill>
              </a:rPr>
              <a:t>dalam</a:t>
            </a:r>
            <a:r>
              <a:rPr lang="en-US" sz="3600" dirty="0">
                <a:solidFill>
                  <a:schemeClr val="bg1"/>
                </a:solidFill>
              </a:rPr>
              <a:t> </a:t>
            </a:r>
            <a:r>
              <a:rPr lang="en-US" sz="3600" dirty="0" err="1">
                <a:solidFill>
                  <a:schemeClr val="bg1"/>
                </a:solidFill>
              </a:rPr>
              <a:t>koleksi</a:t>
            </a:r>
            <a:r>
              <a:rPr lang="en-US" sz="3600" dirty="0">
                <a:solidFill>
                  <a:schemeClr val="bg1"/>
                </a:solidFill>
              </a:rPr>
              <a:t>.</a:t>
            </a:r>
            <a:endParaRPr lang="en-US" sz="3200" dirty="0">
              <a:solidFill>
                <a:schemeClr val="bg1"/>
              </a:solidFill>
              <a:latin typeface="Tahoma"/>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pic>
        <p:nvPicPr>
          <p:cNvPr id="15" name="Picture 14">
            <a:extLst>
              <a:ext uri="{FF2B5EF4-FFF2-40B4-BE49-F238E27FC236}">
                <a16:creationId xmlns:a16="http://schemas.microsoft.com/office/drawing/2014/main" id="{5BC4FBB7-175C-4763-A4A2-A962E7447AE7}"/>
              </a:ext>
            </a:extLst>
          </p:cNvPr>
          <p:cNvPicPr>
            <a:picLocks noChangeAspect="1"/>
          </p:cNvPicPr>
          <p:nvPr/>
        </p:nvPicPr>
        <p:blipFill rotWithShape="1">
          <a:blip r:embed="rId10"/>
          <a:srcRect l="55262" t="46685" r="24809" b="24034"/>
          <a:stretch/>
        </p:blipFill>
        <p:spPr>
          <a:xfrm>
            <a:off x="1447800" y="4190999"/>
            <a:ext cx="5257800" cy="4343401"/>
          </a:xfrm>
          <a:prstGeom prst="rect">
            <a:avLst/>
          </a:prstGeom>
        </p:spPr>
      </p:pic>
      <p:sp>
        <p:nvSpPr>
          <p:cNvPr id="17" name="TextBox 16">
            <a:extLst>
              <a:ext uri="{FF2B5EF4-FFF2-40B4-BE49-F238E27FC236}">
                <a16:creationId xmlns:a16="http://schemas.microsoft.com/office/drawing/2014/main" id="{7F6091A7-3D67-4F7D-AA59-17A307131C9E}"/>
              </a:ext>
            </a:extLst>
          </p:cNvPr>
          <p:cNvSpPr txBox="1"/>
          <p:nvPr/>
        </p:nvSpPr>
        <p:spPr>
          <a:xfrm>
            <a:off x="1600200" y="8618894"/>
            <a:ext cx="5029200" cy="553998"/>
          </a:xfrm>
          <a:prstGeom prst="rect">
            <a:avLst/>
          </a:prstGeom>
          <a:noFill/>
        </p:spPr>
        <p:txBody>
          <a:bodyPr wrap="square" rtlCol="0">
            <a:spAutoFit/>
          </a:bodyPr>
          <a:lstStyle/>
          <a:p>
            <a:r>
              <a:rPr lang="en-US" sz="3000" dirty="0">
                <a:solidFill>
                  <a:schemeClr val="bg1"/>
                </a:solidFill>
              </a:rPr>
              <a:t>Gambar 1 </a:t>
            </a:r>
            <a:r>
              <a:rPr lang="en-US" sz="3000" dirty="0" err="1">
                <a:solidFill>
                  <a:schemeClr val="bg1"/>
                </a:solidFill>
              </a:rPr>
              <a:t>Vektor</a:t>
            </a:r>
            <a:r>
              <a:rPr lang="en-US" sz="3000" dirty="0">
                <a:solidFill>
                  <a:schemeClr val="bg1"/>
                </a:solidFill>
              </a:rPr>
              <a:t> Space Model</a:t>
            </a:r>
            <a:endParaRPr lang="en-ID" sz="3000" dirty="0">
              <a:solidFill>
                <a:schemeClr val="bg1"/>
              </a:solidFill>
            </a:endParaRPr>
          </a:p>
        </p:txBody>
      </p:sp>
    </p:spTree>
    <p:extLst>
      <p:ext uri="{BB962C8B-B14F-4D97-AF65-F5344CB8AC3E}">
        <p14:creationId xmlns:p14="http://schemas.microsoft.com/office/powerpoint/2010/main" val="337480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953114" y="671040"/>
            <a:ext cx="3657600" cy="615553"/>
          </a:xfrm>
          <a:prstGeom prst="rect">
            <a:avLst/>
          </a:prstGeom>
        </p:spPr>
        <p:txBody>
          <a:bodyPr wrap="square" lIns="0" tIns="0" rIns="0" bIns="0" rtlCol="0" anchor="t">
            <a:spAutoFit/>
          </a:bodyPr>
          <a:lstStyle/>
          <a:p>
            <a:pPr>
              <a:lnSpc>
                <a:spcPts val="4799"/>
              </a:lnSpc>
              <a:spcBef>
                <a:spcPct val="0"/>
              </a:spcBef>
            </a:pPr>
            <a:r>
              <a:rPr lang="en-US" sz="4800" b="1" dirty="0">
                <a:solidFill>
                  <a:srgbClr val="F6F3E4"/>
                </a:solidFill>
                <a:latin typeface="Tahoma"/>
              </a:rPr>
              <a:t>Indexing</a:t>
            </a:r>
          </a:p>
        </p:txBody>
      </p:sp>
      <p:sp>
        <p:nvSpPr>
          <p:cNvPr id="14" name="TextBox 14"/>
          <p:cNvSpPr txBox="1"/>
          <p:nvPr/>
        </p:nvSpPr>
        <p:spPr>
          <a:xfrm>
            <a:off x="762000" y="1869217"/>
            <a:ext cx="12255337" cy="6553141"/>
          </a:xfrm>
          <a:prstGeom prst="rect">
            <a:avLst/>
          </a:prstGeom>
        </p:spPr>
        <p:txBody>
          <a:bodyPr wrap="square" lIns="0" tIns="0" rIns="0" bIns="0" rtlCol="0" anchor="t">
            <a:spAutoFit/>
          </a:bodyPr>
          <a:lstStyle/>
          <a:p>
            <a:pPr algn="just">
              <a:lnSpc>
                <a:spcPts val="3400"/>
              </a:lnSpc>
            </a:pPr>
            <a:r>
              <a:rPr lang="en-US" sz="3600" dirty="0">
                <a:solidFill>
                  <a:schemeClr val="bg1"/>
                </a:solidFill>
              </a:rPr>
              <a:t>Model </a:t>
            </a:r>
            <a:r>
              <a:rPr lang="en-US" sz="3600" dirty="0" err="1">
                <a:solidFill>
                  <a:schemeClr val="bg1"/>
                </a:solidFill>
              </a:rPr>
              <a:t>ruang</a:t>
            </a:r>
            <a:r>
              <a:rPr lang="en-US" sz="3600" dirty="0">
                <a:solidFill>
                  <a:schemeClr val="bg1"/>
                </a:solidFill>
              </a:rPr>
              <a:t> </a:t>
            </a:r>
            <a:r>
              <a:rPr lang="en-US" sz="3600" dirty="0" err="1">
                <a:solidFill>
                  <a:schemeClr val="bg1"/>
                </a:solidFill>
              </a:rPr>
              <a:t>vektor</a:t>
            </a:r>
            <a:r>
              <a:rPr lang="en-US" sz="3600" dirty="0">
                <a:solidFill>
                  <a:schemeClr val="bg1"/>
                </a:solidFill>
              </a:rPr>
              <a:t> dan </a:t>
            </a:r>
            <a:r>
              <a:rPr lang="en-US" sz="3600" dirty="0" err="1">
                <a:solidFill>
                  <a:schemeClr val="bg1"/>
                </a:solidFill>
              </a:rPr>
              <a:t>strategi</a:t>
            </a:r>
            <a:r>
              <a:rPr lang="en-US" sz="3600" dirty="0">
                <a:solidFill>
                  <a:schemeClr val="bg1"/>
                </a:solidFill>
              </a:rPr>
              <a:t> </a:t>
            </a:r>
            <a:r>
              <a:rPr lang="en-US" sz="3600" dirty="0" err="1">
                <a:solidFill>
                  <a:schemeClr val="bg1"/>
                </a:solidFill>
              </a:rPr>
              <a:t>pengambilan</a:t>
            </a:r>
            <a:r>
              <a:rPr lang="en-US" sz="3600" dirty="0">
                <a:solidFill>
                  <a:schemeClr val="bg1"/>
                </a:solidFill>
              </a:rPr>
              <a:t> </a:t>
            </a:r>
            <a:r>
              <a:rPr lang="en-US" sz="3600" dirty="0" err="1">
                <a:solidFill>
                  <a:schemeClr val="bg1"/>
                </a:solidFill>
              </a:rPr>
              <a:t>lainnya</a:t>
            </a:r>
            <a:r>
              <a:rPr lang="en-US" sz="3600" dirty="0">
                <a:solidFill>
                  <a:schemeClr val="bg1"/>
                </a:solidFill>
              </a:rPr>
              <a:t> </a:t>
            </a:r>
            <a:r>
              <a:rPr lang="en-US" sz="3600" dirty="0" err="1">
                <a:solidFill>
                  <a:schemeClr val="bg1"/>
                </a:solidFill>
              </a:rPr>
              <a:t>menggunakan</a:t>
            </a:r>
            <a:r>
              <a:rPr lang="en-US" sz="3600" dirty="0">
                <a:solidFill>
                  <a:schemeClr val="bg1"/>
                </a:solidFill>
              </a:rPr>
              <a:t> </a:t>
            </a:r>
            <a:r>
              <a:rPr lang="en-US" sz="3600" dirty="0" err="1">
                <a:solidFill>
                  <a:schemeClr val="bg1"/>
                </a:solidFill>
              </a:rPr>
              <a:t>struktur</a:t>
            </a:r>
            <a:r>
              <a:rPr lang="en-US" sz="3600" dirty="0">
                <a:solidFill>
                  <a:schemeClr val="bg1"/>
                </a:solidFill>
              </a:rPr>
              <a:t> file </a:t>
            </a:r>
            <a:r>
              <a:rPr lang="en-US" sz="3600" dirty="0" err="1">
                <a:solidFill>
                  <a:schemeClr val="bg1"/>
                </a:solidFill>
              </a:rPr>
              <a:t>indeks</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menghindari</a:t>
            </a:r>
            <a:r>
              <a:rPr lang="en-US" sz="3600" dirty="0">
                <a:solidFill>
                  <a:schemeClr val="bg1"/>
                </a:solidFill>
              </a:rPr>
              <a:t> </a:t>
            </a:r>
            <a:r>
              <a:rPr lang="en-US" sz="3600" dirty="0" err="1">
                <a:solidFill>
                  <a:schemeClr val="bg1"/>
                </a:solidFill>
              </a:rPr>
              <a:t>pencarian</a:t>
            </a:r>
            <a:r>
              <a:rPr lang="en-US" sz="3600" dirty="0">
                <a:solidFill>
                  <a:schemeClr val="bg1"/>
                </a:solidFill>
              </a:rPr>
              <a:t> </a:t>
            </a:r>
            <a:r>
              <a:rPr lang="en-US" sz="3600" dirty="0" err="1">
                <a:solidFill>
                  <a:schemeClr val="bg1"/>
                </a:solidFill>
              </a:rPr>
              <a:t>panjang</a:t>
            </a:r>
            <a:r>
              <a:rPr lang="en-US" sz="3600" dirty="0">
                <a:solidFill>
                  <a:schemeClr val="bg1"/>
                </a:solidFill>
              </a:rPr>
              <a:t> </a:t>
            </a:r>
            <a:r>
              <a:rPr lang="en-US" sz="3600" dirty="0" err="1">
                <a:solidFill>
                  <a:schemeClr val="bg1"/>
                </a:solidFill>
              </a:rPr>
              <a:t>dari</a:t>
            </a:r>
            <a:r>
              <a:rPr lang="en-US" sz="3600" dirty="0">
                <a:solidFill>
                  <a:schemeClr val="bg1"/>
                </a:solidFill>
              </a:rPr>
              <a:t> kata </a:t>
            </a:r>
            <a:r>
              <a:rPr lang="en-US" sz="3600" dirty="0" err="1">
                <a:solidFill>
                  <a:schemeClr val="bg1"/>
                </a:solidFill>
              </a:rPr>
              <a:t>kunci</a:t>
            </a:r>
            <a:r>
              <a:rPr lang="en-US" sz="3600" dirty="0">
                <a:solidFill>
                  <a:schemeClr val="bg1"/>
                </a:solidFill>
              </a:rPr>
              <a:t> pada </a:t>
            </a:r>
            <a:r>
              <a:rPr lang="en-US" sz="3600" dirty="0" err="1">
                <a:solidFill>
                  <a:schemeClr val="bg1"/>
                </a:solidFill>
              </a:rPr>
              <a:t>setiap</a:t>
            </a:r>
            <a:r>
              <a:rPr lang="en-US" sz="3600" dirty="0">
                <a:solidFill>
                  <a:schemeClr val="bg1"/>
                </a:solidFill>
              </a:rPr>
              <a:t> </a:t>
            </a:r>
            <a:r>
              <a:rPr lang="en-US" sz="3600" dirty="0" err="1">
                <a:solidFill>
                  <a:schemeClr val="bg1"/>
                </a:solidFill>
              </a:rPr>
              <a:t>dokumen</a:t>
            </a:r>
            <a:r>
              <a:rPr lang="en-US" sz="3600" dirty="0">
                <a:solidFill>
                  <a:schemeClr val="bg1"/>
                </a:solidFill>
              </a:rPr>
              <a:t> yang </a:t>
            </a:r>
            <a:r>
              <a:rPr lang="en-US" sz="3600" dirty="0" err="1">
                <a:solidFill>
                  <a:schemeClr val="bg1"/>
                </a:solidFill>
              </a:rPr>
              <a:t>relevansinya</a:t>
            </a:r>
            <a:r>
              <a:rPr lang="en-US" sz="3600" dirty="0">
                <a:solidFill>
                  <a:schemeClr val="bg1"/>
                </a:solidFill>
              </a:rPr>
              <a:t> </a:t>
            </a:r>
            <a:r>
              <a:rPr lang="en-US" sz="3600" dirty="0" err="1">
                <a:solidFill>
                  <a:schemeClr val="bg1"/>
                </a:solidFill>
              </a:rPr>
              <a:t>ingin</a:t>
            </a:r>
            <a:r>
              <a:rPr lang="en-US" sz="3600" dirty="0">
                <a:solidFill>
                  <a:schemeClr val="bg1"/>
                </a:solidFill>
              </a:rPr>
              <a:t> </a:t>
            </a:r>
            <a:r>
              <a:rPr lang="en-US" sz="3600" dirty="0" err="1">
                <a:solidFill>
                  <a:schemeClr val="bg1"/>
                </a:solidFill>
              </a:rPr>
              <a:t>ditetapkan</a:t>
            </a:r>
            <a:r>
              <a:rPr lang="en-US" sz="3600" dirty="0">
                <a:solidFill>
                  <a:schemeClr val="bg1"/>
                </a:solidFill>
              </a:rPr>
              <a:t>. </a:t>
            </a:r>
            <a:r>
              <a:rPr lang="en-US" sz="3600" dirty="0" err="1">
                <a:solidFill>
                  <a:schemeClr val="bg1"/>
                </a:solidFill>
              </a:rPr>
              <a:t>Entri</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masing-masing</a:t>
            </a:r>
            <a:r>
              <a:rPr lang="en-US" sz="3600" dirty="0">
                <a:solidFill>
                  <a:schemeClr val="bg1"/>
                </a:solidFill>
              </a:rPr>
              <a:t> n </a:t>
            </a:r>
            <a:r>
              <a:rPr lang="en-US" sz="3600" dirty="0" err="1">
                <a:solidFill>
                  <a:schemeClr val="bg1"/>
                </a:solidFill>
              </a:rPr>
              <a:t>suku</a:t>
            </a:r>
            <a:r>
              <a:rPr lang="en-US" sz="3600" dirty="0">
                <a:solidFill>
                  <a:schemeClr val="bg1"/>
                </a:solidFill>
              </a:rPr>
              <a:t> (t</a:t>
            </a:r>
            <a:r>
              <a:rPr lang="en-US" sz="3600" baseline="-25000" dirty="0">
                <a:solidFill>
                  <a:schemeClr val="bg1"/>
                </a:solidFill>
              </a:rPr>
              <a:t>1</a:t>
            </a:r>
            <a:r>
              <a:rPr lang="en-US" sz="3600" dirty="0">
                <a:solidFill>
                  <a:schemeClr val="bg1"/>
                </a:solidFill>
              </a:rPr>
              <a:t>, ..., </a:t>
            </a:r>
            <a:r>
              <a:rPr lang="en-US" sz="3600" dirty="0" err="1">
                <a:solidFill>
                  <a:schemeClr val="bg1"/>
                </a:solidFill>
              </a:rPr>
              <a:t>t</a:t>
            </a:r>
            <a:r>
              <a:rPr lang="en-US" sz="3600" baseline="-25000" dirty="0" err="1">
                <a:solidFill>
                  <a:schemeClr val="bg1"/>
                </a:solidFill>
              </a:rPr>
              <a:t>n</a:t>
            </a:r>
            <a:r>
              <a:rPr lang="en-US" sz="3600" dirty="0">
                <a:solidFill>
                  <a:schemeClr val="bg1"/>
                </a:solidFill>
              </a:rPr>
              <a:t>) </a:t>
            </a:r>
            <a:r>
              <a:rPr lang="en-US" sz="3600" dirty="0" err="1">
                <a:solidFill>
                  <a:schemeClr val="bg1"/>
                </a:solidFill>
              </a:rPr>
              <a:t>disimpan</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indeks</a:t>
            </a:r>
            <a:r>
              <a:rPr lang="en-US" sz="3600" dirty="0">
                <a:solidFill>
                  <a:schemeClr val="bg1"/>
                </a:solidFill>
              </a:rPr>
              <a:t> </a:t>
            </a:r>
            <a:r>
              <a:rPr lang="en-US" sz="3600" dirty="0" err="1">
                <a:solidFill>
                  <a:schemeClr val="bg1"/>
                </a:solidFill>
              </a:rPr>
              <a:t>terstruktur</a:t>
            </a:r>
            <a:r>
              <a:rPr lang="en-US" sz="3600" dirty="0">
                <a:solidFill>
                  <a:schemeClr val="bg1"/>
                </a:solidFill>
              </a:rPr>
              <a:t>, </a:t>
            </a:r>
            <a:r>
              <a:rPr lang="en-US" sz="3600" dirty="0" err="1">
                <a:solidFill>
                  <a:schemeClr val="bg1"/>
                </a:solidFill>
              </a:rPr>
              <a:t>seperti</a:t>
            </a:r>
            <a:r>
              <a:rPr lang="en-US" sz="3600" dirty="0">
                <a:solidFill>
                  <a:schemeClr val="bg1"/>
                </a:solidFill>
              </a:rPr>
              <a:t> yang </a:t>
            </a:r>
            <a:r>
              <a:rPr lang="en-US" sz="3600" dirty="0" err="1">
                <a:solidFill>
                  <a:schemeClr val="bg1"/>
                </a:solidFill>
              </a:rPr>
              <a:t>ditunjukkan</a:t>
            </a:r>
            <a:r>
              <a:rPr lang="en-US" sz="3600" dirty="0">
                <a:solidFill>
                  <a:schemeClr val="bg1"/>
                </a:solidFill>
              </a:rPr>
              <a:t> pada Gambar 2. </a:t>
            </a:r>
            <a:r>
              <a:rPr lang="en-US" sz="3600" dirty="0" err="1">
                <a:solidFill>
                  <a:schemeClr val="bg1"/>
                </a:solidFill>
              </a:rPr>
              <a:t>Untuk</a:t>
            </a:r>
            <a:r>
              <a:rPr lang="en-US" sz="3600" dirty="0">
                <a:solidFill>
                  <a:schemeClr val="bg1"/>
                </a:solidFill>
              </a:rPr>
              <a:t> </a:t>
            </a:r>
            <a:r>
              <a:rPr lang="en-US" sz="3600" dirty="0" err="1">
                <a:solidFill>
                  <a:schemeClr val="bg1"/>
                </a:solidFill>
              </a:rPr>
              <a:t>setiap</a:t>
            </a:r>
            <a:r>
              <a:rPr lang="en-US" sz="3600" dirty="0">
                <a:solidFill>
                  <a:schemeClr val="bg1"/>
                </a:solidFill>
              </a:rPr>
              <a:t> </a:t>
            </a:r>
            <a:r>
              <a:rPr lang="en-US" sz="3600" dirty="0" err="1">
                <a:solidFill>
                  <a:schemeClr val="bg1"/>
                </a:solidFill>
              </a:rPr>
              <a:t>suku</a:t>
            </a:r>
            <a:r>
              <a:rPr lang="en-US" sz="3600" dirty="0">
                <a:solidFill>
                  <a:schemeClr val="bg1"/>
                </a:solidFill>
              </a:rPr>
              <a:t> </a:t>
            </a:r>
            <a:r>
              <a:rPr lang="en-US" sz="3600" dirty="0" err="1">
                <a:solidFill>
                  <a:schemeClr val="bg1"/>
                </a:solidFill>
              </a:rPr>
              <a:t>t</a:t>
            </a:r>
            <a:r>
              <a:rPr lang="en-US" sz="3600" baseline="-25000" dirty="0" err="1">
                <a:solidFill>
                  <a:schemeClr val="bg1"/>
                </a:solidFill>
              </a:rPr>
              <a:t>i</a:t>
            </a:r>
            <a:r>
              <a:rPr lang="en-US" sz="3600" dirty="0">
                <a:solidFill>
                  <a:schemeClr val="bg1"/>
                </a:solidFill>
              </a:rPr>
              <a:t>, </a:t>
            </a:r>
            <a:r>
              <a:rPr lang="en-US" sz="3600" dirty="0" err="1">
                <a:solidFill>
                  <a:schemeClr val="bg1"/>
                </a:solidFill>
              </a:rPr>
              <a:t>penunjuk</a:t>
            </a:r>
            <a:r>
              <a:rPr lang="en-US" sz="3600" dirty="0">
                <a:solidFill>
                  <a:schemeClr val="bg1"/>
                </a:solidFill>
              </a:rPr>
              <a:t> </a:t>
            </a:r>
            <a:r>
              <a:rPr lang="en-US" sz="3600" dirty="0" err="1">
                <a:solidFill>
                  <a:schemeClr val="bg1"/>
                </a:solidFill>
              </a:rPr>
              <a:t>merujuk</a:t>
            </a:r>
            <a:r>
              <a:rPr lang="en-US" sz="3600" dirty="0">
                <a:solidFill>
                  <a:schemeClr val="bg1"/>
                </a:solidFill>
              </a:rPr>
              <a:t> </a:t>
            </a:r>
            <a:r>
              <a:rPr lang="en-US" sz="3600" dirty="0" err="1">
                <a:solidFill>
                  <a:schemeClr val="bg1"/>
                </a:solidFill>
              </a:rPr>
              <a:t>ke</a:t>
            </a:r>
            <a:r>
              <a:rPr lang="en-US" sz="3600" dirty="0">
                <a:solidFill>
                  <a:schemeClr val="bg1"/>
                </a:solidFill>
              </a:rPr>
              <a:t> daftar </a:t>
            </a:r>
            <a:r>
              <a:rPr lang="en-US" sz="3600" dirty="0" err="1">
                <a:solidFill>
                  <a:schemeClr val="bg1"/>
                </a:solidFill>
              </a:rPr>
              <a:t>terkait</a:t>
            </a:r>
            <a:r>
              <a:rPr lang="en-US" sz="3600" dirty="0">
                <a:solidFill>
                  <a:schemeClr val="bg1"/>
                </a:solidFill>
              </a:rPr>
              <a:t>, yang </a:t>
            </a:r>
            <a:r>
              <a:rPr lang="en-US" sz="3600" dirty="0" err="1">
                <a:solidFill>
                  <a:schemeClr val="bg1"/>
                </a:solidFill>
              </a:rPr>
              <a:t>berisi</a:t>
            </a:r>
            <a:r>
              <a:rPr lang="en-US" sz="3600" dirty="0">
                <a:solidFill>
                  <a:schemeClr val="bg1"/>
                </a:solidFill>
              </a:rPr>
              <a:t> </a:t>
            </a:r>
            <a:r>
              <a:rPr lang="en-US" sz="3600" dirty="0" err="1">
                <a:solidFill>
                  <a:schemeClr val="bg1"/>
                </a:solidFill>
              </a:rPr>
              <a:t>entri</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setiap</a:t>
            </a:r>
            <a:r>
              <a:rPr lang="en-US" sz="3600" dirty="0">
                <a:solidFill>
                  <a:schemeClr val="bg1"/>
                </a:solidFill>
              </a:rPr>
              <a:t> </a:t>
            </a:r>
            <a:r>
              <a:rPr lang="en-US" sz="3600" dirty="0" err="1">
                <a:solidFill>
                  <a:schemeClr val="bg1"/>
                </a:solidFill>
              </a:rPr>
              <a:t>dokumen</a:t>
            </a:r>
            <a:r>
              <a:rPr lang="en-US" sz="3600" dirty="0">
                <a:solidFill>
                  <a:schemeClr val="bg1"/>
                </a:solidFill>
              </a:rPr>
              <a:t> yang </a:t>
            </a:r>
            <a:r>
              <a:rPr lang="en-US" sz="3600" dirty="0" err="1">
                <a:solidFill>
                  <a:schemeClr val="bg1"/>
                </a:solidFill>
              </a:rPr>
              <a:t>berisi</a:t>
            </a:r>
            <a:r>
              <a:rPr lang="en-US" sz="3600" dirty="0">
                <a:solidFill>
                  <a:schemeClr val="bg1"/>
                </a:solidFill>
              </a:rPr>
              <a:t> </a:t>
            </a:r>
            <a:r>
              <a:rPr lang="en-US" sz="3600" dirty="0" err="1">
                <a:solidFill>
                  <a:schemeClr val="bg1"/>
                </a:solidFill>
              </a:rPr>
              <a:t>istilah</a:t>
            </a:r>
            <a:r>
              <a:rPr lang="en-US" sz="3600" dirty="0">
                <a:solidFill>
                  <a:schemeClr val="bg1"/>
                </a:solidFill>
              </a:rPr>
              <a:t> </a:t>
            </a:r>
            <a:r>
              <a:rPr lang="en-US" sz="3600" dirty="0" err="1">
                <a:solidFill>
                  <a:schemeClr val="bg1"/>
                </a:solidFill>
              </a:rPr>
              <a:t>ini</a:t>
            </a:r>
            <a:r>
              <a:rPr lang="en-US" sz="3600" dirty="0">
                <a:solidFill>
                  <a:schemeClr val="bg1"/>
                </a:solidFill>
              </a:rPr>
              <a:t> </a:t>
            </a:r>
            <a:r>
              <a:rPr lang="en-US" sz="3600" dirty="0" err="1">
                <a:solidFill>
                  <a:schemeClr val="bg1"/>
                </a:solidFill>
              </a:rPr>
              <a:t>serta</a:t>
            </a:r>
            <a:r>
              <a:rPr lang="en-US" sz="3600" dirty="0">
                <a:solidFill>
                  <a:schemeClr val="bg1"/>
                </a:solidFill>
              </a:rPr>
              <a:t> </a:t>
            </a:r>
            <a:r>
              <a:rPr lang="en-US" sz="3600" dirty="0" err="1">
                <a:solidFill>
                  <a:schemeClr val="bg1"/>
                </a:solidFill>
              </a:rPr>
              <a:t>frekuensi</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tersebut</a:t>
            </a:r>
            <a:r>
              <a:rPr lang="en-US" sz="3600" dirty="0">
                <a:solidFill>
                  <a:schemeClr val="bg1"/>
                </a:solidFill>
              </a:rPr>
              <a:t>. </a:t>
            </a:r>
          </a:p>
          <a:p>
            <a:pPr algn="just">
              <a:lnSpc>
                <a:spcPts val="3400"/>
              </a:lnSpc>
            </a:pPr>
            <a:r>
              <a:rPr lang="en-US" sz="3600" dirty="0" err="1">
                <a:solidFill>
                  <a:schemeClr val="bg1"/>
                </a:solidFill>
              </a:rPr>
              <a:t>Misalnya</a:t>
            </a:r>
            <a:r>
              <a:rPr lang="en-US" sz="3600" dirty="0">
                <a:solidFill>
                  <a:schemeClr val="bg1"/>
                </a:solidFill>
              </a:rPr>
              <a:t> pada </a:t>
            </a:r>
            <a:r>
              <a:rPr lang="en-US" sz="3600" dirty="0" err="1">
                <a:solidFill>
                  <a:schemeClr val="bg1"/>
                </a:solidFill>
              </a:rPr>
              <a:t>baris</a:t>
            </a:r>
            <a:r>
              <a:rPr lang="en-US" sz="3600" dirty="0">
                <a:solidFill>
                  <a:schemeClr val="bg1"/>
                </a:solidFill>
              </a:rPr>
              <a:t> </a:t>
            </a:r>
            <a:r>
              <a:rPr lang="en-US" sz="3600" dirty="0" err="1">
                <a:solidFill>
                  <a:schemeClr val="bg1"/>
                </a:solidFill>
              </a:rPr>
              <a:t>i</a:t>
            </a:r>
            <a:r>
              <a:rPr lang="en-US" sz="3600" dirty="0">
                <a:solidFill>
                  <a:schemeClr val="bg1"/>
                </a:solidFill>
              </a:rPr>
              <a:t>, </a:t>
            </a:r>
            <a:r>
              <a:rPr lang="en-US" sz="3600" dirty="0" err="1">
                <a:solidFill>
                  <a:schemeClr val="bg1"/>
                </a:solidFill>
              </a:rPr>
              <a:t>terdapat</a:t>
            </a:r>
            <a:r>
              <a:rPr lang="en-US" sz="3600" dirty="0">
                <a:solidFill>
                  <a:schemeClr val="bg1"/>
                </a:solidFill>
              </a:rPr>
              <a:t> </a:t>
            </a:r>
            <a:r>
              <a:rPr lang="en-US" sz="3600" dirty="0" err="1">
                <a:solidFill>
                  <a:schemeClr val="bg1"/>
                </a:solidFill>
              </a:rPr>
              <a:t>entri</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d</a:t>
            </a:r>
            <a:r>
              <a:rPr lang="en-US" sz="3600" baseline="-25000" dirty="0" err="1">
                <a:solidFill>
                  <a:schemeClr val="bg1"/>
                </a:solidFill>
              </a:rPr>
              <a:t>j</a:t>
            </a:r>
            <a:r>
              <a:rPr lang="en-US" sz="3600" dirty="0">
                <a:solidFill>
                  <a:schemeClr val="bg1"/>
                </a:solidFill>
              </a:rPr>
              <a:t>, </a:t>
            </a:r>
            <a:r>
              <a:rPr lang="en-US" sz="3600" dirty="0" err="1">
                <a:solidFill>
                  <a:schemeClr val="bg1"/>
                </a:solidFill>
              </a:rPr>
              <a:t>tf</a:t>
            </a:r>
            <a:r>
              <a:rPr lang="en-US" sz="3600" baseline="-25000" dirty="0" err="1">
                <a:solidFill>
                  <a:schemeClr val="bg1"/>
                </a:solidFill>
              </a:rPr>
              <a:t>ij</a:t>
            </a:r>
            <a:r>
              <a:rPr lang="en-US" sz="3600" dirty="0">
                <a:solidFill>
                  <a:schemeClr val="bg1"/>
                </a:solidFill>
              </a:rPr>
              <a:t>) yang </a:t>
            </a:r>
            <a:r>
              <a:rPr lang="en-US" sz="3600" dirty="0" err="1">
                <a:solidFill>
                  <a:schemeClr val="bg1"/>
                </a:solidFill>
              </a:rPr>
              <a:t>membentuk</a:t>
            </a:r>
            <a:r>
              <a:rPr lang="en-US" sz="3600" dirty="0">
                <a:solidFill>
                  <a:schemeClr val="bg1"/>
                </a:solidFill>
              </a:rPr>
              <a:t> daftar </a:t>
            </a:r>
            <a:r>
              <a:rPr lang="en-US" sz="3600" dirty="0" err="1">
                <a:solidFill>
                  <a:schemeClr val="bg1"/>
                </a:solidFill>
              </a:rPr>
              <a:t>terhubung</a:t>
            </a:r>
            <a:r>
              <a:rPr lang="en-US" sz="3600" dirty="0">
                <a:solidFill>
                  <a:schemeClr val="bg1"/>
                </a:solidFill>
              </a:rPr>
              <a:t> pada </a:t>
            </a:r>
            <a:r>
              <a:rPr lang="en-US" sz="3600" dirty="0" err="1">
                <a:solidFill>
                  <a:schemeClr val="bg1"/>
                </a:solidFill>
              </a:rPr>
              <a:t>t</a:t>
            </a:r>
            <a:r>
              <a:rPr lang="en-US" sz="3600" baseline="-25000" dirty="0" err="1">
                <a:solidFill>
                  <a:schemeClr val="bg1"/>
                </a:solidFill>
              </a:rPr>
              <a:t>i</a:t>
            </a:r>
            <a:r>
              <a:rPr lang="en-US" sz="3600" dirty="0">
                <a:solidFill>
                  <a:schemeClr val="bg1"/>
                </a:solidFill>
              </a:rPr>
              <a:t>. </a:t>
            </a:r>
            <a:r>
              <a:rPr lang="en-US" sz="3600" dirty="0" err="1">
                <a:solidFill>
                  <a:schemeClr val="bg1"/>
                </a:solidFill>
              </a:rPr>
              <a:t>d</a:t>
            </a:r>
            <a:r>
              <a:rPr lang="en-US" sz="3600" baseline="-25000" dirty="0" err="1">
                <a:solidFill>
                  <a:schemeClr val="bg1"/>
                </a:solidFill>
              </a:rPr>
              <a:t>j</a:t>
            </a:r>
            <a:r>
              <a:rPr lang="en-US" sz="3600" dirty="0">
                <a:solidFill>
                  <a:schemeClr val="bg1"/>
                </a:solidFill>
              </a:rPr>
              <a:t> </a:t>
            </a:r>
            <a:r>
              <a:rPr lang="en-US" sz="3600" dirty="0" err="1">
                <a:solidFill>
                  <a:schemeClr val="bg1"/>
                </a:solidFill>
              </a:rPr>
              <a:t>adalah</a:t>
            </a:r>
            <a:r>
              <a:rPr lang="en-US" sz="3600" dirty="0">
                <a:solidFill>
                  <a:schemeClr val="bg1"/>
                </a:solidFill>
              </a:rPr>
              <a:t> </a:t>
            </a:r>
            <a:r>
              <a:rPr lang="en-US" sz="3600" dirty="0" err="1">
                <a:solidFill>
                  <a:schemeClr val="bg1"/>
                </a:solidFill>
              </a:rPr>
              <a:t>dokumen</a:t>
            </a:r>
            <a:r>
              <a:rPr lang="en-US" sz="3600" dirty="0">
                <a:solidFill>
                  <a:schemeClr val="bg1"/>
                </a:solidFill>
              </a:rPr>
              <a:t> yang </a:t>
            </a:r>
            <a:r>
              <a:rPr lang="en-US" sz="3600" dirty="0" err="1">
                <a:solidFill>
                  <a:schemeClr val="bg1"/>
                </a:solidFill>
              </a:rPr>
              <a:t>frekuensi</a:t>
            </a:r>
            <a:r>
              <a:rPr lang="en-US" sz="3600" dirty="0">
                <a:solidFill>
                  <a:schemeClr val="bg1"/>
                </a:solidFill>
              </a:rPr>
              <a:t> </a:t>
            </a:r>
            <a:r>
              <a:rPr lang="en-US" sz="3600" dirty="0" err="1">
                <a:solidFill>
                  <a:schemeClr val="bg1"/>
                </a:solidFill>
              </a:rPr>
              <a:t>termnya</a:t>
            </a:r>
            <a:r>
              <a:rPr lang="en-US" sz="3600" dirty="0">
                <a:solidFill>
                  <a:schemeClr val="bg1"/>
                </a:solidFill>
              </a:rPr>
              <a:t> </a:t>
            </a:r>
            <a:r>
              <a:rPr lang="en-US" sz="3600" dirty="0" err="1">
                <a:solidFill>
                  <a:schemeClr val="bg1"/>
                </a:solidFill>
              </a:rPr>
              <a:t>adalah</a:t>
            </a:r>
            <a:r>
              <a:rPr lang="en-US" sz="3600" dirty="0">
                <a:solidFill>
                  <a:schemeClr val="bg1"/>
                </a:solidFill>
              </a:rPr>
              <a:t> </a:t>
            </a:r>
            <a:r>
              <a:rPr lang="en-US" sz="3600" dirty="0" err="1">
                <a:solidFill>
                  <a:schemeClr val="bg1"/>
                </a:solidFill>
              </a:rPr>
              <a:t>tf</a:t>
            </a:r>
            <a:r>
              <a:rPr lang="en-US" sz="3600" baseline="-25000" dirty="0" err="1">
                <a:solidFill>
                  <a:schemeClr val="bg1"/>
                </a:solidFill>
              </a:rPr>
              <a:t>ij</a:t>
            </a:r>
            <a:r>
              <a:rPr lang="en-US" sz="3600" dirty="0">
                <a:solidFill>
                  <a:schemeClr val="bg1"/>
                </a:solidFill>
              </a:rPr>
              <a:t> </a:t>
            </a:r>
            <a:r>
              <a:rPr lang="en-US" sz="3600" dirty="0" err="1">
                <a:solidFill>
                  <a:schemeClr val="bg1"/>
                </a:solidFill>
              </a:rPr>
              <a:t>untuk</a:t>
            </a:r>
            <a:r>
              <a:rPr lang="en-US" sz="3600" dirty="0">
                <a:solidFill>
                  <a:schemeClr val="bg1"/>
                </a:solidFill>
              </a:rPr>
              <a:t> </a:t>
            </a:r>
            <a:r>
              <a:rPr lang="en-US" sz="3600" dirty="0" err="1">
                <a:solidFill>
                  <a:schemeClr val="bg1"/>
                </a:solidFill>
              </a:rPr>
              <a:t>suku</a:t>
            </a:r>
            <a:r>
              <a:rPr lang="en-US" sz="3600" dirty="0">
                <a:solidFill>
                  <a:schemeClr val="bg1"/>
                </a:solidFill>
              </a:rPr>
              <a:t> </a:t>
            </a:r>
            <a:r>
              <a:rPr lang="en-US" sz="3600" dirty="0" err="1">
                <a:solidFill>
                  <a:schemeClr val="bg1"/>
                </a:solidFill>
              </a:rPr>
              <a:t>t</a:t>
            </a:r>
            <a:r>
              <a:rPr lang="en-US" sz="3600" baseline="-25000" dirty="0" err="1">
                <a:solidFill>
                  <a:schemeClr val="bg1"/>
                </a:solidFill>
              </a:rPr>
              <a:t>i</a:t>
            </a:r>
            <a:r>
              <a:rPr lang="en-US" sz="3600" dirty="0">
                <a:solidFill>
                  <a:schemeClr val="bg1"/>
                </a:solidFill>
              </a:rPr>
              <a:t>. Gambar </a:t>
            </a:r>
            <a:r>
              <a:rPr lang="en-US" sz="3600" dirty="0" err="1">
                <a:solidFill>
                  <a:schemeClr val="bg1"/>
                </a:solidFill>
              </a:rPr>
              <a:t>tersebut</a:t>
            </a:r>
            <a:r>
              <a:rPr lang="en-US" sz="3600" dirty="0">
                <a:solidFill>
                  <a:schemeClr val="bg1"/>
                </a:solidFill>
              </a:rPr>
              <a:t> </a:t>
            </a:r>
            <a:r>
              <a:rPr lang="en-US" sz="3600" dirty="0" err="1">
                <a:solidFill>
                  <a:schemeClr val="bg1"/>
                </a:solidFill>
              </a:rPr>
              <a:t>menunjukkan</a:t>
            </a:r>
            <a:r>
              <a:rPr lang="en-US" sz="3600" dirty="0">
                <a:solidFill>
                  <a:schemeClr val="bg1"/>
                </a:solidFill>
              </a:rPr>
              <a:t> </a:t>
            </a:r>
            <a:r>
              <a:rPr lang="en-US" sz="3600" dirty="0" err="1">
                <a:solidFill>
                  <a:schemeClr val="bg1"/>
                </a:solidFill>
              </a:rPr>
              <a:t>bahwa</a:t>
            </a:r>
            <a:r>
              <a:rPr lang="en-US" sz="3600" dirty="0">
                <a:solidFill>
                  <a:schemeClr val="bg1"/>
                </a:solidFill>
              </a:rPr>
              <a:t> </a:t>
            </a:r>
            <a:r>
              <a:rPr lang="en-US" sz="3600" dirty="0" err="1">
                <a:solidFill>
                  <a:schemeClr val="bg1"/>
                </a:solidFill>
              </a:rPr>
              <a:t>suku</a:t>
            </a:r>
            <a:r>
              <a:rPr lang="en-US" sz="3600" dirty="0">
                <a:solidFill>
                  <a:schemeClr val="bg1"/>
                </a:solidFill>
              </a:rPr>
              <a:t> </a:t>
            </a:r>
            <a:r>
              <a:rPr lang="en-US" sz="3600" dirty="0" err="1">
                <a:solidFill>
                  <a:schemeClr val="bg1"/>
                </a:solidFill>
              </a:rPr>
              <a:t>t</a:t>
            </a:r>
            <a:r>
              <a:rPr lang="en-US" sz="3600" baseline="-25000" dirty="0" err="1">
                <a:solidFill>
                  <a:schemeClr val="bg1"/>
                </a:solidFill>
              </a:rPr>
              <a:t>i</a:t>
            </a:r>
            <a:r>
              <a:rPr lang="en-US" sz="3600" dirty="0">
                <a:solidFill>
                  <a:schemeClr val="bg1"/>
                </a:solidFill>
              </a:rPr>
              <a:t> </a:t>
            </a:r>
            <a:r>
              <a:rPr lang="en-US" sz="3600" dirty="0" err="1">
                <a:solidFill>
                  <a:schemeClr val="bg1"/>
                </a:solidFill>
              </a:rPr>
              <a:t>mempunyai</a:t>
            </a:r>
            <a:r>
              <a:rPr lang="en-US" sz="3600" dirty="0">
                <a:solidFill>
                  <a:schemeClr val="bg1"/>
                </a:solidFill>
              </a:rPr>
              <a:t> </a:t>
            </a:r>
            <a:r>
              <a:rPr lang="en-US" sz="3600" dirty="0" err="1">
                <a:solidFill>
                  <a:schemeClr val="bg1"/>
                </a:solidFill>
              </a:rPr>
              <a:t>frekuensi</a:t>
            </a:r>
            <a:r>
              <a:rPr lang="en-US" sz="3600" dirty="0">
                <a:solidFill>
                  <a:schemeClr val="bg1"/>
                </a:solidFill>
              </a:rPr>
              <a:t> 7 pada </a:t>
            </a:r>
            <a:r>
              <a:rPr lang="en-US" sz="3600" dirty="0" err="1">
                <a:solidFill>
                  <a:schemeClr val="bg1"/>
                </a:solidFill>
              </a:rPr>
              <a:t>dokumen</a:t>
            </a:r>
            <a:r>
              <a:rPr lang="en-US" sz="3600" dirty="0">
                <a:solidFill>
                  <a:schemeClr val="bg1"/>
                </a:solidFill>
              </a:rPr>
              <a:t> d</a:t>
            </a:r>
            <a:r>
              <a:rPr lang="en-US" sz="3600" baseline="-25000" dirty="0">
                <a:solidFill>
                  <a:schemeClr val="bg1"/>
                </a:solidFill>
              </a:rPr>
              <a:t>3</a:t>
            </a:r>
            <a:r>
              <a:rPr lang="en-US" sz="3600" dirty="0">
                <a:solidFill>
                  <a:schemeClr val="bg1"/>
                </a:solidFill>
              </a:rPr>
              <a:t>. </a:t>
            </a:r>
            <a:r>
              <a:rPr lang="en-US" sz="3600" dirty="0" err="1">
                <a:solidFill>
                  <a:schemeClr val="bg1"/>
                </a:solidFill>
              </a:rPr>
              <a:t>Keuntungan</a:t>
            </a:r>
            <a:r>
              <a:rPr lang="en-US" sz="3600" dirty="0">
                <a:solidFill>
                  <a:schemeClr val="bg1"/>
                </a:solidFill>
              </a:rPr>
              <a:t> </a:t>
            </a:r>
            <a:r>
              <a:rPr lang="en-US" sz="3600" dirty="0" err="1">
                <a:solidFill>
                  <a:schemeClr val="bg1"/>
                </a:solidFill>
              </a:rPr>
              <a:t>dari</a:t>
            </a:r>
            <a:r>
              <a:rPr lang="en-US" sz="3600" dirty="0">
                <a:solidFill>
                  <a:schemeClr val="bg1"/>
                </a:solidFill>
              </a:rPr>
              <a:t> </a:t>
            </a:r>
            <a:r>
              <a:rPr lang="en-US" sz="3600" dirty="0" err="1">
                <a:solidFill>
                  <a:schemeClr val="bg1"/>
                </a:solidFill>
              </a:rPr>
              <a:t>struktur</a:t>
            </a:r>
            <a:r>
              <a:rPr lang="en-US" sz="3600" dirty="0">
                <a:solidFill>
                  <a:schemeClr val="bg1"/>
                </a:solidFill>
              </a:rPr>
              <a:t> </a:t>
            </a:r>
            <a:r>
              <a:rPr lang="en-US" sz="3600" dirty="0" err="1">
                <a:solidFill>
                  <a:schemeClr val="bg1"/>
                </a:solidFill>
              </a:rPr>
              <a:t>pengindeksan</a:t>
            </a:r>
            <a:r>
              <a:rPr lang="en-US" sz="3600" dirty="0">
                <a:solidFill>
                  <a:schemeClr val="bg1"/>
                </a:solidFill>
              </a:rPr>
              <a:t> </a:t>
            </a:r>
            <a:r>
              <a:rPr lang="en-US" sz="3600" dirty="0" err="1">
                <a:solidFill>
                  <a:schemeClr val="bg1"/>
                </a:solidFill>
              </a:rPr>
              <a:t>ini</a:t>
            </a:r>
            <a:r>
              <a:rPr lang="en-US" sz="3600" dirty="0">
                <a:solidFill>
                  <a:schemeClr val="bg1"/>
                </a:solidFill>
              </a:rPr>
              <a:t> </a:t>
            </a:r>
            <a:r>
              <a:rPr lang="en-US" sz="3600" dirty="0" err="1">
                <a:solidFill>
                  <a:schemeClr val="bg1"/>
                </a:solidFill>
              </a:rPr>
              <a:t>adalah</a:t>
            </a:r>
            <a:r>
              <a:rPr lang="en-US" sz="3600" dirty="0">
                <a:solidFill>
                  <a:schemeClr val="bg1"/>
                </a:solidFill>
              </a:rPr>
              <a:t> </a:t>
            </a:r>
            <a:r>
              <a:rPr lang="en-US" sz="3600" dirty="0" err="1">
                <a:solidFill>
                  <a:schemeClr val="bg1"/>
                </a:solidFill>
              </a:rPr>
              <a:t>sistem</a:t>
            </a:r>
            <a:r>
              <a:rPr lang="en-US" sz="3600" dirty="0">
                <a:solidFill>
                  <a:schemeClr val="bg1"/>
                </a:solidFill>
              </a:rPr>
              <a:t> </a:t>
            </a:r>
            <a:r>
              <a:rPr lang="en-US" sz="3600" dirty="0" err="1">
                <a:solidFill>
                  <a:schemeClr val="bg1"/>
                </a:solidFill>
              </a:rPr>
              <a:t>pengambilan</a:t>
            </a:r>
            <a:r>
              <a:rPr lang="en-US" sz="3600" dirty="0">
                <a:solidFill>
                  <a:schemeClr val="bg1"/>
                </a:solidFill>
              </a:rPr>
              <a:t> </a:t>
            </a:r>
            <a:r>
              <a:rPr lang="en-US" sz="3600" dirty="0" err="1">
                <a:solidFill>
                  <a:schemeClr val="bg1"/>
                </a:solidFill>
              </a:rPr>
              <a:t>dapat</a:t>
            </a:r>
            <a:r>
              <a:rPr lang="en-US" sz="3600" dirty="0">
                <a:solidFill>
                  <a:schemeClr val="bg1"/>
                </a:solidFill>
              </a:rPr>
              <a:t> </a:t>
            </a:r>
            <a:r>
              <a:rPr lang="en-US" sz="3600" dirty="0" err="1">
                <a:solidFill>
                  <a:schemeClr val="bg1"/>
                </a:solidFill>
              </a:rPr>
              <a:t>mencari</a:t>
            </a:r>
            <a:r>
              <a:rPr lang="en-US" sz="3600" dirty="0">
                <a:solidFill>
                  <a:schemeClr val="bg1"/>
                </a:solidFill>
              </a:rPr>
              <a:t> </a:t>
            </a:r>
            <a:r>
              <a:rPr lang="en-US" sz="3600" dirty="0" err="1">
                <a:solidFill>
                  <a:schemeClr val="bg1"/>
                </a:solidFill>
              </a:rPr>
              <a:t>istilah</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cepat</a:t>
            </a:r>
            <a:r>
              <a:rPr lang="en-US" sz="3600" dirty="0">
                <a:solidFill>
                  <a:schemeClr val="bg1"/>
                </a:solidFill>
              </a:rPr>
              <a:t>, </a:t>
            </a:r>
            <a:r>
              <a:rPr lang="en-US" sz="3600" dirty="0" err="1">
                <a:solidFill>
                  <a:schemeClr val="bg1"/>
                </a:solidFill>
              </a:rPr>
              <a:t>serta</a:t>
            </a:r>
            <a:r>
              <a:rPr lang="en-US" sz="3600" dirty="0">
                <a:solidFill>
                  <a:schemeClr val="bg1"/>
                </a:solidFill>
              </a:rPr>
              <a:t> </a:t>
            </a:r>
            <a:r>
              <a:rPr lang="en-US" sz="3600" dirty="0" err="1">
                <a:solidFill>
                  <a:schemeClr val="bg1"/>
                </a:solidFill>
              </a:rPr>
              <a:t>dokumen</a:t>
            </a:r>
            <a:r>
              <a:rPr lang="en-US" sz="3600" dirty="0">
                <a:solidFill>
                  <a:schemeClr val="bg1"/>
                </a:solidFill>
              </a:rPr>
              <a:t> di mana item </a:t>
            </a:r>
            <a:r>
              <a:rPr lang="en-US" sz="3600" dirty="0" err="1">
                <a:solidFill>
                  <a:schemeClr val="bg1"/>
                </a:solidFill>
              </a:rPr>
              <a:t>tersebut</a:t>
            </a:r>
            <a:r>
              <a:rPr lang="en-US" sz="3600" dirty="0">
                <a:solidFill>
                  <a:schemeClr val="bg1"/>
                </a:solidFill>
              </a:rPr>
              <a:t> </a:t>
            </a:r>
            <a:r>
              <a:rPr lang="en-US" sz="3600" dirty="0" err="1">
                <a:solidFill>
                  <a:schemeClr val="bg1"/>
                </a:solidFill>
              </a:rPr>
              <a:t>muncul</a:t>
            </a:r>
            <a:r>
              <a:rPr lang="en-US" sz="3600" dirty="0">
                <a:solidFill>
                  <a:schemeClr val="bg1"/>
                </a:solidFill>
              </a:rPr>
              <a:t>.</a:t>
            </a:r>
            <a:endParaRPr lang="en-US" sz="3600" i="1"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pic>
        <p:nvPicPr>
          <p:cNvPr id="12" name="Picture 11">
            <a:extLst>
              <a:ext uri="{FF2B5EF4-FFF2-40B4-BE49-F238E27FC236}">
                <a16:creationId xmlns:a16="http://schemas.microsoft.com/office/drawing/2014/main" id="{4CCA1E23-B0EC-42D5-8A0E-38F6AB12E98F}"/>
              </a:ext>
            </a:extLst>
          </p:cNvPr>
          <p:cNvPicPr>
            <a:picLocks noChangeAspect="1"/>
          </p:cNvPicPr>
          <p:nvPr/>
        </p:nvPicPr>
        <p:blipFill rotWithShape="1">
          <a:blip r:embed="rId10"/>
          <a:srcRect l="63817" t="22549" r="12711" b="23958"/>
          <a:stretch/>
        </p:blipFill>
        <p:spPr>
          <a:xfrm>
            <a:off x="13313438" y="1869217"/>
            <a:ext cx="3923208" cy="5026882"/>
          </a:xfrm>
          <a:prstGeom prst="rect">
            <a:avLst/>
          </a:prstGeom>
        </p:spPr>
      </p:pic>
      <p:sp>
        <p:nvSpPr>
          <p:cNvPr id="15" name="TextBox 14">
            <a:extLst>
              <a:ext uri="{FF2B5EF4-FFF2-40B4-BE49-F238E27FC236}">
                <a16:creationId xmlns:a16="http://schemas.microsoft.com/office/drawing/2014/main" id="{ECACBF97-43BB-4D30-A46D-05B66528FEA6}"/>
              </a:ext>
            </a:extLst>
          </p:cNvPr>
          <p:cNvSpPr txBox="1"/>
          <p:nvPr/>
        </p:nvSpPr>
        <p:spPr>
          <a:xfrm>
            <a:off x="13291760" y="6965448"/>
            <a:ext cx="4680192" cy="553998"/>
          </a:xfrm>
          <a:prstGeom prst="rect">
            <a:avLst/>
          </a:prstGeom>
          <a:noFill/>
        </p:spPr>
        <p:txBody>
          <a:bodyPr wrap="none" rtlCol="0">
            <a:spAutoFit/>
          </a:bodyPr>
          <a:lstStyle/>
          <a:p>
            <a:r>
              <a:rPr lang="en-US" sz="3000" dirty="0">
                <a:solidFill>
                  <a:schemeClr val="bg1"/>
                </a:solidFill>
              </a:rPr>
              <a:t>Gambar 2 Inverted Index File</a:t>
            </a:r>
            <a:endParaRPr lang="en-ID" sz="3000" dirty="0">
              <a:solidFill>
                <a:schemeClr val="bg1"/>
              </a:solidFill>
            </a:endParaRPr>
          </a:p>
        </p:txBody>
      </p:sp>
    </p:spTree>
    <p:extLst>
      <p:ext uri="{BB962C8B-B14F-4D97-AF65-F5344CB8AC3E}">
        <p14:creationId xmlns:p14="http://schemas.microsoft.com/office/powerpoint/2010/main" val="265236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556898" y="1479947"/>
            <a:ext cx="9025501" cy="615553"/>
          </a:xfrm>
          <a:prstGeom prst="rect">
            <a:avLst/>
          </a:prstGeom>
        </p:spPr>
        <p:txBody>
          <a:bodyPr wrap="square" lIns="0" tIns="0" rIns="0" bIns="0" rtlCol="0" anchor="t">
            <a:spAutoFit/>
          </a:bodyPr>
          <a:lstStyle/>
          <a:p>
            <a:pPr>
              <a:lnSpc>
                <a:spcPts val="4799"/>
              </a:lnSpc>
              <a:spcBef>
                <a:spcPct val="0"/>
              </a:spcBef>
            </a:pPr>
            <a:r>
              <a:rPr lang="en-US" sz="4800" b="1" dirty="0">
                <a:solidFill>
                  <a:srgbClr val="F6F3E4"/>
                </a:solidFill>
                <a:latin typeface="Tahoma"/>
              </a:rPr>
              <a:t>Probabilistic Retrieval Model</a:t>
            </a:r>
          </a:p>
        </p:txBody>
      </p:sp>
      <p:sp>
        <p:nvSpPr>
          <p:cNvPr id="14" name="TextBox 14"/>
          <p:cNvSpPr txBox="1"/>
          <p:nvPr/>
        </p:nvSpPr>
        <p:spPr>
          <a:xfrm>
            <a:off x="838200" y="2472035"/>
            <a:ext cx="16611600" cy="6093976"/>
          </a:xfrm>
          <a:prstGeom prst="rect">
            <a:avLst/>
          </a:prstGeom>
        </p:spPr>
        <p:txBody>
          <a:bodyPr wrap="square" lIns="0" tIns="0" rIns="0" bIns="0" rtlCol="0" anchor="t">
            <a:spAutoFit/>
          </a:bodyPr>
          <a:lstStyle/>
          <a:p>
            <a:pPr algn="just"/>
            <a:r>
              <a:rPr lang="en-US" sz="3600" dirty="0">
                <a:solidFill>
                  <a:schemeClr val="bg1"/>
                </a:solidFill>
              </a:rPr>
              <a:t>Model </a:t>
            </a:r>
            <a:r>
              <a:rPr lang="en-US" sz="3600" dirty="0" err="1">
                <a:solidFill>
                  <a:schemeClr val="bg1"/>
                </a:solidFill>
              </a:rPr>
              <a:t>pengambilan</a:t>
            </a:r>
            <a:r>
              <a:rPr lang="en-US" sz="3600" dirty="0">
                <a:solidFill>
                  <a:schemeClr val="bg1"/>
                </a:solidFill>
              </a:rPr>
              <a:t> </a:t>
            </a:r>
            <a:r>
              <a:rPr lang="en-US" sz="3600" dirty="0" err="1">
                <a:solidFill>
                  <a:schemeClr val="bg1"/>
                </a:solidFill>
              </a:rPr>
              <a:t>probabilistik</a:t>
            </a:r>
            <a:r>
              <a:rPr lang="en-US" sz="3600" dirty="0">
                <a:solidFill>
                  <a:schemeClr val="bg1"/>
                </a:solidFill>
              </a:rPr>
              <a:t> </a:t>
            </a:r>
            <a:r>
              <a:rPr lang="en-US" sz="3600" dirty="0" err="1">
                <a:solidFill>
                  <a:schemeClr val="bg1"/>
                </a:solidFill>
              </a:rPr>
              <a:t>menghitung</a:t>
            </a:r>
            <a:r>
              <a:rPr lang="en-US" sz="3600" dirty="0">
                <a:solidFill>
                  <a:schemeClr val="bg1"/>
                </a:solidFill>
              </a:rPr>
              <a:t> </a:t>
            </a:r>
            <a:r>
              <a:rPr lang="en-US" sz="3600" dirty="0" err="1">
                <a:solidFill>
                  <a:schemeClr val="bg1"/>
                </a:solidFill>
              </a:rPr>
              <a:t>ukuran</a:t>
            </a:r>
            <a:r>
              <a:rPr lang="en-US" sz="3600" dirty="0">
                <a:solidFill>
                  <a:schemeClr val="bg1"/>
                </a:solidFill>
              </a:rPr>
              <a:t> </a:t>
            </a:r>
            <a:r>
              <a:rPr lang="en-US" sz="3600" dirty="0" err="1">
                <a:solidFill>
                  <a:schemeClr val="bg1"/>
                </a:solidFill>
              </a:rPr>
              <a:t>kesamaan</a:t>
            </a:r>
            <a:r>
              <a:rPr lang="en-US" sz="3600" dirty="0">
                <a:solidFill>
                  <a:schemeClr val="bg1"/>
                </a:solidFill>
              </a:rPr>
              <a:t> (sim(q , di )) </a:t>
            </a:r>
            <a:r>
              <a:rPr lang="en-US" sz="3600" dirty="0" err="1">
                <a:solidFill>
                  <a:schemeClr val="bg1"/>
                </a:solidFill>
              </a:rPr>
              <a:t>antara</a:t>
            </a:r>
            <a:r>
              <a:rPr lang="en-US" sz="3600" dirty="0">
                <a:solidFill>
                  <a:schemeClr val="bg1"/>
                </a:solidFill>
              </a:rPr>
              <a:t> </a:t>
            </a:r>
            <a:r>
              <a:rPr lang="en-US" sz="3600" dirty="0" err="1">
                <a:solidFill>
                  <a:schemeClr val="bg1"/>
                </a:solidFill>
              </a:rPr>
              <a:t>kueri</a:t>
            </a:r>
            <a:r>
              <a:rPr lang="en-US" sz="3600" dirty="0">
                <a:solidFill>
                  <a:schemeClr val="bg1"/>
                </a:solidFill>
              </a:rPr>
              <a:t> q ∈ Q dan </a:t>
            </a:r>
            <a:r>
              <a:rPr lang="en-US" sz="3600" dirty="0" err="1">
                <a:solidFill>
                  <a:schemeClr val="bg1"/>
                </a:solidFill>
              </a:rPr>
              <a:t>dokumen</a:t>
            </a:r>
            <a:r>
              <a:rPr lang="en-US" sz="3600" dirty="0">
                <a:solidFill>
                  <a:schemeClr val="bg1"/>
                </a:solidFill>
              </a:rPr>
              <a:t> di ∈ D </a:t>
            </a:r>
            <a:r>
              <a:rPr lang="en-US" sz="3600" dirty="0" err="1">
                <a:solidFill>
                  <a:schemeClr val="bg1"/>
                </a:solidFill>
              </a:rPr>
              <a:t>sebagai</a:t>
            </a:r>
            <a:r>
              <a:rPr lang="en-US" sz="3600" dirty="0">
                <a:solidFill>
                  <a:schemeClr val="bg1"/>
                </a:solidFill>
              </a:rPr>
              <a:t> </a:t>
            </a:r>
            <a:r>
              <a:rPr lang="en-US" sz="3600" dirty="0" err="1">
                <a:solidFill>
                  <a:schemeClr val="bg1"/>
                </a:solidFill>
              </a:rPr>
              <a:t>probabilitas</a:t>
            </a:r>
            <a:r>
              <a:rPr lang="en-US" sz="3600" dirty="0">
                <a:solidFill>
                  <a:schemeClr val="bg1"/>
                </a:solidFill>
              </a:rPr>
              <a:t> </a:t>
            </a:r>
            <a:r>
              <a:rPr lang="en-US" sz="3600" dirty="0" err="1">
                <a:solidFill>
                  <a:schemeClr val="bg1"/>
                </a:solidFill>
              </a:rPr>
              <a:t>bahwa</a:t>
            </a:r>
            <a:r>
              <a:rPr lang="en-US" sz="3600" dirty="0">
                <a:solidFill>
                  <a:schemeClr val="bg1"/>
                </a:solidFill>
              </a:rPr>
              <a:t> di </a:t>
            </a:r>
            <a:r>
              <a:rPr lang="en-US" sz="3600" dirty="0" err="1">
                <a:solidFill>
                  <a:schemeClr val="bg1"/>
                </a:solidFill>
              </a:rPr>
              <a:t>relevan</a:t>
            </a:r>
            <a:r>
              <a:rPr lang="en-US" sz="3600" dirty="0">
                <a:solidFill>
                  <a:schemeClr val="bg1"/>
                </a:solidFill>
              </a:rPr>
              <a:t> </a:t>
            </a:r>
            <a:r>
              <a:rPr lang="en-US" sz="3600" dirty="0" err="1">
                <a:solidFill>
                  <a:schemeClr val="bg1"/>
                </a:solidFill>
              </a:rPr>
              <a:t>dengan</a:t>
            </a:r>
            <a:r>
              <a:rPr lang="en-US" sz="3600" dirty="0">
                <a:solidFill>
                  <a:schemeClr val="bg1"/>
                </a:solidFill>
              </a:rPr>
              <a:t> q, di mana D </a:t>
            </a:r>
            <a:r>
              <a:rPr lang="en-US" sz="3600" dirty="0" err="1">
                <a:solidFill>
                  <a:schemeClr val="bg1"/>
                </a:solidFill>
              </a:rPr>
              <a:t>adalah</a:t>
            </a:r>
            <a:r>
              <a:rPr lang="en-US" sz="3600" dirty="0">
                <a:solidFill>
                  <a:schemeClr val="bg1"/>
                </a:solidFill>
              </a:rPr>
              <a:t> </a:t>
            </a:r>
            <a:r>
              <a:rPr lang="en-US" sz="3600" dirty="0" err="1">
                <a:solidFill>
                  <a:schemeClr val="bg1"/>
                </a:solidFill>
              </a:rPr>
              <a:t>kumpulan</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koleksi</a:t>
            </a:r>
            <a:r>
              <a:rPr lang="en-US" sz="3600" dirty="0">
                <a:solidFill>
                  <a:schemeClr val="bg1"/>
                </a:solidFill>
              </a:rPr>
              <a:t>, dan Q </a:t>
            </a:r>
            <a:r>
              <a:rPr lang="en-US" sz="3600" dirty="0" err="1">
                <a:solidFill>
                  <a:schemeClr val="bg1"/>
                </a:solidFill>
              </a:rPr>
              <a:t>adalah</a:t>
            </a:r>
            <a:r>
              <a:rPr lang="en-US" sz="3600" dirty="0">
                <a:solidFill>
                  <a:schemeClr val="bg1"/>
                </a:solidFill>
              </a:rPr>
              <a:t> </a:t>
            </a:r>
            <a:r>
              <a:rPr lang="en-US" sz="3600" dirty="0" err="1">
                <a:solidFill>
                  <a:schemeClr val="bg1"/>
                </a:solidFill>
              </a:rPr>
              <a:t>himpunan</a:t>
            </a:r>
            <a:r>
              <a:rPr lang="en-US" sz="3600" dirty="0">
                <a:solidFill>
                  <a:schemeClr val="bg1"/>
                </a:solidFill>
              </a:rPr>
              <a:t> </a:t>
            </a:r>
            <a:r>
              <a:rPr lang="en-US" sz="3600" dirty="0" err="1">
                <a:solidFill>
                  <a:schemeClr val="bg1"/>
                </a:solidFill>
              </a:rPr>
              <a:t>kueri.Metode</a:t>
            </a:r>
            <a:r>
              <a:rPr lang="en-US" sz="3600" dirty="0">
                <a:solidFill>
                  <a:schemeClr val="bg1"/>
                </a:solidFill>
              </a:rPr>
              <a:t> </a:t>
            </a:r>
            <a:r>
              <a:rPr lang="en-US" sz="3600" dirty="0" err="1">
                <a:solidFill>
                  <a:schemeClr val="bg1"/>
                </a:solidFill>
              </a:rPr>
              <a:t>pengambilan</a:t>
            </a:r>
            <a:r>
              <a:rPr lang="en-US" sz="3600" dirty="0">
                <a:solidFill>
                  <a:schemeClr val="bg1"/>
                </a:solidFill>
              </a:rPr>
              <a:t> </a:t>
            </a:r>
            <a:r>
              <a:rPr lang="en-US" sz="3600" dirty="0" err="1">
                <a:solidFill>
                  <a:schemeClr val="bg1"/>
                </a:solidFill>
              </a:rPr>
              <a:t>probabilistik</a:t>
            </a:r>
            <a:r>
              <a:rPr lang="en-US" sz="3600" dirty="0">
                <a:solidFill>
                  <a:schemeClr val="bg1"/>
                </a:solidFill>
              </a:rPr>
              <a:t> </a:t>
            </a:r>
            <a:r>
              <a:rPr lang="en-US" sz="3600" dirty="0" err="1">
                <a:solidFill>
                  <a:schemeClr val="bg1"/>
                </a:solidFill>
              </a:rPr>
              <a:t>memperkirakan</a:t>
            </a:r>
            <a:r>
              <a:rPr lang="en-US" sz="3600" dirty="0">
                <a:solidFill>
                  <a:schemeClr val="bg1"/>
                </a:solidFill>
              </a:rPr>
              <a:t> </a:t>
            </a:r>
            <a:r>
              <a:rPr lang="en-US" sz="3600" dirty="0" err="1">
                <a:solidFill>
                  <a:schemeClr val="bg1"/>
                </a:solidFill>
              </a:rPr>
              <a:t>bobot</a:t>
            </a:r>
            <a:r>
              <a:rPr lang="en-US" sz="3600" dirty="0">
                <a:solidFill>
                  <a:schemeClr val="bg1"/>
                </a:solidFill>
              </a:rPr>
              <a:t> </a:t>
            </a:r>
            <a:r>
              <a:rPr lang="en-US" sz="3600" dirty="0" err="1">
                <a:solidFill>
                  <a:schemeClr val="bg1"/>
                </a:solidFill>
              </a:rPr>
              <a:t>istilah</a:t>
            </a:r>
            <a:r>
              <a:rPr lang="en-US" sz="3600" dirty="0">
                <a:solidFill>
                  <a:schemeClr val="bg1"/>
                </a:solidFill>
              </a:rPr>
              <a:t> </a:t>
            </a:r>
            <a:r>
              <a:rPr lang="en-US" sz="3600" dirty="0" err="1">
                <a:solidFill>
                  <a:schemeClr val="bg1"/>
                </a:solidFill>
              </a:rPr>
              <a:t>berdasarkan</a:t>
            </a:r>
            <a:r>
              <a:rPr lang="en-US" sz="3600" dirty="0">
                <a:solidFill>
                  <a:schemeClr val="bg1"/>
                </a:solidFill>
              </a:rPr>
              <a:t> </a:t>
            </a:r>
            <a:r>
              <a:rPr lang="en-US" sz="3600" dirty="0" err="1">
                <a:solidFill>
                  <a:schemeClr val="bg1"/>
                </a:solidFill>
              </a:rPr>
              <a:t>seberapa</a:t>
            </a:r>
            <a:r>
              <a:rPr lang="en-US" sz="3600" dirty="0">
                <a:solidFill>
                  <a:schemeClr val="bg1"/>
                </a:solidFill>
              </a:rPr>
              <a:t> </a:t>
            </a:r>
            <a:r>
              <a:rPr lang="en-US" sz="3600" dirty="0" err="1">
                <a:solidFill>
                  <a:schemeClr val="bg1"/>
                </a:solidFill>
              </a:rPr>
              <a:t>sering</a:t>
            </a:r>
            <a:r>
              <a:rPr lang="en-US" sz="3600" dirty="0">
                <a:solidFill>
                  <a:schemeClr val="bg1"/>
                </a:solidFill>
              </a:rPr>
              <a:t> </a:t>
            </a:r>
            <a:r>
              <a:rPr lang="en-US" sz="3600" dirty="0" err="1">
                <a:solidFill>
                  <a:schemeClr val="bg1"/>
                </a:solidFill>
              </a:rPr>
              <a:t>istilah</a:t>
            </a:r>
            <a:r>
              <a:rPr lang="en-US" sz="3600" dirty="0">
                <a:solidFill>
                  <a:schemeClr val="bg1"/>
                </a:solidFill>
              </a:rPr>
              <a:t> </a:t>
            </a:r>
            <a:r>
              <a:rPr lang="en-US" sz="3600" dirty="0" err="1">
                <a:solidFill>
                  <a:schemeClr val="bg1"/>
                </a:solidFill>
              </a:rPr>
              <a:t>tersebut</a:t>
            </a:r>
            <a:r>
              <a:rPr lang="en-US" sz="3600" dirty="0">
                <a:solidFill>
                  <a:schemeClr val="bg1"/>
                </a:solidFill>
              </a:rPr>
              <a:t> </a:t>
            </a:r>
            <a:r>
              <a:rPr lang="en-US" sz="3600" dirty="0" err="1">
                <a:solidFill>
                  <a:schemeClr val="bg1"/>
                </a:solidFill>
              </a:rPr>
              <a:t>muncul</a:t>
            </a:r>
            <a:r>
              <a:rPr lang="en-US" sz="3600" dirty="0">
                <a:solidFill>
                  <a:schemeClr val="bg1"/>
                </a:solidFill>
              </a:rPr>
              <a:t> pada </a:t>
            </a:r>
            <a:r>
              <a:rPr lang="en-US" sz="3600" dirty="0" err="1">
                <a:solidFill>
                  <a:schemeClr val="bg1"/>
                </a:solidFill>
              </a:rPr>
              <a:t>dokumen</a:t>
            </a:r>
            <a:r>
              <a:rPr lang="en-US" sz="3600" dirty="0">
                <a:solidFill>
                  <a:schemeClr val="bg1"/>
                </a:solidFill>
              </a:rPr>
              <a:t> yang </a:t>
            </a:r>
            <a:r>
              <a:rPr lang="en-US" sz="3600" dirty="0" err="1">
                <a:solidFill>
                  <a:schemeClr val="bg1"/>
                </a:solidFill>
              </a:rPr>
              <a:t>relevan</a:t>
            </a:r>
            <a:r>
              <a:rPr lang="en-US" sz="3600" dirty="0">
                <a:solidFill>
                  <a:schemeClr val="bg1"/>
                </a:solidFill>
              </a:rPr>
              <a:t> </a:t>
            </a:r>
            <a:r>
              <a:rPr lang="en-US" sz="3600" dirty="0" err="1">
                <a:solidFill>
                  <a:schemeClr val="bg1"/>
                </a:solidFill>
              </a:rPr>
              <a:t>tetapi</a:t>
            </a:r>
            <a:r>
              <a:rPr lang="en-US" sz="3600" dirty="0">
                <a:solidFill>
                  <a:schemeClr val="bg1"/>
                </a:solidFill>
              </a:rPr>
              <a:t> </a:t>
            </a:r>
            <a:r>
              <a:rPr lang="en-US" sz="3600" dirty="0" err="1">
                <a:solidFill>
                  <a:schemeClr val="bg1"/>
                </a:solidFill>
              </a:rPr>
              <a:t>tidak</a:t>
            </a:r>
            <a:r>
              <a:rPr lang="en-US" sz="3600" dirty="0">
                <a:solidFill>
                  <a:schemeClr val="bg1"/>
                </a:solidFill>
              </a:rPr>
              <a:t> </a:t>
            </a:r>
            <a:r>
              <a:rPr lang="en-US" sz="3600" dirty="0" err="1">
                <a:solidFill>
                  <a:schemeClr val="bg1"/>
                </a:solidFill>
              </a:rPr>
              <a:t>muncul</a:t>
            </a:r>
            <a:r>
              <a:rPr lang="en-US" sz="3600" dirty="0">
                <a:solidFill>
                  <a:schemeClr val="bg1"/>
                </a:solidFill>
              </a:rPr>
              <a:t> pada </a:t>
            </a:r>
            <a:r>
              <a:rPr lang="en-US" sz="3600" dirty="0" err="1">
                <a:solidFill>
                  <a:schemeClr val="bg1"/>
                </a:solidFill>
              </a:rPr>
              <a:t>dokumen</a:t>
            </a:r>
            <a:r>
              <a:rPr lang="en-US" sz="3600" dirty="0">
                <a:solidFill>
                  <a:schemeClr val="bg1"/>
                </a:solidFill>
              </a:rPr>
              <a:t> yang </a:t>
            </a:r>
            <a:r>
              <a:rPr lang="en-US" sz="3600" dirty="0" err="1">
                <a:solidFill>
                  <a:schemeClr val="bg1"/>
                </a:solidFill>
              </a:rPr>
              <a:t>tidak</a:t>
            </a:r>
            <a:r>
              <a:rPr lang="en-US" sz="3600" dirty="0">
                <a:solidFill>
                  <a:schemeClr val="bg1"/>
                </a:solidFill>
              </a:rPr>
              <a:t> </a:t>
            </a:r>
            <a:r>
              <a:rPr lang="en-US" sz="3600" dirty="0" err="1">
                <a:solidFill>
                  <a:schemeClr val="bg1"/>
                </a:solidFill>
              </a:rPr>
              <a:t>relevan</a:t>
            </a:r>
            <a:r>
              <a:rPr lang="en-US" sz="3600" dirty="0">
                <a:solidFill>
                  <a:schemeClr val="bg1"/>
                </a:solidFill>
              </a:rPr>
              <a:t>. </a:t>
            </a:r>
            <a:r>
              <a:rPr lang="en-US" sz="3600" dirty="0" err="1">
                <a:solidFill>
                  <a:schemeClr val="bg1"/>
                </a:solidFill>
              </a:rPr>
              <a:t>Bobot</a:t>
            </a:r>
            <a:r>
              <a:rPr lang="en-US" sz="3600" dirty="0">
                <a:solidFill>
                  <a:schemeClr val="bg1"/>
                </a:solidFill>
              </a:rPr>
              <a:t> </a:t>
            </a:r>
            <a:r>
              <a:rPr lang="en-US" sz="3600" dirty="0" err="1">
                <a:solidFill>
                  <a:schemeClr val="bg1"/>
                </a:solidFill>
              </a:rPr>
              <a:t>istilah</a:t>
            </a:r>
            <a:r>
              <a:rPr lang="en-US" sz="3600" dirty="0">
                <a:solidFill>
                  <a:schemeClr val="bg1"/>
                </a:solidFill>
              </a:rPr>
              <a:t> </a:t>
            </a:r>
            <a:r>
              <a:rPr lang="en-US" sz="3600" dirty="0" err="1">
                <a:solidFill>
                  <a:schemeClr val="bg1"/>
                </a:solidFill>
              </a:rPr>
              <a:t>dihitung</a:t>
            </a:r>
            <a:r>
              <a:rPr lang="en-US" sz="3600" dirty="0">
                <a:solidFill>
                  <a:schemeClr val="bg1"/>
                </a:solidFill>
              </a:rPr>
              <a:t> </a:t>
            </a:r>
            <a:r>
              <a:rPr lang="en-US" sz="3600" dirty="0" err="1">
                <a:solidFill>
                  <a:schemeClr val="bg1"/>
                </a:solidFill>
              </a:rPr>
              <a:t>menggunakan</a:t>
            </a:r>
            <a:r>
              <a:rPr lang="en-US" sz="3600" dirty="0">
                <a:solidFill>
                  <a:schemeClr val="bg1"/>
                </a:solidFill>
              </a:rPr>
              <a:t> </a:t>
            </a:r>
            <a:r>
              <a:rPr lang="en-US" sz="3600" dirty="0" err="1">
                <a:solidFill>
                  <a:schemeClr val="bg1"/>
                </a:solidFill>
              </a:rPr>
              <a:t>prinsip</a:t>
            </a:r>
            <a:r>
              <a:rPr lang="en-US" sz="3600" dirty="0">
                <a:solidFill>
                  <a:schemeClr val="bg1"/>
                </a:solidFill>
              </a:rPr>
              <a:t> </a:t>
            </a:r>
            <a:r>
              <a:rPr lang="en-US" sz="3600" dirty="0" err="1">
                <a:solidFill>
                  <a:schemeClr val="bg1"/>
                </a:solidFill>
              </a:rPr>
              <a:t>pemeringkatan</a:t>
            </a:r>
            <a:r>
              <a:rPr lang="en-US" sz="3600" dirty="0">
                <a:solidFill>
                  <a:schemeClr val="bg1"/>
                </a:solidFill>
              </a:rPr>
              <a:t> </a:t>
            </a:r>
            <a:r>
              <a:rPr lang="en-US" sz="3600" dirty="0" err="1">
                <a:solidFill>
                  <a:schemeClr val="bg1"/>
                </a:solidFill>
              </a:rPr>
              <a:t>probabilitas</a:t>
            </a:r>
            <a:r>
              <a:rPr lang="en-US" sz="3600" dirty="0">
                <a:solidFill>
                  <a:schemeClr val="bg1"/>
                </a:solidFill>
              </a:rPr>
              <a:t>, yang </a:t>
            </a:r>
            <a:r>
              <a:rPr lang="en-US" sz="3600" dirty="0" err="1">
                <a:solidFill>
                  <a:schemeClr val="bg1"/>
                </a:solidFill>
              </a:rPr>
              <a:t>didasarkan</a:t>
            </a:r>
            <a:r>
              <a:rPr lang="en-US" sz="3600" dirty="0">
                <a:solidFill>
                  <a:schemeClr val="bg1"/>
                </a:solidFill>
              </a:rPr>
              <a:t> pada </a:t>
            </a:r>
            <a:r>
              <a:rPr lang="en-US" sz="3600" dirty="0" err="1">
                <a:solidFill>
                  <a:schemeClr val="bg1"/>
                </a:solidFill>
              </a:rPr>
              <a:t>asumsi</a:t>
            </a:r>
            <a:r>
              <a:rPr lang="en-US" sz="3600" dirty="0">
                <a:solidFill>
                  <a:schemeClr val="bg1"/>
                </a:solidFill>
              </a:rPr>
              <a:t> </a:t>
            </a:r>
            <a:r>
              <a:rPr lang="en-US" sz="3600" dirty="0" err="1">
                <a:solidFill>
                  <a:schemeClr val="bg1"/>
                </a:solidFill>
              </a:rPr>
              <a:t>bahwa</a:t>
            </a:r>
            <a:r>
              <a:rPr lang="en-US" sz="3600" dirty="0">
                <a:solidFill>
                  <a:schemeClr val="bg1"/>
                </a:solidFill>
              </a:rPr>
              <a:t> </a:t>
            </a:r>
            <a:r>
              <a:rPr lang="en-US" sz="3600" dirty="0" err="1">
                <a:solidFill>
                  <a:schemeClr val="bg1"/>
                </a:solidFill>
              </a:rPr>
              <a:t>kinerja</a:t>
            </a:r>
            <a:r>
              <a:rPr lang="en-US" sz="3600" dirty="0">
                <a:solidFill>
                  <a:schemeClr val="bg1"/>
                </a:solidFill>
              </a:rPr>
              <a:t> optimal </a:t>
            </a:r>
            <a:r>
              <a:rPr lang="en-US" sz="3600" dirty="0" err="1">
                <a:solidFill>
                  <a:schemeClr val="bg1"/>
                </a:solidFill>
              </a:rPr>
              <a:t>diamati</a:t>
            </a:r>
            <a:r>
              <a:rPr lang="en-US" sz="3600" dirty="0">
                <a:solidFill>
                  <a:schemeClr val="bg1"/>
                </a:solidFill>
              </a:rPr>
              <a:t> </a:t>
            </a:r>
            <a:r>
              <a:rPr lang="en-US" sz="3600" dirty="0" err="1">
                <a:solidFill>
                  <a:schemeClr val="bg1"/>
                </a:solidFill>
              </a:rPr>
              <a:t>ketika</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diberi</a:t>
            </a:r>
            <a:r>
              <a:rPr lang="en-US" sz="3600" dirty="0">
                <a:solidFill>
                  <a:schemeClr val="bg1"/>
                </a:solidFill>
              </a:rPr>
              <a:t> </a:t>
            </a:r>
            <a:r>
              <a:rPr lang="en-US" sz="3600" dirty="0" err="1">
                <a:solidFill>
                  <a:schemeClr val="bg1"/>
                </a:solidFill>
              </a:rPr>
              <a:t>peringkatpada</a:t>
            </a:r>
            <a:r>
              <a:rPr lang="en-US" sz="3600" dirty="0">
                <a:solidFill>
                  <a:schemeClr val="bg1"/>
                </a:solidFill>
              </a:rPr>
              <a:t> </a:t>
            </a:r>
            <a:r>
              <a:rPr lang="en-US" sz="3600" dirty="0" err="1">
                <a:solidFill>
                  <a:schemeClr val="bg1"/>
                </a:solidFill>
              </a:rPr>
              <a:t>relevansinya</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kueri</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pendekatan</a:t>
            </a:r>
            <a:r>
              <a:rPr lang="en-US" sz="3600" dirty="0">
                <a:solidFill>
                  <a:schemeClr val="bg1"/>
                </a:solidFill>
              </a:rPr>
              <a:t> yang </a:t>
            </a:r>
            <a:r>
              <a:rPr lang="en-US" sz="3600" dirty="0" err="1">
                <a:solidFill>
                  <a:schemeClr val="bg1"/>
                </a:solidFill>
              </a:rPr>
              <a:t>digunakan</a:t>
            </a:r>
            <a:r>
              <a:rPr lang="en-US" sz="3600" dirty="0">
                <a:solidFill>
                  <a:schemeClr val="bg1"/>
                </a:solidFill>
              </a:rPr>
              <a:t>, </a:t>
            </a:r>
            <a:r>
              <a:rPr lang="en-US" sz="3600" dirty="0" err="1">
                <a:solidFill>
                  <a:schemeClr val="bg1"/>
                </a:solidFill>
              </a:rPr>
              <a:t>probabilitas</a:t>
            </a:r>
            <a:r>
              <a:rPr lang="en-US" sz="3600" dirty="0">
                <a:solidFill>
                  <a:schemeClr val="bg1"/>
                </a:solidFill>
              </a:rPr>
              <a:t> </a:t>
            </a:r>
            <a:r>
              <a:rPr lang="en-US" sz="3600" dirty="0" err="1">
                <a:solidFill>
                  <a:schemeClr val="bg1"/>
                </a:solidFill>
              </a:rPr>
              <a:t>pertama-tama</a:t>
            </a:r>
            <a:r>
              <a:rPr lang="en-US" sz="3600" dirty="0">
                <a:solidFill>
                  <a:schemeClr val="bg1"/>
                </a:solidFill>
              </a:rPr>
              <a:t> </a:t>
            </a:r>
            <a:r>
              <a:rPr lang="en-US" sz="3600" dirty="0" err="1">
                <a:solidFill>
                  <a:schemeClr val="bg1"/>
                </a:solidFill>
              </a:rPr>
              <a:t>ditetapkan</a:t>
            </a:r>
            <a:r>
              <a:rPr lang="en-US" sz="3600" dirty="0">
                <a:solidFill>
                  <a:schemeClr val="bg1"/>
                </a:solidFill>
              </a:rPr>
              <a:t> </a:t>
            </a:r>
            <a:r>
              <a:rPr lang="en-US" sz="3600" dirty="0" err="1">
                <a:solidFill>
                  <a:schemeClr val="bg1"/>
                </a:solidFill>
              </a:rPr>
              <a:t>ke</a:t>
            </a:r>
            <a:r>
              <a:rPr lang="en-US" sz="3600" dirty="0">
                <a:solidFill>
                  <a:schemeClr val="bg1"/>
                </a:solidFill>
              </a:rPr>
              <a:t> </a:t>
            </a:r>
            <a:r>
              <a:rPr lang="en-US" sz="3600" dirty="0" err="1">
                <a:solidFill>
                  <a:schemeClr val="bg1"/>
                </a:solidFill>
              </a:rPr>
              <a:t>komponen-komponen</a:t>
            </a:r>
            <a:r>
              <a:rPr lang="en-US" sz="3600" dirty="0">
                <a:solidFill>
                  <a:schemeClr val="bg1"/>
                </a:solidFill>
              </a:rPr>
              <a:t> </a:t>
            </a:r>
            <a:r>
              <a:rPr lang="en-US" sz="3600" dirty="0" err="1">
                <a:solidFill>
                  <a:schemeClr val="bg1"/>
                </a:solidFill>
              </a:rPr>
              <a:t>kueri</a:t>
            </a:r>
            <a:r>
              <a:rPr lang="en-US" sz="3600" dirty="0">
                <a:solidFill>
                  <a:schemeClr val="bg1"/>
                </a:solidFill>
              </a:rPr>
              <a:t> dan </a:t>
            </a:r>
            <a:r>
              <a:rPr lang="en-US" sz="3600" dirty="0" err="1">
                <a:solidFill>
                  <a:schemeClr val="bg1"/>
                </a:solidFill>
              </a:rPr>
              <a:t>kemudian</a:t>
            </a:r>
            <a:r>
              <a:rPr lang="en-US" sz="3600" dirty="0">
                <a:solidFill>
                  <a:schemeClr val="bg1"/>
                </a:solidFill>
              </a:rPr>
              <a:t> </a:t>
            </a:r>
            <a:r>
              <a:rPr lang="en-US" sz="3600" dirty="0" err="1">
                <a:solidFill>
                  <a:schemeClr val="bg1"/>
                </a:solidFill>
              </a:rPr>
              <a:t>masing-masing</a:t>
            </a:r>
            <a:r>
              <a:rPr lang="en-US" sz="3600" dirty="0">
                <a:solidFill>
                  <a:schemeClr val="bg1"/>
                </a:solidFill>
              </a:rPr>
              <a:t> </a:t>
            </a:r>
            <a:r>
              <a:rPr lang="en-US" sz="3600" dirty="0" err="1">
                <a:solidFill>
                  <a:schemeClr val="bg1"/>
                </a:solidFill>
              </a:rPr>
              <a:t>komponen</a:t>
            </a:r>
            <a:r>
              <a:rPr lang="en-US" sz="3600" dirty="0">
                <a:solidFill>
                  <a:schemeClr val="bg1"/>
                </a:solidFill>
              </a:rPr>
              <a:t> </a:t>
            </a:r>
            <a:r>
              <a:rPr lang="en-US" sz="3600" dirty="0" err="1">
                <a:solidFill>
                  <a:schemeClr val="bg1"/>
                </a:solidFill>
              </a:rPr>
              <a:t>tersebut</a:t>
            </a:r>
            <a:r>
              <a:rPr lang="en-US" sz="3600" dirty="0">
                <a:solidFill>
                  <a:schemeClr val="bg1"/>
                </a:solidFill>
              </a:rPr>
              <a:t> </a:t>
            </a:r>
            <a:r>
              <a:rPr lang="en-US" sz="3600" dirty="0" err="1">
                <a:solidFill>
                  <a:schemeClr val="bg1"/>
                </a:solidFill>
              </a:rPr>
              <a:t>digunakan</a:t>
            </a:r>
            <a:r>
              <a:rPr lang="en-US" sz="3600" dirty="0">
                <a:solidFill>
                  <a:schemeClr val="bg1"/>
                </a:solidFill>
              </a:rPr>
              <a:t> </a:t>
            </a:r>
            <a:r>
              <a:rPr lang="en-US" sz="3600" dirty="0" err="1">
                <a:solidFill>
                  <a:schemeClr val="bg1"/>
                </a:solidFill>
              </a:rPr>
              <a:t>sebagai</a:t>
            </a:r>
            <a:r>
              <a:rPr lang="en-US" sz="3600" dirty="0">
                <a:solidFill>
                  <a:schemeClr val="bg1"/>
                </a:solidFill>
              </a:rPr>
              <a:t> </a:t>
            </a:r>
            <a:r>
              <a:rPr lang="en-US" sz="3600" dirty="0" err="1">
                <a:solidFill>
                  <a:schemeClr val="bg1"/>
                </a:solidFill>
              </a:rPr>
              <a:t>bukti</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menghitung</a:t>
            </a:r>
            <a:r>
              <a:rPr lang="en-US" sz="3600" dirty="0">
                <a:solidFill>
                  <a:schemeClr val="bg1"/>
                </a:solidFill>
              </a:rPr>
              <a:t> </a:t>
            </a:r>
            <a:r>
              <a:rPr lang="en-US" sz="3600" dirty="0" err="1">
                <a:solidFill>
                  <a:schemeClr val="bg1"/>
                </a:solidFill>
              </a:rPr>
              <a:t>probabilitas</a:t>
            </a:r>
            <a:r>
              <a:rPr lang="en-US" sz="3600" dirty="0">
                <a:solidFill>
                  <a:schemeClr val="bg1"/>
                </a:solidFill>
              </a:rPr>
              <a:t> </a:t>
            </a:r>
            <a:r>
              <a:rPr lang="en-US" sz="3600" dirty="0" err="1">
                <a:solidFill>
                  <a:schemeClr val="bg1"/>
                </a:solidFill>
              </a:rPr>
              <a:t>bahwa</a:t>
            </a:r>
            <a:r>
              <a:rPr lang="en-US" sz="3600" dirty="0">
                <a:solidFill>
                  <a:schemeClr val="bg1"/>
                </a:solidFill>
              </a:rPr>
              <a:t> </a:t>
            </a:r>
            <a:r>
              <a:rPr lang="en-US" sz="3600" dirty="0" err="1">
                <a:solidFill>
                  <a:schemeClr val="bg1"/>
                </a:solidFill>
              </a:rPr>
              <a:t>suatu</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tertentu</a:t>
            </a:r>
            <a:r>
              <a:rPr lang="en-US" sz="3600" dirty="0">
                <a:solidFill>
                  <a:schemeClr val="bg1"/>
                </a:solidFill>
              </a:rPr>
              <a:t> </a:t>
            </a:r>
            <a:r>
              <a:rPr lang="en-US" sz="3600" dirty="0" err="1">
                <a:solidFill>
                  <a:schemeClr val="bg1"/>
                </a:solidFill>
              </a:rPr>
              <a:t>relevan</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kueri</a:t>
            </a:r>
            <a:r>
              <a:rPr lang="en-US" sz="3600" dirty="0">
                <a:solidFill>
                  <a:schemeClr val="bg1"/>
                </a:solidFill>
              </a:rPr>
              <a:t> </a:t>
            </a:r>
            <a:r>
              <a:rPr lang="en-US" sz="3600" dirty="0" err="1">
                <a:solidFill>
                  <a:schemeClr val="bg1"/>
                </a:solidFill>
              </a:rPr>
              <a:t>tersebut</a:t>
            </a:r>
            <a:r>
              <a:rPr lang="en-US" sz="3600" dirty="0">
                <a:solidFill>
                  <a:schemeClr val="bg1"/>
                </a:solidFill>
              </a:rPr>
              <a:t>.</a:t>
            </a:r>
            <a:endParaRPr lang="id-ID" sz="3600"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22219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800" b="1" dirty="0">
                <a:solidFill>
                  <a:srgbClr val="F6F3E4"/>
                </a:solidFill>
                <a:latin typeface="Tahoma"/>
              </a:rPr>
              <a:t>Fuzzy Logic-Based IR</a:t>
            </a:r>
          </a:p>
        </p:txBody>
      </p:sp>
      <p:sp>
        <p:nvSpPr>
          <p:cNvPr id="14" name="TextBox 14"/>
          <p:cNvSpPr txBox="1"/>
          <p:nvPr/>
        </p:nvSpPr>
        <p:spPr>
          <a:xfrm>
            <a:off x="1030236" y="2793366"/>
            <a:ext cx="16229064" cy="5539978"/>
          </a:xfrm>
          <a:prstGeom prst="rect">
            <a:avLst/>
          </a:prstGeom>
        </p:spPr>
        <p:txBody>
          <a:bodyPr wrap="square" lIns="0" tIns="0" rIns="0" bIns="0" rtlCol="0" anchor="t">
            <a:spAutoFit/>
          </a:bodyPr>
          <a:lstStyle/>
          <a:p>
            <a:pPr algn="just"/>
            <a:r>
              <a:rPr lang="en-US" sz="3600" dirty="0">
                <a:solidFill>
                  <a:schemeClr val="bg1"/>
                </a:solidFill>
              </a:rPr>
              <a:t>Teknik </a:t>
            </a:r>
            <a:r>
              <a:rPr lang="en-US" sz="3600" dirty="0" err="1">
                <a:solidFill>
                  <a:schemeClr val="bg1"/>
                </a:solidFill>
              </a:rPr>
              <a:t>pengambilan</a:t>
            </a:r>
            <a:r>
              <a:rPr lang="en-US" sz="3600" dirty="0">
                <a:solidFill>
                  <a:schemeClr val="bg1"/>
                </a:solidFill>
              </a:rPr>
              <a:t> fuzzy </a:t>
            </a:r>
            <a:r>
              <a:rPr lang="en-US" sz="3600" dirty="0" err="1">
                <a:solidFill>
                  <a:schemeClr val="bg1"/>
                </a:solidFill>
              </a:rPr>
              <a:t>didasarkan</a:t>
            </a:r>
            <a:r>
              <a:rPr lang="en-US" sz="3600" dirty="0">
                <a:solidFill>
                  <a:schemeClr val="bg1"/>
                </a:solidFill>
              </a:rPr>
              <a:t> pada </a:t>
            </a:r>
            <a:r>
              <a:rPr lang="en-US" sz="3600" dirty="0" err="1">
                <a:solidFill>
                  <a:schemeClr val="bg1"/>
                </a:solidFill>
              </a:rPr>
              <a:t>teori</a:t>
            </a:r>
            <a:r>
              <a:rPr lang="en-US" sz="3600" dirty="0">
                <a:solidFill>
                  <a:schemeClr val="bg1"/>
                </a:solidFill>
              </a:rPr>
              <a:t> </a:t>
            </a:r>
            <a:r>
              <a:rPr lang="en-US" sz="3600" dirty="0" err="1">
                <a:solidFill>
                  <a:schemeClr val="bg1"/>
                </a:solidFill>
              </a:rPr>
              <a:t>himpunan</a:t>
            </a:r>
            <a:r>
              <a:rPr lang="en-US" sz="3600" dirty="0">
                <a:solidFill>
                  <a:schemeClr val="bg1"/>
                </a:solidFill>
              </a:rPr>
              <a:t> fuzzy dan </a:t>
            </a:r>
            <a:r>
              <a:rPr lang="en-US" sz="3600" dirty="0" err="1">
                <a:solidFill>
                  <a:schemeClr val="bg1"/>
                </a:solidFill>
              </a:rPr>
              <a:t>logika</a:t>
            </a:r>
            <a:r>
              <a:rPr lang="en-US" sz="3600" dirty="0">
                <a:solidFill>
                  <a:schemeClr val="bg1"/>
                </a:solidFill>
              </a:rPr>
              <a:t> fuzzy-</a:t>
            </a:r>
            <a:r>
              <a:rPr lang="en-US" sz="3600" dirty="0" err="1">
                <a:solidFill>
                  <a:schemeClr val="bg1"/>
                </a:solidFill>
              </a:rPr>
              <a:t>perpanjangan</a:t>
            </a:r>
            <a:r>
              <a:rPr lang="en-US" sz="3600" dirty="0">
                <a:solidFill>
                  <a:schemeClr val="bg1"/>
                </a:solidFill>
              </a:rPr>
              <a:t> </a:t>
            </a:r>
            <a:r>
              <a:rPr lang="en-US" sz="3600" dirty="0" err="1">
                <a:solidFill>
                  <a:schemeClr val="bg1"/>
                </a:solidFill>
              </a:rPr>
              <a:t>dari</a:t>
            </a:r>
            <a:r>
              <a:rPr lang="en-US" sz="3600" dirty="0">
                <a:solidFill>
                  <a:schemeClr val="bg1"/>
                </a:solidFill>
              </a:rPr>
              <a:t> </a:t>
            </a:r>
            <a:r>
              <a:rPr lang="en-US" sz="3600" dirty="0" err="1">
                <a:solidFill>
                  <a:schemeClr val="bg1"/>
                </a:solidFill>
              </a:rPr>
              <a:t>teori</a:t>
            </a:r>
            <a:r>
              <a:rPr lang="en-US" sz="3600" dirty="0">
                <a:solidFill>
                  <a:schemeClr val="bg1"/>
                </a:solidFill>
              </a:rPr>
              <a:t> </a:t>
            </a:r>
            <a:r>
              <a:rPr lang="en-US" sz="3600" dirty="0" err="1">
                <a:solidFill>
                  <a:schemeClr val="bg1"/>
                </a:solidFill>
              </a:rPr>
              <a:t>himpunan</a:t>
            </a:r>
            <a:r>
              <a:rPr lang="en-US" sz="3600" dirty="0">
                <a:solidFill>
                  <a:schemeClr val="bg1"/>
                </a:solidFill>
              </a:rPr>
              <a:t> </a:t>
            </a:r>
            <a:r>
              <a:rPr lang="en-US" sz="3600" dirty="0" err="1">
                <a:solidFill>
                  <a:schemeClr val="bg1"/>
                </a:solidFill>
              </a:rPr>
              <a:t>klasik</a:t>
            </a:r>
            <a:r>
              <a:rPr lang="en-US" sz="3600" dirty="0">
                <a:solidFill>
                  <a:schemeClr val="bg1"/>
                </a:solidFill>
              </a:rPr>
              <a:t>. Teknik </a:t>
            </a:r>
            <a:r>
              <a:rPr lang="en-US" sz="3600" dirty="0" err="1">
                <a:solidFill>
                  <a:schemeClr val="bg1"/>
                </a:solidFill>
              </a:rPr>
              <a:t>pengambilan</a:t>
            </a:r>
            <a:r>
              <a:rPr lang="en-US" sz="3600" dirty="0">
                <a:solidFill>
                  <a:schemeClr val="bg1"/>
                </a:solidFill>
              </a:rPr>
              <a:t> fuzzy </a:t>
            </a:r>
            <a:r>
              <a:rPr lang="en-US" sz="3600" dirty="0" err="1">
                <a:solidFill>
                  <a:schemeClr val="bg1"/>
                </a:solidFill>
              </a:rPr>
              <a:t>ini</a:t>
            </a:r>
            <a:r>
              <a:rPr lang="en-US" sz="3600" dirty="0">
                <a:solidFill>
                  <a:schemeClr val="bg1"/>
                </a:solidFill>
              </a:rPr>
              <a:t> </a:t>
            </a:r>
            <a:r>
              <a:rPr lang="en-US" sz="3600" dirty="0" err="1">
                <a:solidFill>
                  <a:schemeClr val="bg1"/>
                </a:solidFill>
              </a:rPr>
              <a:t>didasarkan</a:t>
            </a:r>
            <a:r>
              <a:rPr lang="en-US" sz="3600" dirty="0">
                <a:solidFill>
                  <a:schemeClr val="bg1"/>
                </a:solidFill>
              </a:rPr>
              <a:t> pada </a:t>
            </a:r>
            <a:r>
              <a:rPr lang="en-US" sz="3600" dirty="0" err="1">
                <a:solidFill>
                  <a:schemeClr val="bg1"/>
                </a:solidFill>
              </a:rPr>
              <a:t>konsep</a:t>
            </a:r>
            <a:r>
              <a:rPr lang="en-US" sz="3600" dirty="0">
                <a:solidFill>
                  <a:schemeClr val="bg1"/>
                </a:solidFill>
              </a:rPr>
              <a:t> </a:t>
            </a:r>
            <a:r>
              <a:rPr lang="en-US" sz="3600" dirty="0" err="1">
                <a:solidFill>
                  <a:schemeClr val="bg1"/>
                </a:solidFill>
              </a:rPr>
              <a:t>bahwa</a:t>
            </a:r>
            <a:r>
              <a:rPr lang="en-US" sz="3600" dirty="0">
                <a:solidFill>
                  <a:schemeClr val="bg1"/>
                </a:solidFill>
              </a:rPr>
              <a:t> </a:t>
            </a:r>
            <a:r>
              <a:rPr lang="en-US" sz="3600" dirty="0" err="1">
                <a:solidFill>
                  <a:schemeClr val="bg1"/>
                </a:solidFill>
              </a:rPr>
              <a:t>pencocokan</a:t>
            </a:r>
            <a:r>
              <a:rPr lang="en-US" sz="3600" dirty="0">
                <a:solidFill>
                  <a:schemeClr val="bg1"/>
                </a:solidFill>
              </a:rPr>
              <a:t> kata </a:t>
            </a:r>
            <a:r>
              <a:rPr lang="en-US" sz="3600" dirty="0" err="1">
                <a:solidFill>
                  <a:schemeClr val="bg1"/>
                </a:solidFill>
              </a:rPr>
              <a:t>antara</a:t>
            </a:r>
            <a:r>
              <a:rPr lang="en-US" sz="3600" dirty="0">
                <a:solidFill>
                  <a:schemeClr val="bg1"/>
                </a:solidFill>
              </a:rPr>
              <a:t> </a:t>
            </a:r>
            <a:r>
              <a:rPr lang="en-US" sz="3600" dirty="0" err="1">
                <a:solidFill>
                  <a:schemeClr val="bg1"/>
                </a:solidFill>
              </a:rPr>
              <a:t>kumpulan</a:t>
            </a:r>
            <a:r>
              <a:rPr lang="en-US" sz="3600" dirty="0">
                <a:solidFill>
                  <a:schemeClr val="bg1"/>
                </a:solidFill>
              </a:rPr>
              <a:t> kata </a:t>
            </a:r>
            <a:r>
              <a:rPr lang="en-US" sz="3600" dirty="0" err="1">
                <a:solidFill>
                  <a:schemeClr val="bg1"/>
                </a:solidFill>
              </a:rPr>
              <a:t>inkuiri</a:t>
            </a:r>
            <a:r>
              <a:rPr lang="en-US" sz="3600" dirty="0">
                <a:solidFill>
                  <a:schemeClr val="bg1"/>
                </a:solidFill>
              </a:rPr>
              <a:t> dan </a:t>
            </a:r>
            <a:r>
              <a:rPr lang="en-US" sz="3600" dirty="0" err="1">
                <a:solidFill>
                  <a:schemeClr val="bg1"/>
                </a:solidFill>
              </a:rPr>
              <a:t>kumpulan</a:t>
            </a:r>
            <a:r>
              <a:rPr lang="en-US" sz="3600" dirty="0">
                <a:solidFill>
                  <a:schemeClr val="bg1"/>
                </a:solidFill>
              </a:rPr>
              <a:t> kata </a:t>
            </a:r>
            <a:r>
              <a:rPr lang="en-US" sz="3600" dirty="0" err="1">
                <a:solidFill>
                  <a:schemeClr val="bg1"/>
                </a:solidFill>
              </a:rPr>
              <a:t>teks</a:t>
            </a:r>
            <a:r>
              <a:rPr lang="en-US" sz="3600" dirty="0">
                <a:solidFill>
                  <a:schemeClr val="bg1"/>
                </a:solidFill>
              </a:rPr>
              <a:t> </a:t>
            </a:r>
            <a:r>
              <a:rPr lang="en-US" sz="3600" dirty="0" err="1">
                <a:solidFill>
                  <a:schemeClr val="bg1"/>
                </a:solidFill>
              </a:rPr>
              <a:t>tidak</a:t>
            </a:r>
            <a:r>
              <a:rPr lang="en-US" sz="3600" dirty="0">
                <a:solidFill>
                  <a:schemeClr val="bg1"/>
                </a:solidFill>
              </a:rPr>
              <a:t> </a:t>
            </a:r>
            <a:r>
              <a:rPr lang="en-US" sz="3600" dirty="0" err="1">
                <a:solidFill>
                  <a:schemeClr val="bg1"/>
                </a:solidFill>
              </a:rPr>
              <a:t>boleh</a:t>
            </a:r>
            <a:r>
              <a:rPr lang="en-US" sz="3600" dirty="0">
                <a:solidFill>
                  <a:schemeClr val="bg1"/>
                </a:solidFill>
              </a:rPr>
              <a:t> </a:t>
            </a:r>
            <a:r>
              <a:rPr lang="en-US" sz="3600" dirty="0" err="1">
                <a:solidFill>
                  <a:schemeClr val="bg1"/>
                </a:solidFill>
              </a:rPr>
              <a:t>terbatas</a:t>
            </a:r>
            <a:r>
              <a:rPr lang="en-US" sz="3600" dirty="0">
                <a:solidFill>
                  <a:schemeClr val="bg1"/>
                </a:solidFill>
              </a:rPr>
              <a:t> pada </a:t>
            </a:r>
            <a:r>
              <a:rPr lang="en-US" sz="3600" dirty="0" err="1">
                <a:solidFill>
                  <a:schemeClr val="bg1"/>
                </a:solidFill>
              </a:rPr>
              <a:t>pencocokan</a:t>
            </a:r>
            <a:r>
              <a:rPr lang="en-US" sz="3600" dirty="0">
                <a:solidFill>
                  <a:schemeClr val="bg1"/>
                </a:solidFill>
              </a:rPr>
              <a:t> </a:t>
            </a:r>
            <a:r>
              <a:rPr lang="en-US" sz="3600" dirty="0" err="1">
                <a:solidFill>
                  <a:schemeClr val="bg1"/>
                </a:solidFill>
              </a:rPr>
              <a:t>dengan</a:t>
            </a:r>
            <a:r>
              <a:rPr lang="en-US" sz="3600" dirty="0">
                <a:solidFill>
                  <a:schemeClr val="bg1"/>
                </a:solidFill>
              </a:rPr>
              <a:t> kata </a:t>
            </a:r>
            <a:r>
              <a:rPr lang="en-US" sz="3600" dirty="0" err="1">
                <a:solidFill>
                  <a:schemeClr val="bg1"/>
                </a:solidFill>
              </a:rPr>
              <a:t>dasar</a:t>
            </a:r>
            <a:r>
              <a:rPr lang="en-US" sz="3600" dirty="0">
                <a:solidFill>
                  <a:schemeClr val="bg1"/>
                </a:solidFill>
              </a:rPr>
              <a:t> </a:t>
            </a:r>
            <a:r>
              <a:rPr lang="en-US" sz="3600" dirty="0" err="1">
                <a:solidFill>
                  <a:schemeClr val="bg1"/>
                </a:solidFill>
              </a:rPr>
              <a:t>sempurna</a:t>
            </a:r>
            <a:r>
              <a:rPr lang="en-US" sz="3600" dirty="0">
                <a:solidFill>
                  <a:schemeClr val="bg1"/>
                </a:solidFill>
              </a:rPr>
              <a:t>. </a:t>
            </a:r>
            <a:r>
              <a:rPr lang="en-US" sz="3600" dirty="0" err="1">
                <a:solidFill>
                  <a:schemeClr val="bg1"/>
                </a:solidFill>
              </a:rPr>
              <a:t>Namun</a:t>
            </a:r>
            <a:r>
              <a:rPr lang="en-US" sz="3600" dirty="0">
                <a:solidFill>
                  <a:schemeClr val="bg1"/>
                </a:solidFill>
              </a:rPr>
              <a:t>, </a:t>
            </a:r>
            <a:r>
              <a:rPr lang="en-US" sz="3600" dirty="0" err="1">
                <a:solidFill>
                  <a:schemeClr val="bg1"/>
                </a:solidFill>
              </a:rPr>
              <a:t>karena</a:t>
            </a:r>
            <a:r>
              <a:rPr lang="en-US" sz="3600" dirty="0">
                <a:solidFill>
                  <a:schemeClr val="bg1"/>
                </a:solidFill>
              </a:rPr>
              <a:t> kata-kata yang </a:t>
            </a:r>
            <a:r>
              <a:rPr lang="en-US" sz="3600" dirty="0" err="1">
                <a:solidFill>
                  <a:schemeClr val="bg1"/>
                </a:solidFill>
              </a:rPr>
              <a:t>cocok</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sinonimnya</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dokumen</a:t>
            </a:r>
            <a:r>
              <a:rPr lang="en-US" sz="3600" dirty="0">
                <a:solidFill>
                  <a:schemeClr val="bg1"/>
                </a:solidFill>
              </a:rPr>
              <a:t> </a:t>
            </a:r>
            <a:r>
              <a:rPr lang="en-US" sz="3600" dirty="0" err="1">
                <a:solidFill>
                  <a:schemeClr val="bg1"/>
                </a:solidFill>
              </a:rPr>
              <a:t>teks</a:t>
            </a:r>
            <a:r>
              <a:rPr lang="en-US" sz="3600" dirty="0">
                <a:solidFill>
                  <a:schemeClr val="bg1"/>
                </a:solidFill>
              </a:rPr>
              <a:t>, </a:t>
            </a:r>
            <a:r>
              <a:rPr lang="en-US" sz="3600" dirty="0" err="1">
                <a:solidFill>
                  <a:schemeClr val="bg1"/>
                </a:solidFill>
              </a:rPr>
              <a:t>pencocokannya</a:t>
            </a:r>
            <a:r>
              <a:rPr lang="en-US" sz="3600" dirty="0">
                <a:solidFill>
                  <a:schemeClr val="bg1"/>
                </a:solidFill>
              </a:rPr>
              <a:t> </a:t>
            </a:r>
            <a:r>
              <a:rPr lang="en-US" sz="3600" dirty="0" err="1">
                <a:solidFill>
                  <a:schemeClr val="bg1"/>
                </a:solidFill>
              </a:rPr>
              <a:t>harus</a:t>
            </a:r>
            <a:r>
              <a:rPr lang="en-US" sz="3600" dirty="0">
                <a:solidFill>
                  <a:schemeClr val="bg1"/>
                </a:solidFill>
              </a:rPr>
              <a:t> </a:t>
            </a:r>
            <a:r>
              <a:rPr lang="en-US" sz="3600" dirty="0" err="1">
                <a:solidFill>
                  <a:schemeClr val="bg1"/>
                </a:solidFill>
              </a:rPr>
              <a:t>dinilai</a:t>
            </a:r>
            <a:r>
              <a:rPr lang="en-US" sz="3600" dirty="0">
                <a:solidFill>
                  <a:schemeClr val="bg1"/>
                </a:solidFill>
              </a:rPr>
              <a:t>, </a:t>
            </a:r>
            <a:r>
              <a:rPr lang="en-US" sz="3600" dirty="0" err="1">
                <a:solidFill>
                  <a:schemeClr val="bg1"/>
                </a:solidFill>
              </a:rPr>
              <a:t>tergantung</a:t>
            </a:r>
            <a:r>
              <a:rPr lang="en-US" sz="3600" dirty="0">
                <a:solidFill>
                  <a:schemeClr val="bg1"/>
                </a:solidFill>
              </a:rPr>
              <a:t> pada </a:t>
            </a:r>
            <a:r>
              <a:rPr lang="en-US" sz="3600" dirty="0" err="1">
                <a:solidFill>
                  <a:schemeClr val="bg1"/>
                </a:solidFill>
              </a:rPr>
              <a:t>derajat</a:t>
            </a:r>
            <a:r>
              <a:rPr lang="en-US" sz="3600" dirty="0">
                <a:solidFill>
                  <a:schemeClr val="bg1"/>
                </a:solidFill>
              </a:rPr>
              <a:t> </a:t>
            </a:r>
            <a:r>
              <a:rPr lang="en-US" sz="3600" dirty="0" err="1">
                <a:solidFill>
                  <a:schemeClr val="bg1"/>
                </a:solidFill>
              </a:rPr>
              <a:t>atau</a:t>
            </a:r>
            <a:r>
              <a:rPr lang="en-US" sz="3600" dirty="0">
                <a:solidFill>
                  <a:schemeClr val="bg1"/>
                </a:solidFill>
              </a:rPr>
              <a:t> </a:t>
            </a:r>
            <a:r>
              <a:rPr lang="en-US" sz="3600" dirty="0" err="1">
                <a:solidFill>
                  <a:schemeClr val="bg1"/>
                </a:solidFill>
              </a:rPr>
              <a:t>tingkat</a:t>
            </a:r>
            <a:r>
              <a:rPr lang="en-US" sz="3600" dirty="0">
                <a:solidFill>
                  <a:schemeClr val="bg1"/>
                </a:solidFill>
              </a:rPr>
              <a:t> </a:t>
            </a:r>
            <a:r>
              <a:rPr lang="en-US" sz="3600" dirty="0" err="1">
                <a:solidFill>
                  <a:schemeClr val="bg1"/>
                </a:solidFill>
              </a:rPr>
              <a:t>pencocokan</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rentang</a:t>
            </a:r>
            <a:r>
              <a:rPr lang="en-US" sz="3600" dirty="0">
                <a:solidFill>
                  <a:schemeClr val="bg1"/>
                </a:solidFill>
              </a:rPr>
              <a:t> </a:t>
            </a:r>
            <a:r>
              <a:rPr lang="en-US" sz="3600" dirty="0" err="1">
                <a:solidFill>
                  <a:schemeClr val="bg1"/>
                </a:solidFill>
              </a:rPr>
              <a:t>dari</a:t>
            </a:r>
            <a:r>
              <a:rPr lang="en-US" sz="3600" dirty="0">
                <a:solidFill>
                  <a:schemeClr val="bg1"/>
                </a:solidFill>
              </a:rPr>
              <a:t> 0 </a:t>
            </a:r>
            <a:r>
              <a:rPr lang="en-US" sz="3600" dirty="0" err="1">
                <a:solidFill>
                  <a:schemeClr val="bg1"/>
                </a:solidFill>
              </a:rPr>
              <a:t>hingga</a:t>
            </a:r>
            <a:r>
              <a:rPr lang="en-US" sz="3600" dirty="0">
                <a:solidFill>
                  <a:schemeClr val="bg1"/>
                </a:solidFill>
              </a:rPr>
              <a:t> 1. Nilai </a:t>
            </a:r>
            <a:r>
              <a:rPr lang="en-US" sz="3600" dirty="0" err="1">
                <a:solidFill>
                  <a:schemeClr val="bg1"/>
                </a:solidFill>
              </a:rPr>
              <a:t>ekstrem</a:t>
            </a:r>
            <a:r>
              <a:rPr lang="en-US" sz="3600" dirty="0">
                <a:solidFill>
                  <a:schemeClr val="bg1"/>
                </a:solidFill>
              </a:rPr>
              <a:t> </a:t>
            </a:r>
            <a:r>
              <a:rPr lang="en-US" sz="3600" dirty="0" err="1">
                <a:solidFill>
                  <a:schemeClr val="bg1"/>
                </a:solidFill>
              </a:rPr>
              <a:t>dari</a:t>
            </a:r>
            <a:r>
              <a:rPr lang="en-US" sz="3600" dirty="0">
                <a:solidFill>
                  <a:schemeClr val="bg1"/>
                </a:solidFill>
              </a:rPr>
              <a:t> </a:t>
            </a:r>
            <a:r>
              <a:rPr lang="en-US" sz="3600" dirty="0" err="1">
                <a:solidFill>
                  <a:schemeClr val="bg1"/>
                </a:solidFill>
              </a:rPr>
              <a:t>rentang</a:t>
            </a:r>
            <a:r>
              <a:rPr lang="en-US" sz="3600" dirty="0">
                <a:solidFill>
                  <a:schemeClr val="bg1"/>
                </a:solidFill>
              </a:rPr>
              <a:t> </a:t>
            </a:r>
            <a:r>
              <a:rPr lang="en-US" sz="3600" dirty="0" err="1">
                <a:solidFill>
                  <a:schemeClr val="bg1"/>
                </a:solidFill>
              </a:rPr>
              <a:t>ini</a:t>
            </a:r>
            <a:r>
              <a:rPr lang="en-US" sz="3600" dirty="0">
                <a:solidFill>
                  <a:schemeClr val="bg1"/>
                </a:solidFill>
              </a:rPr>
              <a:t>, </a:t>
            </a:r>
            <a:r>
              <a:rPr lang="en-US" sz="3600" dirty="0" err="1">
                <a:solidFill>
                  <a:schemeClr val="bg1"/>
                </a:solidFill>
              </a:rPr>
              <a:t>merupakan</a:t>
            </a:r>
            <a:r>
              <a:rPr lang="en-US" sz="3600" dirty="0">
                <a:solidFill>
                  <a:schemeClr val="bg1"/>
                </a:solidFill>
              </a:rPr>
              <a:t> </a:t>
            </a:r>
            <a:r>
              <a:rPr lang="en-US" sz="3600" dirty="0" err="1">
                <a:solidFill>
                  <a:schemeClr val="bg1"/>
                </a:solidFill>
              </a:rPr>
              <a:t>kasus</a:t>
            </a:r>
            <a:r>
              <a:rPr lang="en-US" sz="3600" dirty="0">
                <a:solidFill>
                  <a:schemeClr val="bg1"/>
                </a:solidFill>
              </a:rPr>
              <a:t> </a:t>
            </a:r>
            <a:r>
              <a:rPr lang="en-US" sz="3600" dirty="0" err="1">
                <a:solidFill>
                  <a:schemeClr val="bg1"/>
                </a:solidFill>
              </a:rPr>
              <a:t>khusus</a:t>
            </a:r>
            <a:r>
              <a:rPr lang="en-US" sz="3600" dirty="0">
                <a:solidFill>
                  <a:schemeClr val="bg1"/>
                </a:solidFill>
              </a:rPr>
              <a:t> </a:t>
            </a:r>
            <a:r>
              <a:rPr lang="en-US" sz="3600" dirty="0" err="1">
                <a:solidFill>
                  <a:schemeClr val="bg1"/>
                </a:solidFill>
              </a:rPr>
              <a:t>dalam</a:t>
            </a:r>
            <a:r>
              <a:rPr lang="en-US" sz="3600" dirty="0">
                <a:solidFill>
                  <a:schemeClr val="bg1"/>
                </a:solidFill>
              </a:rPr>
              <a:t> </a:t>
            </a:r>
            <a:r>
              <a:rPr lang="en-US" sz="3600" dirty="0" err="1">
                <a:solidFill>
                  <a:schemeClr val="bg1"/>
                </a:solidFill>
              </a:rPr>
              <a:t>logika</a:t>
            </a:r>
            <a:r>
              <a:rPr lang="en-US" sz="3600" dirty="0">
                <a:solidFill>
                  <a:schemeClr val="bg1"/>
                </a:solidFill>
              </a:rPr>
              <a:t> fuzzy, </a:t>
            </a:r>
            <a:r>
              <a:rPr lang="en-US" sz="3600" dirty="0" err="1">
                <a:solidFill>
                  <a:schemeClr val="bg1"/>
                </a:solidFill>
              </a:rPr>
              <a:t>sesuai</a:t>
            </a:r>
            <a:r>
              <a:rPr lang="en-US" sz="3600" dirty="0">
                <a:solidFill>
                  <a:schemeClr val="bg1"/>
                </a:solidFill>
              </a:rPr>
              <a:t> </a:t>
            </a:r>
            <a:r>
              <a:rPr lang="en-US" sz="3600" dirty="0" err="1">
                <a:solidFill>
                  <a:schemeClr val="bg1"/>
                </a:solidFill>
              </a:rPr>
              <a:t>dengan</a:t>
            </a:r>
            <a:r>
              <a:rPr lang="en-US" sz="3600" dirty="0">
                <a:solidFill>
                  <a:schemeClr val="bg1"/>
                </a:solidFill>
              </a:rPr>
              <a:t> </a:t>
            </a:r>
            <a:r>
              <a:rPr lang="en-US" sz="3600" dirty="0" err="1">
                <a:solidFill>
                  <a:schemeClr val="bg1"/>
                </a:solidFill>
              </a:rPr>
              <a:t>pencocokan</a:t>
            </a:r>
            <a:r>
              <a:rPr lang="en-US" sz="3600" dirty="0">
                <a:solidFill>
                  <a:schemeClr val="bg1"/>
                </a:solidFill>
              </a:rPr>
              <a:t> Boolean. </a:t>
            </a:r>
            <a:r>
              <a:rPr lang="en-US" sz="3600" dirty="0" err="1">
                <a:solidFill>
                  <a:schemeClr val="bg1"/>
                </a:solidFill>
              </a:rPr>
              <a:t>Logika</a:t>
            </a:r>
            <a:r>
              <a:rPr lang="en-US" sz="3600" dirty="0">
                <a:solidFill>
                  <a:schemeClr val="bg1"/>
                </a:solidFill>
              </a:rPr>
              <a:t> fuzzy </a:t>
            </a:r>
            <a:r>
              <a:rPr lang="en-US" sz="3600" dirty="0" err="1">
                <a:solidFill>
                  <a:schemeClr val="bg1"/>
                </a:solidFill>
              </a:rPr>
              <a:t>lebih</a:t>
            </a:r>
            <a:r>
              <a:rPr lang="en-US" sz="3600" dirty="0">
                <a:solidFill>
                  <a:schemeClr val="bg1"/>
                </a:solidFill>
              </a:rPr>
              <a:t> </a:t>
            </a:r>
            <a:r>
              <a:rPr lang="en-US" sz="3600" dirty="0" err="1">
                <a:solidFill>
                  <a:schemeClr val="bg1"/>
                </a:solidFill>
              </a:rPr>
              <a:t>realistis</a:t>
            </a:r>
            <a:r>
              <a:rPr lang="en-US" sz="3600" dirty="0">
                <a:solidFill>
                  <a:schemeClr val="bg1"/>
                </a:solidFill>
              </a:rPr>
              <a:t> </a:t>
            </a:r>
            <a:r>
              <a:rPr lang="en-US" sz="3600" dirty="0" err="1">
                <a:solidFill>
                  <a:schemeClr val="bg1"/>
                </a:solidFill>
              </a:rPr>
              <a:t>daripada</a:t>
            </a:r>
            <a:r>
              <a:rPr lang="en-US" sz="3600" dirty="0">
                <a:solidFill>
                  <a:schemeClr val="bg1"/>
                </a:solidFill>
              </a:rPr>
              <a:t> </a:t>
            </a:r>
            <a:r>
              <a:rPr lang="en-US" sz="3600" dirty="0" err="1">
                <a:solidFill>
                  <a:schemeClr val="bg1"/>
                </a:solidFill>
              </a:rPr>
              <a:t>logika</a:t>
            </a:r>
            <a:r>
              <a:rPr lang="en-US" sz="3600" dirty="0">
                <a:solidFill>
                  <a:schemeClr val="bg1"/>
                </a:solidFill>
              </a:rPr>
              <a:t> Boolean, </a:t>
            </a:r>
            <a:r>
              <a:rPr lang="en-US" sz="3600" dirty="0" err="1">
                <a:solidFill>
                  <a:schemeClr val="bg1"/>
                </a:solidFill>
              </a:rPr>
              <a:t>hanya</a:t>
            </a:r>
            <a:r>
              <a:rPr lang="en-US" sz="3600" dirty="0">
                <a:solidFill>
                  <a:schemeClr val="bg1"/>
                </a:solidFill>
              </a:rPr>
              <a:t> </a:t>
            </a:r>
            <a:r>
              <a:rPr lang="en-US" sz="3600" dirty="0" err="1">
                <a:solidFill>
                  <a:schemeClr val="bg1"/>
                </a:solidFill>
              </a:rPr>
              <a:t>karena</a:t>
            </a:r>
            <a:r>
              <a:rPr lang="en-US" sz="3600" dirty="0">
                <a:solidFill>
                  <a:schemeClr val="bg1"/>
                </a:solidFill>
              </a:rPr>
              <a:t> </a:t>
            </a:r>
            <a:r>
              <a:rPr lang="en-US" sz="3600" dirty="0" err="1">
                <a:solidFill>
                  <a:schemeClr val="bg1"/>
                </a:solidFill>
              </a:rPr>
              <a:t>logika</a:t>
            </a:r>
            <a:r>
              <a:rPr lang="en-US" sz="3600" dirty="0">
                <a:solidFill>
                  <a:schemeClr val="bg1"/>
                </a:solidFill>
              </a:rPr>
              <a:t> </a:t>
            </a:r>
            <a:r>
              <a:rPr lang="en-US" sz="3600" dirty="0" err="1">
                <a:solidFill>
                  <a:schemeClr val="bg1"/>
                </a:solidFill>
              </a:rPr>
              <a:t>tersebut</a:t>
            </a:r>
            <a:r>
              <a:rPr lang="en-US" sz="3600" dirty="0">
                <a:solidFill>
                  <a:schemeClr val="bg1"/>
                </a:solidFill>
              </a:rPr>
              <a:t> </a:t>
            </a:r>
            <a:r>
              <a:rPr lang="en-US" sz="3600" dirty="0" err="1">
                <a:solidFill>
                  <a:schemeClr val="bg1"/>
                </a:solidFill>
              </a:rPr>
              <a:t>mempertimbangkan</a:t>
            </a:r>
            <a:r>
              <a:rPr lang="en-US" sz="3600" dirty="0">
                <a:solidFill>
                  <a:schemeClr val="bg1"/>
                </a:solidFill>
              </a:rPr>
              <a:t> </a:t>
            </a:r>
            <a:r>
              <a:rPr lang="en-US" sz="3600" dirty="0" err="1">
                <a:solidFill>
                  <a:schemeClr val="bg1"/>
                </a:solidFill>
              </a:rPr>
              <a:t>pencocokan</a:t>
            </a:r>
            <a:r>
              <a:rPr lang="en-US" sz="3600" dirty="0">
                <a:solidFill>
                  <a:schemeClr val="bg1"/>
                </a:solidFill>
              </a:rPr>
              <a:t> </a:t>
            </a:r>
            <a:r>
              <a:rPr lang="en-US" sz="3600" dirty="0" err="1">
                <a:solidFill>
                  <a:schemeClr val="bg1"/>
                </a:solidFill>
              </a:rPr>
              <a:t>eksak</a:t>
            </a:r>
            <a:r>
              <a:rPr lang="en-US" sz="3600" dirty="0">
                <a:solidFill>
                  <a:schemeClr val="bg1"/>
                </a:solidFill>
              </a:rPr>
              <a:t> dan </a:t>
            </a:r>
            <a:r>
              <a:rPr lang="en-US" sz="3600" dirty="0" err="1">
                <a:solidFill>
                  <a:schemeClr val="bg1"/>
                </a:solidFill>
              </a:rPr>
              <a:t>pencocokan</a:t>
            </a:r>
            <a:r>
              <a:rPr lang="en-US" sz="3600" dirty="0">
                <a:solidFill>
                  <a:schemeClr val="bg1"/>
                </a:solidFill>
              </a:rPr>
              <a:t> </a:t>
            </a:r>
            <a:r>
              <a:rPr lang="en-US" sz="3600" dirty="0" err="1">
                <a:solidFill>
                  <a:schemeClr val="bg1"/>
                </a:solidFill>
              </a:rPr>
              <a:t>samar</a:t>
            </a:r>
            <a:r>
              <a:rPr lang="en-US" sz="3600" dirty="0">
                <a:solidFill>
                  <a:schemeClr val="bg1"/>
                </a:solidFill>
              </a:rPr>
              <a:t>, yang </a:t>
            </a:r>
            <a:r>
              <a:rPr lang="en-US" sz="3600" dirty="0" err="1">
                <a:solidFill>
                  <a:schemeClr val="bg1"/>
                </a:solidFill>
              </a:rPr>
              <a:t>terakhir</a:t>
            </a:r>
            <a:r>
              <a:rPr lang="en-US" sz="3600" dirty="0">
                <a:solidFill>
                  <a:schemeClr val="bg1"/>
                </a:solidFill>
              </a:rPr>
              <a:t> </a:t>
            </a:r>
            <a:r>
              <a:rPr lang="en-US" sz="3600" dirty="0" err="1">
                <a:solidFill>
                  <a:schemeClr val="bg1"/>
                </a:solidFill>
              </a:rPr>
              <a:t>lebih</a:t>
            </a:r>
            <a:r>
              <a:rPr lang="en-US" sz="3600" dirty="0">
                <a:solidFill>
                  <a:schemeClr val="bg1"/>
                </a:solidFill>
              </a:rPr>
              <a:t> </a:t>
            </a:r>
            <a:r>
              <a:rPr lang="en-US" sz="3600" dirty="0" err="1">
                <a:solidFill>
                  <a:schemeClr val="bg1"/>
                </a:solidFill>
              </a:rPr>
              <a:t>sering</a:t>
            </a:r>
            <a:r>
              <a:rPr lang="en-US" sz="3600" dirty="0">
                <a:solidFill>
                  <a:schemeClr val="bg1"/>
                </a:solidFill>
              </a:rPr>
              <a:t> </a:t>
            </a:r>
            <a:r>
              <a:rPr lang="en-US" sz="3600" dirty="0" err="1">
                <a:solidFill>
                  <a:schemeClr val="bg1"/>
                </a:solidFill>
              </a:rPr>
              <a:t>ditemui</a:t>
            </a:r>
            <a:r>
              <a:rPr lang="en-US" sz="3600" dirty="0">
                <a:solidFill>
                  <a:schemeClr val="bg1"/>
                </a:solidFill>
              </a:rPr>
              <a:t> di dunia </a:t>
            </a:r>
            <a:r>
              <a:rPr lang="en-US" sz="3600" dirty="0" err="1">
                <a:solidFill>
                  <a:schemeClr val="bg1"/>
                </a:solidFill>
              </a:rPr>
              <a:t>nyata</a:t>
            </a:r>
            <a:r>
              <a:rPr lang="en-US" sz="3600" dirty="0">
                <a:solidFill>
                  <a:schemeClr val="bg1"/>
                </a:solidFill>
              </a:rPr>
              <a:t>.</a:t>
            </a:r>
            <a:endParaRPr lang="id-ID" sz="3600"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3982928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2114</Words>
  <Application>Microsoft Office PowerPoint</Application>
  <PresentationFormat>Custom</PresentationFormat>
  <Paragraphs>75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Open Sans</vt:lpstr>
      <vt:lpstr>Open Sans Bold Bold</vt:lpstr>
      <vt:lpstr>Arial</vt:lpstr>
      <vt:lpstr>Calibri</vt:lpstr>
      <vt:lpstr>Tahoma Bold</vt:lpstr>
      <vt:lpstr>Open Sauce</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future technology is developing very fast</dc:title>
  <dc:creator>Hendra Kurniawan</dc:creator>
  <cp:lastModifiedBy>user</cp:lastModifiedBy>
  <cp:revision>83</cp:revision>
  <dcterms:created xsi:type="dcterms:W3CDTF">2006-08-16T00:00:00Z</dcterms:created>
  <dcterms:modified xsi:type="dcterms:W3CDTF">2023-12-19T08:09:14Z</dcterms:modified>
  <dc:identifier>DAFtcN56TXg</dc:identifier>
</cp:coreProperties>
</file>