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67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1DB402-781A-4008-8859-5079C9257558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D8E69C-676C-46AD-9424-6EAD7E8A9844}">
      <dgm:prSet phldrT="[Text]"/>
      <dgm:spPr/>
      <dgm:t>
        <a:bodyPr/>
        <a:lstStyle/>
        <a:p>
          <a:r>
            <a:rPr lang="en-US" dirty="0" smtClean="0"/>
            <a:t>Core values</a:t>
          </a:r>
          <a:endParaRPr lang="en-US" dirty="0"/>
        </a:p>
      </dgm:t>
    </dgm:pt>
    <dgm:pt modelId="{37077BDE-021C-4BA0-9357-CF0770C537A6}" type="parTrans" cxnId="{54BB0DDE-A084-4FA8-AE58-C479A51DD8AB}">
      <dgm:prSet/>
      <dgm:spPr/>
      <dgm:t>
        <a:bodyPr/>
        <a:lstStyle/>
        <a:p>
          <a:endParaRPr lang="en-US"/>
        </a:p>
      </dgm:t>
    </dgm:pt>
    <dgm:pt modelId="{79BC9CCB-F298-4BDB-BD33-D7B5548C01A1}" type="sibTrans" cxnId="{54BB0DDE-A084-4FA8-AE58-C479A51DD8AB}">
      <dgm:prSet/>
      <dgm:spPr/>
      <dgm:t>
        <a:bodyPr/>
        <a:lstStyle/>
        <a:p>
          <a:endParaRPr lang="en-US"/>
        </a:p>
      </dgm:t>
    </dgm:pt>
    <dgm:pt modelId="{4606575C-4C41-4A01-9397-82A71ADD3A3C}">
      <dgm:prSet phldrT="[Text]"/>
      <dgm:spPr/>
      <dgm:t>
        <a:bodyPr/>
        <a:lstStyle/>
        <a:p>
          <a:r>
            <a:rPr lang="en-US" dirty="0" smtClean="0"/>
            <a:t>behavior</a:t>
          </a:r>
          <a:endParaRPr lang="en-US" dirty="0"/>
        </a:p>
      </dgm:t>
    </dgm:pt>
    <dgm:pt modelId="{2CEB7FB7-28F0-4CCD-BF49-567EE6E5F1A2}" type="parTrans" cxnId="{FC1DCEAE-2740-4598-B543-D9C57E6D6E35}">
      <dgm:prSet/>
      <dgm:spPr/>
      <dgm:t>
        <a:bodyPr/>
        <a:lstStyle/>
        <a:p>
          <a:endParaRPr lang="en-US"/>
        </a:p>
      </dgm:t>
    </dgm:pt>
    <dgm:pt modelId="{8733CBC3-B8C1-414B-9889-35DD66F9A2B2}" type="sibTrans" cxnId="{FC1DCEAE-2740-4598-B543-D9C57E6D6E35}">
      <dgm:prSet/>
      <dgm:spPr/>
      <dgm:t>
        <a:bodyPr/>
        <a:lstStyle/>
        <a:p>
          <a:endParaRPr lang="en-US"/>
        </a:p>
      </dgm:t>
    </dgm:pt>
    <dgm:pt modelId="{817DD450-D436-449D-A0B7-021A38A766F5}">
      <dgm:prSet phldrT="[Text]"/>
      <dgm:spPr/>
      <dgm:t>
        <a:bodyPr/>
        <a:lstStyle/>
        <a:p>
          <a:r>
            <a:rPr lang="en-US" dirty="0" smtClean="0"/>
            <a:t>performance</a:t>
          </a:r>
          <a:endParaRPr lang="en-US" dirty="0"/>
        </a:p>
      </dgm:t>
    </dgm:pt>
    <dgm:pt modelId="{BB67A338-686F-43B9-A3CF-B85255B4DD8E}" type="parTrans" cxnId="{50FBA050-9F12-4933-A465-F231EBEF4A38}">
      <dgm:prSet/>
      <dgm:spPr/>
      <dgm:t>
        <a:bodyPr/>
        <a:lstStyle/>
        <a:p>
          <a:endParaRPr lang="en-US"/>
        </a:p>
      </dgm:t>
    </dgm:pt>
    <dgm:pt modelId="{7B249B65-61E9-4217-9171-F7791AC8615A}" type="sibTrans" cxnId="{50FBA050-9F12-4933-A465-F231EBEF4A38}">
      <dgm:prSet/>
      <dgm:spPr/>
      <dgm:t>
        <a:bodyPr/>
        <a:lstStyle/>
        <a:p>
          <a:endParaRPr lang="en-US"/>
        </a:p>
      </dgm:t>
    </dgm:pt>
    <dgm:pt modelId="{C46598B4-2F61-485F-A73B-044FAE4E1DB4}">
      <dgm:prSet phldrT="[Text]"/>
      <dgm:spPr/>
      <dgm:t>
        <a:bodyPr/>
        <a:lstStyle/>
        <a:p>
          <a:r>
            <a:rPr lang="en-US" dirty="0" smtClean="0"/>
            <a:t>Believe &amp; assumptions</a:t>
          </a:r>
          <a:endParaRPr lang="en-US" dirty="0"/>
        </a:p>
      </dgm:t>
    </dgm:pt>
    <dgm:pt modelId="{DCC6ED2D-048B-4458-BF33-6F1E76C4A062}" type="parTrans" cxnId="{39862454-0E53-4DB3-A73B-D1489262CE5D}">
      <dgm:prSet/>
      <dgm:spPr/>
      <dgm:t>
        <a:bodyPr/>
        <a:lstStyle/>
        <a:p>
          <a:endParaRPr lang="en-US"/>
        </a:p>
      </dgm:t>
    </dgm:pt>
    <dgm:pt modelId="{4A923753-9445-4D75-B840-3A701585289D}" type="sibTrans" cxnId="{39862454-0E53-4DB3-A73B-D1489262CE5D}">
      <dgm:prSet/>
      <dgm:spPr/>
      <dgm:t>
        <a:bodyPr/>
        <a:lstStyle/>
        <a:p>
          <a:endParaRPr lang="en-US"/>
        </a:p>
      </dgm:t>
    </dgm:pt>
    <dgm:pt modelId="{C7F5C9E5-62AB-49CA-90D3-F7B12180B729}" type="pres">
      <dgm:prSet presAssocID="{001DB402-781A-4008-8859-5079C925755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0AE780-24E7-4F8F-A968-22814138D5AA}" type="pres">
      <dgm:prSet presAssocID="{F5D8E69C-676C-46AD-9424-6EAD7E8A9844}" presName="dummy" presStyleCnt="0"/>
      <dgm:spPr/>
    </dgm:pt>
    <dgm:pt modelId="{EF88C0D8-A8A5-4057-AC49-EBFB03D94690}" type="pres">
      <dgm:prSet presAssocID="{F5D8E69C-676C-46AD-9424-6EAD7E8A9844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88A08A-7932-4ABB-99CC-D9F8B06B276D}" type="pres">
      <dgm:prSet presAssocID="{79BC9CCB-F298-4BDB-BD33-D7B5548C01A1}" presName="sibTrans" presStyleLbl="node1" presStyleIdx="0" presStyleCnt="4"/>
      <dgm:spPr/>
      <dgm:t>
        <a:bodyPr/>
        <a:lstStyle/>
        <a:p>
          <a:endParaRPr lang="en-US"/>
        </a:p>
      </dgm:t>
    </dgm:pt>
    <dgm:pt modelId="{093E5AAF-D423-4974-9BC6-B559A47090B9}" type="pres">
      <dgm:prSet presAssocID="{4606575C-4C41-4A01-9397-82A71ADD3A3C}" presName="dummy" presStyleCnt="0"/>
      <dgm:spPr/>
    </dgm:pt>
    <dgm:pt modelId="{E07E5C7B-68B9-421B-A202-E4BF2DF226CB}" type="pres">
      <dgm:prSet presAssocID="{4606575C-4C41-4A01-9397-82A71ADD3A3C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4D7D47-4949-4C81-A9F7-63175D13181B}" type="pres">
      <dgm:prSet presAssocID="{8733CBC3-B8C1-414B-9889-35DD66F9A2B2}" presName="sibTrans" presStyleLbl="node1" presStyleIdx="1" presStyleCnt="4"/>
      <dgm:spPr/>
      <dgm:t>
        <a:bodyPr/>
        <a:lstStyle/>
        <a:p>
          <a:endParaRPr lang="en-US"/>
        </a:p>
      </dgm:t>
    </dgm:pt>
    <dgm:pt modelId="{8A5B5F93-7E66-499F-85B9-FF2B72E41BD3}" type="pres">
      <dgm:prSet presAssocID="{817DD450-D436-449D-A0B7-021A38A766F5}" presName="dummy" presStyleCnt="0"/>
      <dgm:spPr/>
    </dgm:pt>
    <dgm:pt modelId="{0407BAA3-C24B-42C8-BD04-EC10249B0D50}" type="pres">
      <dgm:prSet presAssocID="{817DD450-D436-449D-A0B7-021A38A766F5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FE32ED-6B33-4CB4-922F-C01E5AE94CD4}" type="pres">
      <dgm:prSet presAssocID="{7B249B65-61E9-4217-9171-F7791AC8615A}" presName="sibTrans" presStyleLbl="node1" presStyleIdx="2" presStyleCnt="4"/>
      <dgm:spPr/>
      <dgm:t>
        <a:bodyPr/>
        <a:lstStyle/>
        <a:p>
          <a:endParaRPr lang="en-US"/>
        </a:p>
      </dgm:t>
    </dgm:pt>
    <dgm:pt modelId="{1DFB402E-EBB5-4690-BA5A-F7D57F0D8A80}" type="pres">
      <dgm:prSet presAssocID="{C46598B4-2F61-485F-A73B-044FAE4E1DB4}" presName="dummy" presStyleCnt="0"/>
      <dgm:spPr/>
    </dgm:pt>
    <dgm:pt modelId="{A5134225-5113-495C-B2F3-9FC5B5FF662D}" type="pres">
      <dgm:prSet presAssocID="{C46598B4-2F61-485F-A73B-044FAE4E1DB4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01FD45-911B-4A47-A789-52B221DBE690}" type="pres">
      <dgm:prSet presAssocID="{4A923753-9445-4D75-B840-3A701585289D}" presName="sibTrans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A15EA451-39CE-47D1-90E2-CC5B61B04F36}" type="presOf" srcId="{817DD450-D436-449D-A0B7-021A38A766F5}" destId="{0407BAA3-C24B-42C8-BD04-EC10249B0D50}" srcOrd="0" destOrd="0" presId="urn:microsoft.com/office/officeart/2005/8/layout/cycle1"/>
    <dgm:cxn modelId="{39862454-0E53-4DB3-A73B-D1489262CE5D}" srcId="{001DB402-781A-4008-8859-5079C9257558}" destId="{C46598B4-2F61-485F-A73B-044FAE4E1DB4}" srcOrd="3" destOrd="0" parTransId="{DCC6ED2D-048B-4458-BF33-6F1E76C4A062}" sibTransId="{4A923753-9445-4D75-B840-3A701585289D}"/>
    <dgm:cxn modelId="{8463B581-6C81-47A5-9204-724CC25C616F}" type="presOf" srcId="{F5D8E69C-676C-46AD-9424-6EAD7E8A9844}" destId="{EF88C0D8-A8A5-4057-AC49-EBFB03D94690}" srcOrd="0" destOrd="0" presId="urn:microsoft.com/office/officeart/2005/8/layout/cycle1"/>
    <dgm:cxn modelId="{FC1DCEAE-2740-4598-B543-D9C57E6D6E35}" srcId="{001DB402-781A-4008-8859-5079C9257558}" destId="{4606575C-4C41-4A01-9397-82A71ADD3A3C}" srcOrd="1" destOrd="0" parTransId="{2CEB7FB7-28F0-4CCD-BF49-567EE6E5F1A2}" sibTransId="{8733CBC3-B8C1-414B-9889-35DD66F9A2B2}"/>
    <dgm:cxn modelId="{54BB0DDE-A084-4FA8-AE58-C479A51DD8AB}" srcId="{001DB402-781A-4008-8859-5079C9257558}" destId="{F5D8E69C-676C-46AD-9424-6EAD7E8A9844}" srcOrd="0" destOrd="0" parTransId="{37077BDE-021C-4BA0-9357-CF0770C537A6}" sibTransId="{79BC9CCB-F298-4BDB-BD33-D7B5548C01A1}"/>
    <dgm:cxn modelId="{F89885EF-863A-4609-9346-183F11F4A356}" type="presOf" srcId="{8733CBC3-B8C1-414B-9889-35DD66F9A2B2}" destId="{514D7D47-4949-4C81-A9F7-63175D13181B}" srcOrd="0" destOrd="0" presId="urn:microsoft.com/office/officeart/2005/8/layout/cycle1"/>
    <dgm:cxn modelId="{8B17ADB5-2C24-48E2-BF4C-CA9F053924E8}" type="presOf" srcId="{001DB402-781A-4008-8859-5079C9257558}" destId="{C7F5C9E5-62AB-49CA-90D3-F7B12180B729}" srcOrd="0" destOrd="0" presId="urn:microsoft.com/office/officeart/2005/8/layout/cycle1"/>
    <dgm:cxn modelId="{C82158A9-36C2-4374-93E5-A05085F593B5}" type="presOf" srcId="{79BC9CCB-F298-4BDB-BD33-D7B5548C01A1}" destId="{F688A08A-7932-4ABB-99CC-D9F8B06B276D}" srcOrd="0" destOrd="0" presId="urn:microsoft.com/office/officeart/2005/8/layout/cycle1"/>
    <dgm:cxn modelId="{65CD2B94-39D5-4BC8-AE42-8078975DE6D3}" type="presOf" srcId="{C46598B4-2F61-485F-A73B-044FAE4E1DB4}" destId="{A5134225-5113-495C-B2F3-9FC5B5FF662D}" srcOrd="0" destOrd="0" presId="urn:microsoft.com/office/officeart/2005/8/layout/cycle1"/>
    <dgm:cxn modelId="{ADDF739E-A370-421B-B83D-4C9A3110E419}" type="presOf" srcId="{4A923753-9445-4D75-B840-3A701585289D}" destId="{1101FD45-911B-4A47-A789-52B221DBE690}" srcOrd="0" destOrd="0" presId="urn:microsoft.com/office/officeart/2005/8/layout/cycle1"/>
    <dgm:cxn modelId="{50FBA050-9F12-4933-A465-F231EBEF4A38}" srcId="{001DB402-781A-4008-8859-5079C9257558}" destId="{817DD450-D436-449D-A0B7-021A38A766F5}" srcOrd="2" destOrd="0" parTransId="{BB67A338-686F-43B9-A3CF-B85255B4DD8E}" sibTransId="{7B249B65-61E9-4217-9171-F7791AC8615A}"/>
    <dgm:cxn modelId="{A6C7A224-F07B-40C2-B590-6604D695EDFF}" type="presOf" srcId="{7B249B65-61E9-4217-9171-F7791AC8615A}" destId="{D5FE32ED-6B33-4CB4-922F-C01E5AE94CD4}" srcOrd="0" destOrd="0" presId="urn:microsoft.com/office/officeart/2005/8/layout/cycle1"/>
    <dgm:cxn modelId="{489E7FEF-BB87-4D0D-89F3-37DAEA725FC5}" type="presOf" srcId="{4606575C-4C41-4A01-9397-82A71ADD3A3C}" destId="{E07E5C7B-68B9-421B-A202-E4BF2DF226CB}" srcOrd="0" destOrd="0" presId="urn:microsoft.com/office/officeart/2005/8/layout/cycle1"/>
    <dgm:cxn modelId="{AD6A8FCB-63AD-4144-B6B8-585F19429FFA}" type="presParOf" srcId="{C7F5C9E5-62AB-49CA-90D3-F7B12180B729}" destId="{580AE780-24E7-4F8F-A968-22814138D5AA}" srcOrd="0" destOrd="0" presId="urn:microsoft.com/office/officeart/2005/8/layout/cycle1"/>
    <dgm:cxn modelId="{4F5508E0-7CB2-4D9D-83D7-651E03D79657}" type="presParOf" srcId="{C7F5C9E5-62AB-49CA-90D3-F7B12180B729}" destId="{EF88C0D8-A8A5-4057-AC49-EBFB03D94690}" srcOrd="1" destOrd="0" presId="urn:microsoft.com/office/officeart/2005/8/layout/cycle1"/>
    <dgm:cxn modelId="{64317372-42BD-4E96-91C1-2DDB7A06AAA3}" type="presParOf" srcId="{C7F5C9E5-62AB-49CA-90D3-F7B12180B729}" destId="{F688A08A-7932-4ABB-99CC-D9F8B06B276D}" srcOrd="2" destOrd="0" presId="urn:microsoft.com/office/officeart/2005/8/layout/cycle1"/>
    <dgm:cxn modelId="{59E211E7-3D7E-45D1-94F6-6E092A383F52}" type="presParOf" srcId="{C7F5C9E5-62AB-49CA-90D3-F7B12180B729}" destId="{093E5AAF-D423-4974-9BC6-B559A47090B9}" srcOrd="3" destOrd="0" presId="urn:microsoft.com/office/officeart/2005/8/layout/cycle1"/>
    <dgm:cxn modelId="{02801079-DE9E-4F96-98EE-A8E93239D78C}" type="presParOf" srcId="{C7F5C9E5-62AB-49CA-90D3-F7B12180B729}" destId="{E07E5C7B-68B9-421B-A202-E4BF2DF226CB}" srcOrd="4" destOrd="0" presId="urn:microsoft.com/office/officeart/2005/8/layout/cycle1"/>
    <dgm:cxn modelId="{92B689D5-FB3E-4AED-A201-2C06DA9D1C81}" type="presParOf" srcId="{C7F5C9E5-62AB-49CA-90D3-F7B12180B729}" destId="{514D7D47-4949-4C81-A9F7-63175D13181B}" srcOrd="5" destOrd="0" presId="urn:microsoft.com/office/officeart/2005/8/layout/cycle1"/>
    <dgm:cxn modelId="{CAD4044E-8E11-485A-8E98-9151D3B15365}" type="presParOf" srcId="{C7F5C9E5-62AB-49CA-90D3-F7B12180B729}" destId="{8A5B5F93-7E66-499F-85B9-FF2B72E41BD3}" srcOrd="6" destOrd="0" presId="urn:microsoft.com/office/officeart/2005/8/layout/cycle1"/>
    <dgm:cxn modelId="{90637E20-4463-46D6-A3F9-E6B6C153E303}" type="presParOf" srcId="{C7F5C9E5-62AB-49CA-90D3-F7B12180B729}" destId="{0407BAA3-C24B-42C8-BD04-EC10249B0D50}" srcOrd="7" destOrd="0" presId="urn:microsoft.com/office/officeart/2005/8/layout/cycle1"/>
    <dgm:cxn modelId="{9229A6ED-C404-4CBB-A495-2AF11A216327}" type="presParOf" srcId="{C7F5C9E5-62AB-49CA-90D3-F7B12180B729}" destId="{D5FE32ED-6B33-4CB4-922F-C01E5AE94CD4}" srcOrd="8" destOrd="0" presId="urn:microsoft.com/office/officeart/2005/8/layout/cycle1"/>
    <dgm:cxn modelId="{61842B23-6667-451A-A71E-F3DCE9F8CCCD}" type="presParOf" srcId="{C7F5C9E5-62AB-49CA-90D3-F7B12180B729}" destId="{1DFB402E-EBB5-4690-BA5A-F7D57F0D8A80}" srcOrd="9" destOrd="0" presId="urn:microsoft.com/office/officeart/2005/8/layout/cycle1"/>
    <dgm:cxn modelId="{777F77CD-BEDA-43DD-925B-5065CDD54F54}" type="presParOf" srcId="{C7F5C9E5-62AB-49CA-90D3-F7B12180B729}" destId="{A5134225-5113-495C-B2F3-9FC5B5FF662D}" srcOrd="10" destOrd="0" presId="urn:microsoft.com/office/officeart/2005/8/layout/cycle1"/>
    <dgm:cxn modelId="{6227020B-060D-454B-84BE-115E36C1C110}" type="presParOf" srcId="{C7F5C9E5-62AB-49CA-90D3-F7B12180B729}" destId="{1101FD45-911B-4A47-A789-52B221DBE690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8C0D8-A8A5-4057-AC49-EBFB03D94690}">
      <dsp:nvSpPr>
        <dsp:cNvPr id="0" name=""/>
        <dsp:cNvSpPr/>
      </dsp:nvSpPr>
      <dsp:spPr>
        <a:xfrm>
          <a:off x="4680100" y="103310"/>
          <a:ext cx="1617389" cy="1617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Core values</a:t>
          </a:r>
          <a:endParaRPr lang="en-US" sz="1900" kern="1200" dirty="0"/>
        </a:p>
      </dsp:txBody>
      <dsp:txXfrm>
        <a:off x="4680100" y="103310"/>
        <a:ext cx="1617389" cy="1617389"/>
      </dsp:txXfrm>
    </dsp:sp>
    <dsp:sp modelId="{F688A08A-7932-4ABB-99CC-D9F8B06B276D}">
      <dsp:nvSpPr>
        <dsp:cNvPr id="0" name=""/>
        <dsp:cNvSpPr/>
      </dsp:nvSpPr>
      <dsp:spPr>
        <a:xfrm>
          <a:off x="1830004" y="1204"/>
          <a:ext cx="4569591" cy="4569591"/>
        </a:xfrm>
        <a:prstGeom prst="circularArrow">
          <a:avLst>
            <a:gd name="adj1" fmla="val 6902"/>
            <a:gd name="adj2" fmla="val 465343"/>
            <a:gd name="adj3" fmla="val 549452"/>
            <a:gd name="adj4" fmla="val 20585205"/>
            <a:gd name="adj5" fmla="val 80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7E5C7B-68B9-421B-A202-E4BF2DF226CB}">
      <dsp:nvSpPr>
        <dsp:cNvPr id="0" name=""/>
        <dsp:cNvSpPr/>
      </dsp:nvSpPr>
      <dsp:spPr>
        <a:xfrm>
          <a:off x="4680100" y="2851300"/>
          <a:ext cx="1617389" cy="1617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behavior</a:t>
          </a:r>
          <a:endParaRPr lang="en-US" sz="1900" kern="1200" dirty="0"/>
        </a:p>
      </dsp:txBody>
      <dsp:txXfrm>
        <a:off x="4680100" y="2851300"/>
        <a:ext cx="1617389" cy="1617389"/>
      </dsp:txXfrm>
    </dsp:sp>
    <dsp:sp modelId="{514D7D47-4949-4C81-A9F7-63175D13181B}">
      <dsp:nvSpPr>
        <dsp:cNvPr id="0" name=""/>
        <dsp:cNvSpPr/>
      </dsp:nvSpPr>
      <dsp:spPr>
        <a:xfrm>
          <a:off x="1830004" y="1204"/>
          <a:ext cx="4569591" cy="4569591"/>
        </a:xfrm>
        <a:prstGeom prst="circularArrow">
          <a:avLst>
            <a:gd name="adj1" fmla="val 6902"/>
            <a:gd name="adj2" fmla="val 465343"/>
            <a:gd name="adj3" fmla="val 5949452"/>
            <a:gd name="adj4" fmla="val 4385205"/>
            <a:gd name="adj5" fmla="val 80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07BAA3-C24B-42C8-BD04-EC10249B0D50}">
      <dsp:nvSpPr>
        <dsp:cNvPr id="0" name=""/>
        <dsp:cNvSpPr/>
      </dsp:nvSpPr>
      <dsp:spPr>
        <a:xfrm>
          <a:off x="1932110" y="2851300"/>
          <a:ext cx="1617389" cy="1617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performance</a:t>
          </a:r>
          <a:endParaRPr lang="en-US" sz="1900" kern="1200" dirty="0"/>
        </a:p>
      </dsp:txBody>
      <dsp:txXfrm>
        <a:off x="1932110" y="2851300"/>
        <a:ext cx="1617389" cy="1617389"/>
      </dsp:txXfrm>
    </dsp:sp>
    <dsp:sp modelId="{D5FE32ED-6B33-4CB4-922F-C01E5AE94CD4}">
      <dsp:nvSpPr>
        <dsp:cNvPr id="0" name=""/>
        <dsp:cNvSpPr/>
      </dsp:nvSpPr>
      <dsp:spPr>
        <a:xfrm>
          <a:off x="1830004" y="1204"/>
          <a:ext cx="4569591" cy="4569591"/>
        </a:xfrm>
        <a:prstGeom prst="circularArrow">
          <a:avLst>
            <a:gd name="adj1" fmla="val 6902"/>
            <a:gd name="adj2" fmla="val 465343"/>
            <a:gd name="adj3" fmla="val 11349452"/>
            <a:gd name="adj4" fmla="val 9785205"/>
            <a:gd name="adj5" fmla="val 80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134225-5113-495C-B2F3-9FC5B5FF662D}">
      <dsp:nvSpPr>
        <dsp:cNvPr id="0" name=""/>
        <dsp:cNvSpPr/>
      </dsp:nvSpPr>
      <dsp:spPr>
        <a:xfrm>
          <a:off x="1932110" y="103310"/>
          <a:ext cx="1617389" cy="1617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Believe &amp; assumptions</a:t>
          </a:r>
          <a:endParaRPr lang="en-US" sz="1900" kern="1200" dirty="0"/>
        </a:p>
      </dsp:txBody>
      <dsp:txXfrm>
        <a:off x="1932110" y="103310"/>
        <a:ext cx="1617389" cy="1617389"/>
      </dsp:txXfrm>
    </dsp:sp>
    <dsp:sp modelId="{1101FD45-911B-4A47-A789-52B221DBE690}">
      <dsp:nvSpPr>
        <dsp:cNvPr id="0" name=""/>
        <dsp:cNvSpPr/>
      </dsp:nvSpPr>
      <dsp:spPr>
        <a:xfrm>
          <a:off x="1830004" y="1204"/>
          <a:ext cx="4569591" cy="4569591"/>
        </a:xfrm>
        <a:prstGeom prst="circularArrow">
          <a:avLst>
            <a:gd name="adj1" fmla="val 6902"/>
            <a:gd name="adj2" fmla="val 465343"/>
            <a:gd name="adj3" fmla="val 16749452"/>
            <a:gd name="adj4" fmla="val 15185205"/>
            <a:gd name="adj5" fmla="val 805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7AF3598-19B2-4965-9FB2-A0136CD300DE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8149E84-A1A8-4C4E-99B6-DE4F5A45F70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06291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PERUBAHAN BUDAYA ORGANISASI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err="1" smtClean="0"/>
              <a:t>Pertemuan</a:t>
            </a:r>
            <a:r>
              <a:rPr lang="en-US" sz="3100" dirty="0" smtClean="0"/>
              <a:t> </a:t>
            </a:r>
            <a:r>
              <a:rPr lang="en-US" sz="3100" dirty="0" err="1" smtClean="0"/>
              <a:t>Ke</a:t>
            </a:r>
            <a:r>
              <a:rPr lang="en-US" sz="3100" dirty="0" smtClean="0"/>
              <a:t>- 12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4005064"/>
            <a:ext cx="8062912" cy="1752600"/>
          </a:xfrm>
        </p:spPr>
        <p:txBody>
          <a:bodyPr>
            <a:normAutofit/>
          </a:bodyPr>
          <a:lstStyle/>
          <a:p>
            <a:pPr algn="ctr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76159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Visi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endParaRPr lang="en-US" dirty="0" smtClean="0"/>
          </a:p>
          <a:p>
            <a:pPr lvl="1"/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endParaRPr lang="en-US" dirty="0" smtClean="0"/>
          </a:p>
          <a:p>
            <a:pPr lvl="1"/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pPr lvl="1"/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endParaRPr lang="en-US" dirty="0" smtClean="0"/>
          </a:p>
          <a:p>
            <a:pPr lvl="1"/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transparan</a:t>
            </a:r>
            <a:endParaRPr lang="en-US" dirty="0" smtClean="0"/>
          </a:p>
          <a:p>
            <a:pPr lvl="1"/>
            <a:r>
              <a:rPr lang="en-US" dirty="0" err="1" smtClean="0"/>
              <a:t>Menghapus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lvl="1"/>
            <a:r>
              <a:rPr lang="en-US" dirty="0" smtClean="0"/>
              <a:t>Tim spirit yang </a:t>
            </a:r>
            <a:r>
              <a:rPr lang="en-US" dirty="0" err="1" smtClean="0"/>
              <a:t>kuat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670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survive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beberapa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gejala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sehat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yaitu</a:t>
            </a:r>
            <a:r>
              <a:rPr lang="en-US" dirty="0" smtClean="0">
                <a:sym typeface="Wingdings" pitchFamily="2" charset="2"/>
              </a:rPr>
              <a:t>:</a:t>
            </a:r>
          </a:p>
          <a:p>
            <a:pPr lvl="1"/>
            <a:r>
              <a:rPr lang="en-US" dirty="0" err="1" smtClean="0">
                <a:sym typeface="Wingdings" pitchFamily="2" charset="2"/>
              </a:rPr>
              <a:t>Terdapat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perasaan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berlebihan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terhadap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kinerja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perasaan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urgensi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memerhatikan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kebutuhan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konsumen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Sedikitnya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inovasi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produk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jasa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melayani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konsumen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Staf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bersifat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reaktif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melakukan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sedikit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inisiatif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sering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bersikap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menunggu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atasan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lvl="1"/>
            <a:r>
              <a:rPr lang="en-US" dirty="0" err="1" smtClean="0">
                <a:sym typeface="Wingdings" pitchFamily="2" charset="2"/>
              </a:rPr>
              <a:t>Eksekutif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cenderung</a:t>
            </a:r>
            <a:r>
              <a:rPr lang="en-US" dirty="0" smtClean="0">
                <a:sym typeface="Wingdings" pitchFamily="2" charset="2"/>
              </a:rPr>
              <a:t> operation driven </a:t>
            </a:r>
            <a:r>
              <a:rPr lang="en-US" dirty="0" err="1" smtClean="0">
                <a:sym typeface="Wingdings" pitchFamily="2" charset="2"/>
              </a:rPr>
              <a:t>daripada</a:t>
            </a:r>
            <a:r>
              <a:rPr lang="en-US" dirty="0" smtClean="0">
                <a:sym typeface="Wingdings" pitchFamily="2" charset="2"/>
              </a:rPr>
              <a:t> business oriented</a:t>
            </a:r>
          </a:p>
          <a:p>
            <a:pPr lvl="1"/>
            <a:r>
              <a:rPr lang="en-US" dirty="0" err="1" smtClean="0">
                <a:sym typeface="Wingdings" pitchFamily="2" charset="2"/>
              </a:rPr>
              <a:t>Pemimpin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lamban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mengambil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tindakan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terhadap</a:t>
            </a:r>
            <a:r>
              <a:rPr lang="en-US" dirty="0" smtClean="0">
                <a:sym typeface="Wingdings" pitchFamily="2" charset="2"/>
              </a:rPr>
              <a:t> orang yang </a:t>
            </a:r>
            <a:r>
              <a:rPr lang="en-US" dirty="0" err="1" smtClean="0">
                <a:sym typeface="Wingdings" pitchFamily="2" charset="2"/>
              </a:rPr>
              <a:t>kinerjanya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memuaskan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Pemimpin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efektif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mengimplementasikan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perubahan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Orang </a:t>
            </a:r>
            <a:r>
              <a:rPr lang="en-US" dirty="0" err="1" smtClean="0">
                <a:sym typeface="Wingdings" pitchFamily="2" charset="2"/>
              </a:rPr>
              <a:t>menerima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merasa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nyaman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kinerja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memburuk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148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inspirasi</a:t>
            </a:r>
            <a:endParaRPr lang="en-US" dirty="0" smtClean="0"/>
          </a:p>
          <a:p>
            <a:pPr lvl="1"/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endParaRPr lang="en-US" dirty="0" smtClean="0"/>
          </a:p>
          <a:p>
            <a:pPr lvl="1"/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pPr lvl="1"/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endParaRPr lang="en-US" dirty="0" smtClean="0"/>
          </a:p>
          <a:p>
            <a:pPr lvl="1"/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kultural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 smtClean="0"/>
          </a:p>
          <a:p>
            <a:pPr lvl="1"/>
            <a:r>
              <a:rPr lang="en-US" dirty="0" smtClean="0"/>
              <a:t>Model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endParaRPr lang="en-US" dirty="0" smtClean="0"/>
          </a:p>
          <a:p>
            <a:pPr lvl="1"/>
            <a:r>
              <a:rPr lang="en-US" dirty="0" err="1" smtClean="0"/>
              <a:t>Portofolio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123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banyak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aspek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pelajaran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diperoleh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usaha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perubahan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yaitu</a:t>
            </a:r>
            <a:r>
              <a:rPr lang="en-US" dirty="0" smtClean="0">
                <a:sym typeface="Wingdings" pitchFamily="2" charset="2"/>
              </a:rPr>
              <a:t>:</a:t>
            </a:r>
          </a:p>
          <a:p>
            <a:pPr lvl="1"/>
            <a:r>
              <a:rPr lang="en-US" dirty="0" err="1" smtClean="0">
                <a:sym typeface="Wingdings" pitchFamily="2" charset="2"/>
              </a:rPr>
              <a:t>Perubahan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efektif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err="1" smtClean="0">
                <a:sym typeface="Wingdings" pitchFamily="2" charset="2"/>
              </a:rPr>
              <a:t>dimulai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perubahan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pikir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sukses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mempunyai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organisasi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sejalan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visi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misi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strategi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tujuan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lingkungan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mencapai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kredibilitas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memperoleh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komitmen</a:t>
            </a:r>
            <a:r>
              <a:rPr lang="en-US" dirty="0" smtClean="0">
                <a:sym typeface="Wingdings" pitchFamily="2" charset="2"/>
              </a:rPr>
              <a:t> orang, </a:t>
            </a:r>
            <a:r>
              <a:rPr lang="en-US" dirty="0" err="1" smtClean="0"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prosedur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praktek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konsisten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baru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mencapai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perubahan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mendalam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berkelanjutan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diperlukan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pendekatan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partisipatif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mempercepat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perubahan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perlu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melibatkan</a:t>
            </a:r>
            <a:r>
              <a:rPr lang="en-US" dirty="0" smtClean="0">
                <a:sym typeface="Wingdings" pitchFamily="2" charset="2"/>
              </a:rPr>
              <a:t> opinion leader</a:t>
            </a:r>
          </a:p>
          <a:p>
            <a:pPr lvl="1"/>
            <a:r>
              <a:rPr lang="en-US" dirty="0" err="1" smtClean="0">
                <a:sym typeface="Wingdings" pitchFamily="2" charset="2"/>
              </a:rPr>
              <a:t>Komitmen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pimpinan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puncak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sangat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penting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keberhasilan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perubahan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budaya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9910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kultural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Mengamati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/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Meninjau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hierarki</a:t>
            </a:r>
            <a:r>
              <a:rPr lang="en-US" dirty="0" smtClean="0"/>
              <a:t> lama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yang </a:t>
            </a:r>
            <a:r>
              <a:rPr lang="en-US" dirty="0" err="1" smtClean="0"/>
              <a:t>fleksibel</a:t>
            </a:r>
            <a:endParaRPr lang="en-US" dirty="0" smtClean="0"/>
          </a:p>
          <a:p>
            <a:pPr lvl="1"/>
            <a:r>
              <a:rPr lang="en-US" dirty="0" err="1" smtClean="0"/>
              <a:t>Menantang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yang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yang di </a:t>
            </a:r>
            <a:r>
              <a:rPr lang="en-US" dirty="0" err="1" smtClean="0"/>
              <a:t>inginkan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Mengkomunikasikan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memaksa</a:t>
            </a:r>
            <a:r>
              <a:rPr lang="en-US" dirty="0" smtClean="0"/>
              <a:t> yang </a:t>
            </a:r>
            <a:r>
              <a:rPr lang="en-US" dirty="0" err="1" smtClean="0"/>
              <a:t>memobilissasi</a:t>
            </a:r>
            <a:r>
              <a:rPr lang="en-US" dirty="0" smtClean="0"/>
              <a:t> orang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,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nilai</a:t>
            </a:r>
            <a:endParaRPr lang="en-US" dirty="0" smtClean="0"/>
          </a:p>
          <a:p>
            <a:pPr lvl="1"/>
            <a:r>
              <a:rPr lang="en-US" dirty="0" err="1" smtClean="0"/>
              <a:t>Membubarkan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231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berprestasi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yang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orang.</a:t>
            </a:r>
          </a:p>
          <a:p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yang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berprestasi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endParaRPr lang="en-US" dirty="0" smtClean="0"/>
          </a:p>
          <a:p>
            <a:pPr lvl="1"/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 smtClean="0"/>
          </a:p>
          <a:p>
            <a:pPr lvl="1"/>
            <a:r>
              <a:rPr lang="en-US" dirty="0" err="1" smtClean="0"/>
              <a:t>Inovasi</a:t>
            </a:r>
            <a:endParaRPr lang="en-US" dirty="0" smtClean="0"/>
          </a:p>
          <a:p>
            <a:pPr lvl="1"/>
            <a:r>
              <a:rPr lang="en-US" dirty="0" err="1" smtClean="0"/>
              <a:t>Kejujuran</a:t>
            </a:r>
            <a:endParaRPr lang="en-US" dirty="0" smtClean="0"/>
          </a:p>
          <a:p>
            <a:pPr lvl="1"/>
            <a:r>
              <a:rPr lang="en-US" dirty="0" err="1" smtClean="0"/>
              <a:t>Penghargaan</a:t>
            </a:r>
            <a:endParaRPr lang="en-US" dirty="0" smtClean="0"/>
          </a:p>
          <a:p>
            <a:pPr lvl="1"/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pPr lvl="1"/>
            <a:r>
              <a:rPr lang="en-US" dirty="0" err="1" smtClean="0"/>
              <a:t>Akuntabilitas</a:t>
            </a:r>
            <a:endParaRPr lang="en-US" dirty="0" smtClean="0"/>
          </a:p>
          <a:p>
            <a:pPr lvl="1"/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842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di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Melingkupi</a:t>
            </a:r>
            <a:r>
              <a:rPr lang="en-US" dirty="0" smtClean="0"/>
              <a:t> orang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pPr lvl="1"/>
            <a:r>
              <a:rPr lang="en-US" dirty="0" err="1" smtClean="0"/>
              <a:t>Kreativitas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endParaRPr lang="en-US" dirty="0" smtClean="0"/>
          </a:p>
          <a:p>
            <a:pPr lvl="1"/>
            <a:r>
              <a:rPr lang="en-US" dirty="0" err="1" smtClean="0"/>
              <a:t>Setiap</a:t>
            </a:r>
            <a:r>
              <a:rPr lang="en-US" dirty="0" smtClean="0"/>
              <a:t> orang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endParaRPr lang="en-US" dirty="0" smtClean="0"/>
          </a:p>
          <a:p>
            <a:pPr lvl="1"/>
            <a:r>
              <a:rPr lang="en-US" dirty="0" err="1" smtClean="0"/>
              <a:t>Percobaan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evolusi</a:t>
            </a:r>
            <a:endParaRPr lang="en-US" dirty="0" smtClean="0"/>
          </a:p>
          <a:p>
            <a:pPr lvl="1"/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 smtClean="0"/>
          </a:p>
          <a:p>
            <a:pPr lvl="1"/>
            <a:r>
              <a:rPr lang="en-US" dirty="0" err="1" smtClean="0"/>
              <a:t>Memindahkan</a:t>
            </a:r>
            <a:r>
              <a:rPr lang="en-US" dirty="0" smtClean="0"/>
              <a:t> </a:t>
            </a:r>
            <a:r>
              <a:rPr lang="en-US" dirty="0" err="1" smtClean="0"/>
              <a:t>halangan</a:t>
            </a:r>
            <a:endParaRPr lang="en-US" dirty="0" smtClean="0"/>
          </a:p>
          <a:p>
            <a:pPr lvl="1"/>
            <a:r>
              <a:rPr lang="en-US" dirty="0" err="1" smtClean="0"/>
              <a:t>Mempublikasikan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endParaRPr lang="en-US" dirty="0" smtClean="0"/>
          </a:p>
          <a:p>
            <a:pPr lvl="1"/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584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Font typeface="+mj-lt"/>
              <a:buAutoNum type="arabicPeriod"/>
            </a:pPr>
            <a:r>
              <a:rPr lang="en-US" dirty="0" smtClean="0"/>
              <a:t>Blind spot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Assumption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Complacency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Habits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Attitude</a:t>
            </a:r>
          </a:p>
          <a:p>
            <a:pPr marL="64008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1686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paling </a:t>
            </a:r>
            <a:r>
              <a:rPr lang="en-US" dirty="0" err="1" smtClean="0"/>
              <a:t>dihargai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Trust </a:t>
            </a:r>
            <a:r>
              <a:rPr lang="en-US" dirty="0" err="1" smtClean="0"/>
              <a:t>adalah</a:t>
            </a:r>
            <a:r>
              <a:rPr lang="en-US" dirty="0" smtClean="0"/>
              <a:t> rasa </a:t>
            </a:r>
            <a:r>
              <a:rPr lang="en-US" dirty="0" err="1" smtClean="0"/>
              <a:t>percaya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orang </a:t>
            </a:r>
            <a:r>
              <a:rPr lang="en-US" dirty="0" err="1" smtClean="0"/>
              <a:t>terhadap</a:t>
            </a:r>
            <a:r>
              <a:rPr lang="en-US" dirty="0" smtClean="0"/>
              <a:t> orang lain.</a:t>
            </a:r>
          </a:p>
          <a:p>
            <a:r>
              <a:rPr lang="en-US" dirty="0" err="1" smtClean="0"/>
              <a:t>Kepercyaan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integrita</a:t>
            </a:r>
            <a:r>
              <a:rPr lang="en-US" dirty="0" smtClean="0"/>
              <a:t>, </a:t>
            </a:r>
            <a:r>
              <a:rPr lang="en-US" dirty="0" err="1" smtClean="0"/>
              <a:t>reliabilitas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2954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Trust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yang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kondusif</a:t>
            </a:r>
            <a:r>
              <a:rPr lang="en-US" dirty="0" smtClean="0"/>
              <a:t>. Cara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Mendorong</a:t>
            </a:r>
            <a:r>
              <a:rPr lang="en-US" dirty="0" smtClean="0"/>
              <a:t> moral </a:t>
            </a:r>
            <a:r>
              <a:rPr lang="en-US" dirty="0" err="1" smtClean="0"/>
              <a:t>staf</a:t>
            </a:r>
            <a:endParaRPr lang="en-US" dirty="0" smtClean="0"/>
          </a:p>
          <a:p>
            <a:pPr lvl="1"/>
            <a:r>
              <a:rPr lang="en-US" dirty="0" err="1" smtClean="0"/>
              <a:t>Mendorong</a:t>
            </a:r>
            <a:r>
              <a:rPr lang="en-US" dirty="0" smtClean="0"/>
              <a:t> sharing</a:t>
            </a:r>
          </a:p>
          <a:p>
            <a:pPr lvl="1"/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lvl="1"/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stres</a:t>
            </a:r>
            <a:endParaRPr lang="en-US" dirty="0" smtClean="0"/>
          </a:p>
          <a:p>
            <a:pPr lvl="1"/>
            <a:r>
              <a:rPr lang="en-US" dirty="0" err="1" smtClean="0"/>
              <a:t>Memperkuat</a:t>
            </a:r>
            <a:r>
              <a:rPr lang="en-US" dirty="0" smtClean="0"/>
              <a:t> team work</a:t>
            </a:r>
          </a:p>
          <a:p>
            <a:pPr lvl="1"/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loyalitas</a:t>
            </a:r>
            <a:endParaRPr lang="en-US" dirty="0" smtClean="0"/>
          </a:p>
          <a:p>
            <a:pPr lvl="1"/>
            <a:r>
              <a:rPr lang="en-US" dirty="0" err="1" smtClean="0"/>
              <a:t>Menekan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528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Ke-12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berprestasi</a:t>
            </a:r>
            <a:endParaRPr lang="en-US" dirty="0" smtClean="0"/>
          </a:p>
          <a:p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endParaRPr lang="en-US" dirty="0" smtClean="0"/>
          </a:p>
          <a:p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smtClean="0"/>
              <a:t>kepercayaan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657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Deterrence – based trust</a:t>
            </a:r>
          </a:p>
          <a:p>
            <a:pPr lvl="1"/>
            <a:r>
              <a:rPr lang="en-US" dirty="0" smtClean="0"/>
              <a:t>Knowledge – based trust</a:t>
            </a:r>
          </a:p>
          <a:p>
            <a:pPr lvl="1"/>
            <a:r>
              <a:rPr lang="en-US" dirty="0" smtClean="0"/>
              <a:t>Identification – based trust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8571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Ada </a:t>
            </a:r>
            <a:r>
              <a:rPr lang="en-US" dirty="0" err="1" smtClean="0"/>
              <a:t>tujuh</a:t>
            </a:r>
            <a:r>
              <a:rPr lang="en-US" dirty="0" smtClean="0"/>
              <a:t> core values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di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endParaRPr lang="en-US" dirty="0" smtClean="0"/>
          </a:p>
          <a:p>
            <a:pPr lvl="1"/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endParaRPr lang="en-US" dirty="0" smtClean="0"/>
          </a:p>
          <a:p>
            <a:pPr lvl="1"/>
            <a:r>
              <a:rPr lang="en-US" dirty="0" err="1" smtClean="0"/>
              <a:t>Melatih</a:t>
            </a:r>
            <a:r>
              <a:rPr lang="en-US" dirty="0" smtClean="0"/>
              <a:t> </a:t>
            </a:r>
            <a:r>
              <a:rPr lang="en-US" dirty="0" err="1" smtClean="0"/>
              <a:t>kejujuran</a:t>
            </a:r>
            <a:endParaRPr lang="en-US" dirty="0" smtClean="0"/>
          </a:p>
          <a:p>
            <a:pPr lvl="1"/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kompromi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endParaRPr lang="en-US" dirty="0" smtClean="0"/>
          </a:p>
          <a:p>
            <a:pPr lvl="1"/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endParaRPr lang="en-US" dirty="0" smtClean="0"/>
          </a:p>
          <a:p>
            <a:pPr lvl="1"/>
            <a:r>
              <a:rPr lang="en-US" dirty="0" err="1" smtClean="0"/>
              <a:t>Mempraktikkan</a:t>
            </a:r>
            <a:r>
              <a:rPr lang="en-US" dirty="0" smtClean="0"/>
              <a:t> sharing</a:t>
            </a:r>
          </a:p>
          <a:p>
            <a:pPr lvl="1"/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7008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lima </a:t>
            </a:r>
            <a:r>
              <a:rPr lang="en-US" dirty="0" err="1" smtClean="0"/>
              <a:t>dimensi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Integrity</a:t>
            </a:r>
          </a:p>
          <a:p>
            <a:pPr lvl="1"/>
            <a:r>
              <a:rPr lang="en-US" dirty="0" smtClean="0"/>
              <a:t>Competence</a:t>
            </a:r>
          </a:p>
          <a:p>
            <a:pPr lvl="1"/>
            <a:r>
              <a:rPr lang="en-US" dirty="0" smtClean="0"/>
              <a:t>Consistency</a:t>
            </a:r>
          </a:p>
          <a:p>
            <a:pPr lvl="1"/>
            <a:r>
              <a:rPr lang="en-US" dirty="0" smtClean="0"/>
              <a:t>Loyalty</a:t>
            </a:r>
          </a:p>
          <a:p>
            <a:pPr lvl="1"/>
            <a:r>
              <a:rPr lang="en-US" dirty="0" smtClean="0"/>
              <a:t>openness</a:t>
            </a:r>
          </a:p>
        </p:txBody>
      </p:sp>
    </p:spTree>
    <p:extLst>
      <p:ext uri="{BB962C8B-B14F-4D97-AF65-F5344CB8AC3E}">
        <p14:creationId xmlns:p14="http://schemas.microsoft.com/office/powerpoint/2010/main" val="941160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, </a:t>
            </a:r>
            <a:r>
              <a:rPr lang="en-US" dirty="0" err="1" smtClean="0"/>
              <a:t>kepentingan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yang </a:t>
            </a:r>
            <a:r>
              <a:rPr lang="en-US" dirty="0" err="1" smtClean="0"/>
              <a:t>disumbangkan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, </a:t>
            </a:r>
            <a:r>
              <a:rPr lang="en-US" dirty="0" err="1" smtClean="0"/>
              <a:t>ketrampilan</a:t>
            </a:r>
            <a:r>
              <a:rPr lang="en-US" dirty="0" smtClean="0"/>
              <a:t>, </a:t>
            </a:r>
            <a:r>
              <a:rPr lang="en-US" dirty="0" err="1" smtClean="0"/>
              <a:t>tradisi</a:t>
            </a:r>
            <a:r>
              <a:rPr lang="en-US" dirty="0" smtClean="0"/>
              <a:t>,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proses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mitos</a:t>
            </a:r>
            <a:r>
              <a:rPr lang="en-US" dirty="0" smtClean="0"/>
              <a:t>, </a:t>
            </a:r>
            <a:r>
              <a:rPr lang="en-US" dirty="0" err="1" smtClean="0"/>
              <a:t>ketakutan</a:t>
            </a:r>
            <a:r>
              <a:rPr lang="en-US" dirty="0" smtClean="0"/>
              <a:t>, </a:t>
            </a:r>
            <a:r>
              <a:rPr lang="en-US" dirty="0" err="1" smtClean="0"/>
              <a:t>harapan</a:t>
            </a:r>
            <a:r>
              <a:rPr lang="en-US" dirty="0" smtClean="0"/>
              <a:t>, </a:t>
            </a:r>
            <a:r>
              <a:rPr lang="en-US" dirty="0" err="1" smtClean="0"/>
              <a:t>aspirasi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440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MENGEMBANGKAN BUDAYA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Kedewasaan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tidaklah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bervariasi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timur</a:t>
            </a:r>
            <a:r>
              <a:rPr lang="en-US" dirty="0" smtClean="0"/>
              <a:t>,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,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berdiam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kepatuhan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barat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9383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315416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PEMBERDAYAAN BUDAYA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176597"/>
              </p:ext>
            </p:extLst>
          </p:nvPr>
        </p:nvGraphicFramePr>
        <p:xfrm>
          <a:off x="32048" y="908720"/>
          <a:ext cx="9000999" cy="562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dari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Organisasi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dirty="0" err="1" smtClean="0"/>
                        <a:t>tim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menjadi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Pelanggan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adalah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jahat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Pelanggan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adalah</a:t>
                      </a:r>
                      <a:r>
                        <a:rPr lang="en-US" sz="1400" dirty="0" smtClean="0"/>
                        <a:t> raja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Pekerja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takut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kegagalan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Pekerja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percaya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tentang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mengambil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resiko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Gagasan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baru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dipandang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kecurigaan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Semua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gagasan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dihargai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diberi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pertimbangan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Kritik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dinyatakan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bebas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Pujian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diberikan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bebas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Masalah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dilihat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sebagai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tanda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kegagalan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Masalah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dipandang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sebagai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peluang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untuk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pengembangan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Keputusan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penting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dibuat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secara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rahasia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Setiap</a:t>
                      </a:r>
                      <a:r>
                        <a:rPr lang="en-US" sz="1400" dirty="0" smtClean="0"/>
                        <a:t> orang </a:t>
                      </a:r>
                      <a:r>
                        <a:rPr lang="en-US" sz="1400" dirty="0" err="1" smtClean="0"/>
                        <a:t>dilibatkan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keputusan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penting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Akses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untuk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informasi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terbatas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Setiap</a:t>
                      </a:r>
                      <a:r>
                        <a:rPr lang="en-US" sz="1400" dirty="0" smtClean="0"/>
                        <a:t> orang </a:t>
                      </a:r>
                      <a:r>
                        <a:rPr lang="en-US" sz="1400" dirty="0" err="1" smtClean="0"/>
                        <a:t>memiliki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akses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informasi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Manajer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berpikir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mereka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tahu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semua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tentang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organisasi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Manajer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menerima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bahwa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pekerja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mungkin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tahu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lebih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banyak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Orang </a:t>
                      </a:r>
                      <a:r>
                        <a:rPr lang="en-US" sz="1400" dirty="0" err="1" smtClean="0"/>
                        <a:t>takut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perubahan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Orang </a:t>
                      </a:r>
                      <a:r>
                        <a:rPr lang="en-US" sz="1400" dirty="0" err="1" smtClean="0"/>
                        <a:t>belajar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melihat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perubahan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sebagai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tantangan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Terdapat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hambatan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antara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manajer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anggota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tim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Manajer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mempunyai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hubungan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kerja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efektif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timnya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Terdapat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hambatan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antara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departemen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tim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berbeda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Departemen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tim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berbeda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bekerja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baik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506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MEMAHAMI BUDAYA 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orang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Keyakinan</a:t>
            </a:r>
            <a:endParaRPr lang="en-US" dirty="0" smtClean="0"/>
          </a:p>
          <a:p>
            <a:pPr lvl="1"/>
            <a:r>
              <a:rPr lang="en-US" dirty="0" err="1" smtClean="0"/>
              <a:t>Sikap</a:t>
            </a:r>
            <a:endParaRPr lang="en-US" dirty="0" smtClean="0"/>
          </a:p>
          <a:p>
            <a:pPr lvl="1"/>
            <a:r>
              <a:rPr lang="en-US" dirty="0" smtClean="0"/>
              <a:t>Core values</a:t>
            </a:r>
          </a:p>
          <a:p>
            <a:pPr lvl="1"/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orang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420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0625568"/>
              </p:ext>
            </p:extLst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851920" y="3429000"/>
            <a:ext cx="172819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How corporate culture influences an organization’s performance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34914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Individual </a:t>
            </a:r>
            <a:r>
              <a:rPr lang="en-US" dirty="0" err="1" smtClean="0"/>
              <a:t>initiatif</a:t>
            </a:r>
            <a:endParaRPr lang="en-US" dirty="0" smtClean="0"/>
          </a:p>
          <a:p>
            <a:pPr lvl="1"/>
            <a:r>
              <a:rPr lang="en-US" dirty="0" smtClean="0"/>
              <a:t>Risk tolerance </a:t>
            </a:r>
          </a:p>
          <a:p>
            <a:pPr lvl="1"/>
            <a:r>
              <a:rPr lang="en-US" dirty="0" smtClean="0"/>
              <a:t>Direction</a:t>
            </a:r>
          </a:p>
          <a:p>
            <a:pPr lvl="1"/>
            <a:r>
              <a:rPr lang="en-US" dirty="0" smtClean="0"/>
              <a:t>Integration</a:t>
            </a:r>
          </a:p>
          <a:p>
            <a:pPr lvl="1"/>
            <a:r>
              <a:rPr lang="en-US" dirty="0" smtClean="0"/>
              <a:t>Management support</a:t>
            </a:r>
          </a:p>
          <a:p>
            <a:pPr lvl="1"/>
            <a:r>
              <a:rPr lang="en-US" dirty="0" smtClean="0"/>
              <a:t>Control</a:t>
            </a:r>
          </a:p>
          <a:p>
            <a:pPr lvl="1"/>
            <a:r>
              <a:rPr lang="en-US" dirty="0" smtClean="0"/>
              <a:t>Identity </a:t>
            </a:r>
          </a:p>
          <a:p>
            <a:pPr lvl="1"/>
            <a:r>
              <a:rPr lang="en-US" dirty="0" smtClean="0"/>
              <a:t>Reward system</a:t>
            </a:r>
          </a:p>
          <a:p>
            <a:pPr lvl="1"/>
            <a:r>
              <a:rPr lang="en-US" dirty="0" smtClean="0"/>
              <a:t>Conflict tolerance</a:t>
            </a:r>
          </a:p>
          <a:p>
            <a:pPr lvl="1"/>
            <a:r>
              <a:rPr lang="en-US" dirty="0" smtClean="0"/>
              <a:t>Communication patterns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019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SDM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, </a:t>
            </a:r>
            <a:r>
              <a:rPr lang="en-US" dirty="0" err="1" smtClean="0"/>
              <a:t>misi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/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staf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, </a:t>
            </a:r>
            <a:r>
              <a:rPr lang="en-US" dirty="0" err="1" smtClean="0"/>
              <a:t>loyalitas</a:t>
            </a:r>
            <a:r>
              <a:rPr lang="en-US" dirty="0" smtClean="0"/>
              <a:t>,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sehihngga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476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343</TotalTime>
  <Words>924</Words>
  <Application>Microsoft Office PowerPoint</Application>
  <PresentationFormat>On-screen Show (4:3)</PresentationFormat>
  <Paragraphs>167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Century Gothic</vt:lpstr>
      <vt:lpstr>Verdana</vt:lpstr>
      <vt:lpstr>Wingdings</vt:lpstr>
      <vt:lpstr>Wingdings 2</vt:lpstr>
      <vt:lpstr>Verve</vt:lpstr>
      <vt:lpstr>PERUBAHAN BUDAYA ORGANISASI Pertemuan Ke- 12</vt:lpstr>
      <vt:lpstr>Materi Pertemuan Ke-12</vt:lpstr>
      <vt:lpstr>Definisi</vt:lpstr>
      <vt:lpstr>MENGEMBANGKAN BUDAYA</vt:lpstr>
      <vt:lpstr>PEMBERDAYAAN BUDAYA</vt:lpstr>
      <vt:lpstr>MEMAHAMI BUDAYA ORGANISASI</vt:lpstr>
      <vt:lpstr>PowerPoint Presentation</vt:lpstr>
      <vt:lpstr>PowerPoint Presentation</vt:lpstr>
      <vt:lpstr>PowerPoint Presentation</vt:lpstr>
      <vt:lpstr>Mengubah budaya organisasi </vt:lpstr>
      <vt:lpstr>PowerPoint Presentation</vt:lpstr>
      <vt:lpstr>PowerPoint Presentation</vt:lpstr>
      <vt:lpstr>PowerPoint Presentation</vt:lpstr>
      <vt:lpstr>PowerPoint Presentation</vt:lpstr>
      <vt:lpstr>Budaya berprestasi</vt:lpstr>
      <vt:lpstr>Menciptakan budaya perubahan</vt:lpstr>
      <vt:lpstr>Mengubah pola pikir</vt:lpstr>
      <vt:lpstr>Memelihara Kepercayaan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PERUBAHAN BUDAYA ORGANISASI Pertemuan Ke- 12</dc:title>
  <dc:creator>ASUS</dc:creator>
  <cp:lastModifiedBy>Adminbsm</cp:lastModifiedBy>
  <cp:revision>22</cp:revision>
  <dcterms:created xsi:type="dcterms:W3CDTF">2021-11-11T13:17:10Z</dcterms:created>
  <dcterms:modified xsi:type="dcterms:W3CDTF">2022-03-21T04:12:38Z</dcterms:modified>
</cp:coreProperties>
</file>