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8B70A-42FB-40CC-AAAF-B24450B342C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ED5B3-CE1B-45BF-81CE-6F8F4FB0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9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BD84-4CEC-4F46-9B03-E193D425E1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BD84-4CEC-4F46-9B03-E193D425E1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BD84-4CEC-4F46-9B03-E193D425E1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2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A578-17A2-4B9D-89D9-1C1DB79CBE6C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66BC-E80A-4BED-8B0C-EE5528AFE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Konsepsi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1 &amp; @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8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729" y="1008529"/>
            <a:ext cx="8715436" cy="4559416"/>
          </a:xfrm>
          <a:ln w="19050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28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Kebijakan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Moneter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1.Operasi </a:t>
            </a:r>
            <a:r>
              <a:rPr lang="en-US" b="1" dirty="0" err="1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Pasar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 Terbuka</a:t>
            </a:r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Arial Narrow" panose="020B0606020202030204" pitchFamily="34" charset="0"/>
                <a:cs typeface="Times New Roman" pitchFamily="18" charset="0"/>
              </a:rPr>
              <a:t>dilakukan</a:t>
            </a:r>
            <a:r>
              <a:rPr lang="en-US" sz="18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dengan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cara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menjual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atau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membeli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surat-surat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berharga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oleh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Bank Indonesia 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dengan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memperhatikan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jumlah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uang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beredar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(JUB).</a:t>
            </a:r>
          </a:p>
          <a:p>
            <a:pPr>
              <a:buFontTx/>
              <a:buChar char="-"/>
            </a:pP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Jika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uang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yang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beredar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banyak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sehingga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dikhawatirkan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terjadinya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inflasi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, Bank Indonesia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menjual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Sertifikat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Bank Indonesia (SBI)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dengan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tingkat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bunga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tinggi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misalnya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30 % per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tahun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sehingga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akan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merangsang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masyarakat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untuk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membeli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Jika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JUB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dianggap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kurang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, BI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mengurangi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tingkat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suku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bunga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SBI ,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misalnya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dari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30%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menjadi</a:t>
            </a:r>
            <a:r>
              <a:rPr lang="en-US" sz="1800" dirty="0">
                <a:latin typeface="Arial Narrow" panose="020B0606020202030204" pitchFamily="34" charset="0"/>
                <a:cs typeface="Times New Roman" pitchFamily="18" charset="0"/>
              </a:rPr>
              <a:t> 25% per </a:t>
            </a:r>
            <a:r>
              <a:rPr lang="en-US" sz="1800" dirty="0" err="1">
                <a:latin typeface="Arial Narrow" panose="020B0606020202030204" pitchFamily="34" charset="0"/>
                <a:cs typeface="Times New Roman" pitchFamily="18" charset="0"/>
              </a:rPr>
              <a:t>tahun</a:t>
            </a:r>
            <a:r>
              <a:rPr lang="en-US" sz="1600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0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860612"/>
            <a:ext cx="8715436" cy="4208929"/>
          </a:xfrm>
          <a:ln w="19050">
            <a:solidFill>
              <a:schemeClr val="tx1"/>
            </a:solidFill>
          </a:ln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Kebijakan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Moneter</a:t>
            </a:r>
            <a:endParaRPr lang="en-US" sz="1600" dirty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00B050"/>
                </a:solidFill>
                <a:latin typeface="Arial Narrow" panose="020B0606020202030204" pitchFamily="34" charset="0"/>
                <a:cs typeface="Times New Roman" pitchFamily="18" charset="0"/>
              </a:rPr>
              <a:t>Politik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 Narrow" panose="020B0606020202030204" pitchFamily="34" charset="0"/>
                <a:cs typeface="Times New Roman" pitchFamily="18" charset="0"/>
              </a:rPr>
              <a:t>Diskonto</a:t>
            </a:r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Arial Narrow" panose="020B0606020202030204" pitchFamily="34" charset="0"/>
              </a:rPr>
              <a:t>adalah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satu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kebijakan</a:t>
            </a:r>
            <a:r>
              <a:rPr lang="en-US" sz="1800" dirty="0">
                <a:latin typeface="Arial Narrow" panose="020B0606020202030204" pitchFamily="34" charset="0"/>
              </a:rPr>
              <a:t> yang </a:t>
            </a:r>
            <a:r>
              <a:rPr lang="en-US" sz="1800" dirty="0" err="1">
                <a:latin typeface="Arial Narrow" panose="020B0606020202030204" pitchFamily="34" charset="0"/>
              </a:rPr>
              <a:t>dilakukan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oleh</a:t>
            </a:r>
            <a:r>
              <a:rPr lang="en-US" sz="1800" dirty="0">
                <a:latin typeface="Arial Narrow" panose="020B0606020202030204" pitchFamily="34" charset="0"/>
              </a:rPr>
              <a:t> bank </a:t>
            </a:r>
            <a:r>
              <a:rPr lang="en-US" sz="1800" dirty="0" err="1">
                <a:latin typeface="Arial Narrow" panose="020B0606020202030204" pitchFamily="34" charset="0"/>
              </a:rPr>
              <a:t>sentral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dengan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menambah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atau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mengurangi</a:t>
            </a:r>
            <a:r>
              <a:rPr lang="en-US" sz="1800" dirty="0">
                <a:latin typeface="Arial Narrow" panose="020B0606020202030204" pitchFamily="34" charset="0"/>
              </a:rPr>
              <a:t>  </a:t>
            </a:r>
            <a:r>
              <a:rPr lang="en-US" sz="1800" dirty="0" err="1">
                <a:latin typeface="Arial Narrow" panose="020B0606020202030204" pitchFamily="34" charset="0"/>
              </a:rPr>
              <a:t>jumlah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uang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dengan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cara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menaikan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atau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menurunkan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tingkat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suku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latin typeface="Arial Narrow" panose="020B0606020202030204" pitchFamily="34" charset="0"/>
              </a:rPr>
              <a:t>bunga</a:t>
            </a:r>
            <a:r>
              <a:rPr lang="en-US" sz="18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sz="1800" dirty="0" err="1" smtClean="0">
                <a:latin typeface="Arial Narrow" panose="020B0606020202030204" pitchFamily="34" charset="0"/>
              </a:rPr>
              <a:t>Jika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>
                <a:latin typeface="Arial Narrow" panose="020B0606020202030204" pitchFamily="34" charset="0"/>
              </a:rPr>
              <a:t>JUB </a:t>
            </a:r>
            <a:r>
              <a:rPr lang="en-US" sz="1800" dirty="0" err="1">
                <a:latin typeface="Arial Narrow" panose="020B0606020202030204" pitchFamily="34" charset="0"/>
              </a:rPr>
              <a:t>dianggap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terlalu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banyak</a:t>
            </a:r>
            <a:r>
              <a:rPr lang="en-US" sz="1800" dirty="0">
                <a:latin typeface="Arial Narrow" panose="020B0606020202030204" pitchFamily="34" charset="0"/>
              </a:rPr>
              <a:t> (</a:t>
            </a:r>
            <a:r>
              <a:rPr lang="en-US" sz="1800" dirty="0" err="1">
                <a:latin typeface="Arial Narrow" panose="020B0606020202030204" pitchFamily="34" charset="0"/>
              </a:rPr>
              <a:t>inflasi</a:t>
            </a:r>
            <a:r>
              <a:rPr lang="en-US" sz="1800" dirty="0">
                <a:latin typeface="Arial Narrow" panose="020B0606020202030204" pitchFamily="34" charset="0"/>
              </a:rPr>
              <a:t>) </a:t>
            </a:r>
            <a:r>
              <a:rPr lang="en-US" sz="1800" dirty="0" err="1">
                <a:latin typeface="Arial Narrow" panose="020B0606020202030204" pitchFamily="34" charset="0"/>
              </a:rPr>
              <a:t>maka</a:t>
            </a:r>
            <a:r>
              <a:rPr lang="en-US" sz="1800" dirty="0">
                <a:latin typeface="Arial Narrow" panose="020B0606020202030204" pitchFamily="34" charset="0"/>
              </a:rPr>
              <a:t> bank </a:t>
            </a:r>
            <a:r>
              <a:rPr lang="en-US" sz="1800" dirty="0" err="1">
                <a:latin typeface="Arial Narrow" panose="020B0606020202030204" pitchFamily="34" charset="0"/>
              </a:rPr>
              <a:t>sentral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latin typeface="Arial Narrow" panose="020B0606020202030204" pitchFamily="34" charset="0"/>
              </a:rPr>
              <a:t>menaikan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latin typeface="Arial Narrow" panose="020B0606020202030204" pitchFamily="34" charset="0"/>
              </a:rPr>
              <a:t>suku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bunga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diharapkan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masyarakat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tertarik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untuk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menyimpan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uang</a:t>
            </a:r>
            <a:r>
              <a:rPr lang="en-US" sz="1800" dirty="0">
                <a:latin typeface="Arial Narrow" panose="020B0606020202030204" pitchFamily="34" charset="0"/>
              </a:rPr>
              <a:t> di bank </a:t>
            </a:r>
            <a:r>
              <a:rPr lang="en-US" sz="1800" dirty="0" err="1">
                <a:latin typeface="Arial Narrow" panose="020B0606020202030204" pitchFamily="34" charset="0"/>
              </a:rPr>
              <a:t>dengan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demikian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jumlah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uang</a:t>
            </a:r>
            <a:r>
              <a:rPr lang="en-US" sz="1800" dirty="0">
                <a:latin typeface="Arial Narrow" panose="020B0606020202030204" pitchFamily="34" charset="0"/>
              </a:rPr>
              <a:t> yang </a:t>
            </a:r>
            <a:r>
              <a:rPr lang="en-US" sz="1800" dirty="0" err="1">
                <a:latin typeface="Arial Narrow" panose="020B0606020202030204" pitchFamily="34" charset="0"/>
              </a:rPr>
              <a:t>beredar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berkurang</a:t>
            </a:r>
            <a:r>
              <a:rPr lang="en-US" sz="1800" dirty="0">
                <a:latin typeface="Arial Narrow" panose="020B0606020202030204" pitchFamily="34" charset="0"/>
              </a:rPr>
              <a:t>.  </a:t>
            </a:r>
            <a:r>
              <a:rPr lang="en-US" sz="1800" dirty="0" err="1">
                <a:latin typeface="Arial Narrow" panose="020B0606020202030204" pitchFamily="34" charset="0"/>
              </a:rPr>
              <a:t>Selain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itu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kenaikan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suku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bunga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tabungan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akan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meningkat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suku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bunga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kredit</a:t>
            </a:r>
            <a:r>
              <a:rPr lang="en-US" sz="1800" dirty="0"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latin typeface="Arial Narrow" panose="020B0606020202030204" pitchFamily="34" charset="0"/>
              </a:rPr>
              <a:t>dengan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naiknya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suku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bunga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kredit</a:t>
            </a:r>
            <a:r>
              <a:rPr lang="en-US" sz="1800" dirty="0">
                <a:latin typeface="Arial Narrow" panose="020B0606020202030204" pitchFamily="34" charset="0"/>
              </a:rPr>
              <a:t> orang </a:t>
            </a:r>
            <a:r>
              <a:rPr lang="en-US" sz="1800" dirty="0" err="1">
                <a:latin typeface="Arial Narrow" panose="020B0606020202030204" pitchFamily="34" charset="0"/>
              </a:rPr>
              <a:t>akan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enggan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untuk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mengajukan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kredit</a:t>
            </a:r>
            <a:r>
              <a:rPr lang="en-US" sz="1800" dirty="0">
                <a:latin typeface="Arial Narrow" panose="020B0606020202030204" pitchFamily="34" charset="0"/>
              </a:rPr>
              <a:t>.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r>
              <a:rPr lang="en-US" sz="1800" dirty="0" err="1" smtClean="0">
                <a:latin typeface="Arial Narrow" panose="020B0606020202030204" pitchFamily="34" charset="0"/>
              </a:rPr>
              <a:t>Jika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>
                <a:latin typeface="Arial Narrow" panose="020B0606020202030204" pitchFamily="34" charset="0"/>
              </a:rPr>
              <a:t>JUB </a:t>
            </a:r>
            <a:r>
              <a:rPr lang="en-US" sz="1800" dirty="0" err="1">
                <a:latin typeface="Arial Narrow" panose="020B0606020202030204" pitchFamily="34" charset="0"/>
              </a:rPr>
              <a:t>dianggap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kurang</a:t>
            </a:r>
            <a:r>
              <a:rPr lang="en-US" sz="1800" dirty="0"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latin typeface="Arial Narrow" panose="020B0606020202030204" pitchFamily="34" charset="0"/>
              </a:rPr>
              <a:t>maka</a:t>
            </a:r>
            <a:r>
              <a:rPr lang="en-US" sz="1800" dirty="0">
                <a:latin typeface="Arial Narrow" panose="020B0606020202030204" pitchFamily="34" charset="0"/>
              </a:rPr>
              <a:t> Bank </a:t>
            </a:r>
            <a:r>
              <a:rPr lang="en-US" sz="1800" dirty="0" err="1">
                <a:latin typeface="Arial Narrow" panose="020B0606020202030204" pitchFamily="34" charset="0"/>
              </a:rPr>
              <a:t>sentral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akan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menurunkan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suku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bunga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masyarakat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akan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mencairkan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simpanannya</a:t>
            </a:r>
            <a:r>
              <a:rPr lang="en-US" sz="18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835" y="537882"/>
            <a:ext cx="8715436" cy="5082989"/>
          </a:xfrm>
          <a:ln w="19050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Kebijakan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Moneter</a:t>
            </a:r>
            <a:endParaRPr lang="en-US" b="1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3.Kebijakan </a:t>
            </a:r>
            <a:r>
              <a:rPr lang="en-US" sz="1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Cadangan</a:t>
            </a:r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Kas</a:t>
            </a:r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(Cash Ratio), </a:t>
            </a:r>
            <a:r>
              <a:rPr lang="en-US" sz="1600" dirty="0" err="1">
                <a:latin typeface="Arial Narrow" panose="020B0606020202030204" pitchFamily="34" charset="0"/>
              </a:rPr>
              <a:t>Kebijakan</a:t>
            </a:r>
            <a:r>
              <a:rPr lang="en-US" sz="1600" dirty="0">
                <a:latin typeface="Arial Narrow" panose="020B0606020202030204" pitchFamily="34" charset="0"/>
              </a:rPr>
              <a:t> bank </a:t>
            </a:r>
            <a:r>
              <a:rPr lang="en-US" sz="1600" dirty="0" err="1">
                <a:latin typeface="Arial Narrow" panose="020B0606020202030204" pitchFamily="34" charset="0"/>
              </a:rPr>
              <a:t>sentral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untuk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menambah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atau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mengurangi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jumlah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uang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beredar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dengan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cara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menaikan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atau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menurunkan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cadangan</a:t>
            </a:r>
            <a:r>
              <a:rPr lang="en-US" sz="1600" dirty="0">
                <a:latin typeface="Arial Narrow" panose="020B0606020202030204" pitchFamily="34" charset="0"/>
              </a:rPr>
              <a:t> minimum yang </a:t>
            </a:r>
            <a:r>
              <a:rPr lang="en-US" sz="1600" dirty="0" err="1">
                <a:latin typeface="Arial Narrow" panose="020B0606020202030204" pitchFamily="34" charset="0"/>
              </a:rPr>
              <a:t>harus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dipenuhi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oleh</a:t>
            </a:r>
            <a:r>
              <a:rPr lang="en-US" sz="1600" dirty="0">
                <a:latin typeface="Arial Narrow" panose="020B0606020202030204" pitchFamily="34" charset="0"/>
              </a:rPr>
              <a:t> bank </a:t>
            </a:r>
            <a:r>
              <a:rPr lang="en-US" sz="1600" dirty="0" err="1">
                <a:latin typeface="Arial Narrow" panose="020B0606020202030204" pitchFamily="34" charset="0"/>
              </a:rPr>
              <a:t>umum</a:t>
            </a:r>
            <a:r>
              <a:rPr lang="en-US" sz="1600" dirty="0"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latin typeface="Arial Narrow" panose="020B0606020202030204" pitchFamily="34" charset="0"/>
              </a:rPr>
              <a:t>dalam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mengedarkan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atau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memberikan</a:t>
            </a:r>
            <a:r>
              <a:rPr lang="en-US" sz="1600" dirty="0">
                <a:latin typeface="Arial Narrow" panose="020B0606020202030204" pitchFamily="34" charset="0"/>
              </a:rPr>
              <a:t>  </a:t>
            </a:r>
            <a:r>
              <a:rPr lang="en-US" sz="1600" dirty="0" err="1">
                <a:latin typeface="Arial Narrow" panose="020B0606020202030204" pitchFamily="34" charset="0"/>
              </a:rPr>
              <a:t>kredit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kepada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masyarakat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r>
              <a:rPr lang="en-US" sz="1600" dirty="0" err="1">
                <a:latin typeface="Arial Narrow" panose="020B0606020202030204" pitchFamily="34" charset="0"/>
              </a:rPr>
              <a:t>Jika</a:t>
            </a:r>
            <a:r>
              <a:rPr lang="en-US" sz="1600" dirty="0">
                <a:latin typeface="Arial Narrow" panose="020B0606020202030204" pitchFamily="34" charset="0"/>
              </a:rPr>
              <a:t> bank </a:t>
            </a:r>
            <a:r>
              <a:rPr lang="en-US" sz="1600" dirty="0" err="1">
                <a:latin typeface="Arial Narrow" panose="020B0606020202030204" pitchFamily="34" charset="0"/>
              </a:rPr>
              <a:t>sentral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menaikkan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cadangan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kas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berarti</a:t>
            </a:r>
            <a:r>
              <a:rPr lang="en-US" sz="1600" dirty="0">
                <a:latin typeface="Arial Narrow" panose="020B0606020202030204" pitchFamily="34" charset="0"/>
              </a:rPr>
              <a:t> bank </a:t>
            </a:r>
            <a:r>
              <a:rPr lang="en-US" sz="1600" dirty="0" err="1">
                <a:latin typeface="Arial Narrow" panose="020B0606020202030204" pitchFamily="34" charset="0"/>
              </a:rPr>
              <a:t>sentral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ingin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mengurangi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jumlah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uang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beredar</a:t>
            </a:r>
            <a:r>
              <a:rPr lang="en-US" sz="1600" dirty="0">
                <a:latin typeface="Arial Narrow" panose="020B0606020202030204" pitchFamily="34" charset="0"/>
              </a:rPr>
              <a:t>. Hal </a:t>
            </a:r>
            <a:r>
              <a:rPr lang="en-US" sz="1600" dirty="0" err="1">
                <a:latin typeface="Arial Narrow" panose="020B0606020202030204" pitchFamily="34" charset="0"/>
              </a:rPr>
              <a:t>ini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terjadi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karena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dengan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naiknya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cadangan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kas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berarti</a:t>
            </a:r>
            <a:r>
              <a:rPr lang="en-US" sz="1600" dirty="0">
                <a:latin typeface="Arial Narrow" panose="020B0606020202030204" pitchFamily="34" charset="0"/>
              </a:rPr>
              <a:t> bank </a:t>
            </a:r>
            <a:r>
              <a:rPr lang="en-US" sz="1600" dirty="0" err="1">
                <a:latin typeface="Arial Narrow" panose="020B0606020202030204" pitchFamily="34" charset="0"/>
              </a:rPr>
              <a:t>umum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harus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lebih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banyak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menahan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uang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tunai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untuk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tidak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diedarkan</a:t>
            </a:r>
            <a:r>
              <a:rPr lang="en-US" sz="1600" dirty="0">
                <a:latin typeface="Arial Narrow" panose="020B0606020202030204" pitchFamily="34" charset="0"/>
              </a:rPr>
              <a:t>.  </a:t>
            </a:r>
            <a:r>
              <a:rPr lang="en-US" sz="1600" dirty="0" err="1">
                <a:latin typeface="Arial Narrow" panose="020B0606020202030204" pitchFamily="34" charset="0"/>
              </a:rPr>
              <a:t>Jika</a:t>
            </a:r>
            <a:r>
              <a:rPr lang="en-US" sz="1600" dirty="0">
                <a:latin typeface="Arial Narrow" panose="020B0606020202030204" pitchFamily="34" charset="0"/>
              </a:rPr>
              <a:t> bank </a:t>
            </a:r>
            <a:r>
              <a:rPr lang="en-US" sz="1600" dirty="0" err="1">
                <a:latin typeface="Arial Narrow" panose="020B0606020202030204" pitchFamily="34" charset="0"/>
              </a:rPr>
              <a:t>sentral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menurunkan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cadangan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kas</a:t>
            </a:r>
            <a:r>
              <a:rPr lang="en-US" sz="1600" dirty="0"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latin typeface="Arial Narrow" panose="020B0606020202030204" pitchFamily="34" charset="0"/>
              </a:rPr>
              <a:t>berarti</a:t>
            </a:r>
            <a:r>
              <a:rPr lang="en-US" sz="1600" dirty="0">
                <a:latin typeface="Arial Narrow" panose="020B0606020202030204" pitchFamily="34" charset="0"/>
              </a:rPr>
              <a:t> bank </a:t>
            </a:r>
            <a:r>
              <a:rPr lang="en-US" sz="1600" dirty="0" err="1">
                <a:latin typeface="Arial Narrow" panose="020B0606020202030204" pitchFamily="34" charset="0"/>
              </a:rPr>
              <a:t>sentral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ingin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menambah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jumlah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uang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beredar</a:t>
            </a:r>
            <a:r>
              <a:rPr lang="en-US" sz="1600" dirty="0">
                <a:latin typeface="Arial Narrow" panose="020B0606020202030204" pitchFamily="34" charset="0"/>
              </a:rPr>
              <a:t>. </a:t>
            </a:r>
            <a:r>
              <a:rPr lang="en-US" sz="1600" dirty="0" err="1">
                <a:latin typeface="Arial Narrow" panose="020B0606020202030204" pitchFamily="34" charset="0"/>
              </a:rPr>
              <a:t>Dalam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hal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ini</a:t>
            </a:r>
            <a:r>
              <a:rPr lang="en-US" sz="1600" dirty="0">
                <a:latin typeface="Arial Narrow" panose="020B0606020202030204" pitchFamily="34" charset="0"/>
              </a:rPr>
              <a:t> bank-bank </a:t>
            </a:r>
            <a:r>
              <a:rPr lang="en-US" sz="1600" dirty="0" err="1">
                <a:latin typeface="Arial Narrow" panose="020B0606020202030204" pitchFamily="34" charset="0"/>
              </a:rPr>
              <a:t>umum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diberi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kesempatan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untuk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dapat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mengedarkan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uang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lebih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banyak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>
              <a:buNone/>
            </a:pPr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4. </a:t>
            </a:r>
            <a:r>
              <a:rPr lang="en-US" sz="1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Kebijakan</a:t>
            </a:r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Kredit</a:t>
            </a:r>
            <a:r>
              <a:rPr lang="en-US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Selektif</a:t>
            </a:r>
            <a:endParaRPr lang="en-US" sz="1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en-US" sz="1600" dirty="0" err="1">
                <a:latin typeface="Arial Narrow" panose="020B0606020202030204" pitchFamily="34" charset="0"/>
              </a:rPr>
              <a:t>Kebijakan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kredit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selektif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adalah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kebijakan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pengetahuan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jumlah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uang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beredar</a:t>
            </a:r>
            <a:r>
              <a:rPr lang="en-US" sz="1600" dirty="0">
                <a:latin typeface="Arial Narrow" panose="020B0606020202030204" pitchFamily="34" charset="0"/>
              </a:rPr>
              <a:t>. </a:t>
            </a:r>
            <a:r>
              <a:rPr lang="en-US" sz="1600" dirty="0" err="1">
                <a:latin typeface="Arial Narrow" panose="020B0606020202030204" pitchFamily="34" charset="0"/>
              </a:rPr>
              <a:t>Kredit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selektif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ini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dilakukan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dengan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cara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menentukan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syarat-syarat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kredit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dikenal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dengan</a:t>
            </a:r>
            <a:r>
              <a:rPr lang="en-US" sz="1600" dirty="0">
                <a:latin typeface="Arial Narrow" panose="020B0606020202030204" pitchFamily="34" charset="0"/>
              </a:rPr>
              <a:t> 5C. </a:t>
            </a:r>
          </a:p>
        </p:txBody>
      </p:sp>
    </p:spTree>
    <p:extLst>
      <p:ext uri="{BB962C8B-B14F-4D97-AF65-F5344CB8AC3E}">
        <p14:creationId xmlns:p14="http://schemas.microsoft.com/office/powerpoint/2010/main" val="40812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214290"/>
            <a:ext cx="9342094" cy="5312451"/>
          </a:xfrm>
          <a:ln w="19050">
            <a:solidFill>
              <a:schemeClr val="tx1"/>
            </a:solidFill>
          </a:ln>
        </p:spPr>
        <p:txBody>
          <a:bodyPr anchor="t">
            <a:normAutofit fontScale="92500"/>
          </a:bodyPr>
          <a:lstStyle/>
          <a:p>
            <a:pPr>
              <a:buNone/>
            </a:pPr>
            <a:r>
              <a:rPr lang="en-US" sz="3000" b="1" dirty="0" err="1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Kebijakan</a:t>
            </a:r>
            <a:r>
              <a:rPr lang="en-US" sz="30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Moneter</a:t>
            </a:r>
            <a:endParaRPr lang="en-US" sz="30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cap="none" dirty="0" err="1" smtClean="0">
                <a:latin typeface="Arial Narrow" panose="020B0606020202030204" pitchFamily="34" charset="0"/>
              </a:rPr>
              <a:t>Selain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Kebijakan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Di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Atas</a:t>
            </a:r>
            <a:r>
              <a:rPr lang="en-US" sz="2400" cap="none" dirty="0" smtClean="0">
                <a:latin typeface="Arial Narrow" panose="020B0606020202030204" pitchFamily="34" charset="0"/>
              </a:rPr>
              <a:t> Ada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Beberapa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Kebijakan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Moneter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Dapat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Dilakukan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Pemerintah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Seperti</a:t>
            </a:r>
            <a:r>
              <a:rPr lang="en-US" sz="2400" cap="none" dirty="0" smtClean="0">
                <a:latin typeface="Arial Narrow" panose="020B0606020202030204" pitchFamily="34" charset="0"/>
              </a:rPr>
              <a:t>: </a:t>
            </a:r>
          </a:p>
          <a:p>
            <a:pPr marL="457200" indent="-457200">
              <a:buSzPct val="157000"/>
              <a:buFont typeface="+mj-lt"/>
              <a:buAutoNum type="alphaLcPeriod"/>
            </a:pPr>
            <a:r>
              <a:rPr lang="en-US" sz="2400" cap="none" dirty="0" err="1" smtClean="0">
                <a:latin typeface="Arial Narrow" panose="020B0606020202030204" pitchFamily="34" charset="0"/>
              </a:rPr>
              <a:t>Devaluasi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Adalah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Kebijakan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Bank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Sentral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Menurunkan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Nilai</a:t>
            </a:r>
            <a:r>
              <a:rPr lang="en-US" sz="2400" cap="none" dirty="0" smtClean="0">
                <a:latin typeface="Arial Narrow" panose="020B0606020202030204" pitchFamily="34" charset="0"/>
              </a:rPr>
              <a:t> Rupiah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Terhadap</a:t>
            </a:r>
            <a:r>
              <a:rPr lang="en-US" sz="2400" cap="none" dirty="0" smtClean="0">
                <a:latin typeface="Arial Narrow" panose="020B0606020202030204" pitchFamily="34" charset="0"/>
              </a:rPr>
              <a:t> Mata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Uang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Asing</a:t>
            </a:r>
            <a:r>
              <a:rPr lang="en-US" sz="2400" cap="none" dirty="0" smtClean="0"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buSzPct val="157000"/>
              <a:buFont typeface="+mj-lt"/>
              <a:buAutoNum type="alphaLcPeriod"/>
            </a:pPr>
            <a:r>
              <a:rPr lang="en-US" sz="2400" cap="none" dirty="0" err="1" smtClean="0">
                <a:latin typeface="Arial Narrow" panose="020B0606020202030204" pitchFamily="34" charset="0"/>
              </a:rPr>
              <a:t>Revaluasi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Adalah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Kebijakan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Bank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Sentral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Menaikkan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Nilai</a:t>
            </a:r>
            <a:r>
              <a:rPr lang="en-US" sz="2400" cap="none" dirty="0" smtClean="0">
                <a:latin typeface="Arial Narrow" panose="020B0606020202030204" pitchFamily="34" charset="0"/>
              </a:rPr>
              <a:t> Mata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Uang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Dalam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Negeri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Terhadap</a:t>
            </a:r>
            <a:r>
              <a:rPr lang="en-US" sz="2400" cap="none" dirty="0" smtClean="0">
                <a:latin typeface="Arial Narrow" panose="020B0606020202030204" pitchFamily="34" charset="0"/>
              </a:rPr>
              <a:t>  Mata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Uang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Asing</a:t>
            </a:r>
            <a:r>
              <a:rPr lang="en-US" sz="2400" cap="none" dirty="0" smtClean="0"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buSzPct val="157000"/>
              <a:buFont typeface="+mj-lt"/>
              <a:buAutoNum type="alphaLcPeriod"/>
            </a:pPr>
            <a:r>
              <a:rPr lang="en-US" sz="2400" cap="none" dirty="0" err="1" smtClean="0">
                <a:latin typeface="Arial Narrow" panose="020B0606020202030204" pitchFamily="34" charset="0"/>
              </a:rPr>
              <a:t>Sanering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Adalah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Kebijakan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Moneter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Dilakukan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Oleh</a:t>
            </a:r>
            <a:r>
              <a:rPr lang="en-US" sz="2400" cap="none" dirty="0" smtClean="0">
                <a:latin typeface="Arial Narrow" panose="020B0606020202030204" pitchFamily="34" charset="0"/>
              </a:rPr>
              <a:t> Bank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Sentral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Dengan</a:t>
            </a:r>
            <a:r>
              <a:rPr lang="en-US" sz="2400" cap="none" dirty="0" smtClean="0">
                <a:latin typeface="Arial Narrow" panose="020B0606020202030204" pitchFamily="34" charset="0"/>
              </a:rPr>
              <a:t> Cara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Pengguntingan</a:t>
            </a:r>
            <a:r>
              <a:rPr lang="en-US" sz="2400" cap="none" dirty="0" smtClean="0">
                <a:latin typeface="Arial Narrow" panose="020B0606020202030204" pitchFamily="34" charset="0"/>
              </a:rPr>
              <a:t> (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Pemotongan</a:t>
            </a:r>
            <a:r>
              <a:rPr lang="en-US" sz="2400" cap="none" dirty="0" smtClean="0">
                <a:latin typeface="Arial Narrow" panose="020B0606020202030204" pitchFamily="34" charset="0"/>
              </a:rPr>
              <a:t>)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Uang</a:t>
            </a:r>
            <a:r>
              <a:rPr lang="en-US" sz="2400" cap="none" dirty="0" smtClean="0">
                <a:latin typeface="Arial Narrow" panose="020B0606020202030204" pitchFamily="34" charset="0"/>
              </a:rPr>
              <a:t>. Hal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Ini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Dilakukan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Menyehatkan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Kembali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Nilai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Uang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Sudah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Jatuh</a:t>
            </a:r>
            <a:r>
              <a:rPr lang="en-US" sz="2400" cap="none" dirty="0" smtClean="0">
                <a:latin typeface="Arial Narrow" panose="020B0606020202030204" pitchFamily="34" charset="0"/>
              </a:rPr>
              <a:t>. </a:t>
            </a:r>
          </a:p>
          <a:p>
            <a:pPr>
              <a:buNone/>
            </a:pPr>
            <a:r>
              <a:rPr lang="en-US" sz="2400" cap="none" dirty="0" smtClean="0">
                <a:latin typeface="Arial Narrow" panose="020B0606020202030204" pitchFamily="34" charset="0"/>
              </a:rPr>
              <a:t>  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Pemerintah</a:t>
            </a:r>
            <a:r>
              <a:rPr lang="en-US" sz="2400" cap="none" dirty="0" smtClean="0">
                <a:latin typeface="Arial Narrow" panose="020B0606020202030204" pitchFamily="34" charset="0"/>
              </a:rPr>
              <a:t> Indonesia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Pernah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Melakukan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Kebijakan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Sanering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Pada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Tahun</a:t>
            </a:r>
            <a:r>
              <a:rPr lang="en-US" sz="2400" cap="none" dirty="0" smtClean="0">
                <a:latin typeface="Arial Narrow" panose="020B0606020202030204" pitchFamily="34" charset="0"/>
              </a:rPr>
              <a:t> 1950an.</a:t>
            </a:r>
            <a:endParaRPr lang="en-US" sz="24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214290"/>
            <a:ext cx="8715436" cy="5164534"/>
          </a:xfrm>
          <a:ln w="19050">
            <a:solidFill>
              <a:schemeClr val="tx1"/>
            </a:solidFill>
          </a:ln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en-US" sz="4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Syarat</a:t>
            </a:r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Kredit</a:t>
            </a:r>
            <a:r>
              <a:rPr lang="en-US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5C:</a:t>
            </a:r>
          </a:p>
          <a:p>
            <a:pPr>
              <a:buNone/>
            </a:pPr>
            <a:r>
              <a:rPr lang="en-US" b="1" dirty="0">
                <a:latin typeface="Arial Narrow" panose="020B0606020202030204" pitchFamily="34" charset="0"/>
              </a:rPr>
              <a:t>1. </a:t>
            </a:r>
            <a:r>
              <a:rPr lang="en-US" b="1" dirty="0">
                <a:latin typeface="Arial Narrow" panose="020B0606020202030204" pitchFamily="34" charset="0"/>
              </a:rPr>
              <a:t>Character</a:t>
            </a:r>
            <a:r>
              <a:rPr lang="en-US" dirty="0" smtClean="0">
                <a:latin typeface="Arial Narrow" panose="020B0606020202030204" pitchFamily="34" charset="0"/>
              </a:rPr>
              <a:t>,</a:t>
            </a:r>
            <a:r>
              <a:rPr lang="en-US" cap="none" dirty="0" smtClean="0">
                <a:latin typeface="Arial Narrow" panose="020B0606020202030204" pitchFamily="34" charset="0"/>
              </a:rPr>
              <a:t> </a:t>
            </a:r>
            <a:r>
              <a:rPr lang="en-US" cap="none" dirty="0" err="1" smtClean="0">
                <a:latin typeface="Arial Narrow" panose="020B0606020202030204" pitchFamily="34" charset="0"/>
              </a:rPr>
              <a:t>Ialah</a:t>
            </a:r>
            <a:r>
              <a:rPr lang="en-US" cap="none" dirty="0" smtClean="0">
                <a:latin typeface="Arial Narrow" panose="020B0606020202030204" pitchFamily="34" charset="0"/>
              </a:rPr>
              <a:t> </a:t>
            </a:r>
            <a:r>
              <a:rPr lang="en-US" cap="none" dirty="0" err="1" smtClean="0">
                <a:latin typeface="Arial Narrow" panose="020B0606020202030204" pitchFamily="34" charset="0"/>
              </a:rPr>
              <a:t>Sifat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Watak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Hobi</a:t>
            </a:r>
            <a:r>
              <a:rPr lang="en-US" cap="none" dirty="0" smtClean="0">
                <a:latin typeface="Arial Narrow" panose="020B0606020202030204" pitchFamily="34" charset="0"/>
              </a:rPr>
              <a:t>, Dan </a:t>
            </a:r>
            <a:r>
              <a:rPr lang="en-US" cap="none" dirty="0" err="1" smtClean="0">
                <a:latin typeface="Arial Narrow" panose="020B0606020202030204" pitchFamily="34" charset="0"/>
              </a:rPr>
              <a:t>Kebiasaan</a:t>
            </a:r>
            <a:r>
              <a:rPr lang="en-US" cap="none" dirty="0" smtClean="0">
                <a:latin typeface="Arial Narrow" panose="020B0606020202030204" pitchFamily="34" charset="0"/>
              </a:rPr>
              <a:t> Dari </a:t>
            </a:r>
            <a:r>
              <a:rPr lang="en-US" cap="none" dirty="0" err="1" smtClean="0">
                <a:latin typeface="Arial Narrow" panose="020B0606020202030204" pitchFamily="34" charset="0"/>
              </a:rPr>
              <a:t>Debitur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Merupakan</a:t>
            </a:r>
            <a:r>
              <a:rPr lang="en-US" cap="none" dirty="0" smtClean="0">
                <a:latin typeface="Arial Narrow" panose="020B0606020202030204" pitchFamily="34" charset="0"/>
              </a:rPr>
              <a:t> Salah </a:t>
            </a:r>
            <a:r>
              <a:rPr lang="en-US" cap="none" dirty="0" err="1" smtClean="0">
                <a:latin typeface="Arial Narrow" panose="020B0606020202030204" pitchFamily="34" charset="0"/>
              </a:rPr>
              <a:t>Satu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Syarat</a:t>
            </a:r>
            <a:r>
              <a:rPr lang="en-US" cap="none" dirty="0" smtClean="0">
                <a:latin typeface="Arial Narrow" panose="020B0606020202030204" pitchFamily="34" charset="0"/>
              </a:rPr>
              <a:t> Yang </a:t>
            </a:r>
            <a:r>
              <a:rPr lang="en-US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Dipertimbangkan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Dalam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Pemberian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Kredit</a:t>
            </a:r>
            <a:r>
              <a:rPr lang="en-US" cap="none" dirty="0" smtClean="0">
                <a:latin typeface="Arial Narrow" panose="020B0606020202030204" pitchFamily="34" charset="0"/>
              </a:rPr>
              <a:t>. </a:t>
            </a:r>
            <a:r>
              <a:rPr lang="en-US" cap="none" dirty="0" err="1" smtClean="0">
                <a:latin typeface="Arial Narrow" panose="020B0606020202030204" pitchFamily="34" charset="0"/>
              </a:rPr>
              <a:t>Kreditur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Senantiasa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Selektif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Dalam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Memilih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Karakter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Calon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Debitur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Sajangan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Sampai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Memberikan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Pinjaman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Kepada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Debitur</a:t>
            </a:r>
            <a:r>
              <a:rPr lang="en-US" cap="none" dirty="0" smtClean="0">
                <a:latin typeface="Arial Narrow" panose="020B0606020202030204" pitchFamily="34" charset="0"/>
              </a:rPr>
              <a:t> Yang </a:t>
            </a:r>
            <a:r>
              <a:rPr lang="en-US" cap="none" dirty="0" err="1" smtClean="0">
                <a:latin typeface="Arial Narrow" panose="020B0606020202030204" pitchFamily="34" charset="0"/>
              </a:rPr>
              <a:t>Mempunyai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Karakter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Suka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Bohong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Ingkar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Janji</a:t>
            </a:r>
            <a:r>
              <a:rPr lang="en-US" cap="none" dirty="0" smtClean="0">
                <a:latin typeface="Arial Narrow" panose="020B0606020202030204" pitchFamily="34" charset="0"/>
              </a:rPr>
              <a:t>, Dan </a:t>
            </a:r>
            <a:r>
              <a:rPr lang="en-US" cap="none" dirty="0" err="1" smtClean="0">
                <a:latin typeface="Arial Narrow" panose="020B0606020202030204" pitchFamily="34" charset="0"/>
              </a:rPr>
              <a:t>Memiliki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Kebiasaan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Buruk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Seperti</a:t>
            </a:r>
            <a:r>
              <a:rPr lang="en-US" cap="none" dirty="0" smtClean="0">
                <a:latin typeface="Arial Narrow" panose="020B0606020202030204" pitchFamily="34" charset="0"/>
              </a:rPr>
              <a:t> Judi, </a:t>
            </a:r>
            <a:r>
              <a:rPr lang="en-US" cap="none" dirty="0" err="1" smtClean="0">
                <a:latin typeface="Arial Narrow" panose="020B0606020202030204" pitchFamily="34" charset="0"/>
              </a:rPr>
              <a:t>Hidup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Boros</a:t>
            </a:r>
            <a:r>
              <a:rPr lang="en-US" cap="none" dirty="0" smtClean="0">
                <a:latin typeface="Arial Narrow" panose="020B0606020202030204" pitchFamily="34" charset="0"/>
              </a:rPr>
              <a:t>, Dan Lain-lain. </a:t>
            </a:r>
            <a:r>
              <a:rPr lang="en-US" cap="none" dirty="0" err="1" smtClean="0">
                <a:latin typeface="Arial Narrow" panose="020B0606020202030204" pitchFamily="34" charset="0"/>
              </a:rPr>
              <a:t>Dengan</a:t>
            </a:r>
            <a:r>
              <a:rPr lang="en-US" cap="none" dirty="0" smtClean="0">
                <a:latin typeface="Arial Narrow" panose="020B0606020202030204" pitchFamily="34" charset="0"/>
              </a:rPr>
              <a:t> Kata Lain, </a:t>
            </a:r>
            <a:r>
              <a:rPr lang="en-US" cap="none" dirty="0" err="1" smtClean="0">
                <a:latin typeface="Arial Narrow" panose="020B0606020202030204" pitchFamily="34" charset="0"/>
              </a:rPr>
              <a:t>Kreditur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Memilih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Calon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Kreditur</a:t>
            </a:r>
            <a:r>
              <a:rPr lang="en-US" cap="none" dirty="0" smtClean="0">
                <a:latin typeface="Arial Narrow" panose="020B0606020202030204" pitchFamily="34" charset="0"/>
              </a:rPr>
              <a:t> Yang </a:t>
            </a:r>
            <a:r>
              <a:rPr lang="en-US" cap="none" dirty="0" err="1" smtClean="0">
                <a:latin typeface="Arial Narrow" panose="020B0606020202030204" pitchFamily="34" charset="0"/>
              </a:rPr>
              <a:t>Bertingkah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Laku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Baik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Selalu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Menepati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Janji</a:t>
            </a:r>
            <a:r>
              <a:rPr lang="en-US" cap="none" dirty="0" smtClean="0">
                <a:latin typeface="Arial Narrow" panose="020B0606020202030204" pitchFamily="34" charset="0"/>
              </a:rPr>
              <a:t>, Dan </a:t>
            </a:r>
            <a:r>
              <a:rPr lang="en-US" cap="none" dirty="0" err="1" smtClean="0">
                <a:latin typeface="Arial Narrow" panose="020B0606020202030204" pitchFamily="34" charset="0"/>
              </a:rPr>
              <a:t>Senantiasa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Berusaha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Memenuhi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Kewajibannya</a:t>
            </a:r>
            <a:r>
              <a:rPr lang="en-US" cap="none" dirty="0" smtClean="0">
                <a:latin typeface="Arial Narrow" panose="020B0606020202030204" pitchFamily="34" charset="0"/>
              </a:rPr>
              <a:t>. </a:t>
            </a:r>
            <a:r>
              <a:rPr lang="en-US" cap="none" dirty="0" err="1" smtClean="0">
                <a:latin typeface="Arial Narrow" panose="020B0606020202030204" pitchFamily="34" charset="0"/>
              </a:rPr>
              <a:t>Intinya</a:t>
            </a:r>
            <a:r>
              <a:rPr lang="en-US" cap="none" dirty="0" smtClean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Memilih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Calon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Peminjam</a:t>
            </a:r>
            <a:r>
              <a:rPr lang="en-US" cap="none" dirty="0" smtClean="0">
                <a:latin typeface="Arial Narrow" panose="020B0606020202030204" pitchFamily="34" charset="0"/>
              </a:rPr>
              <a:t> Yang </a:t>
            </a:r>
            <a:r>
              <a:rPr lang="en-US" cap="none" dirty="0" err="1" smtClean="0">
                <a:latin typeface="Arial Narrow" panose="020B0606020202030204" pitchFamily="34" charset="0"/>
              </a:rPr>
              <a:t>Mempunyai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Reputasi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Baik</a:t>
            </a:r>
            <a:r>
              <a:rPr lang="en-US" cap="none" dirty="0" smtClean="0">
                <a:latin typeface="Arial Narrow" panose="020B0606020202030204" pitchFamily="34" charset="0"/>
              </a:rPr>
              <a:t> Di </a:t>
            </a:r>
            <a:r>
              <a:rPr lang="en-US" cap="none" dirty="0" err="1" smtClean="0">
                <a:latin typeface="Arial Narrow" panose="020B0606020202030204" pitchFamily="34" charset="0"/>
              </a:rPr>
              <a:t>Masyarakat</a:t>
            </a:r>
            <a:r>
              <a:rPr lang="en-US" cap="none" dirty="0" smtClean="0">
                <a:latin typeface="Arial Narrow" panose="020B0606020202030204" pitchFamily="34" charset="0"/>
              </a:rPr>
              <a:t>. </a:t>
            </a:r>
          </a:p>
          <a:p>
            <a:pPr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2</a:t>
            </a:r>
            <a:r>
              <a:rPr lang="en-US" b="1" dirty="0">
                <a:latin typeface="Arial Narrow" panose="020B0606020202030204" pitchFamily="34" charset="0"/>
              </a:rPr>
              <a:t> Capacity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cap="none" dirty="0" err="1" smtClean="0">
                <a:latin typeface="Arial Narrow" panose="020B0606020202030204" pitchFamily="34" charset="0"/>
              </a:rPr>
              <a:t>Ialah</a:t>
            </a:r>
            <a:r>
              <a:rPr lang="en-US" cap="none" dirty="0" smtClean="0">
                <a:latin typeface="Arial Narrow" panose="020B0606020202030204" pitchFamily="34" charset="0"/>
              </a:rPr>
              <a:t> </a:t>
            </a:r>
            <a:r>
              <a:rPr lang="en-US" cap="none" dirty="0" err="1" smtClean="0">
                <a:latin typeface="Arial Narrow" panose="020B0606020202030204" pitchFamily="34" charset="0"/>
              </a:rPr>
              <a:t>Pihak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Kreditur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Memperhatikan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Syarat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Kapasitas</a:t>
            </a:r>
            <a:r>
              <a:rPr lang="en-US" cap="none" dirty="0" smtClean="0">
                <a:latin typeface="Arial Narrow" panose="020B0606020202030204" pitchFamily="34" charset="0"/>
              </a:rPr>
              <a:t> (</a:t>
            </a:r>
            <a:r>
              <a:rPr lang="en-US" cap="none" dirty="0" err="1" smtClean="0">
                <a:latin typeface="Arial Narrow" panose="020B0606020202030204" pitchFamily="34" charset="0"/>
              </a:rPr>
              <a:t>Kemampuan</a:t>
            </a:r>
            <a:r>
              <a:rPr lang="en-US" cap="none" dirty="0" smtClean="0">
                <a:latin typeface="Arial Narrow" panose="020B0606020202030204" pitchFamily="34" charset="0"/>
              </a:rPr>
              <a:t>) Yang </a:t>
            </a:r>
            <a:r>
              <a:rPr lang="en-US" cap="none" dirty="0" err="1" smtClean="0">
                <a:latin typeface="Arial Narrow" panose="020B0606020202030204" pitchFamily="34" charset="0"/>
              </a:rPr>
              <a:t>Dimiliki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Calon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Debitur</a:t>
            </a:r>
            <a:r>
              <a:rPr lang="en-US" cap="none" dirty="0" smtClean="0">
                <a:latin typeface="Arial Narrow" panose="020B0606020202030204" pitchFamily="34" charset="0"/>
              </a:rPr>
              <a:t>. </a:t>
            </a:r>
            <a:r>
              <a:rPr lang="en-US" cap="none" dirty="0" err="1" smtClean="0">
                <a:latin typeface="Arial Narrow" panose="020B0606020202030204" pitchFamily="34" charset="0"/>
              </a:rPr>
              <a:t>Apakah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Dia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Itu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Mempunyai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Kemampuan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Mengembalikan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Lagi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Pinjamannya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Atau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Tidak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  <a:r>
              <a:rPr lang="en-US" dirty="0">
                <a:latin typeface="Arial Narrow" panose="020B0606020202030204" pitchFamily="34" charset="0"/>
              </a:rPr>
              <a:t/>
            </a:r>
            <a:br>
              <a:rPr lang="en-US" dirty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387" y="563914"/>
            <a:ext cx="9274859" cy="4411498"/>
          </a:xfrm>
          <a:ln w="19050">
            <a:solidFill>
              <a:schemeClr val="tx1"/>
            </a:solidFill>
          </a:ln>
        </p:spPr>
        <p:txBody>
          <a:bodyPr anchor="t">
            <a:normAutofit fontScale="77500" lnSpcReduction="20000"/>
          </a:bodyPr>
          <a:lstStyle/>
          <a:p>
            <a:pPr>
              <a:buNone/>
            </a:pPr>
            <a:r>
              <a:rPr 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Syarat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Kredit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5C</a:t>
            </a:r>
            <a:r>
              <a:rPr lang="en-US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buNone/>
            </a:pP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3</a:t>
            </a:r>
            <a:r>
              <a:rPr lang="en-US" sz="2400" b="1" dirty="0">
                <a:latin typeface="Arial Narrow" panose="020B0606020202030204" pitchFamily="34" charset="0"/>
              </a:rPr>
              <a:t>. </a:t>
            </a:r>
            <a:r>
              <a:rPr lang="en-US" sz="2400" b="1" dirty="0">
                <a:latin typeface="Arial Narrow" panose="020B0606020202030204" pitchFamily="34" charset="0"/>
              </a:rPr>
              <a:t>Collateral ; Collateral (</a:t>
            </a:r>
            <a:r>
              <a:rPr lang="en-US" sz="2400" b="1" dirty="0" err="1">
                <a:latin typeface="Arial Narrow" panose="020B0606020202030204" pitchFamily="34" charset="0"/>
              </a:rPr>
              <a:t>jaminan</a:t>
            </a:r>
            <a:r>
              <a:rPr lang="en-US" sz="2400" b="1" dirty="0">
                <a:latin typeface="Arial Narrow" panose="020B0606020202030204" pitchFamily="34" charset="0"/>
              </a:rPr>
              <a:t>) </a:t>
            </a:r>
            <a:r>
              <a:rPr lang="en-US" sz="2400" cap="none" dirty="0" smtClean="0">
                <a:latin typeface="Arial Narrow" panose="020B0606020202030204" pitchFamily="34" charset="0"/>
              </a:rPr>
              <a:t>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Dimiliki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Calon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Debitur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Merupakan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Syarat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Kredit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Tidak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Kalah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Pentingnya</a:t>
            </a:r>
            <a:r>
              <a:rPr lang="en-US" sz="2400" cap="none" dirty="0" smtClean="0">
                <a:latin typeface="Arial Narrow" panose="020B0606020202030204" pitchFamily="34" charset="0"/>
              </a:rPr>
              <a:t> Serta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Diperhatikan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Sebelum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Memberikan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Kredit</a:t>
            </a:r>
            <a:r>
              <a:rPr lang="en-US" sz="2400" cap="none" dirty="0" smtClean="0">
                <a:latin typeface="Arial Narrow" panose="020B0606020202030204" pitchFamily="34" charset="0"/>
              </a:rPr>
              <a:t>.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Jaminan</a:t>
            </a:r>
            <a:r>
              <a:rPr lang="en-US" sz="2400" cap="none" dirty="0" smtClean="0">
                <a:latin typeface="Arial Narrow" panose="020B0606020202030204" pitchFamily="34" charset="0"/>
              </a:rPr>
              <a:t> (Collateral)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Sangat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Berguna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Berjaga-jaga</a:t>
            </a:r>
            <a:r>
              <a:rPr lang="en-US" sz="2400" cap="none" dirty="0" smtClean="0">
                <a:latin typeface="Arial Narrow" panose="020B0606020202030204" pitchFamily="34" charset="0"/>
              </a:rPr>
              <a:t>,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Seandainya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Debitur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Tidak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Mampu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Mengembalikan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Pinjamannya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Tepat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Waktu</a:t>
            </a:r>
            <a:r>
              <a:rPr lang="en-US" sz="2400" cap="none" dirty="0" smtClean="0">
                <a:latin typeface="Arial Narrow" panose="020B0606020202030204" pitchFamily="34" charset="0"/>
              </a:rPr>
              <a:t>. </a:t>
            </a:r>
          </a:p>
          <a:p>
            <a:pPr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4</a:t>
            </a:r>
            <a:r>
              <a:rPr lang="en-US" sz="2400" b="1" dirty="0">
                <a:latin typeface="Arial Narrow" panose="020B0606020202030204" pitchFamily="34" charset="0"/>
              </a:rPr>
              <a:t>. Capital, Capital (modal) </a:t>
            </a:r>
            <a:r>
              <a:rPr lang="en-US" sz="2400" cap="none" dirty="0" smtClean="0">
                <a:latin typeface="Arial Narrow" panose="020B0606020202030204" pitchFamily="34" charset="0"/>
              </a:rPr>
              <a:t>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Dimiliki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Debitur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Merupakan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Syarat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Kredit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Dipertimbangkan</a:t>
            </a:r>
            <a:r>
              <a:rPr lang="en-US" sz="2400" cap="none" dirty="0" smtClean="0">
                <a:latin typeface="Arial Narrow" panose="020B0606020202030204" pitchFamily="34" charset="0"/>
              </a:rPr>
              <a:t>,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Terutama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Jumlah</a:t>
            </a:r>
            <a:r>
              <a:rPr lang="en-US" sz="2400" cap="none" dirty="0" smtClean="0">
                <a:latin typeface="Arial Narrow" panose="020B0606020202030204" pitchFamily="34" charset="0"/>
              </a:rPr>
              <a:t> Modal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Dimiliki</a:t>
            </a:r>
            <a:r>
              <a:rPr lang="en-US" sz="2400" cap="none" dirty="0" smtClean="0">
                <a:latin typeface="Arial Narrow" panose="020B0606020202030204" pitchFamily="34" charset="0"/>
              </a:rPr>
              <a:t> Dan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Alokasi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Penggunaan</a:t>
            </a:r>
            <a:r>
              <a:rPr lang="en-US" sz="2400" cap="none" dirty="0" smtClean="0">
                <a:latin typeface="Arial Narrow" panose="020B0606020202030204" pitchFamily="34" charset="0"/>
              </a:rPr>
              <a:t> Modal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Tersebut</a:t>
            </a:r>
            <a:r>
              <a:rPr lang="en-US" sz="2400" cap="none" dirty="0" smtClean="0">
                <a:latin typeface="Arial Narrow" panose="020B0606020202030204" pitchFamily="34" charset="0"/>
              </a:rPr>
              <a:t>.</a:t>
            </a:r>
          </a:p>
          <a:p>
            <a:pPr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. Condition of Economy, 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Situasi</a:t>
            </a:r>
            <a:r>
              <a:rPr lang="en-US" sz="2400" cap="none" dirty="0" smtClean="0">
                <a:latin typeface="Arial Narrow" panose="020B0606020202030204" pitchFamily="34" charset="0"/>
              </a:rPr>
              <a:t> Dan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Kondisi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Ekonomi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Sekitar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Dimana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Calon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Debitur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Bertempat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Tinggal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Merupakan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Syarat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Kredit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Kelima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Dipertimbangkan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Dalam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Pemberian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Kredit</a:t>
            </a:r>
            <a:r>
              <a:rPr lang="en-US" sz="2400" cap="none" dirty="0" smtClean="0">
                <a:latin typeface="Arial Narrow" panose="020B0606020202030204" pitchFamily="34" charset="0"/>
              </a:rPr>
              <a:t>.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Kreditur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Harus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Memperhatikan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Kondisi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Ekonomi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Sekitar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Pada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Saat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Pemberian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Kredit</a:t>
            </a:r>
            <a:r>
              <a:rPr lang="en-US" sz="2400" cap="none" dirty="0" smtClean="0">
                <a:latin typeface="Arial Narrow" panose="020B0606020202030204" pitchFamily="34" charset="0"/>
              </a:rPr>
              <a:t> Dan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Kemungkinan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Kondisi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Ekonomi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Terjadi</a:t>
            </a:r>
            <a:r>
              <a:rPr lang="en-US" sz="2400" cap="none" dirty="0" smtClean="0">
                <a:latin typeface="Arial Narrow" panose="020B0606020202030204" pitchFamily="34" charset="0"/>
              </a:rPr>
              <a:t>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Dimasa</a:t>
            </a:r>
            <a:r>
              <a:rPr lang="en-US" sz="2400" cap="none" dirty="0" smtClean="0">
                <a:latin typeface="Arial Narrow" panose="020B0606020202030204" pitchFamily="34" charset="0"/>
              </a:rPr>
              <a:t> Yang Akan </a:t>
            </a:r>
            <a:r>
              <a:rPr lang="en-US" sz="2400" cap="none" dirty="0" err="1" smtClean="0">
                <a:latin typeface="Arial Narrow" panose="020B0606020202030204" pitchFamily="34" charset="0"/>
              </a:rPr>
              <a:t>Datang</a:t>
            </a:r>
            <a:r>
              <a:rPr lang="en-US" sz="2400" cap="none" dirty="0" smtClean="0">
                <a:latin typeface="Arial Narrow" panose="020B0606020202030204" pitchFamily="34" charset="0"/>
              </a:rPr>
              <a:t>.</a:t>
            </a:r>
            <a:endParaRPr lang="en-US" sz="24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46350" y="533401"/>
            <a:ext cx="742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>
                <a:solidFill>
                  <a:srgbClr val="3333CC"/>
                </a:solidFill>
              </a:rPr>
              <a:t>TERIMAKASIH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68500" y="4953001"/>
            <a:ext cx="825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00FF00"/>
                </a:solidFill>
              </a:rPr>
              <a:t>GOD LUCK FOR YOU</a:t>
            </a:r>
          </a:p>
        </p:txBody>
      </p:sp>
      <p:pic>
        <p:nvPicPr>
          <p:cNvPr id="14340" name="Picture 7" descr="ag006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1" y="2197101"/>
            <a:ext cx="22129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24"/>
          <p:cNvGrpSpPr>
            <a:grpSpLocks/>
          </p:cNvGrpSpPr>
          <p:nvPr/>
        </p:nvGrpSpPr>
        <p:grpSpPr bwMode="auto">
          <a:xfrm>
            <a:off x="1941513" y="2327276"/>
            <a:ext cx="7588250" cy="2716213"/>
            <a:chOff x="464" y="1466"/>
            <a:chExt cx="4413" cy="1711"/>
          </a:xfrm>
        </p:grpSpPr>
        <p:grpSp>
          <p:nvGrpSpPr>
            <p:cNvPr id="14342" name="Group 23"/>
            <p:cNvGrpSpPr>
              <a:grpSpLocks/>
            </p:cNvGrpSpPr>
            <p:nvPr/>
          </p:nvGrpSpPr>
          <p:grpSpPr bwMode="auto">
            <a:xfrm>
              <a:off x="464" y="1708"/>
              <a:ext cx="4413" cy="1469"/>
              <a:chOff x="464" y="1708"/>
              <a:chExt cx="4413" cy="1469"/>
            </a:xfrm>
          </p:grpSpPr>
          <p:grpSp>
            <p:nvGrpSpPr>
              <p:cNvPr id="14345" name="Group 22"/>
              <p:cNvGrpSpPr>
                <a:grpSpLocks/>
              </p:cNvGrpSpPr>
              <p:nvPr/>
            </p:nvGrpSpPr>
            <p:grpSpPr bwMode="auto">
              <a:xfrm>
                <a:off x="648" y="1708"/>
                <a:ext cx="4229" cy="1469"/>
                <a:chOff x="648" y="1708"/>
                <a:chExt cx="4229" cy="1469"/>
              </a:xfrm>
            </p:grpSpPr>
            <p:pic>
              <p:nvPicPr>
                <p:cNvPr id="14347" name="Picture 11" descr="bd13659_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" y="1848"/>
                  <a:ext cx="1949" cy="1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4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0" y="2375"/>
                  <a:ext cx="1213" cy="250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/>
                  <a:endParaRPr lang="en-GB" altLang="en-US" sz="2000" b="1">
                    <a:solidFill>
                      <a:srgbClr val="FF0707"/>
                    </a:solidFill>
                    <a:latin typeface="Rockwell Extra Bold" panose="02060903040505020403" pitchFamily="18" charset="0"/>
                  </a:endParaRPr>
                </a:p>
              </p:txBody>
            </p:sp>
            <p:pic>
              <p:nvPicPr>
                <p:cNvPr id="14349" name="Picture 13" descr="ag00007_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6" y="1980"/>
                  <a:ext cx="441" cy="1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50" name="Freeform 14" descr="Stationery"/>
                <p:cNvSpPr>
                  <a:spLocks/>
                </p:cNvSpPr>
                <p:nvPr/>
              </p:nvSpPr>
              <p:spPr bwMode="auto">
                <a:xfrm>
                  <a:off x="3179" y="2700"/>
                  <a:ext cx="1397" cy="477"/>
                </a:xfrm>
                <a:custGeom>
                  <a:avLst/>
                  <a:gdLst>
                    <a:gd name="T0" fmla="*/ 29 w 1823"/>
                    <a:gd name="T1" fmla="*/ 103 h 565"/>
                    <a:gd name="T2" fmla="*/ 206 w 1823"/>
                    <a:gd name="T3" fmla="*/ 291 h 565"/>
                    <a:gd name="T4" fmla="*/ 297 w 1823"/>
                    <a:gd name="T5" fmla="*/ 298 h 565"/>
                    <a:gd name="T6" fmla="*/ 469 w 1823"/>
                    <a:gd name="T7" fmla="*/ 370 h 565"/>
                    <a:gd name="T8" fmla="*/ 534 w 1823"/>
                    <a:gd name="T9" fmla="*/ 403 h 565"/>
                    <a:gd name="T10" fmla="*/ 828 w 1823"/>
                    <a:gd name="T11" fmla="*/ 382 h 565"/>
                    <a:gd name="T12" fmla="*/ 941 w 1823"/>
                    <a:gd name="T13" fmla="*/ 357 h 565"/>
                    <a:gd name="T14" fmla="*/ 953 w 1823"/>
                    <a:gd name="T15" fmla="*/ 370 h 565"/>
                    <a:gd name="T16" fmla="*/ 958 w 1823"/>
                    <a:gd name="T17" fmla="*/ 350 h 565"/>
                    <a:gd name="T18" fmla="*/ 941 w 1823"/>
                    <a:gd name="T19" fmla="*/ 233 h 565"/>
                    <a:gd name="T20" fmla="*/ 1071 w 1823"/>
                    <a:gd name="T21" fmla="*/ 233 h 565"/>
                    <a:gd name="T22" fmla="*/ 851 w 1823"/>
                    <a:gd name="T23" fmla="*/ 171 h 565"/>
                    <a:gd name="T24" fmla="*/ 625 w 1823"/>
                    <a:gd name="T25" fmla="*/ 35 h 565"/>
                    <a:gd name="T26" fmla="*/ 343 w 1823"/>
                    <a:gd name="T27" fmla="*/ 0 h 565"/>
                    <a:gd name="T28" fmla="*/ 29 w 1823"/>
                    <a:gd name="T29" fmla="*/ 103 h 5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23" h="565">
                      <a:moveTo>
                        <a:pt x="49" y="144"/>
                      </a:moveTo>
                      <a:cubicBezTo>
                        <a:pt x="62" y="478"/>
                        <a:pt x="0" y="394"/>
                        <a:pt x="351" y="409"/>
                      </a:cubicBezTo>
                      <a:cubicBezTo>
                        <a:pt x="403" y="411"/>
                        <a:pt x="454" y="415"/>
                        <a:pt x="506" y="418"/>
                      </a:cubicBezTo>
                      <a:cubicBezTo>
                        <a:pt x="529" y="561"/>
                        <a:pt x="646" y="507"/>
                        <a:pt x="799" y="519"/>
                      </a:cubicBezTo>
                      <a:cubicBezTo>
                        <a:pt x="883" y="561"/>
                        <a:pt x="846" y="548"/>
                        <a:pt x="909" y="565"/>
                      </a:cubicBezTo>
                      <a:cubicBezTo>
                        <a:pt x="1084" y="559"/>
                        <a:pt x="1239" y="546"/>
                        <a:pt x="1411" y="537"/>
                      </a:cubicBezTo>
                      <a:cubicBezTo>
                        <a:pt x="1475" y="526"/>
                        <a:pt x="1539" y="512"/>
                        <a:pt x="1603" y="501"/>
                      </a:cubicBezTo>
                      <a:cubicBezTo>
                        <a:pt x="1609" y="507"/>
                        <a:pt x="1614" y="522"/>
                        <a:pt x="1622" y="519"/>
                      </a:cubicBezTo>
                      <a:cubicBezTo>
                        <a:pt x="1631" y="516"/>
                        <a:pt x="1631" y="501"/>
                        <a:pt x="1631" y="491"/>
                      </a:cubicBezTo>
                      <a:cubicBezTo>
                        <a:pt x="1631" y="345"/>
                        <a:pt x="1656" y="377"/>
                        <a:pt x="1603" y="327"/>
                      </a:cubicBezTo>
                      <a:cubicBezTo>
                        <a:pt x="1660" y="273"/>
                        <a:pt x="1753" y="327"/>
                        <a:pt x="1823" y="327"/>
                      </a:cubicBezTo>
                      <a:lnTo>
                        <a:pt x="1448" y="240"/>
                      </a:lnTo>
                      <a:lnTo>
                        <a:pt x="1064" y="48"/>
                      </a:lnTo>
                      <a:lnTo>
                        <a:pt x="584" y="0"/>
                      </a:lnTo>
                      <a:lnTo>
                        <a:pt x="49" y="144"/>
                      </a:lnTo>
                      <a:close/>
                    </a:path>
                  </a:pathLst>
                </a:custGeom>
                <a:blipFill dpi="0" rotWithShape="0">
                  <a:blip r:embed="rId5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51" name="Rectangle 15"/>
                <p:cNvSpPr>
                  <a:spLocks noChangeArrowheads="1"/>
                </p:cNvSpPr>
                <p:nvPr/>
              </p:nvSpPr>
              <p:spPr bwMode="auto">
                <a:xfrm>
                  <a:off x="3811" y="1929"/>
                  <a:ext cx="36" cy="1014"/>
                </a:xfrm>
                <a:prstGeom prst="rect">
                  <a:avLst/>
                </a:prstGeom>
                <a:solidFill>
                  <a:srgbClr val="99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43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348" y="1708"/>
                  <a:ext cx="938" cy="368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600" b="1" dirty="0" err="1" smtClean="0"/>
                    <a:t>Akuntansi</a:t>
                  </a:r>
                  <a:r>
                    <a:rPr lang="en-US" altLang="en-US" sz="1600" b="1" dirty="0" smtClean="0"/>
                    <a:t> </a:t>
                  </a:r>
                  <a:r>
                    <a:rPr lang="en-US" altLang="en-US" sz="1600" b="1" dirty="0" err="1" smtClean="0"/>
                    <a:t>Perbankan</a:t>
                  </a:r>
                  <a:endParaRPr lang="en-GB" altLang="en-US" sz="1600" b="1" dirty="0"/>
                </a:p>
              </p:txBody>
            </p:sp>
            <p:pic>
              <p:nvPicPr>
                <p:cNvPr id="14353" name="Picture 17" descr="ag00007_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2" y="2010"/>
                  <a:ext cx="441" cy="1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346" name="Rectangle 18" descr="Parchment"/>
              <p:cNvSpPr>
                <a:spLocks noChangeArrowheads="1"/>
              </p:cNvSpPr>
              <p:nvPr/>
            </p:nvSpPr>
            <p:spPr bwMode="auto">
              <a:xfrm>
                <a:off x="464" y="3053"/>
                <a:ext cx="4413" cy="116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4343" name="AutoShape 19"/>
            <p:cNvSpPr>
              <a:spLocks noChangeArrowheads="1"/>
            </p:cNvSpPr>
            <p:nvPr/>
          </p:nvSpPr>
          <p:spPr bwMode="auto">
            <a:xfrm>
              <a:off x="2232" y="1466"/>
              <a:ext cx="957" cy="324"/>
            </a:xfrm>
            <a:prstGeom prst="cloudCallout">
              <a:avLst>
                <a:gd name="adj1" fmla="val -31569"/>
                <a:gd name="adj2" fmla="val 2239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en-GB" altLang="en-US" sz="2400"/>
            </a:p>
          </p:txBody>
        </p:sp>
        <p:sp>
          <p:nvSpPr>
            <p:cNvPr id="14344" name="AutoShape 20"/>
            <p:cNvSpPr>
              <a:spLocks noChangeArrowheads="1"/>
            </p:cNvSpPr>
            <p:nvPr/>
          </p:nvSpPr>
          <p:spPr bwMode="auto">
            <a:xfrm>
              <a:off x="3152" y="1466"/>
              <a:ext cx="662" cy="324"/>
            </a:xfrm>
            <a:prstGeom prst="cloudCallout">
              <a:avLst>
                <a:gd name="adj1" fmla="val -67824"/>
                <a:gd name="adj2" fmla="val 2239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en-GB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093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2"/>
            <a:ext cx="9143999" cy="79826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Algerian" pitchFamily="82" charset="0"/>
              </a:rPr>
              <a:t>1.RUANG LINGKUP AKUNTANSI BANK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3" y="798269"/>
            <a:ext cx="9143999" cy="60597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/>
              <a:t>A.PENGERTIAN AKUNTANSI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b="1" dirty="0"/>
              <a:t>AKUNTANSI</a:t>
            </a:r>
            <a:r>
              <a:rPr lang="en-US" sz="2400" dirty="0"/>
              <a:t> ADALAH PROSES PENCATATAN,PENGKLASIFIKASIAN,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/>
              <a:t>   PENGANALISAAN SERTA PENAFSIRAN DATA KEUANGAN SECARA </a:t>
            </a:r>
          </a:p>
          <a:p>
            <a:pPr>
              <a:buNone/>
            </a:pPr>
            <a:r>
              <a:rPr lang="en-US" sz="2400" dirty="0"/>
              <a:t>    SISTEMATIS DARI BUKTI TRANSAKSI MENJADI SEBUAH LAPORAN </a:t>
            </a:r>
          </a:p>
          <a:p>
            <a:pPr>
              <a:buNone/>
            </a:pPr>
            <a:r>
              <a:rPr lang="en-US" sz="2400" dirty="0"/>
              <a:t>    KEUANGAN UNTUK PIHAK YANG BERKEPENTINGAN</a:t>
            </a:r>
          </a:p>
          <a:p>
            <a:pPr>
              <a:buNone/>
            </a:pPr>
            <a:r>
              <a:rPr lang="en-US" sz="2400" b="1" dirty="0"/>
              <a:t>   PENGERTIAN AKUTANSI PERBANKAN </a:t>
            </a:r>
            <a:endParaRPr lang="en-US" sz="2400" b="1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/>
              <a:t>AKUNTANSI PERBANKAN ADALAH PROSES PENCATATAN,</a:t>
            </a:r>
          </a:p>
          <a:p>
            <a:pPr>
              <a:buNone/>
            </a:pPr>
            <a:r>
              <a:rPr lang="en-US" sz="2400" dirty="0"/>
              <a:t>    PENGKLASIFIKASIAN, PENGANALISAAN SERTA PENAFSIRAN DATA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/>
              <a:t>   KEUANGAN PERBANKAN SECARA SISTEMATIS UNTUK PIHAK YANG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/>
              <a:t>   BERKEPENTINGAN YANG MENGACU KEPADA PRINSIP-PRINSIP  </a:t>
            </a:r>
          </a:p>
          <a:p>
            <a:pPr>
              <a:buNone/>
            </a:pPr>
            <a:r>
              <a:rPr lang="en-US" sz="2400" dirty="0"/>
              <a:t>    AKUNTANSI BERTERIMA UMUM.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65482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85" y="2"/>
            <a:ext cx="9143999" cy="70755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PRINSIP </a:t>
            </a:r>
            <a:r>
              <a:rPr lang="en-US" sz="2400" b="1" dirty="0">
                <a:latin typeface="Arial Narrow" panose="020B0606020202030204" pitchFamily="34" charset="0"/>
              </a:rPr>
              <a:t>DASAR AKUNTANSI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3" y="478953"/>
            <a:ext cx="9143999" cy="61504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400" dirty="0">
                <a:latin typeface="Arial Narrow" panose="020B0606020202030204" pitchFamily="34" charset="0"/>
              </a:rPr>
              <a:t>                                                             </a:t>
            </a: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4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4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4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4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400" dirty="0"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sz="1400" dirty="0">
                <a:latin typeface="Arial Narrow" panose="020B0606020202030204" pitchFamily="34" charset="0"/>
              </a:rPr>
              <a:t> </a:t>
            </a:r>
          </a:p>
          <a:p>
            <a:pPr>
              <a:buNone/>
            </a:pPr>
            <a:endParaRPr lang="en-US" sz="14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400" dirty="0">
                <a:latin typeface="Arial Narrow" panose="020B0606020202030204" pitchFamily="34" charset="0"/>
              </a:rPr>
              <a:t>             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845" y="2491335"/>
            <a:ext cx="1545413" cy="1451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PRINSIP DASAR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AKUNTANSI</a:t>
            </a:r>
            <a:endParaRPr lang="en-US" sz="20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1489" y="404890"/>
            <a:ext cx="2082947" cy="635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KESATUAN USAHA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1489" y="1373272"/>
            <a:ext cx="2082947" cy="635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KONTINUITAS PERUSAHAAN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1489" y="2400618"/>
            <a:ext cx="2082947" cy="635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PERIODE AKUNTANSI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489" y="3398482"/>
            <a:ext cx="2082947" cy="635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PENGUKURAN DALAM NILAI UANG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1489" y="4453044"/>
            <a:ext cx="2082947" cy="635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HARGA PEROLEHAN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1489" y="5303496"/>
            <a:ext cx="2082947" cy="6350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PENETAPAN BIAYA DAN PENDAPATAN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316072" y="3171956"/>
            <a:ext cx="4989321" cy="14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09984" y="658892"/>
            <a:ext cx="571504" cy="181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09984" y="1584184"/>
            <a:ext cx="571504" cy="34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09984" y="2659156"/>
            <a:ext cx="571504" cy="13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09984" y="3730727"/>
            <a:ext cx="571504" cy="30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09984" y="4849920"/>
            <a:ext cx="571504" cy="238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09984" y="5659552"/>
            <a:ext cx="571504" cy="6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25780" y="3159222"/>
            <a:ext cx="57150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38942" y="373141"/>
            <a:ext cx="3357586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Ada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pemisahan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harta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pemilik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dengan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perusahaan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8942" y="1411673"/>
            <a:ext cx="35719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Kegiatan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perusahaan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akan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berlangsung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utk.jk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waktu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yang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tidak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terbatas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0380" y="3483375"/>
            <a:ext cx="35719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Uang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dijadikan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sebagai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alat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untuk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menyajikan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data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perusahaan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0380" y="2483243"/>
            <a:ext cx="35719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Penentuan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hasil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yang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dicapai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oleh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perusahan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pada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masa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tertentu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10380" y="4516544"/>
            <a:ext cx="35719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Harga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yang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dibayarkan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untuk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memperoleh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harta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kekayaan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0380" y="5453991"/>
            <a:ext cx="35719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Pendapatan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beban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diakui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dengan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metode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akrual</a:t>
            </a:r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477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268942"/>
            <a:ext cx="9143999" cy="86061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 Black" panose="020B0A04020102020204" pitchFamily="34" charset="0"/>
              </a:rPr>
              <a:t>PERSAMAAN </a:t>
            </a:r>
            <a:r>
              <a:rPr lang="en-US" sz="2800" b="1" dirty="0">
                <a:latin typeface="Arial Black" panose="020B0A04020102020204" pitchFamily="34" charset="0"/>
              </a:rPr>
              <a:t>DASAR AKUTANSI PERBANKAN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433691"/>
            <a:ext cx="10049437" cy="420062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	</a:t>
            </a:r>
            <a:r>
              <a:rPr lang="en-US" sz="2400" b="1" dirty="0">
                <a:latin typeface="Arial Narrow" panose="020B0606020202030204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HARTA BANK = KEWAJIBAN BANK + MODAL BANK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HARTA   </a:t>
            </a:r>
            <a:r>
              <a:rPr lang="en-US" dirty="0" smtClean="0">
                <a:latin typeface="Arial Narrow" panose="020B0606020202030204" pitchFamily="34" charset="0"/>
              </a:rPr>
              <a:t>   </a:t>
            </a:r>
            <a:r>
              <a:rPr lang="en-US" dirty="0">
                <a:latin typeface="Arial Narrow" panose="020B0606020202030204" pitchFamily="34" charset="0"/>
              </a:rPr>
              <a:t>SEGALA SESUATU YANG DIMILIKI OLEH BANK BAIK BERWUJUD MAUPUN   </a:t>
            </a:r>
          </a:p>
          <a:p>
            <a:pPr>
              <a:buNone/>
            </a:pPr>
            <a:r>
              <a:rPr lang="en-US" dirty="0">
                <a:latin typeface="Arial Narrow" panose="020B0606020202030204" pitchFamily="34" charset="0"/>
              </a:rPr>
              <a:t>                  TIDAK  BERWUJUD, MIS:PENEMPATAN PADA BANK LAIN,PENYALURAN </a:t>
            </a:r>
          </a:p>
          <a:p>
            <a:pPr>
              <a:buNone/>
            </a:pPr>
            <a:r>
              <a:rPr lang="en-US" dirty="0">
                <a:latin typeface="Arial Narrow" panose="020B0606020202030204" pitchFamily="34" charset="0"/>
              </a:rPr>
              <a:t>                   KREDIT,SURAT BERHARGA,AKTIVA TETAP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KEWAJIBAN </a:t>
            </a:r>
            <a:r>
              <a:rPr lang="en-US" dirty="0" smtClean="0">
                <a:latin typeface="Arial Narrow" panose="020B0606020202030204" pitchFamily="34" charset="0"/>
              </a:rPr>
              <a:t>     </a:t>
            </a:r>
            <a:r>
              <a:rPr lang="en-US" dirty="0">
                <a:latin typeface="Arial Narrow" panose="020B0606020202030204" pitchFamily="34" charset="0"/>
              </a:rPr>
              <a:t>HAK KREDITUR ATAS KEKAYAAN PERUSAHAAN,MIS: PINJAMAN ANTAR </a:t>
            </a:r>
          </a:p>
          <a:p>
            <a:pPr>
              <a:buNone/>
            </a:pP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                          BANK,PINJAMAN NON BANK,DANA MASYARAKAT, DANA LAINNYA.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MODAL </a:t>
            </a:r>
            <a:r>
              <a:rPr lang="en-US" dirty="0" smtClean="0">
                <a:latin typeface="Arial Narrow" panose="020B0606020202030204" pitchFamily="34" charset="0"/>
              </a:rPr>
              <a:t>     </a:t>
            </a:r>
            <a:r>
              <a:rPr lang="en-US" dirty="0">
                <a:latin typeface="Arial Narrow" panose="020B0606020202030204" pitchFamily="34" charset="0"/>
              </a:rPr>
              <a:t>HAK PEMILIK ATAS KEKAYAAN PERUSAHAAN,MIS:SETORAN AWAL  </a:t>
            </a:r>
          </a:p>
          <a:p>
            <a:pPr>
              <a:buNone/>
            </a:pPr>
            <a:r>
              <a:rPr lang="en-US" dirty="0">
                <a:latin typeface="Arial Narrow" panose="020B0606020202030204" pitchFamily="34" charset="0"/>
              </a:rPr>
              <a:t>                    PEMEGANG SAHAM,AGIO SAHAM,LABA DITAHAN,LABA TAHUN BERJALAN,  </a:t>
            </a:r>
            <a:r>
              <a:rPr lang="en-US" dirty="0" smtClean="0">
                <a:latin typeface="Arial Narrow" panose="020B0606020202030204" pitchFamily="34" charset="0"/>
              </a:rPr>
              <a:t>DLL</a:t>
            </a:r>
            <a:r>
              <a:rPr lang="en-US" dirty="0">
                <a:latin typeface="Arial Narrow" panose="020B0606020202030204" pitchFamily="34" charset="0"/>
              </a:rPr>
              <a:t>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314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743" y="1423935"/>
            <a:ext cx="2754135" cy="24929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HUTANG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Dana </a:t>
            </a:r>
            <a:r>
              <a:rPr lang="en-US" sz="2000" dirty="0" err="1" smtClean="0">
                <a:latin typeface="Arial Narrow" panose="020B0606020202030204" pitchFamily="34" charset="0"/>
              </a:rPr>
              <a:t>Masyarakat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Dana </a:t>
            </a:r>
            <a:r>
              <a:rPr lang="en-US" sz="2000" dirty="0" err="1" smtClean="0">
                <a:latin typeface="Arial Narrow" panose="020B0606020202030204" pitchFamily="34" charset="0"/>
              </a:rPr>
              <a:t>Pinjaman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Dana </a:t>
            </a:r>
            <a:r>
              <a:rPr lang="en-US" sz="2000" dirty="0" err="1">
                <a:latin typeface="Arial Narrow" panose="020B0606020202030204" pitchFamily="34" charset="0"/>
              </a:rPr>
              <a:t>Lainnya</a:t>
            </a:r>
            <a:endParaRPr lang="en-US" sz="20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4706" y="1438261"/>
            <a:ext cx="2689116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HARTA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</a:rPr>
              <a:t>Penempatan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  </a:t>
            </a:r>
            <a:r>
              <a:rPr lang="en-US" sz="2000" dirty="0">
                <a:latin typeface="Arial Narrow" panose="020B0606020202030204" pitchFamily="34" charset="0"/>
              </a:rPr>
              <a:t>Dana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</a:rPr>
              <a:t>Penyaluran</a:t>
            </a:r>
            <a:r>
              <a:rPr lang="en-US" sz="2000" dirty="0">
                <a:latin typeface="Arial Narrow" panose="020B0606020202030204" pitchFamily="34" charset="0"/>
              </a:rPr>
              <a:t> Dana </a:t>
            </a:r>
            <a:r>
              <a:rPr lang="en-US" sz="2000" dirty="0" smtClean="0">
                <a:latin typeface="Arial Narrow" panose="020B0606020202030204" pitchFamily="34" charset="0"/>
              </a:rPr>
              <a:t>   </a:t>
            </a:r>
            <a:r>
              <a:rPr lang="en-US" sz="2000" dirty="0" err="1">
                <a:latin typeface="Arial Narrow" panose="020B0606020202030204" pitchFamily="34" charset="0"/>
              </a:rPr>
              <a:t>Dalam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Kredit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</a:rPr>
              <a:t>Penanaman</a:t>
            </a:r>
            <a:r>
              <a:rPr lang="en-US" sz="2000" dirty="0">
                <a:latin typeface="Arial Narrow" panose="020B0606020202030204" pitchFamily="34" charset="0"/>
              </a:rPr>
              <a:t> Dana </a:t>
            </a:r>
            <a:r>
              <a:rPr lang="en-US" sz="2000" dirty="0" smtClean="0">
                <a:latin typeface="Arial Narrow" panose="020B0606020202030204" pitchFamily="34" charset="0"/>
              </a:rPr>
              <a:t>   </a:t>
            </a:r>
            <a:r>
              <a:rPr lang="en-US" sz="2000" dirty="0" err="1">
                <a:latin typeface="Arial Narrow" panose="020B0606020202030204" pitchFamily="34" charset="0"/>
              </a:rPr>
              <a:t>Dalam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Aktiva</a:t>
            </a:r>
            <a:r>
              <a:rPr lang="en-US" sz="2000" dirty="0" smtClean="0">
                <a:latin typeface="Arial Narrow" panose="020B0606020202030204" pitchFamily="34" charset="0"/>
              </a:rPr>
              <a:t>    </a:t>
            </a:r>
            <a:r>
              <a:rPr lang="en-US" sz="2000" dirty="0" err="1">
                <a:latin typeface="Arial Narrow" panose="020B0606020202030204" pitchFamily="34" charset="0"/>
              </a:rPr>
              <a:t>Tetap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</a:rPr>
              <a:t>Penanaman</a:t>
            </a:r>
            <a:r>
              <a:rPr lang="en-US" sz="2000" dirty="0">
                <a:latin typeface="Arial Narrow" panose="020B0606020202030204" pitchFamily="34" charset="0"/>
              </a:rPr>
              <a:t> Lain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0281" y="1423935"/>
            <a:ext cx="2275621" cy="30777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MODAL</a:t>
            </a:r>
          </a:p>
          <a:p>
            <a:endParaRPr lang="en-US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Modal </a:t>
            </a:r>
            <a:r>
              <a:rPr lang="en-US" sz="2000" dirty="0" err="1">
                <a:latin typeface="Arial Narrow" panose="020B0606020202030204" pitchFamily="34" charset="0"/>
              </a:rPr>
              <a:t>Saham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Premium </a:t>
            </a:r>
            <a:r>
              <a:rPr lang="en-US" sz="2000" dirty="0" err="1">
                <a:latin typeface="Arial Narrow" panose="020B0606020202030204" pitchFamily="34" charset="0"/>
              </a:rPr>
              <a:t>Saham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</a:rPr>
              <a:t>Laba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Ditahan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</a:rPr>
              <a:t>Laba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Tahu</a:t>
            </a:r>
            <a:r>
              <a:rPr lang="en-US" dirty="0" err="1">
                <a:latin typeface="Arial Narrow" panose="020B0606020202030204" pitchFamily="34" charset="0"/>
              </a:rPr>
              <a:t>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Berjalan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050" y="2643183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17266" y="271462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84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1"/>
            <a:ext cx="9143999" cy="61683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CONTOH TRANSAKSI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16839"/>
            <a:ext cx="9144000" cy="227428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1800" dirty="0">
                <a:latin typeface="Arial Narrow" panose="020B0606020202030204" pitchFamily="34" charset="0"/>
              </a:rPr>
              <a:t>1.BANK ASIA MEMBUKA CABANG DENGAN MODAL AWAL YANG DISETOR </a:t>
            </a:r>
            <a:r>
              <a:rPr lang="en-US" sz="1800" dirty="0" err="1" smtClean="0">
                <a:latin typeface="Arial Narrow" panose="020B0606020202030204" pitchFamily="34" charset="0"/>
              </a:rPr>
              <a:t>Rp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>
                <a:latin typeface="Arial Narrow" panose="020B0606020202030204" pitchFamily="34" charset="0"/>
              </a:rPr>
              <a:t>300.000.000,-</a:t>
            </a:r>
          </a:p>
          <a:p>
            <a:pPr>
              <a:buNone/>
            </a:pPr>
            <a:r>
              <a:rPr lang="en-US" sz="1800" dirty="0">
                <a:latin typeface="Arial Narrow" panose="020B0606020202030204" pitchFamily="34" charset="0"/>
              </a:rPr>
              <a:t>2.DITERIMA TUNAI UNTUK PEMBUKAAN REKENING TABUNGAN ATAS NAMA ANITA SEBESAR  </a:t>
            </a:r>
            <a:r>
              <a:rPr lang="en-US" sz="1800" dirty="0" err="1">
                <a:latin typeface="Arial Narrow" panose="020B0606020202030204" pitchFamily="34" charset="0"/>
              </a:rPr>
              <a:t>Rp</a:t>
            </a:r>
            <a:r>
              <a:rPr lang="en-US" sz="1800" dirty="0">
                <a:latin typeface="Arial Narrow" panose="020B0606020202030204" pitchFamily="34" charset="0"/>
              </a:rPr>
              <a:t> 200.000.000,- </a:t>
            </a:r>
          </a:p>
          <a:p>
            <a:pPr>
              <a:buNone/>
            </a:pPr>
            <a:r>
              <a:rPr lang="en-US" sz="1800" dirty="0">
                <a:latin typeface="Arial Narrow" panose="020B0606020202030204" pitchFamily="34" charset="0"/>
              </a:rPr>
              <a:t>3.SETORAN TUNAI NASABAH GIRO </a:t>
            </a:r>
            <a:r>
              <a:rPr lang="en-US" sz="1800" dirty="0" err="1">
                <a:latin typeface="Arial Narrow" panose="020B0606020202030204" pitchFamily="34" charset="0"/>
              </a:rPr>
              <a:t>Rp</a:t>
            </a:r>
            <a:r>
              <a:rPr lang="en-US" sz="1800" dirty="0">
                <a:latin typeface="Arial Narrow" panose="020B0606020202030204" pitchFamily="34" charset="0"/>
              </a:rPr>
              <a:t> 250.000.000,-</a:t>
            </a:r>
          </a:p>
          <a:p>
            <a:pPr>
              <a:buNone/>
            </a:pPr>
            <a:r>
              <a:rPr lang="en-US" sz="1800" dirty="0">
                <a:latin typeface="Arial Narrow" panose="020B0606020202030204" pitchFamily="34" charset="0"/>
              </a:rPr>
              <a:t>4.MEMBELI KENDERAAN/MOBIL </a:t>
            </a:r>
            <a:r>
              <a:rPr lang="en-US" sz="1800" dirty="0" err="1">
                <a:latin typeface="Arial Narrow" panose="020B0606020202030204" pitchFamily="34" charset="0"/>
              </a:rPr>
              <a:t>Rp</a:t>
            </a:r>
            <a:r>
              <a:rPr lang="en-US" sz="1800" dirty="0">
                <a:latin typeface="Arial Narrow" panose="020B0606020202030204" pitchFamily="34" charset="0"/>
              </a:rPr>
              <a:t> 100.000.000</a:t>
            </a:r>
            <a:r>
              <a:rPr lang="en-US" sz="1800" dirty="0" smtClean="0">
                <a:latin typeface="Arial Narrow" panose="020B0606020202030204" pitchFamily="34" charset="0"/>
              </a:rPr>
              <a:t>,-</a:t>
            </a:r>
            <a:endParaRPr lang="en-US" sz="1800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8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9653"/>
              </p:ext>
            </p:extLst>
          </p:nvPr>
        </p:nvGraphicFramePr>
        <p:xfrm>
          <a:off x="1523998" y="2717161"/>
          <a:ext cx="8939468" cy="331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7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84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73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NO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KAS (RP)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MOBIL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=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GIRO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TABUNGAN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MODAL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300.000.000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300.000.000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3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200.000.000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200.000.000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250.000.000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250.000.000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3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(100.000.000)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Narrow" panose="020B0606020202030204" pitchFamily="34" charset="0"/>
                        </a:rPr>
                        <a:t>100.000.000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54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JLH.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650.000.000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100.000.000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=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250.000.000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200.000.000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anose="020B0606020202030204" pitchFamily="34" charset="0"/>
                        </a:rPr>
                        <a:t>300.000.000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L="86005" marR="86005" marT="58057" marB="5805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9532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242048"/>
            <a:ext cx="10771094" cy="70755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n-US" sz="3200" dirty="0"/>
              <a:t>LATIHAN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1317813"/>
            <a:ext cx="10865223" cy="41685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cap="none" dirty="0" err="1" smtClean="0">
                <a:latin typeface="Arial Narrow" panose="020B0606020202030204" pitchFamily="34" charset="0"/>
              </a:rPr>
              <a:t>Diah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kirana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mendirikan</a:t>
            </a:r>
            <a:r>
              <a:rPr lang="en-US" cap="none" dirty="0" smtClean="0">
                <a:latin typeface="Arial Narrow" panose="020B0606020202030204" pitchFamily="34" charset="0"/>
              </a:rPr>
              <a:t> bank </a:t>
            </a:r>
            <a:r>
              <a:rPr lang="en-US" cap="none" dirty="0" err="1" smtClean="0">
                <a:latin typeface="Arial Narrow" panose="020B0606020202030204" pitchFamily="34" charset="0"/>
              </a:rPr>
              <a:t>dengan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nama</a:t>
            </a:r>
            <a:r>
              <a:rPr lang="en-US" cap="none" dirty="0" smtClean="0">
                <a:latin typeface="Arial Narrow" panose="020B0606020202030204" pitchFamily="34" charset="0"/>
              </a:rPr>
              <a:t> bank </a:t>
            </a:r>
            <a:r>
              <a:rPr lang="en-US" cap="none" dirty="0" err="1" smtClean="0">
                <a:latin typeface="Arial Narrow" panose="020B0606020202030204" pitchFamily="34" charset="0"/>
              </a:rPr>
              <a:t>kirana.DIAH</a:t>
            </a:r>
            <a:r>
              <a:rPr lang="en-US" cap="none" dirty="0" smtClean="0">
                <a:latin typeface="Arial Narrow" panose="020B0606020202030204" pitchFamily="34" charset="0"/>
              </a:rPr>
              <a:t>  MENANAMKAN MODALNYA SEBESAR </a:t>
            </a:r>
            <a:r>
              <a:rPr lang="en-US" cap="none" dirty="0" err="1" smtClean="0">
                <a:latin typeface="Arial Narrow" panose="020B0606020202030204" pitchFamily="34" charset="0"/>
              </a:rPr>
              <a:t>rp</a:t>
            </a:r>
            <a:r>
              <a:rPr lang="en-US" cap="none" dirty="0" smtClean="0">
                <a:latin typeface="Arial Narrow" panose="020B0606020202030204" pitchFamily="34" charset="0"/>
              </a:rPr>
              <a:t> 100.000.000.000 yang </a:t>
            </a:r>
            <a:r>
              <a:rPr lang="en-US" cap="none" dirty="0" err="1" smtClean="0">
                <a:latin typeface="Arial Narrow" panose="020B0606020202030204" pitchFamily="34" charset="0"/>
              </a:rPr>
              <a:t>disetor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secara</a:t>
            </a:r>
            <a:r>
              <a:rPr lang="en-US" cap="none" dirty="0" smtClean="0">
                <a:latin typeface="Arial Narrow" panose="020B0606020202030204" pitchFamily="34" charset="0"/>
              </a:rPr>
              <a:t>    </a:t>
            </a:r>
            <a:r>
              <a:rPr lang="en-US" cap="none" dirty="0" err="1" smtClean="0">
                <a:latin typeface="Arial Narrow" panose="020B0606020202030204" pitchFamily="34" charset="0"/>
              </a:rPr>
              <a:t>tunai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</a:t>
            </a:r>
            <a:r>
              <a:rPr lang="en-US" cap="none" dirty="0" smtClean="0">
                <a:latin typeface="Arial Narrow" panose="020B0606020202030204" pitchFamily="34" charset="0"/>
              </a:rPr>
              <a:t> bank.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Memperlancar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Operasi</a:t>
            </a:r>
            <a:r>
              <a:rPr lang="en-US" cap="none" dirty="0" smtClean="0">
                <a:latin typeface="Arial Narrow" panose="020B0606020202030204" pitchFamily="34" charset="0"/>
              </a:rPr>
              <a:t> Bank, Bank </a:t>
            </a:r>
            <a:r>
              <a:rPr lang="en-US" cap="none" dirty="0" err="1" smtClean="0">
                <a:latin typeface="Arial Narrow" panose="020B0606020202030204" pitchFamily="34" charset="0"/>
              </a:rPr>
              <a:t>Kirana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Membeli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Kenderaan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Seharga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Rp</a:t>
            </a:r>
            <a:r>
              <a:rPr lang="en-US" cap="none" dirty="0" smtClean="0">
                <a:latin typeface="Arial Narrow" panose="020B0606020202030204" pitchFamily="34" charset="0"/>
              </a:rPr>
              <a:t> 400.000.000 </a:t>
            </a:r>
            <a:r>
              <a:rPr lang="en-US" cap="none" dirty="0" err="1" smtClean="0">
                <a:latin typeface="Arial Narrow" panose="020B0606020202030204" pitchFamily="34" charset="0"/>
              </a:rPr>
              <a:t>Secara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Tunai</a:t>
            </a:r>
            <a:r>
              <a:rPr lang="en-US" cap="none" dirty="0" smtClean="0"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 err="1" smtClean="0">
                <a:latin typeface="Arial Narrow" panose="020B0606020202030204" pitchFamily="34" charset="0"/>
              </a:rPr>
              <a:t>Diterima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Tunai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Pembukaan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Rekening</a:t>
            </a:r>
            <a:r>
              <a:rPr lang="en-US" cap="none" dirty="0" smtClean="0">
                <a:latin typeface="Arial Narrow" panose="020B0606020202030204" pitchFamily="34" charset="0"/>
              </a:rPr>
              <a:t> Tabungan </a:t>
            </a:r>
            <a:r>
              <a:rPr lang="en-US" cap="none" dirty="0" err="1" smtClean="0">
                <a:latin typeface="Arial Narrow" panose="020B0606020202030204" pitchFamily="34" charset="0"/>
              </a:rPr>
              <a:t>Atas</a:t>
            </a:r>
            <a:r>
              <a:rPr lang="en-US" cap="none" dirty="0" smtClean="0">
                <a:latin typeface="Arial Narrow" panose="020B0606020202030204" pitchFamily="34" charset="0"/>
              </a:rPr>
              <a:t> Nama Ana   FIRDAUS </a:t>
            </a:r>
            <a:r>
              <a:rPr lang="en-US" cap="none" dirty="0" err="1" smtClean="0">
                <a:latin typeface="Arial Narrow" panose="020B0606020202030204" pitchFamily="34" charset="0"/>
              </a:rPr>
              <a:t>Rp</a:t>
            </a:r>
            <a:r>
              <a:rPr lang="en-US" cap="none" dirty="0" smtClean="0">
                <a:latin typeface="Arial Narrow" panose="020B0606020202030204" pitchFamily="34" charset="0"/>
              </a:rPr>
              <a:t> 200.000.000,-.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 err="1" smtClean="0">
                <a:latin typeface="Arial Narrow" panose="020B0606020202030204" pitchFamily="34" charset="0"/>
              </a:rPr>
              <a:t>Diterima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Tunai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Rp</a:t>
            </a:r>
            <a:r>
              <a:rPr lang="en-US" cap="none" dirty="0" smtClean="0">
                <a:latin typeface="Arial Narrow" panose="020B0606020202030204" pitchFamily="34" charset="0"/>
              </a:rPr>
              <a:t> 500.000.000 </a:t>
            </a:r>
            <a:r>
              <a:rPr lang="en-US" cap="none" dirty="0" err="1" smtClean="0">
                <a:latin typeface="Arial Narrow" panose="020B0606020202030204" pitchFamily="34" charset="0"/>
              </a:rPr>
              <a:t>Untuk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Pembukaan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Rekening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Deposito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Berjangka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Atas</a:t>
            </a:r>
            <a:r>
              <a:rPr lang="en-US" cap="none" dirty="0" smtClean="0">
                <a:latin typeface="Arial Narrow" panose="020B0606020202030204" pitchFamily="34" charset="0"/>
              </a:rPr>
              <a:t> Nama </a:t>
            </a:r>
            <a:r>
              <a:rPr lang="en-US" cap="none" dirty="0" err="1" smtClean="0">
                <a:latin typeface="Arial Narrow" panose="020B0606020202030204" pitchFamily="34" charset="0"/>
              </a:rPr>
              <a:t>Ratna</a:t>
            </a:r>
            <a:r>
              <a:rPr lang="en-US" cap="none" dirty="0" smtClean="0">
                <a:latin typeface="Arial Narrow" panose="020B0606020202030204" pitchFamily="34" charset="0"/>
              </a:rPr>
              <a:t> Sari.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 err="1" smtClean="0">
                <a:latin typeface="Arial Narrow" panose="020B0606020202030204" pitchFamily="34" charset="0"/>
              </a:rPr>
              <a:t>Arif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Santoso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Membuka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Rekening</a:t>
            </a:r>
            <a:r>
              <a:rPr lang="en-US" cap="none" dirty="0" smtClean="0">
                <a:latin typeface="Arial Narrow" panose="020B0606020202030204" pitchFamily="34" charset="0"/>
              </a:rPr>
              <a:t> Giro </a:t>
            </a:r>
            <a:r>
              <a:rPr lang="en-US" cap="none" dirty="0" err="1" smtClean="0">
                <a:latin typeface="Arial Narrow" panose="020B0606020202030204" pitchFamily="34" charset="0"/>
              </a:rPr>
              <a:t>Dengan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Setoran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Rp</a:t>
            </a:r>
            <a:r>
              <a:rPr lang="en-US" cap="none" dirty="0" smtClean="0">
                <a:latin typeface="Arial Narrow" panose="020B0606020202030204" pitchFamily="34" charset="0"/>
              </a:rPr>
              <a:t> 300.000.000,-    </a:t>
            </a:r>
            <a:r>
              <a:rPr lang="en-US" cap="none" dirty="0" err="1" smtClean="0">
                <a:latin typeface="Arial Narrow" panose="020B0606020202030204" pitchFamily="34" charset="0"/>
              </a:rPr>
              <a:t>Tunai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cap="none" dirty="0" smtClean="0">
                <a:latin typeface="Arial Narrow" panose="020B0606020202030204" pitchFamily="34" charset="0"/>
              </a:rPr>
              <a:t>Ana </a:t>
            </a:r>
            <a:r>
              <a:rPr lang="en-US" cap="none" dirty="0" err="1" smtClean="0">
                <a:latin typeface="Arial Narrow" panose="020B0606020202030204" pitchFamily="34" charset="0"/>
              </a:rPr>
              <a:t>Firdaus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Menarik</a:t>
            </a:r>
            <a:r>
              <a:rPr lang="en-US" cap="none" dirty="0" smtClean="0">
                <a:latin typeface="Arial Narrow" panose="020B0606020202030204" pitchFamily="34" charset="0"/>
              </a:rPr>
              <a:t> Tabungan </a:t>
            </a:r>
            <a:r>
              <a:rPr lang="en-US" cap="none" dirty="0" err="1" smtClean="0">
                <a:latin typeface="Arial Narrow" panose="020B0606020202030204" pitchFamily="34" charset="0"/>
              </a:rPr>
              <a:t>Senilai</a:t>
            </a:r>
            <a:r>
              <a:rPr lang="en-US" cap="none" dirty="0" smtClean="0">
                <a:latin typeface="Arial Narrow" panose="020B0606020202030204" pitchFamily="34" charset="0"/>
              </a:rPr>
              <a:t> </a:t>
            </a:r>
            <a:r>
              <a:rPr lang="en-US" cap="none" dirty="0" err="1" smtClean="0">
                <a:latin typeface="Arial Narrow" panose="020B0606020202030204" pitchFamily="34" charset="0"/>
              </a:rPr>
              <a:t>Rp</a:t>
            </a:r>
            <a:r>
              <a:rPr lang="en-US" cap="none" dirty="0" smtClean="0">
                <a:latin typeface="Arial Narrow" panose="020B0606020202030204" pitchFamily="34" charset="0"/>
              </a:rPr>
              <a:t> 50.000.000,-</a:t>
            </a:r>
          </a:p>
          <a:p>
            <a:pPr>
              <a:buNone/>
            </a:pPr>
            <a:r>
              <a:rPr lang="en-US" b="1" cap="none" dirty="0" err="1" smtClean="0">
                <a:latin typeface="Arial Narrow" panose="020B0606020202030204" pitchFamily="34" charset="0"/>
              </a:rPr>
              <a:t>Catatlah</a:t>
            </a:r>
            <a:r>
              <a:rPr lang="en-US" b="1" cap="none" dirty="0" smtClean="0">
                <a:latin typeface="Arial Narrow" panose="020B0606020202030204" pitchFamily="34" charset="0"/>
              </a:rPr>
              <a:t> </a:t>
            </a:r>
            <a:r>
              <a:rPr lang="en-US" b="1" cap="none" dirty="0" err="1" smtClean="0">
                <a:latin typeface="Arial Narrow" panose="020B0606020202030204" pitchFamily="34" charset="0"/>
              </a:rPr>
              <a:t>Transaksi</a:t>
            </a:r>
            <a:r>
              <a:rPr lang="en-US" b="1" cap="none" dirty="0" smtClean="0">
                <a:latin typeface="Arial Narrow" panose="020B0606020202030204" pitchFamily="34" charset="0"/>
              </a:rPr>
              <a:t> Di </a:t>
            </a:r>
            <a:r>
              <a:rPr lang="en-US" b="1" cap="none" dirty="0" err="1" smtClean="0">
                <a:latin typeface="Arial Narrow" panose="020B0606020202030204" pitchFamily="34" charset="0"/>
              </a:rPr>
              <a:t>Atas</a:t>
            </a:r>
            <a:r>
              <a:rPr lang="en-US" b="1" cap="none" dirty="0" smtClean="0">
                <a:latin typeface="Arial Narrow" panose="020B0606020202030204" pitchFamily="34" charset="0"/>
              </a:rPr>
              <a:t> </a:t>
            </a:r>
            <a:r>
              <a:rPr lang="en-US" b="1" cap="none" dirty="0" err="1" smtClean="0">
                <a:latin typeface="Arial Narrow" panose="020B0606020202030204" pitchFamily="34" charset="0"/>
              </a:rPr>
              <a:t>Ke</a:t>
            </a:r>
            <a:r>
              <a:rPr lang="en-US" b="1" cap="none" dirty="0" smtClean="0">
                <a:latin typeface="Arial Narrow" panose="020B0606020202030204" pitchFamily="34" charset="0"/>
              </a:rPr>
              <a:t> </a:t>
            </a:r>
            <a:r>
              <a:rPr lang="en-US" b="1" cap="none" dirty="0" err="1" smtClean="0">
                <a:latin typeface="Arial Narrow" panose="020B0606020202030204" pitchFamily="34" charset="0"/>
              </a:rPr>
              <a:t>Persamaan</a:t>
            </a:r>
            <a:r>
              <a:rPr lang="en-US" b="1" cap="none" dirty="0" smtClean="0">
                <a:latin typeface="Arial Narrow" panose="020B0606020202030204" pitchFamily="34" charset="0"/>
              </a:rPr>
              <a:t> </a:t>
            </a:r>
            <a:r>
              <a:rPr lang="en-US" b="1" cap="none" dirty="0" err="1" smtClean="0">
                <a:latin typeface="Arial Narrow" panose="020B0606020202030204" pitchFamily="34" charset="0"/>
              </a:rPr>
              <a:t>Akuntansi</a:t>
            </a:r>
            <a:r>
              <a:rPr lang="en-US" b="1" cap="none" dirty="0" smtClean="0">
                <a:latin typeface="Arial Narrow" panose="020B0606020202030204" pitchFamily="34" charset="0"/>
              </a:rPr>
              <a:t> Bank.</a:t>
            </a:r>
          </a:p>
          <a:p>
            <a:pPr>
              <a:buNone/>
            </a:pPr>
            <a:endParaRPr lang="en-US" b="1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831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82" y="274640"/>
            <a:ext cx="6900880" cy="439717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800" dirty="0"/>
              <a:t>D.TAHAP-TAHAP PROSES AKUNTANSI BANK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932036"/>
            <a:ext cx="171451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</a:p>
          <a:p>
            <a:r>
              <a:rPr lang="en-US" dirty="0" err="1"/>
              <a:t>Transaksi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2596" y="2146481"/>
            <a:ext cx="17145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Jurnal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2596" y="3218051"/>
            <a:ext cx="17145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2596" y="4289621"/>
            <a:ext cx="171451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Neraca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52662" y="4646811"/>
            <a:ext cx="157163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Ikhtisar</a:t>
            </a:r>
            <a:r>
              <a:rPr lang="en-US" dirty="0"/>
              <a:t> L/R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2728" y="5004001"/>
            <a:ext cx="14287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I.P.P.K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8810" y="4361060"/>
            <a:ext cx="128588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Keputusan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10512" y="3075175"/>
            <a:ext cx="142876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Analisa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95868" y="2075043"/>
            <a:ext cx="250033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Buku-buku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67108" y="2289357"/>
            <a:ext cx="121444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10050" y="4646811"/>
            <a:ext cx="121444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67108" y="3432365"/>
            <a:ext cx="121444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953521" y="2931902"/>
            <a:ext cx="1000132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524496" y="3432365"/>
            <a:ext cx="92869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131719" y="3896712"/>
            <a:ext cx="92869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05590" y="3432365"/>
            <a:ext cx="1133484" cy="11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52992" y="321805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310183" y="3932034"/>
            <a:ext cx="71438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310183" y="2860464"/>
            <a:ext cx="71438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417737" y="1871048"/>
            <a:ext cx="499272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95406" y="5718381"/>
            <a:ext cx="371477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Ikhtisar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Keuangan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3" y="2"/>
            <a:ext cx="9143999" cy="52612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Algerian" pitchFamily="82" charset="0"/>
              </a:rPr>
              <a:t>E.JENIS-JENIS BANK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3" y="1102658"/>
            <a:ext cx="9143999" cy="506954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600" b="1" dirty="0">
                <a:latin typeface="Arial Narrow" panose="020B0606020202030204" pitchFamily="34" charset="0"/>
              </a:rPr>
              <a:t>1.BANK BERDASARKAN FUNGSINYA</a:t>
            </a: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   </a:t>
            </a:r>
            <a:r>
              <a:rPr lang="en-US" sz="1600" b="1" dirty="0">
                <a:latin typeface="Arial Narrow" panose="020B0606020202030204" pitchFamily="34" charset="0"/>
              </a:rPr>
              <a:t>A.BANK SENTRAL (CENTRAL BANK) (BI),</a:t>
            </a:r>
            <a:r>
              <a:rPr lang="en-US" sz="1600" b="1" dirty="0" err="1">
                <a:latin typeface="Arial Narrow" panose="020B0606020202030204" pitchFamily="34" charset="0"/>
              </a:rPr>
              <a:t>menurut</a:t>
            </a:r>
            <a:r>
              <a:rPr lang="en-US" sz="1600" b="1" dirty="0">
                <a:latin typeface="Arial Narrow" panose="020B0606020202030204" pitchFamily="34" charset="0"/>
              </a:rPr>
              <a:t> UU No.3.Tahun 2004:</a:t>
            </a: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       </a:t>
            </a:r>
            <a:r>
              <a:rPr lang="en-US" sz="1600" dirty="0">
                <a:latin typeface="Arial Narrow" panose="020B0606020202030204" pitchFamily="34" charset="0"/>
                <a:cs typeface="Times New Roman"/>
              </a:rPr>
              <a:t>►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Lembaga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negara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mempunyai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wewenang</a:t>
            </a:r>
            <a:r>
              <a:rPr lang="en-US" sz="1600" dirty="0">
                <a:latin typeface="Arial Narrow" panose="020B0606020202030204" pitchFamily="34" charset="0"/>
              </a:rPr>
              <a:t> :</a:t>
            </a: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             • </a:t>
            </a:r>
            <a:r>
              <a:rPr lang="en-US" sz="1600" dirty="0" err="1">
                <a:latin typeface="Arial Narrow" panose="020B0606020202030204" pitchFamily="34" charset="0"/>
              </a:rPr>
              <a:t>mengeluarkan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alat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pembayaran</a:t>
            </a:r>
            <a:r>
              <a:rPr lang="en-US" sz="1600" dirty="0">
                <a:latin typeface="Arial Narrow" panose="020B0606020202030204" pitchFamily="34" charset="0"/>
              </a:rPr>
              <a:t> yang </a:t>
            </a:r>
            <a:r>
              <a:rPr lang="en-US" sz="1600" dirty="0" err="1">
                <a:latin typeface="Arial Narrow" panose="020B0606020202030204" pitchFamily="34" charset="0"/>
              </a:rPr>
              <a:t>sah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suatu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negara</a:t>
            </a:r>
            <a:endParaRPr lang="en-US" sz="16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             • </a:t>
            </a:r>
            <a:r>
              <a:rPr lang="en-US" sz="1600" dirty="0" err="1">
                <a:latin typeface="Arial Narrow" panose="020B0606020202030204" pitchFamily="34" charset="0"/>
              </a:rPr>
              <a:t>merumuskan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melaksanakan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kebijakan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moneter</a:t>
            </a:r>
            <a:endParaRPr lang="en-US" sz="16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             • </a:t>
            </a:r>
            <a:r>
              <a:rPr lang="en-US" sz="1600" dirty="0" err="1">
                <a:latin typeface="Arial Narrow" panose="020B0606020202030204" pitchFamily="34" charset="0"/>
              </a:rPr>
              <a:t>mengatur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menjaga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kelancaran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sistem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pembayaran</a:t>
            </a:r>
            <a:endParaRPr lang="en-US" sz="16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             • </a:t>
            </a:r>
            <a:r>
              <a:rPr lang="en-US" sz="1600" dirty="0" err="1">
                <a:latin typeface="Arial Narrow" panose="020B0606020202030204" pitchFamily="34" charset="0"/>
              </a:rPr>
              <a:t>mengatur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mengawasi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perbankan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dan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berfungsi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sebagai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                </a:t>
            </a:r>
            <a:r>
              <a:rPr lang="en-US" sz="1600" b="1" dirty="0" smtClean="0">
                <a:latin typeface="Arial Narrow" panose="020B0606020202030204" pitchFamily="34" charset="0"/>
              </a:rPr>
              <a:t>lender of the last resort</a:t>
            </a:r>
          </a:p>
          <a:p>
            <a:pPr>
              <a:buNone/>
            </a:pPr>
            <a:r>
              <a:rPr lang="en-US" sz="1600" dirty="0" smtClean="0">
                <a:latin typeface="Arial Narrow" panose="020B0606020202030204" pitchFamily="34" charset="0"/>
              </a:rPr>
              <a:t>  </a:t>
            </a:r>
            <a:endParaRPr lang="en-US" sz="16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	</a:t>
            </a:r>
            <a:r>
              <a:rPr lang="en-US" sz="1600" b="1" dirty="0">
                <a:latin typeface="Arial Narrow" panose="020B0606020202030204" pitchFamily="34" charset="0"/>
              </a:rPr>
              <a:t>TUGAS BANK SENTRAL</a:t>
            </a: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	1.MENETAPKAN DAN MELAKSANAKAN KEBIJAKAN MONETER</a:t>
            </a: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	2.MENGATUR DAN MENJAGA KELANCARAN SISTEM PEMBAYARAN</a:t>
            </a:r>
          </a:p>
          <a:p>
            <a:pPr>
              <a:buNone/>
            </a:pPr>
            <a:r>
              <a:rPr lang="en-US" sz="1600" dirty="0">
                <a:latin typeface="Arial Narrow" panose="020B0606020202030204" pitchFamily="34" charset="0"/>
              </a:rPr>
              <a:t>	3.MENGATUR DAN MENGAWASI BANK LAIN					</a:t>
            </a:r>
            <a:endParaRPr lang="en-US" sz="1600" b="1" dirty="0">
              <a:latin typeface="Arial Narrow" panose="020B0606020202030204" pitchFamily="34" charset="0"/>
            </a:endParaRPr>
          </a:p>
          <a:p>
            <a:pPr>
              <a:buNone/>
            </a:pPr>
            <a:endParaRPr lang="en-US" sz="16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http://1.bp.blogspot.com/_AEQSTBvjy6g/S_ThGVT9r3I/AAAAAAAAACg/Py7iVkNwzvc/s320/bank-indone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5379" y="3818962"/>
            <a:ext cx="2960597" cy="126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8824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34</TotalTime>
  <Words>1242</Words>
  <Application>Microsoft Office PowerPoint</Application>
  <PresentationFormat>Widescreen</PresentationFormat>
  <Paragraphs>196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Algerian</vt:lpstr>
      <vt:lpstr>Arial</vt:lpstr>
      <vt:lpstr>Arial Black</vt:lpstr>
      <vt:lpstr>Arial Narrow</vt:lpstr>
      <vt:lpstr>Calibri</vt:lpstr>
      <vt:lpstr>Impact</vt:lpstr>
      <vt:lpstr>Rockwell Extra Bold</vt:lpstr>
      <vt:lpstr>Times New Roman</vt:lpstr>
      <vt:lpstr>Verdana</vt:lpstr>
      <vt:lpstr>Main Event</vt:lpstr>
      <vt:lpstr>Konsepsi Akuntansi </vt:lpstr>
      <vt:lpstr>1.RUANG LINGKUP AKUNTANSI BANK</vt:lpstr>
      <vt:lpstr>PRINSIP DASAR AKUNTANSI</vt:lpstr>
      <vt:lpstr>PERSAMAAN DASAR AKUTANSI PERBANKAN</vt:lpstr>
      <vt:lpstr>PowerPoint Presentation</vt:lpstr>
      <vt:lpstr>CONTOH TRANSAKSI</vt:lpstr>
      <vt:lpstr>LATIHAN</vt:lpstr>
      <vt:lpstr>D.TAHAP-TAHAP PROSES AKUNTANSI BANK</vt:lpstr>
      <vt:lpstr>E.JENIS-JENIS BANK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Konsepsi Akuntansi</dc:title>
  <dc:creator>M. Sadat</dc:creator>
  <cp:lastModifiedBy>M. Sadat</cp:lastModifiedBy>
  <cp:revision>4</cp:revision>
  <dcterms:created xsi:type="dcterms:W3CDTF">2024-09-25T02:32:26Z</dcterms:created>
  <dcterms:modified xsi:type="dcterms:W3CDTF">2024-09-25T03:07:21Z</dcterms:modified>
</cp:coreProperties>
</file>