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79" r:id="rId5"/>
    <p:sldId id="284" r:id="rId6"/>
    <p:sldId id="317" r:id="rId7"/>
    <p:sldId id="318" r:id="rId8"/>
    <p:sldId id="319" r:id="rId9"/>
    <p:sldId id="310" r:id="rId10"/>
    <p:sldId id="311" r:id="rId11"/>
    <p:sldId id="320" r:id="rId12"/>
    <p:sldId id="321" r:id="rId13"/>
    <p:sldId id="309" r:id="rId14"/>
    <p:sldId id="275" r:id="rId15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704020202020204" pitchFamily="34" charset="0"/>
        <a:ea typeface="Arial" panose="020B07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7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7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27338"/>
            <a:ext cx="748982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704020202020204" pitchFamily="34" charset="0"/>
                <a:cs typeface="Arial" panose="020B07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PEMROGR</a:t>
            </a: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603050405020304" pitchFamily="18" charset="0"/>
                <a:sym typeface="+mn-ea"/>
              </a:rPr>
              <a:t>MAN TERSTRUKTUR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704020202020204" pitchFamily="34" charset="0"/>
              <a:ea typeface="+mn-ea"/>
              <a:cs typeface="Arial" panose="020B070402020202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Struktur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21411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70402020202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7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7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70402020202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005" y="294005"/>
            <a:ext cx="2404745" cy="9899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867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>
                <a:cs typeface="+mn-lt"/>
                <a:sym typeface="+mn-ea"/>
              </a:rPr>
              <a:t>The C Preprocessor</a:t>
            </a: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creen Shot 2022-01-27 at 14.58.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" y="2033905"/>
            <a:ext cx="8839835" cy="1981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988695"/>
            <a:ext cx="8500110" cy="223393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Dimana letak perbedaan antara tipe data, variabel dan konstanta? jelaskan.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ym typeface="+mn-ea"/>
              </a:rPr>
              <a:t>	</a:t>
            </a:r>
            <a:endParaRPr lang="en-US" sz="2800" dirty="0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hape 81"/>
          <p:cNvSpPr>
            <a:spLocks noGrp="1"/>
          </p:cNvSpPr>
          <p:nvPr/>
        </p:nvSpPr>
        <p:spPr>
          <a:xfrm>
            <a:off x="321945" y="3312160"/>
            <a:ext cx="8500110" cy="22339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7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Lakukan perakitan skema rangkaian LED </a:t>
            </a:r>
            <a:r>
              <a:rPr lang="en-US" sz="2800" dirty="0">
                <a:sym typeface="+mn-ea"/>
              </a:rPr>
              <a:t>di proteus </a:t>
            </a:r>
            <a:r>
              <a:rPr lang="en-US" sz="2800" dirty="0"/>
              <a:t>untuk sketch Program IF-ELSE, Increment, dan Decrement dalam bahasa C Arduino.</a:t>
            </a:r>
            <a:r>
              <a:rPr lang="en-US" sz="2800" dirty="0">
                <a:sym typeface="+mn-ea"/>
              </a:rPr>
              <a:t>	</a:t>
            </a:r>
            <a:endParaRPr lang="en-US" sz="2800" dirty="0">
              <a:sym typeface="+mn-ea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704020202020204" pitchFamily="34" charset="0"/>
                <a:ea typeface="Arial" panose="020B070402020202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1098550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704020202020204" pitchFamily="34" charset="0"/>
                <a:sym typeface="Arial" panose="020B0704020202020204" pitchFamily="34" charset="0"/>
              </a:rPr>
              <a:t>Tables of Content</a:t>
            </a:r>
            <a:endParaRPr lang="en-US" altLang="en-US" sz="32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857375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	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</a:t>
            </a:r>
            <a:r>
              <a:rPr lang="en-US" sz="3000" dirty="0">
                <a:cs typeface="+mn-lt"/>
              </a:rPr>
              <a:t> </a:t>
            </a:r>
            <a:r>
              <a:rPr lang="en-US" sz="3000" dirty="0">
                <a:sym typeface="+mn-ea"/>
              </a:rPr>
              <a:t>The Increment and Decrement Operators</a:t>
            </a:r>
            <a:r>
              <a:rPr lang="en-US" sz="3000">
                <a:cs typeface="+mn-lt"/>
                <a:sym typeface="+mn-ea"/>
              </a:rPr>
              <a:t>	</a:t>
            </a:r>
            <a:endParaRPr lang="en-US" sz="3000">
              <a:cs typeface="+mn-lt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cs typeface="+mn-lt"/>
                <a:sym typeface="+mn-ea"/>
              </a:rPr>
              <a:t>- </a:t>
            </a:r>
            <a:r>
              <a:rPr lang="en-US" sz="3000" dirty="0">
                <a:sym typeface="+mn-ea"/>
              </a:rPr>
              <a:t>Two Flavors of the Decrement Operator (--)</a:t>
            </a:r>
            <a:endParaRPr lang="en-US" sz="3000">
              <a:cs typeface="+mn-lt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>
                <a:cs typeface="+mn-lt"/>
                <a:sym typeface="+mn-ea"/>
              </a:rPr>
              <a:t>- </a:t>
            </a:r>
            <a:r>
              <a:rPr lang="en-US" sz="3000" dirty="0">
                <a:sym typeface="+mn-ea"/>
              </a:rPr>
              <a:t>Precedence of Operators</a:t>
            </a:r>
            <a:endParaRPr lang="en-US" sz="3000" dirty="0">
              <a:solidFill>
                <a:srgbClr val="000000"/>
              </a:solidFill>
              <a:latin typeface="Arial" panose="020B0704020202020204" pitchFamily="34" charset="0"/>
              <a:sym typeface="Arial" panose="020B0704020202020204" pitchFamily="34" charset="0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704020202020204" pitchFamily="34" charset="0"/>
                <a:sym typeface="Arial" panose="020B0704020202020204" pitchFamily="34" charset="0"/>
              </a:rPr>
              <a:t>- </a:t>
            </a:r>
            <a:r>
              <a:rPr lang="en-US" sz="3000">
                <a:cs typeface="+mn-lt"/>
                <a:sym typeface="+mn-ea"/>
              </a:rPr>
              <a:t>The switch Statement</a:t>
            </a:r>
            <a:endParaRPr lang="en-US" sz="3000">
              <a:cs typeface="+mn-lt"/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olidFill>
                  <a:srgbClr val="000000"/>
                </a:solidFill>
                <a:latin typeface="Arial" panose="020B0704020202020204" pitchFamily="34" charset="0"/>
                <a:cs typeface="+mn-lt"/>
                <a:sym typeface="+mn-ea"/>
              </a:rPr>
              <a:t>- </a:t>
            </a:r>
            <a:r>
              <a:rPr lang="en-US" sz="3000">
                <a:cs typeface="+mn-lt"/>
                <a:sym typeface="+mn-ea"/>
              </a:rPr>
              <a:t>The C Preprocessor</a:t>
            </a:r>
            <a:endParaRPr lang="en-US" sz="3000" dirty="0">
              <a:solidFill>
                <a:srgbClr val="000000"/>
              </a:solidFill>
              <a:latin typeface="Arial" panose="020B0704020202020204" pitchFamily="34" charset="0"/>
              <a:cs typeface="+mn-lt"/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26390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13277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The Increment and Decrement Operators</a:t>
            </a:r>
            <a:r>
              <a:rPr lang="en-US" sz="2800" b="1" dirty="0"/>
              <a:t> 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This statement simply takes the rvalue of counter, increments it by 1, and assigns the new value back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into the rvalue of counter. 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8605" y="3876675"/>
            <a:ext cx="63442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counter = counter + 1;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13277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The Increment and Decrement Operators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 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Two Types of Increment Operator (++)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There are two flavors for the increment operator: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•	 pre-increment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/>
              <a:t>•	 post-increment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8605" y="4455795"/>
            <a:ext cx="63442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++counter; // pre-increment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counter++; // post-increment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100520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Two Flavors of the Decrement Operator (--)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8605" y="1696085"/>
            <a:ext cx="634428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counter = counter – 1;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tx1"/>
                </a:solidFill>
                <a:sym typeface="+mn-ea"/>
              </a:rPr>
              <a:t>could be written :</a:t>
            </a:r>
            <a:endParaRPr lang="en-US" sz="2800" dirty="0">
              <a:solidFill>
                <a:schemeClr val="tx1"/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counter--;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k = --c;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k = c--;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c++;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++k;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100520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>
                <a:sym typeface="+mn-ea"/>
              </a:rPr>
              <a:t>Precedence of Operators</a:t>
            </a:r>
            <a:endParaRPr lang="en-US" sz="28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1-27 at 14.52.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1572260"/>
            <a:ext cx="8460105" cy="32232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70866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>
                <a:cs typeface="+mn-lt"/>
                <a:sym typeface="+mn-ea"/>
              </a:rPr>
              <a:t>The switch Statement</a:t>
            </a:r>
            <a:r>
              <a:rPr lang="en-US" sz="2800" b="1" dirty="0"/>
              <a:t> </a:t>
            </a: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8605" y="1482090"/>
            <a:ext cx="822960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switch (expression1) { // opening brace for switch statement block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case 1: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// statements to execute when expression1 is 1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break;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case 2: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// statements to execute when expression1 is 2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break;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case 3: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// statements to execute when expression1 is 3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break;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// more case statements as needed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default: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// statements to execute if expression1 doesn't have a "case value"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break;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} // close brace for switch statement block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// This is the next statement after the switch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867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>
                <a:cs typeface="+mn-lt"/>
                <a:sym typeface="+mn-ea"/>
              </a:rPr>
              <a:t>The C Preprocessor</a:t>
            </a: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Screen Shot 2022-01-27 at 14.57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1450340"/>
            <a:ext cx="8497570" cy="411988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704020202020204" pitchFamily="34" charset="0"/>
                <a:sym typeface="Arial" panose="020B0704020202020204" pitchFamily="34" charset="0"/>
              </a:rPr>
              <a:t>Chapter 6</a:t>
            </a:r>
            <a:endParaRPr lang="en-US" altLang="en-US" sz="1400" b="1" u="sng" dirty="0">
              <a:latin typeface="Arial" panose="020B0704020202020204" pitchFamily="34" charset="0"/>
              <a:ea typeface="Arial" panose="020B0704020202020204" pitchFamily="34" charset="0"/>
              <a:sym typeface="Arial" panose="020B070402020202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863600"/>
            <a:ext cx="8514080" cy="5867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>
                <a:cs typeface="+mn-lt"/>
                <a:sym typeface="+mn-ea"/>
              </a:rPr>
              <a:t>The C Preprocessor</a:t>
            </a: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lang="en-US" sz="28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 Tersturktur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22-01-27 at 14.58.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815" y="1581150"/>
            <a:ext cx="8801735" cy="369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1997</Words>
  <Application>WPS Writer</Application>
  <PresentationFormat>On-screen Show (4:3)</PresentationFormat>
  <Paragraphs>142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Helvetica Neue</vt:lpstr>
      <vt:lpstr>Book Antiqua</vt:lpstr>
      <vt:lpstr>苹方-简</vt:lpstr>
      <vt:lpstr>Times New Roman</vt:lpstr>
      <vt:lpstr>Arial Narrow Bold</vt:lpstr>
      <vt:lpstr>Arial Black</vt:lpstr>
      <vt:lpstr>微软雅黑</vt:lpstr>
      <vt:lpstr>汉仪旗黑</vt:lpstr>
      <vt:lpstr>Arial Unicode MS</vt:lpstr>
      <vt:lpstr>Office Theme</vt:lpstr>
      <vt:lpstr>PowerPoint 演示文稿</vt:lpstr>
      <vt:lpstr>Tables of Content</vt:lpstr>
      <vt:lpstr>Chapter 6</vt:lpstr>
      <vt:lpstr>Chapter 6</vt:lpstr>
      <vt:lpstr>Chapter 6</vt:lpstr>
      <vt:lpstr>Chapter 6</vt:lpstr>
      <vt:lpstr>Chapter 6</vt:lpstr>
      <vt:lpstr>Chapter 6</vt:lpstr>
      <vt:lpstr>Chapter 6</vt:lpstr>
      <vt:lpstr>Chapter 6</vt:lpstr>
      <vt:lpstr>Chapter 6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349</cp:revision>
  <dcterms:created xsi:type="dcterms:W3CDTF">2023-09-06T03:50:50Z</dcterms:created>
  <dcterms:modified xsi:type="dcterms:W3CDTF">2023-09-06T03:50:50Z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