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0"/>
  </p:handoutMasterIdLst>
  <p:sldIdLst>
    <p:sldId id="256" r:id="rId3"/>
    <p:sldId id="299" r:id="rId5"/>
    <p:sldId id="303" r:id="rId6"/>
    <p:sldId id="301" r:id="rId7"/>
    <p:sldId id="304" r:id="rId8"/>
    <p:sldId id="300" r:id="rId9"/>
  </p:sldIdLst>
  <p:sldSz cx="9144000" cy="6858000" type="screen4x3"/>
  <p:notesSz cx="7045325" cy="9345295"/>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70" d="100"/>
          <a:sy n="70" d="100"/>
        </p:scale>
        <p:origin x="136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9"/>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2.xml"/><Relationship Id="rId14" Type="http://schemas.openxmlformats.org/officeDocument/2006/relationships/commentAuthors" Target="commentAuthors.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571744"/>
            <a:ext cx="9144000" cy="1876425"/>
          </a:xfrm>
          <a:prstGeom prst="rect">
            <a:avLst/>
          </a:prstGeom>
          <a:noFill/>
        </p:spPr>
        <p:txBody>
          <a:bodyPr wrap="square" lIns="91440" tIns="45720" rIns="91440" bIns="45720">
            <a:spAutoFit/>
          </a:bodyPr>
          <a:lstStyle/>
          <a:p>
            <a:pPr algn="ctr"/>
            <a:r>
              <a:rPr lang="en-US" alt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PENGERTIANHUKUM PERUSAHAAN DAN SUBJEK</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Pengertian Hukum Perusahaan </a:t>
            </a:r>
            <a:endParaRPr kumimoji="0" lang="en-US" alt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1600200"/>
            <a:ext cx="8229600" cy="4525963"/>
          </a:xfrm>
          <a:prstGeom prst="rect">
            <a:avLst/>
          </a:prstGeom>
        </p:spPr>
        <p:txBody>
          <a:bodyPr vert="horz" lIns="91440" tIns="45720" rIns="91440" bIns="45720" rtlCol="0">
            <a:normAutofit fontScale="900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US" altLang="id-ID" sz="2600" dirty="0">
                <a:solidFill>
                  <a:schemeClr val="tx1"/>
                </a:solidFill>
                <a:latin typeface="Cambria" panose="02040503050406030204" pitchFamily="18" charset="0"/>
                <a:cs typeface="Arial" panose="020B0604020202020204" pitchFamily="34" charset="0"/>
              </a:rPr>
              <a:t>Hukum perusahaan merupakan hukum yang mengatur segala hal mengenai perusahaan dan kegiatan usahanya, dan menyadari juga akan hal itu, sebagian orang membentuk suatu perusahaan dengan motif ekonomi untuk menjaring pasar yang luas.Saat ini juga perusahaan tidak hanya melayani masyarakat dalam pemenuhaan kebutuhan bahan pokok sehari-hari, perusahaan juga dapat menyediakan jasa yang diperlukan oleh pelanggannya.</a:t>
            </a:r>
            <a:endParaRPr lang="en-US" altLang="id-ID" sz="26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r>
              <a:rPr lang="en-US" altLang="id-ID" sz="2600" dirty="0">
                <a:solidFill>
                  <a:schemeClr val="tx1"/>
                </a:solidFill>
                <a:latin typeface="Cambria" panose="02040503050406030204" pitchFamily="18" charset="0"/>
                <a:cs typeface="Arial" panose="020B0604020202020204" pitchFamily="34" charset="0"/>
              </a:rPr>
              <a:t>Dalam hal ini, hukum perusahaan mencakup berbagai bentuk badan usaha mauapun organisasi yang diakui oleh hukum seperti:</a:t>
            </a:r>
            <a:endParaRPr lang="en-US" altLang="id-ID" sz="26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r>
              <a:rPr lang="en-US" altLang="id-ID" sz="2600" dirty="0">
                <a:solidFill>
                  <a:schemeClr val="tx1"/>
                </a:solidFill>
                <a:latin typeface="Cambria" panose="02040503050406030204" pitchFamily="18" charset="0"/>
                <a:cs typeface="Arial" panose="020B0604020202020204" pitchFamily="34" charset="0"/>
              </a:rPr>
              <a:t>Perseroan Terbatas ( PT)</a:t>
            </a:r>
            <a:endParaRPr lang="en-US" altLang="id-ID" sz="26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r>
              <a:rPr lang="en-US" altLang="id-ID" sz="2600" dirty="0">
                <a:solidFill>
                  <a:schemeClr val="tx1"/>
                </a:solidFill>
                <a:latin typeface="Cambria" panose="02040503050406030204" pitchFamily="18" charset="0"/>
                <a:cs typeface="Arial" panose="020B0604020202020204" pitchFamily="34" charset="0"/>
              </a:rPr>
              <a:t>Yayasan </a:t>
            </a:r>
            <a:endParaRPr lang="en-US" altLang="id-ID" sz="26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r>
              <a:rPr lang="en-US" altLang="id-ID" sz="2600" dirty="0">
                <a:solidFill>
                  <a:schemeClr val="tx1"/>
                </a:solidFill>
                <a:latin typeface="Cambria" panose="02040503050406030204" pitchFamily="18" charset="0"/>
                <a:cs typeface="Arial" panose="020B0604020202020204" pitchFamily="34" charset="0"/>
              </a:rPr>
              <a:t>Koperasi</a:t>
            </a:r>
            <a:endParaRPr lang="en-US" altLang="id-ID" sz="2600" dirty="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846455" y="1327150"/>
            <a:ext cx="7533640" cy="3375660"/>
          </a:xfrm>
        </p:spPr>
        <p:txBody>
          <a:bodyPr>
            <a:normAutofit fontScale="90000" lnSpcReduction="10000"/>
          </a:bodyPr>
          <a:p>
            <a:pPr algn="just"/>
            <a:r>
              <a:rPr lang="en-US">
                <a:solidFill>
                  <a:schemeClr val="tx1"/>
                </a:solidFill>
              </a:rPr>
              <a:t>Unsur-unsur Perusahaan </a:t>
            </a:r>
            <a:endParaRPr lang="en-US">
              <a:solidFill>
                <a:schemeClr val="tx1"/>
              </a:solidFill>
            </a:endParaRPr>
          </a:p>
          <a:p>
            <a:pPr marL="457200" indent="-457200" algn="just">
              <a:buFont typeface="Arial" panose="020B0604020202020204" pitchFamily="34" charset="0"/>
              <a:buChar char="•"/>
            </a:pPr>
            <a:r>
              <a:rPr lang="en-US">
                <a:solidFill>
                  <a:schemeClr val="tx1"/>
                </a:solidFill>
              </a:rPr>
              <a:t>Terus-menerus </a:t>
            </a:r>
            <a:endParaRPr lang="en-US">
              <a:solidFill>
                <a:schemeClr val="tx1"/>
              </a:solidFill>
            </a:endParaRPr>
          </a:p>
          <a:p>
            <a:pPr marL="457200" indent="-457200" algn="just">
              <a:buFont typeface="Arial" panose="020B0604020202020204" pitchFamily="34" charset="0"/>
              <a:buChar char="•"/>
            </a:pPr>
            <a:r>
              <a:rPr lang="en-US">
                <a:solidFill>
                  <a:schemeClr val="tx1"/>
                </a:solidFill>
              </a:rPr>
              <a:t>Terang-terangan</a:t>
            </a:r>
            <a:endParaRPr lang="en-US">
              <a:solidFill>
                <a:schemeClr val="tx1"/>
              </a:solidFill>
            </a:endParaRPr>
          </a:p>
          <a:p>
            <a:pPr marL="457200" indent="-457200" algn="just">
              <a:buFont typeface="Arial" panose="020B0604020202020204" pitchFamily="34" charset="0"/>
              <a:buChar char="•"/>
            </a:pPr>
            <a:r>
              <a:rPr lang="en-US">
                <a:solidFill>
                  <a:schemeClr val="tx1"/>
                </a:solidFill>
              </a:rPr>
              <a:t>Dalam kulaitas tertentu</a:t>
            </a:r>
            <a:endParaRPr lang="en-US">
              <a:solidFill>
                <a:schemeClr val="tx1"/>
              </a:solidFill>
            </a:endParaRPr>
          </a:p>
          <a:p>
            <a:pPr marL="457200" indent="-457200" algn="just">
              <a:buFont typeface="Arial" panose="020B0604020202020204" pitchFamily="34" charset="0"/>
              <a:buChar char="•"/>
            </a:pPr>
            <a:r>
              <a:rPr lang="en-US">
                <a:solidFill>
                  <a:schemeClr val="tx1"/>
                </a:solidFill>
              </a:rPr>
              <a:t>Mencarikan keuntungan </a:t>
            </a:r>
            <a:endParaRPr lang="en-US">
              <a:solidFill>
                <a:schemeClr val="tx1"/>
              </a:solidFill>
            </a:endParaRPr>
          </a:p>
          <a:p>
            <a:pPr algn="just">
              <a:buFont typeface="Arial" panose="020B0604020202020204" pitchFamily="34" charset="0"/>
            </a:pPr>
            <a:r>
              <a:rPr lang="en-US">
                <a:solidFill>
                  <a:schemeClr val="tx1"/>
                </a:solidFill>
              </a:rPr>
              <a:t>Adanya perhitungan untung dan rugi jika tidak memenuhi unsur-unsur ini, maka aktivitas yang dilakukan tidak dapat di kategorikan sebagai perusahaan.</a:t>
            </a:r>
            <a:endParaRPr lang="en-US">
              <a:solidFill>
                <a:schemeClr val="tx1"/>
              </a:solidFill>
            </a:endParaRPr>
          </a:p>
          <a:p>
            <a:pPr algn="just">
              <a:buFont typeface="Arial" panose="020B0604020202020204" pitchFamily="34" charset="0"/>
            </a:pPr>
            <a:endParaRPr lang="en-US">
              <a:solidFill>
                <a:schemeClr val="tx1"/>
              </a:solidFill>
            </a:endParaRPr>
          </a:p>
          <a:p>
            <a:pPr algn="just">
              <a:buFont typeface="Arial" panose="020B0604020202020204" pitchFamily="34" charset="0"/>
            </a:pPr>
            <a:endParaRPr lang="en-US"/>
          </a:p>
          <a:p>
            <a:pPr marL="457200" indent="-457200" algn="just">
              <a:buFont typeface="Arial" panose="020B0604020202020204" pitchFamily="34" charset="0"/>
              <a:buChar char="•"/>
            </a:pPr>
            <a:endParaRPr lang="en-US"/>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altLang="id-ID" dirty="0"/>
              <a:t>Subjek</a:t>
            </a:r>
            <a:endParaRPr lang="en-US" altLang="id-ID" dirty="0"/>
          </a:p>
        </p:txBody>
      </p:sp>
      <p:sp>
        <p:nvSpPr>
          <p:cNvPr id="4" name="Content Placeholder 2"/>
          <p:cNvSpPr txBox="1"/>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US" altLang="id-ID" sz="2600" dirty="0">
                <a:solidFill>
                  <a:schemeClr val="tx1"/>
                </a:solidFill>
                <a:latin typeface="Cambria" panose="02040503050406030204" pitchFamily="18" charset="0"/>
                <a:cs typeface="Arial" panose="020B0604020202020204" pitchFamily="34" charset="0"/>
              </a:rPr>
              <a:t>Subjek hukum ialah sesuatu yang menurut hukum memiliki hak dan kewajiban, berhak atau berwenang untuk melakukan perbuatan hukum atau siapa yang mempunyai hak dan cakap untuk bertindak dalam hukum.Subjek hukum dibagi menjadi dua yaitu manusia dan badan hukum.badan hukum adalah suatu badan yang terdiri dari kumpulan orang yang diberi status persoon oleh hukum sehingga mempunyai hak dan kewajiban.</a:t>
            </a:r>
            <a:endParaRPr lang="id-ID" sz="26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786765" y="1109345"/>
            <a:ext cx="6985635" cy="4529455"/>
          </a:xfrm>
        </p:spPr>
        <p:txBody>
          <a:bodyPr/>
          <a:p>
            <a:pPr algn="just"/>
            <a:r>
              <a:rPr lang="en-US">
                <a:solidFill>
                  <a:schemeClr val="tx1"/>
                </a:solidFill>
              </a:rPr>
              <a:t>Unsur-Unsur Subjek Hukum</a:t>
            </a:r>
            <a:endParaRPr lang="en-US">
              <a:solidFill>
                <a:schemeClr val="tx1"/>
              </a:solidFill>
            </a:endParaRPr>
          </a:p>
          <a:p>
            <a:pPr marL="457200" indent="-457200" algn="just">
              <a:buFont typeface="Wingdings" panose="05000000000000000000" charset="0"/>
              <a:buChar char="Ø"/>
            </a:pPr>
            <a:r>
              <a:rPr lang="en-US">
                <a:solidFill>
                  <a:schemeClr val="tx1"/>
                </a:solidFill>
              </a:rPr>
              <a:t>Subjek hukum dalam konteks perusahaan memiliki beberapa unsur penting:</a:t>
            </a:r>
            <a:endParaRPr lang="en-US">
              <a:solidFill>
                <a:schemeClr val="tx1"/>
              </a:solidFill>
            </a:endParaRPr>
          </a:p>
          <a:p>
            <a:pPr marL="457200" indent="-457200" algn="just">
              <a:buFont typeface="Arial" panose="020B0604020202020204" pitchFamily="34" charset="0"/>
              <a:buChar char="•"/>
            </a:pPr>
            <a:r>
              <a:rPr lang="en-US">
                <a:solidFill>
                  <a:schemeClr val="tx1"/>
                </a:solidFill>
              </a:rPr>
              <a:t>Kepemilikan Kekayaan: Badan hukum memiliki kekayaan yang terpisah dari kekayaan pribadi pengurus atau pemiliknya.</a:t>
            </a:r>
            <a:endParaRPr lang="en-US">
              <a:solidFill>
                <a:schemeClr val="tx1"/>
              </a:solidFill>
            </a:endParaRPr>
          </a:p>
          <a:p>
            <a:pPr marL="457200" indent="-457200" algn="just">
              <a:buFont typeface="Arial" panose="020B0604020202020204" pitchFamily="34" charset="0"/>
              <a:buChar char="•"/>
            </a:pPr>
            <a:r>
              <a:rPr lang="en-US">
                <a:solidFill>
                  <a:schemeClr val="tx1"/>
                </a:solidFill>
              </a:rPr>
              <a:t>Kemampuan Bertindak: Badan hukum dapat melakukan perjanjian, mengajukan gugatan, serta bertanggung jawab atas kewajiban.</a:t>
            </a:r>
            <a:endParaRPr lang="en-US">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1632</Words>
  <Application>WPS Presentation</Application>
  <PresentationFormat>On-screen Show (4:3)</PresentationFormat>
  <Paragraphs>36</Paragraphs>
  <Slides>6</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SimSun</vt:lpstr>
      <vt:lpstr>Wingdings</vt:lpstr>
      <vt:lpstr>Calibri</vt:lpstr>
      <vt:lpstr>Times New Roman</vt:lpstr>
      <vt:lpstr>Cambria</vt:lpstr>
      <vt:lpstr>Microsoft YaHei</vt:lpstr>
      <vt:lpstr>Arial Unicode MS</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Nur Fadilah</cp:lastModifiedBy>
  <cp:revision>447</cp:revision>
  <cp:lastPrinted>2017-08-29T02:54:00Z</cp:lastPrinted>
  <dcterms:created xsi:type="dcterms:W3CDTF">2010-04-18T12:06:00Z</dcterms:created>
  <dcterms:modified xsi:type="dcterms:W3CDTF">2024-10-16T15:09:09Z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2810B16828204F2EAB3A562D0FBA53B4_13</vt:lpwstr>
  </property>
  <property fmtid="{D5CDD505-2E9C-101B-9397-08002B2CF9AE}" pid="3" name="KSOProductBuildVer">
    <vt:lpwstr>1033-12.2.0.17562</vt:lpwstr>
  </property>
</Properties>
</file>