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492" y="160654"/>
            <a:ext cx="8375015" cy="1290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575" y="1910778"/>
            <a:ext cx="8049259" cy="4065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772153" y="6428422"/>
            <a:ext cx="83502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6575" y="6444297"/>
            <a:ext cx="75311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86140" y="6449377"/>
            <a:ext cx="228600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5250" y="142875"/>
              <a:ext cx="1244600" cy="12446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69514" y="1997709"/>
            <a:ext cx="4312286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45" dirty="0" err="1">
                <a:latin typeface="Cambria"/>
                <a:cs typeface="Cambria"/>
              </a:rPr>
              <a:t>Pertemuan</a:t>
            </a:r>
            <a:r>
              <a:rPr sz="4000" spc="35" dirty="0">
                <a:latin typeface="Cambria"/>
                <a:cs typeface="Cambria"/>
              </a:rPr>
              <a:t> </a:t>
            </a:r>
            <a:r>
              <a:rPr sz="4000" dirty="0">
                <a:latin typeface="Cambria"/>
                <a:cs typeface="Cambria"/>
              </a:rPr>
              <a:t>9</a:t>
            </a:r>
            <a:r>
              <a:rPr sz="4000" spc="-35" dirty="0" smtClean="0">
                <a:latin typeface="Cambria"/>
                <a:cs typeface="Cambria"/>
              </a:rPr>
              <a:t> </a:t>
            </a:r>
            <a:r>
              <a:rPr sz="4000" dirty="0" smtClean="0">
                <a:latin typeface="Cambria"/>
                <a:cs typeface="Cambria"/>
              </a:rPr>
              <a:t>&amp; 10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6635115" y="5330825"/>
            <a:ext cx="2291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Susanti,SE.,MM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536575" y="1910778"/>
            <a:ext cx="8049259" cy="3463127"/>
          </a:xfrm>
          <a:prstGeom prst="rect">
            <a:avLst/>
          </a:prstGeom>
        </p:spPr>
        <p:txBody>
          <a:bodyPr vert="horz" wrap="square" lIns="0" tIns="1222374" rIns="0" bIns="0" rtlCol="0">
            <a:spAutoFit/>
          </a:bodyPr>
          <a:lstStyle/>
          <a:p>
            <a:pPr marL="2262505" marR="5080" indent="-1753235">
              <a:lnSpc>
                <a:spcPct val="100000"/>
              </a:lnSpc>
              <a:spcBef>
                <a:spcPts val="100"/>
              </a:spcBef>
            </a:pPr>
            <a:r>
              <a:rPr sz="4800" spc="-20" dirty="0">
                <a:solidFill>
                  <a:srgbClr val="FF0000"/>
                </a:solidFill>
                <a:latin typeface="Calibri"/>
                <a:cs typeface="Calibri"/>
              </a:rPr>
              <a:t>KINERJA </a:t>
            </a:r>
            <a:r>
              <a:rPr sz="4800" spc="-15" dirty="0">
                <a:solidFill>
                  <a:srgbClr val="FF0000"/>
                </a:solidFill>
                <a:latin typeface="Calibri"/>
                <a:cs typeface="Calibri"/>
              </a:rPr>
              <a:t>PERUSAHAAN,</a:t>
            </a:r>
            <a:r>
              <a:rPr sz="4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dirty="0">
                <a:solidFill>
                  <a:srgbClr val="FF0000"/>
                </a:solidFill>
                <a:latin typeface="Calibri"/>
                <a:cs typeface="Calibri"/>
              </a:rPr>
              <a:t>ARUS </a:t>
            </a:r>
            <a:r>
              <a:rPr sz="4800" spc="-10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spc="-5" dirty="0">
                <a:solidFill>
                  <a:srgbClr val="FF0000"/>
                </a:solidFill>
                <a:latin typeface="Calibri"/>
                <a:cs typeface="Calibri"/>
              </a:rPr>
              <a:t>KAS</a:t>
            </a:r>
            <a:r>
              <a:rPr sz="4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spc="-45" dirty="0">
                <a:solidFill>
                  <a:srgbClr val="FF0000"/>
                </a:solidFill>
                <a:latin typeface="Calibri"/>
                <a:cs typeface="Calibri"/>
              </a:rPr>
              <a:t>DAN</a:t>
            </a:r>
            <a:r>
              <a:rPr sz="4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800" spc="-80" dirty="0" smtClean="0">
                <a:solidFill>
                  <a:srgbClr val="FF0000"/>
                </a:solidFill>
                <a:latin typeface="Calibri"/>
                <a:cs typeface="Calibri"/>
              </a:rPr>
              <a:t>PAJAK </a:t>
            </a:r>
          </a:p>
          <a:p>
            <a:pPr marL="2262505" marR="5080" indent="-1753235" algn="ctr">
              <a:lnSpc>
                <a:spcPct val="100000"/>
              </a:lnSpc>
              <a:spcBef>
                <a:spcPts val="100"/>
              </a:spcBef>
            </a:pPr>
            <a:r>
              <a:rPr sz="4800" spc="-80" dirty="0" smtClean="0">
                <a:solidFill>
                  <a:srgbClr val="FF0000"/>
                </a:solidFill>
                <a:latin typeface="Calibri"/>
                <a:cs typeface="Calibri"/>
              </a:rPr>
              <a:t>Part 1</a:t>
            </a:r>
            <a:endParaRPr sz="4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0169" y="160654"/>
            <a:ext cx="6007735" cy="1824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980"/>
              </a:lnSpc>
              <a:spcBef>
                <a:spcPts val="100"/>
              </a:spcBef>
            </a:pPr>
            <a:r>
              <a:rPr sz="4800" spc="-30" dirty="0"/>
              <a:t>Data</a:t>
            </a:r>
            <a:r>
              <a:rPr sz="4800" spc="15" dirty="0"/>
              <a:t> </a:t>
            </a:r>
            <a:r>
              <a:rPr sz="4800" spc="-20" dirty="0"/>
              <a:t>Akuntansi</a:t>
            </a:r>
            <a:r>
              <a:rPr sz="4800" spc="-25" dirty="0"/>
              <a:t> </a:t>
            </a:r>
            <a:r>
              <a:rPr sz="4800" spc="-10" dirty="0"/>
              <a:t>untuk</a:t>
            </a:r>
            <a:endParaRPr sz="4800"/>
          </a:p>
          <a:p>
            <a:pPr marL="12700" marR="5080" algn="ctr">
              <a:lnSpc>
                <a:spcPct val="72900"/>
              </a:lnSpc>
              <a:spcBef>
                <a:spcPts val="780"/>
              </a:spcBef>
            </a:pPr>
            <a:r>
              <a:rPr sz="4800" spc="-15" dirty="0"/>
              <a:t>Keputusan </a:t>
            </a:r>
            <a:r>
              <a:rPr sz="4800" spc="-30" dirty="0"/>
              <a:t>Investor </a:t>
            </a:r>
            <a:r>
              <a:rPr sz="4800" dirty="0"/>
              <a:t>dan </a:t>
            </a:r>
            <a:r>
              <a:rPr sz="4800" spc="-1075" dirty="0"/>
              <a:t> </a:t>
            </a:r>
            <a:r>
              <a:rPr sz="4800" spc="-10" dirty="0"/>
              <a:t>Manajerial</a:t>
            </a:r>
            <a:endParaRPr sz="4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25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pc="-5" dirty="0"/>
              <a:t>Aset</a:t>
            </a:r>
            <a:r>
              <a:rPr spc="-20" dirty="0"/>
              <a:t> </a:t>
            </a:r>
            <a:r>
              <a:rPr spc="-10" dirty="0"/>
              <a:t>Operasi</a:t>
            </a:r>
            <a:r>
              <a:rPr spc="-25" dirty="0"/>
              <a:t> </a:t>
            </a:r>
            <a:r>
              <a:rPr dirty="0"/>
              <a:t>/</a:t>
            </a:r>
            <a:r>
              <a:rPr spc="5" dirty="0"/>
              <a:t> </a:t>
            </a:r>
            <a:r>
              <a:rPr dirty="0"/>
              <a:t>Modal</a:t>
            </a:r>
            <a:r>
              <a:rPr spc="-40" dirty="0"/>
              <a:t> </a:t>
            </a:r>
            <a:r>
              <a:rPr spc="-10" dirty="0"/>
              <a:t>Operasi</a:t>
            </a:r>
          </a:p>
          <a:p>
            <a:pPr marL="914400" marR="2004060">
              <a:lnSpc>
                <a:spcPts val="2100"/>
              </a:lnSpc>
              <a:spcBef>
                <a:spcPts val="170"/>
              </a:spcBef>
            </a:pPr>
            <a:r>
              <a:rPr b="0" spc="-35" dirty="0">
                <a:latin typeface="Cambria"/>
                <a:cs typeface="Cambria"/>
              </a:rPr>
              <a:t>Total</a:t>
            </a:r>
            <a:r>
              <a:rPr b="0" spc="-10" dirty="0">
                <a:latin typeface="Cambria"/>
                <a:cs typeface="Cambria"/>
              </a:rPr>
              <a:t> Operasi</a:t>
            </a:r>
            <a:r>
              <a:rPr b="0" spc="-15" dirty="0">
                <a:latin typeface="Cambria"/>
                <a:cs typeface="Cambria"/>
              </a:rPr>
              <a:t> </a:t>
            </a:r>
            <a:r>
              <a:rPr b="0" dirty="0">
                <a:latin typeface="Cambria"/>
                <a:cs typeface="Cambria"/>
              </a:rPr>
              <a:t>/</a:t>
            </a:r>
            <a:r>
              <a:rPr b="0" spc="-5" dirty="0">
                <a:latin typeface="Cambria"/>
                <a:cs typeface="Cambria"/>
              </a:rPr>
              <a:t> Modal </a:t>
            </a:r>
            <a:r>
              <a:rPr b="0" spc="-10" dirty="0">
                <a:latin typeface="Cambria"/>
                <a:cs typeface="Cambria"/>
              </a:rPr>
              <a:t>operasi</a:t>
            </a:r>
            <a:r>
              <a:rPr b="0" spc="-15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digunakan</a:t>
            </a:r>
            <a:r>
              <a:rPr b="0" spc="1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dalam </a:t>
            </a:r>
            <a:r>
              <a:rPr b="0" spc="-425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mengoperasikan </a:t>
            </a:r>
            <a:r>
              <a:rPr b="0" spc="-5" dirty="0">
                <a:latin typeface="Cambria"/>
                <a:cs typeface="Cambria"/>
              </a:rPr>
              <a:t>usaha.</a:t>
            </a:r>
          </a:p>
          <a:p>
            <a:pPr marL="299720" indent="-287020">
              <a:lnSpc>
                <a:spcPts val="2250"/>
              </a:lnSpc>
              <a:spcBef>
                <a:spcPts val="178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pc="-35" dirty="0"/>
              <a:t>Total</a:t>
            </a:r>
            <a:r>
              <a:rPr spc="-45" dirty="0"/>
              <a:t> </a:t>
            </a:r>
            <a:r>
              <a:rPr dirty="0"/>
              <a:t>Modal</a:t>
            </a:r>
            <a:r>
              <a:rPr spc="-15" dirty="0"/>
              <a:t> </a:t>
            </a:r>
            <a:r>
              <a:rPr spc="-10" dirty="0"/>
              <a:t>Oprasi</a:t>
            </a:r>
            <a:r>
              <a:rPr spc="-25" dirty="0"/>
              <a:t> </a:t>
            </a:r>
            <a:r>
              <a:rPr dirty="0"/>
              <a:t>=</a:t>
            </a:r>
            <a:r>
              <a:rPr spc="10" dirty="0"/>
              <a:t> </a:t>
            </a:r>
            <a:r>
              <a:rPr spc="-20" dirty="0"/>
              <a:t>NOWC</a:t>
            </a:r>
            <a:r>
              <a:rPr spc="-15" dirty="0"/>
              <a:t> </a:t>
            </a:r>
            <a:r>
              <a:rPr dirty="0"/>
              <a:t>+</a:t>
            </a:r>
            <a:r>
              <a:rPr spc="-15" dirty="0"/>
              <a:t> </a:t>
            </a:r>
            <a:r>
              <a:rPr dirty="0"/>
              <a:t>Aset</a:t>
            </a:r>
            <a:r>
              <a:rPr spc="-20" dirty="0"/>
              <a:t> </a:t>
            </a:r>
            <a:r>
              <a:rPr spc="-35" dirty="0"/>
              <a:t>Tetap</a:t>
            </a:r>
            <a:r>
              <a:rPr spc="-20" dirty="0"/>
              <a:t> </a:t>
            </a:r>
            <a:r>
              <a:rPr spc="-5" dirty="0"/>
              <a:t>Bersih</a:t>
            </a:r>
          </a:p>
          <a:p>
            <a:pPr marL="1163320" lvl="1" indent="-249554">
              <a:lnSpc>
                <a:spcPts val="2100"/>
              </a:lnSpc>
              <a:buAutoNum type="arabicPeriod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-10" dirty="0">
                <a:latin typeface="Cambria"/>
                <a:cs typeface="Cambria"/>
              </a:rPr>
              <a:t> kerja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operasi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bersih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(Net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Operating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Working</a:t>
            </a:r>
            <a:endParaRPr sz="2000">
              <a:latin typeface="Cambria"/>
              <a:cs typeface="Cambria"/>
            </a:endParaRPr>
          </a:p>
          <a:p>
            <a:pPr marL="1178560">
              <a:lnSpc>
                <a:spcPts val="2100"/>
              </a:lnSpc>
            </a:pPr>
            <a:r>
              <a:rPr b="0" spc="-5" dirty="0">
                <a:latin typeface="Cambria"/>
                <a:cs typeface="Cambria"/>
              </a:rPr>
              <a:t>Capital</a:t>
            </a:r>
            <a:r>
              <a:rPr b="0" spc="-35" dirty="0">
                <a:latin typeface="Cambria"/>
                <a:cs typeface="Cambria"/>
              </a:rPr>
              <a:t> </a:t>
            </a:r>
            <a:r>
              <a:rPr b="0" dirty="0">
                <a:latin typeface="Cambria"/>
                <a:cs typeface="Cambria"/>
              </a:rPr>
              <a:t>(</a:t>
            </a:r>
            <a:r>
              <a:rPr b="0" spc="-25" dirty="0">
                <a:latin typeface="Cambria"/>
                <a:cs typeface="Cambria"/>
              </a:rPr>
              <a:t> </a:t>
            </a:r>
            <a:r>
              <a:rPr b="0" spc="-20" dirty="0">
                <a:latin typeface="Cambria"/>
                <a:cs typeface="Cambria"/>
              </a:rPr>
              <a:t>NOWC)</a:t>
            </a:r>
          </a:p>
          <a:p>
            <a:pPr marL="1178560" marR="5080" lvl="1" indent="-264795">
              <a:lnSpc>
                <a:spcPts val="2100"/>
              </a:lnSpc>
              <a:spcBef>
                <a:spcPts val="170"/>
              </a:spcBef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 </a:t>
            </a:r>
            <a:r>
              <a:rPr sz="2000" spc="-10" dirty="0">
                <a:latin typeface="Cambria"/>
                <a:cs typeface="Cambria"/>
              </a:rPr>
              <a:t>Kerja Operasi </a:t>
            </a:r>
            <a:r>
              <a:rPr sz="2000" spc="-5" dirty="0">
                <a:latin typeface="Cambria"/>
                <a:cs typeface="Cambria"/>
              </a:rPr>
              <a:t>Bersih </a:t>
            </a:r>
            <a:r>
              <a:rPr sz="2000" dirty="0">
                <a:latin typeface="Cambria"/>
                <a:cs typeface="Cambria"/>
              </a:rPr>
              <a:t>= </a:t>
            </a:r>
            <a:r>
              <a:rPr sz="2000" spc="-20" dirty="0">
                <a:latin typeface="Cambria"/>
                <a:cs typeface="Cambria"/>
              </a:rPr>
              <a:t>Aktiva </a:t>
            </a:r>
            <a:r>
              <a:rPr sz="2000" dirty="0">
                <a:latin typeface="Cambria"/>
                <a:cs typeface="Cambria"/>
              </a:rPr>
              <a:t>Lancar – </a:t>
            </a:r>
            <a:r>
              <a:rPr sz="2000" spc="-10" dirty="0">
                <a:latin typeface="Cambria"/>
                <a:cs typeface="Cambria"/>
              </a:rPr>
              <a:t>Kewajiban </a:t>
            </a:r>
            <a:r>
              <a:rPr sz="2000" dirty="0">
                <a:latin typeface="Cambria"/>
                <a:cs typeface="Cambria"/>
              </a:rPr>
              <a:t>Lancar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35" dirty="0">
                <a:latin typeface="Cambria"/>
                <a:cs typeface="Cambria"/>
              </a:rPr>
              <a:t>Tanpa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Bunga</a:t>
            </a:r>
            <a:endParaRPr sz="2000">
              <a:latin typeface="Cambria"/>
              <a:cs typeface="Cambria"/>
            </a:endParaRPr>
          </a:p>
          <a:p>
            <a:pPr marL="1178560" marR="259715" lvl="1" indent="-264795">
              <a:lnSpc>
                <a:spcPts val="2100"/>
              </a:lnSpc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 </a:t>
            </a:r>
            <a:r>
              <a:rPr sz="2000" spc="-15" dirty="0">
                <a:latin typeface="Cambria"/>
                <a:cs typeface="Cambria"/>
              </a:rPr>
              <a:t>kerja </a:t>
            </a:r>
            <a:r>
              <a:rPr sz="2000" dirty="0">
                <a:latin typeface="Cambria"/>
                <a:cs typeface="Cambria"/>
              </a:rPr>
              <a:t>penting </a:t>
            </a:r>
            <a:r>
              <a:rPr sz="2000" spc="-5" dirty="0">
                <a:latin typeface="Cambria"/>
                <a:cs typeface="Cambria"/>
              </a:rPr>
              <a:t>untuk memperlancar </a:t>
            </a:r>
            <a:r>
              <a:rPr sz="2000" spc="-10" dirty="0">
                <a:latin typeface="Cambria"/>
                <a:cs typeface="Cambria"/>
              </a:rPr>
              <a:t>operasi </a:t>
            </a:r>
            <a:r>
              <a:rPr sz="2000" spc="-5" dirty="0">
                <a:latin typeface="Cambria"/>
                <a:cs typeface="Cambria"/>
              </a:rPr>
              <a:t>sehari-hari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perusahaan. </a:t>
            </a:r>
            <a:r>
              <a:rPr sz="2000" spc="-5" dirty="0">
                <a:latin typeface="Cambria"/>
                <a:cs typeface="Cambria"/>
              </a:rPr>
              <a:t>Perusahaan harus memiliki sejumlah </a:t>
            </a:r>
            <a:r>
              <a:rPr sz="2000" spc="-15" dirty="0">
                <a:latin typeface="Cambria"/>
                <a:cs typeface="Cambria"/>
              </a:rPr>
              <a:t>kas </a:t>
            </a:r>
            <a:r>
              <a:rPr sz="2000" spc="-5" dirty="0">
                <a:latin typeface="Cambria"/>
                <a:cs typeface="Cambria"/>
              </a:rPr>
              <a:t>untuk 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keperluan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Operasional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sehari-hari.</a:t>
            </a:r>
            <a:endParaRPr sz="2000">
              <a:latin typeface="Cambria"/>
              <a:cs typeface="Cambria"/>
            </a:endParaRPr>
          </a:p>
          <a:p>
            <a:pPr marL="1163320" lvl="1" indent="-249554">
              <a:lnSpc>
                <a:spcPts val="1930"/>
              </a:lnSpc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Aset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tetap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bersih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aset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tetap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digunakan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dalam</a:t>
            </a:r>
            <a:endParaRPr sz="2000">
              <a:latin typeface="Cambria"/>
              <a:cs typeface="Cambria"/>
            </a:endParaRPr>
          </a:p>
          <a:p>
            <a:pPr marL="1178560" marR="253365">
              <a:lnSpc>
                <a:spcPts val="2100"/>
              </a:lnSpc>
              <a:spcBef>
                <a:spcPts val="170"/>
              </a:spcBef>
            </a:pPr>
            <a:r>
              <a:rPr b="0" spc="-10" dirty="0">
                <a:latin typeface="Cambria"/>
                <a:cs typeface="Cambria"/>
              </a:rPr>
              <a:t>operasi </a:t>
            </a:r>
            <a:r>
              <a:rPr b="0" dirty="0">
                <a:latin typeface="Cambria"/>
                <a:cs typeface="Cambria"/>
              </a:rPr>
              <a:t>perusahaan </a:t>
            </a:r>
            <a:r>
              <a:rPr b="0" spc="-15" dirty="0">
                <a:latin typeface="Cambria"/>
                <a:cs typeface="Cambria"/>
              </a:rPr>
              <a:t>yang dinyatakan </a:t>
            </a:r>
            <a:r>
              <a:rPr b="0" spc="-5" dirty="0">
                <a:latin typeface="Cambria"/>
                <a:cs typeface="Cambria"/>
              </a:rPr>
              <a:t>dalam nilai netto </a:t>
            </a:r>
            <a:r>
              <a:rPr b="0" spc="-5" dirty="0">
                <a:latin typeface="Cambria Math"/>
                <a:cs typeface="Cambria Math"/>
              </a:rPr>
              <a:t>⇨</a:t>
            </a:r>
            <a:r>
              <a:rPr b="0" spc="-5" dirty="0">
                <a:latin typeface="Cambria"/>
                <a:cs typeface="Cambria"/>
              </a:rPr>
              <a:t>total </a:t>
            </a:r>
            <a:r>
              <a:rPr b="0" spc="-43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netto</a:t>
            </a:r>
            <a:r>
              <a:rPr b="0" spc="-3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pabrik</a:t>
            </a:r>
            <a:r>
              <a:rPr b="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dan</a:t>
            </a:r>
            <a:r>
              <a:rPr b="0" spc="5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peralatan.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2172" y="112077"/>
            <a:ext cx="697928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955" algn="l"/>
              </a:tabLst>
            </a:pPr>
            <a:r>
              <a:rPr sz="5400" spc="-30" baseline="2314" dirty="0"/>
              <a:t>Contoh	</a:t>
            </a:r>
            <a:r>
              <a:rPr sz="5400" spc="-30" dirty="0"/>
              <a:t>Neraca </a:t>
            </a:r>
            <a:r>
              <a:rPr sz="5400" spc="-80" dirty="0"/>
              <a:t>Tahun</a:t>
            </a:r>
            <a:r>
              <a:rPr sz="5400" spc="-40" dirty="0"/>
              <a:t> </a:t>
            </a:r>
            <a:r>
              <a:rPr sz="5400" dirty="0"/>
              <a:t>2017</a:t>
            </a:r>
            <a:endParaRPr sz="5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1447800"/>
            <a:ext cx="7086600" cy="42672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3912" y="112077"/>
            <a:ext cx="707580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320" algn="l"/>
              </a:tabLst>
            </a:pPr>
            <a:r>
              <a:rPr sz="5400" spc="-30" baseline="2314" dirty="0"/>
              <a:t>Contoh	</a:t>
            </a:r>
            <a:r>
              <a:rPr sz="5400" spc="-20" dirty="0"/>
              <a:t>Perhitungan</a:t>
            </a:r>
            <a:r>
              <a:rPr sz="5400" spc="-50" dirty="0"/>
              <a:t> </a:t>
            </a:r>
            <a:r>
              <a:rPr sz="5400" spc="-30" dirty="0"/>
              <a:t>NOWC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688975" y="1567815"/>
            <a:ext cx="8034655" cy="4070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000" b="1" spc="-20" dirty="0">
                <a:latin typeface="Cambria"/>
                <a:cs typeface="Cambria"/>
              </a:rPr>
              <a:t>NOWC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-35" dirty="0">
                <a:latin typeface="Cambria"/>
                <a:cs typeface="Cambria"/>
              </a:rPr>
              <a:t>Total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aset</a:t>
            </a:r>
            <a:r>
              <a:rPr sz="2000" b="1" spc="-4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Lancar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tanpa</a:t>
            </a:r>
            <a:r>
              <a:rPr sz="2000" b="1" spc="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Bunga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1800">
              <a:latin typeface="Cambria"/>
              <a:cs typeface="Cambria"/>
            </a:endParaRPr>
          </a:p>
          <a:p>
            <a:pPr marL="29972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b="1" spc="-20" dirty="0">
                <a:latin typeface="Cambria"/>
                <a:cs typeface="Cambria"/>
              </a:rPr>
              <a:t>NOWC</a:t>
            </a:r>
            <a:r>
              <a:rPr sz="1600" b="1" spc="-10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= (Kas</a:t>
            </a:r>
            <a:r>
              <a:rPr sz="1600" b="1" spc="-20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&amp; </a:t>
            </a:r>
            <a:r>
              <a:rPr sz="1600" b="1" spc="-5" dirty="0">
                <a:latin typeface="Cambria"/>
                <a:cs typeface="Cambria"/>
              </a:rPr>
              <a:t>Setara</a:t>
            </a:r>
            <a:r>
              <a:rPr sz="1600" b="1" spc="10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Kas</a:t>
            </a:r>
            <a:r>
              <a:rPr sz="1600" b="1" spc="20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+ </a:t>
            </a:r>
            <a:r>
              <a:rPr sz="1600" b="1" spc="-5" dirty="0">
                <a:latin typeface="Cambria"/>
                <a:cs typeface="Cambria"/>
              </a:rPr>
              <a:t>Piutang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Usaha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+ </a:t>
            </a:r>
            <a:r>
              <a:rPr sz="1600" b="1" spc="-10" dirty="0">
                <a:latin typeface="Cambria"/>
                <a:cs typeface="Cambria"/>
              </a:rPr>
              <a:t>Persediaan)</a:t>
            </a:r>
            <a:r>
              <a:rPr sz="1600" b="1" spc="2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+ </a:t>
            </a:r>
            <a:r>
              <a:rPr sz="1600" b="1" spc="-5" dirty="0">
                <a:latin typeface="Cambria"/>
                <a:cs typeface="Cambria"/>
              </a:rPr>
              <a:t>(Utang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Usaha</a:t>
            </a:r>
            <a:r>
              <a:rPr sz="1600" b="1" dirty="0">
                <a:latin typeface="Cambria"/>
                <a:cs typeface="Cambria"/>
              </a:rPr>
              <a:t> + </a:t>
            </a:r>
            <a:r>
              <a:rPr sz="1600" b="1" spc="-5" dirty="0">
                <a:latin typeface="Cambria"/>
                <a:cs typeface="Cambria"/>
              </a:rPr>
              <a:t>Akrual)</a:t>
            </a:r>
            <a:endParaRPr sz="1600">
              <a:latin typeface="Cambria"/>
              <a:cs typeface="Cambria"/>
            </a:endParaRPr>
          </a:p>
          <a:p>
            <a:pPr marL="146685">
              <a:lnSpc>
                <a:spcPct val="100000"/>
              </a:lnSpc>
              <a:spcBef>
                <a:spcPts val="1480"/>
              </a:spcBef>
            </a:pPr>
            <a:r>
              <a:rPr sz="2400" spc="-15" dirty="0">
                <a:latin typeface="Cambria"/>
                <a:cs typeface="Cambria"/>
              </a:rPr>
              <a:t>NOWC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1305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–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770</a:t>
            </a:r>
            <a:endParaRPr sz="2400">
              <a:latin typeface="Cambria"/>
              <a:cs typeface="Cambria"/>
            </a:endParaRPr>
          </a:p>
          <a:p>
            <a:pPr marL="146685">
              <a:lnSpc>
                <a:spcPct val="100000"/>
              </a:lnSpc>
              <a:spcBef>
                <a:spcPts val="1325"/>
              </a:spcBef>
            </a:pPr>
            <a:r>
              <a:rPr sz="2400" spc="-15" dirty="0">
                <a:latin typeface="Cambria"/>
                <a:cs typeface="Cambria"/>
              </a:rPr>
              <a:t>NOWC</a:t>
            </a:r>
            <a:r>
              <a:rPr sz="2400" spc="-5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5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535</a:t>
            </a:r>
            <a:endParaRPr sz="240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1320"/>
              </a:spcBef>
            </a:pPr>
            <a:r>
              <a:rPr sz="2400" b="1" spc="-5" dirty="0">
                <a:latin typeface="Cambria"/>
                <a:cs typeface="Cambria"/>
              </a:rPr>
              <a:t>Maka</a:t>
            </a:r>
            <a:r>
              <a:rPr sz="2400" b="1" spc="-3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:</a:t>
            </a:r>
            <a:endParaRPr sz="240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  <a:spcBef>
                <a:spcPts val="1320"/>
              </a:spcBef>
            </a:pPr>
            <a:r>
              <a:rPr sz="2400" b="1" spc="-50" dirty="0">
                <a:latin typeface="Cambria"/>
                <a:cs typeface="Cambria"/>
              </a:rPr>
              <a:t>Total</a:t>
            </a:r>
            <a:r>
              <a:rPr sz="2400" b="1" spc="10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Modal</a:t>
            </a:r>
            <a:r>
              <a:rPr sz="2400" b="1" spc="-10" dirty="0">
                <a:latin typeface="Cambria"/>
                <a:cs typeface="Cambria"/>
              </a:rPr>
              <a:t> </a:t>
            </a:r>
            <a:r>
              <a:rPr sz="2400" b="1" spc="-15" dirty="0">
                <a:latin typeface="Cambria"/>
                <a:cs typeface="Cambria"/>
              </a:rPr>
              <a:t>Operasi</a:t>
            </a:r>
            <a:r>
              <a:rPr sz="2400" b="1" spc="2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=</a:t>
            </a:r>
            <a:r>
              <a:rPr sz="2400" b="1" spc="-15" dirty="0">
                <a:latin typeface="Cambria"/>
                <a:cs typeface="Cambria"/>
              </a:rPr>
              <a:t> </a:t>
            </a:r>
            <a:r>
              <a:rPr sz="2400" b="1" spc="-30" dirty="0">
                <a:latin typeface="Cambria"/>
                <a:cs typeface="Cambria"/>
              </a:rPr>
              <a:t>NOWC</a:t>
            </a:r>
            <a:r>
              <a:rPr sz="2400" b="1" spc="25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+</a:t>
            </a:r>
            <a:r>
              <a:rPr sz="2400" b="1" spc="-10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Aset </a:t>
            </a:r>
            <a:r>
              <a:rPr sz="2400" b="1" spc="-45" dirty="0">
                <a:latin typeface="Cambria"/>
                <a:cs typeface="Cambria"/>
              </a:rPr>
              <a:t>Tetap</a:t>
            </a:r>
            <a:r>
              <a:rPr sz="2400" b="1" spc="15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Bersih</a:t>
            </a:r>
            <a:endParaRPr sz="240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  <a:spcBef>
                <a:spcPts val="1325"/>
              </a:spcBef>
            </a:pPr>
            <a:r>
              <a:rPr sz="2400" b="1" spc="-50" dirty="0">
                <a:latin typeface="Cambria"/>
                <a:cs typeface="Cambria"/>
              </a:rPr>
              <a:t>Total</a:t>
            </a:r>
            <a:r>
              <a:rPr sz="2400" b="1" spc="-5" dirty="0">
                <a:latin typeface="Cambria"/>
                <a:cs typeface="Cambria"/>
              </a:rPr>
              <a:t> Modal</a:t>
            </a:r>
            <a:r>
              <a:rPr sz="2400" b="1" spc="-15" dirty="0">
                <a:latin typeface="Cambria"/>
                <a:cs typeface="Cambria"/>
              </a:rPr>
              <a:t> </a:t>
            </a:r>
            <a:r>
              <a:rPr sz="2400" b="1" spc="-10" dirty="0">
                <a:latin typeface="Cambria"/>
                <a:cs typeface="Cambria"/>
              </a:rPr>
              <a:t>Operasi</a:t>
            </a:r>
            <a:r>
              <a:rPr sz="2400" b="1" spc="1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=</a:t>
            </a:r>
            <a:r>
              <a:rPr sz="2400" b="1" spc="-20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535</a:t>
            </a:r>
            <a:r>
              <a:rPr sz="2400" b="1" spc="5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+ </a:t>
            </a:r>
            <a:r>
              <a:rPr sz="2400" b="1" spc="-5" dirty="0">
                <a:latin typeface="Cambria"/>
                <a:cs typeface="Cambria"/>
              </a:rPr>
              <a:t>1305</a:t>
            </a:r>
            <a:endParaRPr sz="2400">
              <a:latin typeface="Cambria"/>
              <a:cs typeface="Cambria"/>
            </a:endParaRPr>
          </a:p>
          <a:p>
            <a:pPr marL="2944495">
              <a:lnSpc>
                <a:spcPct val="100000"/>
              </a:lnSpc>
              <a:spcBef>
                <a:spcPts val="1320"/>
              </a:spcBef>
            </a:pPr>
            <a:r>
              <a:rPr sz="2400" b="1" dirty="0">
                <a:latin typeface="Cambria"/>
                <a:cs typeface="Cambria"/>
              </a:rPr>
              <a:t>=</a:t>
            </a:r>
            <a:r>
              <a:rPr sz="2400" b="1" spc="-55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1840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975" y="1496313"/>
            <a:ext cx="8110855" cy="3989704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400" b="1" spc="-5" dirty="0">
                <a:latin typeface="Cambria"/>
                <a:cs typeface="Cambria"/>
              </a:rPr>
              <a:t>Arus</a:t>
            </a:r>
            <a:r>
              <a:rPr sz="2400" b="1" spc="-10" dirty="0">
                <a:latin typeface="Cambria"/>
                <a:cs typeface="Cambria"/>
              </a:rPr>
              <a:t> </a:t>
            </a:r>
            <a:r>
              <a:rPr sz="2400" b="1" spc="5" dirty="0">
                <a:latin typeface="Cambria"/>
                <a:cs typeface="Cambria"/>
              </a:rPr>
              <a:t>Kas</a:t>
            </a:r>
            <a:r>
              <a:rPr sz="2400" b="1" spc="-30" dirty="0">
                <a:latin typeface="Cambria"/>
                <a:cs typeface="Cambria"/>
              </a:rPr>
              <a:t> </a:t>
            </a:r>
            <a:r>
              <a:rPr sz="2400" b="1" spc="-15" dirty="0">
                <a:latin typeface="Cambria"/>
                <a:cs typeface="Cambria"/>
              </a:rPr>
              <a:t>Operasi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440"/>
              </a:lnSpc>
              <a:spcBef>
                <a:spcPts val="1325"/>
              </a:spcBef>
              <a:tabLst>
                <a:tab pos="1236980" algn="l"/>
                <a:tab pos="2641600" algn="l"/>
                <a:tab pos="4483735" algn="l"/>
                <a:tab pos="5200015" algn="l"/>
                <a:tab pos="6305550" algn="l"/>
              </a:tabLst>
            </a:pPr>
            <a:r>
              <a:rPr sz="2400" dirty="0">
                <a:latin typeface="Cambria"/>
                <a:cs typeface="Cambria"/>
              </a:rPr>
              <a:t>Manajer	</a:t>
            </a:r>
            <a:r>
              <a:rPr sz="2400" spc="-10" dirty="0">
                <a:latin typeface="Cambria"/>
                <a:cs typeface="Cambria"/>
              </a:rPr>
              <a:t>keuangan	</a:t>
            </a:r>
            <a:r>
              <a:rPr sz="2400" spc="-5" dirty="0">
                <a:latin typeface="Cambria"/>
                <a:cs typeface="Cambria"/>
              </a:rPr>
              <a:t>menciptakan	nilai	dengan	mendapatkan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000"/>
              </a:lnSpc>
            </a:pPr>
            <a:r>
              <a:rPr sz="2400" dirty="0">
                <a:latin typeface="Cambria"/>
                <a:cs typeface="Cambria"/>
              </a:rPr>
              <a:t>dana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menginvestasikannya</a:t>
            </a:r>
            <a:r>
              <a:rPr sz="2400" spc="29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dalam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aset</a:t>
            </a:r>
            <a:r>
              <a:rPr sz="2400" spc="27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operasi,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dan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arus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000"/>
              </a:lnSpc>
              <a:tabLst>
                <a:tab pos="581025" algn="l"/>
                <a:tab pos="1325880" algn="l"/>
                <a:tab pos="2804160" algn="l"/>
                <a:tab pos="3904615" algn="l"/>
                <a:tab pos="4999355" algn="l"/>
                <a:tab pos="5756910" algn="l"/>
                <a:tab pos="7524750" algn="l"/>
              </a:tabLst>
            </a:pPr>
            <a:r>
              <a:rPr sz="2400" spc="-10" dirty="0">
                <a:latin typeface="Cambria"/>
                <a:cs typeface="Cambria"/>
              </a:rPr>
              <a:t>kas	</a:t>
            </a:r>
            <a:r>
              <a:rPr sz="2400" spc="-20" dirty="0">
                <a:latin typeface="Cambria"/>
                <a:cs typeface="Cambria"/>
              </a:rPr>
              <a:t>yang	</a:t>
            </a:r>
            <a:r>
              <a:rPr sz="2400" spc="-5" dirty="0">
                <a:latin typeface="Cambria"/>
                <a:cs typeface="Cambria"/>
              </a:rPr>
              <a:t>dihasilkan	melalui	</a:t>
            </a:r>
            <a:r>
              <a:rPr sz="2400" spc="-10" dirty="0">
                <a:latin typeface="Cambria"/>
                <a:cs typeface="Cambria"/>
              </a:rPr>
              <a:t>operasi	</a:t>
            </a:r>
            <a:r>
              <a:rPr sz="2400" spc="-5" dirty="0">
                <a:latin typeface="Cambria"/>
                <a:cs typeface="Cambria"/>
              </a:rPr>
              <a:t>akan	menentukan	nilai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perusahaan.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Cambria"/>
              <a:cs typeface="Cambria"/>
            </a:endParaRPr>
          </a:p>
          <a:p>
            <a:pPr marL="12700">
              <a:lnSpc>
                <a:spcPts val="2490"/>
              </a:lnSpc>
              <a:tabLst>
                <a:tab pos="2372360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dirty="0">
                <a:latin typeface="Cambria"/>
                <a:cs typeface="Cambria"/>
              </a:rPr>
              <a:t> Kas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	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EBIT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(1-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tarif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pajak)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Penyusutan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dan</a:t>
            </a:r>
            <a:endParaRPr sz="2400">
              <a:latin typeface="Cambria"/>
              <a:cs typeface="Cambria"/>
            </a:endParaRPr>
          </a:p>
          <a:p>
            <a:pPr marL="2614295">
              <a:lnSpc>
                <a:spcPts val="2490"/>
              </a:lnSpc>
            </a:pPr>
            <a:r>
              <a:rPr sz="2400" dirty="0">
                <a:latin typeface="Cambria"/>
                <a:cs typeface="Cambria"/>
              </a:rPr>
              <a:t>Amortisasi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Kas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60" dirty="0">
                <a:latin typeface="Cambria"/>
                <a:cs typeface="Cambria"/>
              </a:rPr>
              <a:t>NOPAT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Penyusutan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Amortisasi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400" spc="-65" dirty="0">
                <a:latin typeface="Cambria"/>
                <a:cs typeface="Cambria"/>
              </a:rPr>
              <a:t>NOPAT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 Net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Operating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Profit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After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65" dirty="0">
                <a:latin typeface="Cambria"/>
                <a:cs typeface="Cambria"/>
              </a:rPr>
              <a:t>Tax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975" y="1720215"/>
            <a:ext cx="8111490" cy="4307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mbria"/>
                <a:cs typeface="Cambria"/>
              </a:rPr>
              <a:t>Market</a:t>
            </a:r>
            <a:r>
              <a:rPr sz="2000" b="1" dirty="0">
                <a:latin typeface="Cambria"/>
                <a:cs typeface="Cambria"/>
              </a:rPr>
              <a:t> </a:t>
            </a:r>
            <a:r>
              <a:rPr sz="2000" b="1" spc="-30" dirty="0">
                <a:latin typeface="Cambria"/>
                <a:cs typeface="Cambria"/>
              </a:rPr>
              <a:t>Value</a:t>
            </a:r>
            <a:r>
              <a:rPr sz="2000" b="1" spc="-5" dirty="0">
                <a:latin typeface="Cambria"/>
                <a:cs typeface="Cambria"/>
              </a:rPr>
              <a:t> Added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40" dirty="0">
                <a:latin typeface="Cambria"/>
                <a:cs typeface="Cambria"/>
              </a:rPr>
              <a:t>(MVA)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dan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Economic</a:t>
            </a:r>
            <a:r>
              <a:rPr sz="2000" b="1" dirty="0">
                <a:latin typeface="Cambria"/>
                <a:cs typeface="Cambria"/>
              </a:rPr>
              <a:t> </a:t>
            </a:r>
            <a:r>
              <a:rPr sz="2000" b="1" spc="-30" dirty="0">
                <a:latin typeface="Cambria"/>
                <a:cs typeface="Cambria"/>
              </a:rPr>
              <a:t>Value</a:t>
            </a:r>
            <a:r>
              <a:rPr sz="2000" b="1" spc="-5" dirty="0">
                <a:latin typeface="Cambria"/>
                <a:cs typeface="Cambria"/>
              </a:rPr>
              <a:t> Added </a:t>
            </a:r>
            <a:r>
              <a:rPr sz="2000" b="1" spc="-40" dirty="0">
                <a:latin typeface="Cambria"/>
                <a:cs typeface="Cambria"/>
              </a:rPr>
              <a:t>(EVA)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Cambria"/>
              <a:cs typeface="Cambria"/>
            </a:endParaRPr>
          </a:p>
          <a:p>
            <a:pPr marL="12700" marR="10160">
              <a:lnSpc>
                <a:spcPts val="2000"/>
              </a:lnSpc>
              <a:spcBef>
                <a:spcPts val="5"/>
              </a:spcBef>
              <a:tabLst>
                <a:tab pos="1066800" algn="l"/>
                <a:tab pos="2283460" algn="l"/>
                <a:tab pos="2987040" algn="l"/>
                <a:tab pos="4775835" algn="l"/>
                <a:tab pos="5400675" algn="l"/>
                <a:tab pos="6155690" algn="l"/>
                <a:tab pos="7263130" algn="l"/>
              </a:tabLst>
            </a:pPr>
            <a:r>
              <a:rPr sz="2000" dirty="0">
                <a:latin typeface="Cambria"/>
                <a:cs typeface="Cambria"/>
              </a:rPr>
              <a:t>L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spc="5" dirty="0">
                <a:latin typeface="Cambria"/>
                <a:cs typeface="Cambria"/>
              </a:rPr>
              <a:t>p</a:t>
            </a:r>
            <a:r>
              <a:rPr sz="2000" dirty="0">
                <a:latin typeface="Cambria"/>
                <a:cs typeface="Cambria"/>
              </a:rPr>
              <a:t>o</a:t>
            </a:r>
            <a:r>
              <a:rPr sz="2000" spc="-5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n	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spc="-25" dirty="0">
                <a:latin typeface="Cambria"/>
                <a:cs typeface="Cambria"/>
              </a:rPr>
              <a:t>k</a:t>
            </a:r>
            <a:r>
              <a:rPr sz="2000" spc="-5" dirty="0">
                <a:latin typeface="Cambria"/>
                <a:cs typeface="Cambria"/>
              </a:rPr>
              <a:t>unt</a:t>
            </a:r>
            <a:r>
              <a:rPr sz="2000" spc="-15" dirty="0">
                <a:latin typeface="Cambria"/>
                <a:cs typeface="Cambria"/>
              </a:rPr>
              <a:t>a</a:t>
            </a:r>
            <a:r>
              <a:rPr sz="2000" spc="-5" dirty="0">
                <a:latin typeface="Cambria"/>
                <a:cs typeface="Cambria"/>
              </a:rPr>
              <a:t>ns</a:t>
            </a:r>
            <a:r>
              <a:rPr sz="2000" dirty="0">
                <a:latin typeface="Cambria"/>
                <a:cs typeface="Cambria"/>
              </a:rPr>
              <a:t>i	</a:t>
            </a:r>
            <a:r>
              <a:rPr sz="2000" spc="-5" dirty="0">
                <a:latin typeface="Cambria"/>
                <a:cs typeface="Cambria"/>
              </a:rPr>
              <a:t>t</a:t>
            </a:r>
            <a:r>
              <a:rPr sz="2000" spc="5" dirty="0">
                <a:latin typeface="Cambria"/>
                <a:cs typeface="Cambria"/>
              </a:rPr>
              <a:t>i</a:t>
            </a:r>
            <a:r>
              <a:rPr sz="2000" spc="-30" dirty="0">
                <a:latin typeface="Cambria"/>
                <a:cs typeface="Cambria"/>
              </a:rPr>
              <a:t>d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k	</a:t>
            </a:r>
            <a:r>
              <a:rPr sz="2000" spc="-5" dirty="0">
                <a:latin typeface="Cambria"/>
                <a:cs typeface="Cambria"/>
              </a:rPr>
              <a:t>menc</a:t>
            </a:r>
            <a:r>
              <a:rPr sz="2000" dirty="0">
                <a:latin typeface="Cambria"/>
                <a:cs typeface="Cambria"/>
              </a:rPr>
              <a:t>e</a:t>
            </a:r>
            <a:r>
              <a:rPr sz="2000" spc="-1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min</a:t>
            </a:r>
            <a:r>
              <a:rPr sz="2000" spc="-25" dirty="0">
                <a:latin typeface="Cambria"/>
                <a:cs typeface="Cambria"/>
              </a:rPr>
              <a:t>k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n	</a:t>
            </a:r>
            <a:r>
              <a:rPr sz="2000" spc="-5" dirty="0">
                <a:latin typeface="Cambria"/>
                <a:cs typeface="Cambria"/>
              </a:rPr>
              <a:t>n</a:t>
            </a:r>
            <a:r>
              <a:rPr sz="2000" spc="-15" dirty="0">
                <a:latin typeface="Cambria"/>
                <a:cs typeface="Cambria"/>
              </a:rPr>
              <a:t>i</a:t>
            </a:r>
            <a:r>
              <a:rPr sz="2000" spc="-5" dirty="0">
                <a:latin typeface="Cambria"/>
                <a:cs typeface="Cambria"/>
              </a:rPr>
              <a:t>l</a:t>
            </a:r>
            <a:r>
              <a:rPr sz="2000" spc="-20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i	</a:t>
            </a:r>
            <a:r>
              <a:rPr sz="2000" spc="-15" dirty="0">
                <a:latin typeface="Cambria"/>
                <a:cs typeface="Cambria"/>
              </a:rPr>
              <a:t>p</a:t>
            </a:r>
            <a:r>
              <a:rPr sz="2000" spc="-5" dirty="0">
                <a:latin typeface="Cambria"/>
                <a:cs typeface="Cambria"/>
              </a:rPr>
              <a:t>as</a:t>
            </a:r>
            <a:r>
              <a:rPr sz="2000" spc="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r	se</a:t>
            </a:r>
            <a:r>
              <a:rPr sz="2000" spc="-20" dirty="0">
                <a:latin typeface="Cambria"/>
                <a:cs typeface="Cambria"/>
              </a:rPr>
              <a:t>h</a:t>
            </a:r>
            <a:r>
              <a:rPr sz="2000" dirty="0">
                <a:latin typeface="Cambria"/>
                <a:cs typeface="Cambria"/>
              </a:rPr>
              <a:t>i</a:t>
            </a:r>
            <a:r>
              <a:rPr sz="2000" spc="5" dirty="0">
                <a:latin typeface="Cambria"/>
                <a:cs typeface="Cambria"/>
              </a:rPr>
              <a:t>n</a:t>
            </a:r>
            <a:r>
              <a:rPr sz="2000" spc="-10" dirty="0">
                <a:latin typeface="Cambria"/>
                <a:cs typeface="Cambria"/>
              </a:rPr>
              <a:t>g</a:t>
            </a:r>
            <a:r>
              <a:rPr sz="2000" spc="-30" dirty="0">
                <a:latin typeface="Cambria"/>
                <a:cs typeface="Cambria"/>
              </a:rPr>
              <a:t>g</a:t>
            </a:r>
            <a:r>
              <a:rPr sz="2000" dirty="0">
                <a:latin typeface="Cambria"/>
                <a:cs typeface="Cambria"/>
              </a:rPr>
              <a:t>a	</a:t>
            </a:r>
            <a:r>
              <a:rPr sz="2000" spc="-5" dirty="0">
                <a:latin typeface="Cambria"/>
                <a:cs typeface="Cambria"/>
              </a:rPr>
              <a:t>l</a:t>
            </a:r>
            <a:r>
              <a:rPr sz="2000" spc="-20" dirty="0">
                <a:latin typeface="Cambria"/>
                <a:cs typeface="Cambria"/>
              </a:rPr>
              <a:t>a</a:t>
            </a:r>
            <a:r>
              <a:rPr sz="2000" spc="5" dirty="0">
                <a:latin typeface="Cambria"/>
                <a:cs typeface="Cambria"/>
              </a:rPr>
              <a:t>p</a:t>
            </a:r>
            <a:r>
              <a:rPr sz="2000" spc="-25" dirty="0">
                <a:latin typeface="Cambria"/>
                <a:cs typeface="Cambria"/>
              </a:rPr>
              <a:t>o</a:t>
            </a:r>
            <a:r>
              <a:rPr sz="2000" spc="-5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an  tersebut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tidak </a:t>
            </a:r>
            <a:r>
              <a:rPr sz="2000" spc="-10" dirty="0">
                <a:latin typeface="Cambria"/>
                <a:cs typeface="Cambria"/>
              </a:rPr>
              <a:t>memadai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tujuan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evaluasi </a:t>
            </a:r>
            <a:r>
              <a:rPr sz="2000" spc="-5" dirty="0">
                <a:latin typeface="Cambria"/>
                <a:cs typeface="Cambria"/>
              </a:rPr>
              <a:t>kinerja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30" dirty="0">
                <a:latin typeface="Cambria"/>
                <a:cs typeface="Cambria"/>
              </a:rPr>
              <a:t>manajer.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ts val="2250"/>
              </a:lnSpc>
              <a:spcBef>
                <a:spcPts val="1800"/>
              </a:spcBef>
            </a:pPr>
            <a:r>
              <a:rPr sz="2000" spc="-15" dirty="0">
                <a:latin typeface="Cambria"/>
                <a:cs typeface="Cambria"/>
              </a:rPr>
              <a:t>Ada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2</a:t>
            </a:r>
            <a:r>
              <a:rPr sz="2000" spc="-20" dirty="0">
                <a:latin typeface="Cambria"/>
                <a:cs typeface="Cambria"/>
              </a:rPr>
              <a:t> ukuran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kinerja,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yaitu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:</a:t>
            </a:r>
            <a:endParaRPr sz="2000">
              <a:latin typeface="Cambria"/>
              <a:cs typeface="Cambria"/>
            </a:endParaRPr>
          </a:p>
          <a:p>
            <a:pPr marL="469900" indent="-457200">
              <a:lnSpc>
                <a:spcPts val="205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perbedaan</a:t>
            </a:r>
            <a:r>
              <a:rPr sz="2000" spc="3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antara</a:t>
            </a:r>
            <a:r>
              <a:rPr sz="2000" spc="35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nilai</a:t>
            </a:r>
            <a:r>
              <a:rPr sz="2000" spc="3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pasar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ekuitas</a:t>
            </a:r>
            <a:r>
              <a:rPr sz="2000" spc="3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perusahaan</a:t>
            </a:r>
            <a:endParaRPr sz="2000">
              <a:latin typeface="Cambria"/>
              <a:cs typeface="Cambria"/>
            </a:endParaRPr>
          </a:p>
          <a:p>
            <a:pPr marL="469900">
              <a:lnSpc>
                <a:spcPts val="2050"/>
              </a:lnSpc>
            </a:pPr>
            <a:r>
              <a:rPr sz="2000" spc="-10" dirty="0">
                <a:latin typeface="Cambria"/>
                <a:cs typeface="Cambria"/>
              </a:rPr>
              <a:t>dengan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nilai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bukunya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(book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value)</a:t>
            </a:r>
            <a:r>
              <a:rPr sz="2000" spc="-5" dirty="0">
                <a:latin typeface="Cambria"/>
                <a:cs typeface="Cambria"/>
              </a:rPr>
              <a:t> seperti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tertera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dalam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neraca</a:t>
            </a:r>
            <a:endParaRPr sz="2000">
              <a:latin typeface="Cambria"/>
              <a:cs typeface="Cambria"/>
            </a:endParaRPr>
          </a:p>
          <a:p>
            <a:pPr marL="1084580" lvl="1" indent="-170815">
              <a:lnSpc>
                <a:spcPts val="2100"/>
              </a:lnSpc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5" dirty="0">
                <a:latin typeface="Cambria"/>
                <a:cs typeface="Cambria"/>
              </a:rPr>
              <a:t> Nilai </a:t>
            </a:r>
            <a:r>
              <a:rPr sz="2000" b="1" spc="-10" dirty="0">
                <a:latin typeface="Cambria"/>
                <a:cs typeface="Cambria"/>
              </a:rPr>
              <a:t>Pasar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Ekuitas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– </a:t>
            </a:r>
            <a:r>
              <a:rPr sz="2000" b="1" spc="-5" dirty="0">
                <a:latin typeface="Cambria"/>
                <a:cs typeface="Cambria"/>
              </a:rPr>
              <a:t>Nilai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15" dirty="0">
                <a:latin typeface="Cambria"/>
                <a:cs typeface="Cambria"/>
              </a:rPr>
              <a:t>Buku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Ekuitas</a:t>
            </a:r>
            <a:endParaRPr sz="2000">
              <a:latin typeface="Cambria"/>
              <a:cs typeface="Cambria"/>
            </a:endParaRPr>
          </a:p>
          <a:p>
            <a:pPr marL="1084580" lvl="1" indent="-170815">
              <a:lnSpc>
                <a:spcPts val="2100"/>
              </a:lnSpc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(harga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pasar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x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jumlah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beredar)</a:t>
            </a:r>
            <a:r>
              <a:rPr sz="2000" b="1" dirty="0">
                <a:latin typeface="Cambria"/>
                <a:cs typeface="Cambria"/>
              </a:rPr>
              <a:t> –</a:t>
            </a:r>
            <a:r>
              <a:rPr sz="2000" b="1" spc="-5" dirty="0">
                <a:latin typeface="Cambria"/>
                <a:cs typeface="Cambria"/>
              </a:rPr>
              <a:t> Nilai</a:t>
            </a:r>
            <a:endParaRPr sz="2000">
              <a:latin typeface="Cambria"/>
              <a:cs typeface="Cambria"/>
            </a:endParaRPr>
          </a:p>
          <a:p>
            <a:pPr marL="1884680">
              <a:lnSpc>
                <a:spcPts val="2250"/>
              </a:lnSpc>
            </a:pPr>
            <a:r>
              <a:rPr sz="2000" b="1" spc="-15" dirty="0">
                <a:latin typeface="Cambria"/>
                <a:cs typeface="Cambria"/>
              </a:rPr>
              <a:t>buku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endParaRPr sz="2000">
              <a:latin typeface="Cambria"/>
              <a:cs typeface="Cambria"/>
            </a:endParaRPr>
          </a:p>
          <a:p>
            <a:pPr marL="276860" indent="-264160">
              <a:lnSpc>
                <a:spcPts val="2250"/>
              </a:lnSpc>
              <a:spcBef>
                <a:spcPts val="1800"/>
              </a:spcBef>
              <a:buAutoNum type="arabicPeriod" startAt="2"/>
              <a:tabLst>
                <a:tab pos="276860" algn="l"/>
              </a:tabLst>
            </a:pPr>
            <a:r>
              <a:rPr sz="2000" b="1" spc="-65" dirty="0">
                <a:latin typeface="Cambria"/>
                <a:cs typeface="Cambria"/>
              </a:rPr>
              <a:t>EVA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estimasi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laba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ekonomi</a:t>
            </a:r>
            <a:r>
              <a:rPr sz="2000" spc="-5" dirty="0">
                <a:latin typeface="Cambria"/>
                <a:cs typeface="Cambria"/>
              </a:rPr>
              <a:t> usaha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sebenarnya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tahun</a:t>
            </a:r>
            <a:endParaRPr sz="2000">
              <a:latin typeface="Cambria"/>
              <a:cs typeface="Cambria"/>
            </a:endParaRPr>
          </a:p>
          <a:p>
            <a:pPr marL="288925">
              <a:lnSpc>
                <a:spcPts val="2100"/>
              </a:lnSpc>
            </a:pPr>
            <a:r>
              <a:rPr sz="2000" spc="-5" dirty="0">
                <a:latin typeface="Cambria"/>
                <a:cs typeface="Cambria"/>
              </a:rPr>
              <a:t>tertentu</a:t>
            </a:r>
            <a:endParaRPr sz="2000">
              <a:latin typeface="Cambria"/>
              <a:cs typeface="Cambria"/>
            </a:endParaRPr>
          </a:p>
          <a:p>
            <a:pPr marL="1790700" marR="624840" lvl="1" indent="-876935">
              <a:lnSpc>
                <a:spcPts val="2100"/>
              </a:lnSpc>
              <a:spcBef>
                <a:spcPts val="170"/>
              </a:spcBef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EVA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Laba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bersih</a:t>
            </a:r>
            <a:r>
              <a:rPr sz="2000" b="1" dirty="0">
                <a:latin typeface="Cambria"/>
                <a:cs typeface="Cambria"/>
              </a:rPr>
              <a:t> setelah</a:t>
            </a:r>
            <a:r>
              <a:rPr sz="2000" b="1" spc="-5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pajak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spc="-55" dirty="0">
                <a:latin typeface="Cambria"/>
                <a:cs typeface="Cambria"/>
              </a:rPr>
              <a:t>(NOPAT)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–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25" dirty="0">
                <a:latin typeface="Cambria"/>
                <a:cs typeface="Cambria"/>
              </a:rPr>
              <a:t>Biaya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Modal </a:t>
            </a:r>
            <a:r>
              <a:rPr sz="2000" b="1" spc="-42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(cost </a:t>
            </a:r>
            <a:r>
              <a:rPr sz="2000" b="1" dirty="0">
                <a:latin typeface="Cambria"/>
                <a:cs typeface="Cambria"/>
              </a:rPr>
              <a:t>of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capital)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975" y="1720215"/>
            <a:ext cx="8112759" cy="42564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715" algn="just">
              <a:lnSpc>
                <a:spcPct val="83400"/>
              </a:lnSpc>
              <a:spcBef>
                <a:spcPts val="495"/>
              </a:spcBef>
            </a:pPr>
            <a:r>
              <a:rPr sz="2000" b="1" spc="-25" dirty="0">
                <a:latin typeface="Cambria"/>
                <a:cs typeface="Cambria"/>
              </a:rPr>
              <a:t>Biaya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Modal </a:t>
            </a:r>
            <a:r>
              <a:rPr sz="2000" spc="-5" dirty="0">
                <a:latin typeface="Cambria"/>
                <a:cs typeface="Cambria"/>
              </a:rPr>
              <a:t>adalah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riil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spc="-5" dirty="0">
                <a:latin typeface="Cambria"/>
                <a:cs typeface="Cambria"/>
              </a:rPr>
              <a:t>harus </a:t>
            </a:r>
            <a:r>
              <a:rPr sz="2000" spc="-10" dirty="0">
                <a:latin typeface="Cambria"/>
                <a:cs typeface="Cambria"/>
              </a:rPr>
              <a:t>dikeluarkan </a:t>
            </a:r>
            <a:r>
              <a:rPr sz="2000" dirty="0">
                <a:latin typeface="Cambria"/>
                <a:cs typeface="Cambria"/>
              </a:rPr>
              <a:t>oleh perusahaan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memperoleh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dana,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baik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berasal</a:t>
            </a:r>
            <a:r>
              <a:rPr sz="2000" spc="-10" dirty="0">
                <a:latin typeface="Cambria"/>
                <a:cs typeface="Cambria"/>
              </a:rPr>
              <a:t> dari</a:t>
            </a:r>
            <a:r>
              <a:rPr sz="2000" spc="-5" dirty="0">
                <a:latin typeface="Cambria"/>
                <a:cs typeface="Cambria"/>
              </a:rPr>
              <a:t> hutang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maupun</a:t>
            </a:r>
            <a:r>
              <a:rPr sz="2000" spc="4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saham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(saham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preferen,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saham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biasa)</a:t>
            </a:r>
            <a:endParaRPr sz="2000">
              <a:latin typeface="Cambria"/>
              <a:cs typeface="Cambria"/>
            </a:endParaRPr>
          </a:p>
          <a:p>
            <a:pPr marL="355600" indent="-342900">
              <a:lnSpc>
                <a:spcPts val="2250"/>
              </a:lnSpc>
              <a:spcBef>
                <a:spcPts val="18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mbria"/>
                <a:cs typeface="Cambria"/>
              </a:rPr>
              <a:t>Jika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berasal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hutang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maka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modalnya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bunga</a:t>
            </a:r>
            <a:endParaRPr sz="2000">
              <a:latin typeface="Cambria"/>
              <a:cs typeface="Cambria"/>
            </a:endParaRPr>
          </a:p>
          <a:p>
            <a:pPr marL="345440">
              <a:lnSpc>
                <a:spcPts val="2250"/>
              </a:lnSpc>
            </a:pPr>
            <a:r>
              <a:rPr sz="2000" spc="-5" dirty="0">
                <a:latin typeface="Cambria"/>
                <a:cs typeface="Cambria"/>
              </a:rPr>
              <a:t>hutang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harus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40" dirty="0">
                <a:latin typeface="Cambria"/>
                <a:cs typeface="Cambria"/>
              </a:rPr>
              <a:t>dibayar.</a:t>
            </a:r>
            <a:endParaRPr sz="2000">
              <a:latin typeface="Cambria"/>
              <a:cs typeface="Cambria"/>
            </a:endParaRPr>
          </a:p>
          <a:p>
            <a:pPr marL="355600" indent="-342900">
              <a:lnSpc>
                <a:spcPts val="2200"/>
              </a:lnSpc>
              <a:spcBef>
                <a:spcPts val="18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mbria"/>
                <a:cs typeface="Cambria"/>
              </a:rPr>
              <a:t>Jika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berasal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penerbitan</a:t>
            </a:r>
            <a:r>
              <a:rPr sz="2000" spc="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saham,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maka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modalnya</a:t>
            </a:r>
            <a:r>
              <a:rPr sz="2000" spc="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adalah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ts val="2200"/>
              </a:lnSpc>
            </a:pPr>
            <a:r>
              <a:rPr sz="2000" spc="-5" dirty="0">
                <a:latin typeface="Cambria"/>
                <a:cs typeface="Cambria"/>
              </a:rPr>
              <a:t>deviden.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Cambria"/>
              <a:cs typeface="Cambria"/>
            </a:endParaRPr>
          </a:p>
          <a:p>
            <a:pPr marL="12700" marR="5715" algn="just">
              <a:lnSpc>
                <a:spcPts val="2000"/>
              </a:lnSpc>
            </a:pPr>
            <a:r>
              <a:rPr sz="2000" dirty="0">
                <a:latin typeface="Cambria"/>
                <a:cs typeface="Cambria"/>
              </a:rPr>
              <a:t>Nilai </a:t>
            </a:r>
            <a:r>
              <a:rPr sz="2000" spc="-55" dirty="0">
                <a:latin typeface="Cambria"/>
                <a:cs typeface="Cambria"/>
              </a:rPr>
              <a:t>EVA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spc="-5" dirty="0">
                <a:latin typeface="Cambria"/>
                <a:cs typeface="Cambria"/>
              </a:rPr>
              <a:t>positif </a:t>
            </a:r>
            <a:r>
              <a:rPr sz="2000" spc="-15" dirty="0">
                <a:latin typeface="Cambria"/>
                <a:cs typeface="Cambria"/>
              </a:rPr>
              <a:t>artinya </a:t>
            </a:r>
            <a:r>
              <a:rPr sz="2000" spc="-5" dirty="0">
                <a:latin typeface="Cambria"/>
                <a:cs typeface="Cambria"/>
              </a:rPr>
              <a:t>laba </a:t>
            </a:r>
            <a:r>
              <a:rPr sz="2000" spc="-10" dirty="0">
                <a:latin typeface="Cambria"/>
                <a:cs typeface="Cambria"/>
              </a:rPr>
              <a:t>operasi </a:t>
            </a:r>
            <a:r>
              <a:rPr sz="2000" spc="-5" dirty="0">
                <a:latin typeface="Cambria"/>
                <a:cs typeface="Cambria"/>
              </a:rPr>
              <a:t>setelah </a:t>
            </a:r>
            <a:r>
              <a:rPr sz="2000" dirty="0">
                <a:latin typeface="Cambria"/>
                <a:cs typeface="Cambria"/>
              </a:rPr>
              <a:t>pajak </a:t>
            </a:r>
            <a:r>
              <a:rPr sz="2000" spc="-10" dirty="0">
                <a:latin typeface="Cambria"/>
                <a:cs typeface="Cambria"/>
              </a:rPr>
              <a:t>melebihi </a:t>
            </a:r>
            <a:r>
              <a:rPr sz="2000" spc="-25" dirty="0">
                <a:latin typeface="Cambria"/>
                <a:cs typeface="Cambria"/>
              </a:rPr>
              <a:t>biaya 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modal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digunakan</a:t>
            </a:r>
            <a:r>
              <a:rPr sz="2000" spc="-5" dirty="0">
                <a:latin typeface="Cambria"/>
                <a:cs typeface="Cambria"/>
              </a:rPr>
              <a:t> 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menghasilkan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laba</a:t>
            </a:r>
            <a:r>
              <a:rPr sz="2000" spc="-5" dirty="0">
                <a:latin typeface="Cambria"/>
                <a:cs typeface="Cambria"/>
              </a:rPr>
              <a:t> tersebut.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Hal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tersebut </a:t>
            </a:r>
            <a:r>
              <a:rPr sz="2000" spc="-5" dirty="0">
                <a:latin typeface="Cambria"/>
                <a:cs typeface="Cambria"/>
              </a:rPr>
              <a:t> dapat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menambah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nilai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bagi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pemegang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saham.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Cambria"/>
              <a:cs typeface="Cambria"/>
            </a:endParaRPr>
          </a:p>
          <a:p>
            <a:pPr marL="12700" marR="5080" algn="just">
              <a:lnSpc>
                <a:spcPts val="2000"/>
              </a:lnSpc>
            </a:pPr>
            <a:r>
              <a:rPr sz="2000" spc="-55" dirty="0">
                <a:latin typeface="Cambria"/>
                <a:cs typeface="Cambria"/>
              </a:rPr>
              <a:t>EVA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dirty="0">
                <a:latin typeface="Cambria"/>
                <a:cs typeface="Cambria"/>
              </a:rPr>
              <a:t>positih </a:t>
            </a:r>
            <a:r>
              <a:rPr sz="2000" spc="-5" dirty="0">
                <a:latin typeface="Cambria"/>
                <a:cs typeface="Cambria"/>
              </a:rPr>
              <a:t>setiap </a:t>
            </a:r>
            <a:r>
              <a:rPr sz="2000" spc="-15" dirty="0">
                <a:latin typeface="Cambria"/>
                <a:cs typeface="Cambria"/>
              </a:rPr>
              <a:t>tahunnya </a:t>
            </a:r>
            <a:r>
              <a:rPr sz="2000" spc="-5" dirty="0">
                <a:latin typeface="Cambria"/>
                <a:cs typeface="Cambria"/>
              </a:rPr>
              <a:t>dapat membantu </a:t>
            </a:r>
            <a:r>
              <a:rPr sz="2000" spc="-10" dirty="0">
                <a:latin typeface="Cambria"/>
                <a:cs typeface="Cambria"/>
              </a:rPr>
              <a:t>memastikan nilai </a:t>
            </a:r>
            <a:r>
              <a:rPr sz="2000" spc="-55" dirty="0">
                <a:latin typeface="Cambria"/>
                <a:cs typeface="Cambria"/>
              </a:rPr>
              <a:t>MVA 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dirty="0">
                <a:latin typeface="Cambria"/>
                <a:cs typeface="Cambria"/>
              </a:rPr>
              <a:t>positif.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91104" y="3009328"/>
            <a:ext cx="430847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420" dirty="0">
                <a:latin typeface="Verdana"/>
                <a:cs typeface="Verdana"/>
              </a:rPr>
              <a:t>TERIMA</a:t>
            </a:r>
            <a:r>
              <a:rPr sz="4000" b="0" spc="-240" dirty="0">
                <a:latin typeface="Verdana"/>
                <a:cs typeface="Verdana"/>
              </a:rPr>
              <a:t> </a:t>
            </a:r>
            <a:r>
              <a:rPr sz="4000" b="0" spc="285" dirty="0">
                <a:latin typeface="Verdana"/>
                <a:cs typeface="Verdana"/>
              </a:rPr>
              <a:t>KASIH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5340" y="6360159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01134" y="6406197"/>
            <a:ext cx="835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M.</a:t>
            </a:r>
            <a:r>
              <a:rPr sz="1200" spc="-60" dirty="0">
                <a:solidFill>
                  <a:srgbClr val="878787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Keuangan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575" y="6422072"/>
            <a:ext cx="7531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13</a:t>
            </a: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/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08</a:t>
            </a: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/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202</a:t>
            </a:r>
            <a:r>
              <a:rPr sz="1200" dirty="0">
                <a:solidFill>
                  <a:srgbClr val="878787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536575" y="1594992"/>
            <a:ext cx="7673975" cy="3253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8275">
              <a:lnSpc>
                <a:spcPct val="1501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Kinerja Perusahaan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merupakan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suatu </a:t>
            </a:r>
            <a:r>
              <a:rPr sz="2000" spc="-10" dirty="0">
                <a:latin typeface="Times New Roman"/>
                <a:cs typeface="Times New Roman"/>
              </a:rPr>
              <a:t>gambaran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tentang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kondisi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keuangan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dianalisis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alat-alat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analisis</a:t>
            </a:r>
            <a:r>
              <a:rPr sz="2000" spc="-10" dirty="0">
                <a:latin typeface="Times New Roman"/>
                <a:cs typeface="Times New Roman"/>
              </a:rPr>
              <a:t> keuangan,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sehingga </a:t>
            </a:r>
            <a:r>
              <a:rPr sz="2000" spc="-5" dirty="0">
                <a:latin typeface="Times New Roman"/>
                <a:cs typeface="Times New Roman"/>
              </a:rPr>
              <a:t> dapat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diketahui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mengenai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baik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buruknya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keadaan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keuangan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suatu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mencerminkan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prestasi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periode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tertentu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Hal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sangat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penting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agar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sumber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daya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digunakan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secara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optimal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latin typeface="Times New Roman"/>
                <a:cs typeface="Times New Roman"/>
              </a:rPr>
              <a:t>menghadapi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perubahan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lingkungan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6850" y="160654"/>
            <a:ext cx="57899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44090" algn="l"/>
              </a:tabLst>
            </a:pPr>
            <a:r>
              <a:rPr sz="4800" spc="-20" dirty="0"/>
              <a:t>KINERJA	</a:t>
            </a:r>
            <a:r>
              <a:rPr sz="4800" spc="-15" dirty="0"/>
              <a:t>PERUSAHAAN</a:t>
            </a:r>
            <a:endParaRPr sz="4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210435" marR="5080" indent="-2063750">
              <a:lnSpc>
                <a:spcPct val="73000"/>
              </a:lnSpc>
              <a:spcBef>
                <a:spcPts val="1655"/>
              </a:spcBef>
            </a:pPr>
            <a:r>
              <a:rPr sz="4800" spc="-105" dirty="0"/>
              <a:t>MANFAAT</a:t>
            </a:r>
            <a:r>
              <a:rPr sz="4800" spc="45" dirty="0"/>
              <a:t> </a:t>
            </a:r>
            <a:r>
              <a:rPr sz="4800" spc="-10" dirty="0"/>
              <a:t>PENILAIAN</a:t>
            </a:r>
            <a:r>
              <a:rPr sz="4800" spc="-5" dirty="0"/>
              <a:t> </a:t>
            </a:r>
            <a:r>
              <a:rPr sz="4800" spc="-20" dirty="0"/>
              <a:t>KINERJA </a:t>
            </a:r>
            <a:r>
              <a:rPr sz="4800" spc="-1070" dirty="0"/>
              <a:t> </a:t>
            </a:r>
            <a:r>
              <a:rPr sz="4800" spc="-15" dirty="0"/>
              <a:t>PERUSAHAAN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536575" y="2046223"/>
            <a:ext cx="8111490" cy="42437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6350" indent="-342900" algn="just">
              <a:lnSpc>
                <a:spcPct val="83400"/>
              </a:lnSpc>
              <a:spcBef>
                <a:spcPts val="495"/>
              </a:spcBef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mengukur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prestasi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dicapai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oleh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dalam </a:t>
            </a:r>
            <a:r>
              <a:rPr sz="2000" spc="-5" dirty="0">
                <a:latin typeface="Cambria"/>
                <a:cs typeface="Cambria"/>
              </a:rPr>
              <a:t> suatu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periode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tertentu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mencerminkan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tingkat</a:t>
            </a:r>
            <a:r>
              <a:rPr sz="2000" spc="-10" dirty="0">
                <a:latin typeface="Cambria"/>
                <a:cs typeface="Cambria"/>
              </a:rPr>
              <a:t> keberhasilan </a:t>
            </a:r>
            <a:r>
              <a:rPr sz="2000" spc="-5" dirty="0">
                <a:latin typeface="Cambria"/>
                <a:cs typeface="Cambria"/>
              </a:rPr>
              <a:t> pelaksanaan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kegiatannya.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1850">
              <a:latin typeface="Cambria"/>
              <a:cs typeface="Cambria"/>
            </a:endParaRPr>
          </a:p>
          <a:p>
            <a:pPr marL="355600" marR="5080" indent="-342900" algn="just">
              <a:lnSpc>
                <a:spcPts val="2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menilai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kontribusi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bagian</a:t>
            </a:r>
            <a:r>
              <a:rPr sz="2000" spc="-5" dirty="0">
                <a:latin typeface="Cambria"/>
                <a:cs typeface="Cambria"/>
              </a:rPr>
              <a:t> dalam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pencapaian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tujuan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perusahaan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secara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keseluruhan.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1850">
              <a:latin typeface="Cambria"/>
              <a:cs typeface="Cambria"/>
            </a:endParaRPr>
          </a:p>
          <a:p>
            <a:pPr marL="355600" marR="5080" indent="-342900" algn="just">
              <a:lnSpc>
                <a:spcPts val="2000"/>
              </a:lnSpc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Dapat </a:t>
            </a:r>
            <a:r>
              <a:rPr sz="2000" spc="-10" dirty="0">
                <a:latin typeface="Cambria"/>
                <a:cs typeface="Cambria"/>
              </a:rPr>
              <a:t>digunakan </a:t>
            </a:r>
            <a:r>
              <a:rPr sz="2000" spc="-5" dirty="0">
                <a:latin typeface="Cambria"/>
                <a:cs typeface="Cambria"/>
              </a:rPr>
              <a:t>sebagai dasar penentuan </a:t>
            </a:r>
            <a:r>
              <a:rPr sz="2000" spc="-10" dirty="0">
                <a:latin typeface="Cambria"/>
                <a:cs typeface="Cambria"/>
              </a:rPr>
              <a:t>strategi </a:t>
            </a:r>
            <a:r>
              <a:rPr sz="2000" spc="-5" dirty="0">
                <a:latin typeface="Cambria"/>
                <a:cs typeface="Cambria"/>
              </a:rPr>
              <a:t>perusahaan </a:t>
            </a:r>
            <a:r>
              <a:rPr sz="2000" spc="-10" dirty="0">
                <a:latin typeface="Cambria"/>
                <a:cs typeface="Cambria"/>
              </a:rPr>
              <a:t>untuk </a:t>
            </a:r>
            <a:r>
              <a:rPr sz="2000" spc="-5" dirty="0">
                <a:latin typeface="Cambria"/>
                <a:cs typeface="Cambria"/>
              </a:rPr>
              <a:t> masa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akan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datang.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mbria"/>
              <a:buAutoNum type="arabicPeriod"/>
            </a:pPr>
            <a:endParaRPr sz="1850">
              <a:latin typeface="Cambria"/>
              <a:cs typeface="Cambria"/>
            </a:endParaRPr>
          </a:p>
          <a:p>
            <a:pPr marL="355600" marR="6985" indent="-342900" algn="just">
              <a:lnSpc>
                <a:spcPct val="83400"/>
              </a:lnSpc>
              <a:buAutoNum type="arabicPeriod"/>
              <a:tabLst>
                <a:tab pos="355600" algn="l"/>
              </a:tabLst>
            </a:pPr>
            <a:r>
              <a:rPr sz="2000" dirty="0">
                <a:latin typeface="Cambria"/>
                <a:cs typeface="Cambria"/>
              </a:rPr>
              <a:t>Memberi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petunjuk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dalam</a:t>
            </a:r>
            <a:r>
              <a:rPr sz="2000" spc="-5" dirty="0">
                <a:latin typeface="Cambria"/>
                <a:cs typeface="Cambria"/>
              </a:rPr>
              <a:t> pembuatan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keputusan</a:t>
            </a:r>
            <a:r>
              <a:rPr sz="2000" spc="-5" dirty="0">
                <a:latin typeface="Cambria"/>
                <a:cs typeface="Cambria"/>
              </a:rPr>
              <a:t> dan</a:t>
            </a:r>
            <a:r>
              <a:rPr sz="2000" spc="434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kegiatan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pada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umumnya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divisi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atau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bagian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pada 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khususnya.</a:t>
            </a:r>
            <a:endParaRPr sz="2000">
              <a:latin typeface="Cambria"/>
              <a:cs typeface="Cambria"/>
            </a:endParaRPr>
          </a:p>
          <a:p>
            <a:pPr marL="355600" indent="-342900">
              <a:lnSpc>
                <a:spcPts val="2200"/>
              </a:lnSpc>
              <a:spcBef>
                <a:spcPts val="18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Sebagai</a:t>
            </a:r>
            <a:r>
              <a:rPr sz="2000" spc="17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dasar</a:t>
            </a:r>
            <a:r>
              <a:rPr sz="2000" spc="17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penentuan</a:t>
            </a:r>
            <a:r>
              <a:rPr sz="2000" spc="18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kebijaksanaan</a:t>
            </a:r>
            <a:r>
              <a:rPr sz="2000" spc="15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penanaman</a:t>
            </a:r>
            <a:r>
              <a:rPr sz="2000" spc="18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1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agar</a:t>
            </a:r>
            <a:r>
              <a:rPr sz="2000" spc="16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dapat</a:t>
            </a:r>
            <a:endParaRPr sz="2000">
              <a:latin typeface="Cambria"/>
              <a:cs typeface="Cambria"/>
            </a:endParaRPr>
          </a:p>
          <a:p>
            <a:pPr marL="355600">
              <a:lnSpc>
                <a:spcPts val="2200"/>
              </a:lnSpc>
            </a:pPr>
            <a:r>
              <a:rPr sz="2000" spc="-10" dirty="0">
                <a:latin typeface="Cambria"/>
                <a:cs typeface="Cambria"/>
              </a:rPr>
              <a:t>meningkatkan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efisiensi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produktivitas</a:t>
            </a:r>
            <a:r>
              <a:rPr sz="2000" dirty="0">
                <a:latin typeface="Cambria"/>
                <a:cs typeface="Cambria"/>
              </a:rPr>
              <a:t> perusahaan.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99720" marR="5080" indent="-287020">
              <a:lnSpc>
                <a:spcPct val="73000"/>
              </a:lnSpc>
              <a:spcBef>
                <a:spcPts val="1655"/>
              </a:spcBef>
            </a:pPr>
            <a:r>
              <a:rPr sz="4800" spc="-20" dirty="0"/>
              <a:t>Laporan</a:t>
            </a:r>
            <a:r>
              <a:rPr sz="4800" spc="10" dirty="0"/>
              <a:t> </a:t>
            </a:r>
            <a:r>
              <a:rPr sz="4800" spc="-25" dirty="0"/>
              <a:t>Keuangan</a:t>
            </a:r>
            <a:r>
              <a:rPr sz="4800" spc="-10" dirty="0"/>
              <a:t> </a:t>
            </a:r>
            <a:r>
              <a:rPr sz="4800" spc="-15" dirty="0"/>
              <a:t>Sebagai</a:t>
            </a:r>
            <a:r>
              <a:rPr sz="4800" spc="-10" dirty="0"/>
              <a:t> </a:t>
            </a:r>
            <a:r>
              <a:rPr sz="4800" spc="-20" dirty="0"/>
              <a:t>Alat </a:t>
            </a:r>
            <a:r>
              <a:rPr sz="4800" spc="-1070" dirty="0"/>
              <a:t> </a:t>
            </a:r>
            <a:r>
              <a:rPr sz="4800" spc="-15" dirty="0"/>
              <a:t>Penilaian</a:t>
            </a:r>
            <a:r>
              <a:rPr sz="4800" spc="10" dirty="0"/>
              <a:t> </a:t>
            </a:r>
            <a:r>
              <a:rPr sz="4800" dirty="0"/>
              <a:t>Kinerja</a:t>
            </a:r>
            <a:r>
              <a:rPr sz="4800" spc="-25" dirty="0"/>
              <a:t> </a:t>
            </a:r>
            <a:r>
              <a:rPr sz="4800" spc="-15" dirty="0"/>
              <a:t>Perusahaan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536575" y="2257107"/>
            <a:ext cx="8113395" cy="323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661160" algn="l"/>
                <a:tab pos="3223260" algn="l"/>
                <a:tab pos="4994275" algn="l"/>
                <a:tab pos="6574790" algn="l"/>
                <a:tab pos="737997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5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mb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an	d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ri	su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tu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2014220" algn="l"/>
                <a:tab pos="2832100" algn="l"/>
                <a:tab pos="3825875" algn="l"/>
                <a:tab pos="5075555" algn="l"/>
                <a:tab pos="6513830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40" dirty="0">
                <a:latin typeface="Cambria"/>
                <a:cs typeface="Cambria"/>
              </a:rPr>
              <a:t>w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-2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(</a:t>
            </a:r>
            <a:r>
              <a:rPr sz="2400" spc="-10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ia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spc="-40" dirty="0">
                <a:latin typeface="Cambria"/>
                <a:cs typeface="Cambria"/>
              </a:rPr>
              <a:t>n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itunjuk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2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264920" algn="l"/>
                <a:tab pos="2433320" algn="l"/>
                <a:tab pos="3159760" algn="l"/>
                <a:tab pos="4077335" algn="l"/>
                <a:tab pos="5522595" algn="l"/>
                <a:tab pos="6295390" algn="l"/>
              </a:tabLst>
            </a:pPr>
            <a:r>
              <a:rPr sz="2400" dirty="0">
                <a:latin typeface="Cambria"/>
                <a:cs typeface="Cambria"/>
              </a:rPr>
              <a:t>dalam	</a:t>
            </a:r>
            <a:r>
              <a:rPr sz="2400" spc="-5" dirty="0">
                <a:latin typeface="Cambria"/>
                <a:cs typeface="Cambria"/>
              </a:rPr>
              <a:t>periode	atau	</a:t>
            </a:r>
            <a:r>
              <a:rPr sz="2400" dirty="0">
                <a:latin typeface="Cambria"/>
                <a:cs typeface="Cambria"/>
              </a:rPr>
              <a:t>siklus	</a:t>
            </a:r>
            <a:r>
              <a:rPr sz="2400" spc="-5" dirty="0">
                <a:latin typeface="Cambria"/>
                <a:cs typeface="Cambria"/>
              </a:rPr>
              <a:t>akuntansi	</a:t>
            </a:r>
            <a:r>
              <a:rPr sz="2400" spc="-20" dirty="0">
                <a:latin typeface="Cambria"/>
                <a:cs typeface="Cambria"/>
              </a:rPr>
              <a:t>yang	</a:t>
            </a:r>
            <a:r>
              <a:rPr sz="2400" spc="-5" dirty="0">
                <a:latin typeface="Cambria"/>
                <a:cs typeface="Cambria"/>
              </a:rPr>
              <a:t>menunjukkan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442720" algn="l"/>
                <a:tab pos="2890520" algn="l"/>
                <a:tab pos="3693795" algn="l"/>
                <a:tab pos="4531995" algn="l"/>
                <a:tab pos="5660390" algn="l"/>
                <a:tab pos="6567170" algn="l"/>
              </a:tabLst>
            </a:pP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on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si	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el</a:t>
            </a:r>
            <a:r>
              <a:rPr sz="2400" dirty="0">
                <a:latin typeface="Cambria"/>
                <a:cs typeface="Cambria"/>
              </a:rPr>
              <a:t>ah	dica</a:t>
            </a:r>
            <a:r>
              <a:rPr sz="2400" spc="10" dirty="0">
                <a:latin typeface="Cambria"/>
                <a:cs typeface="Cambria"/>
              </a:rPr>
              <a:t>p</a:t>
            </a:r>
            <a:r>
              <a:rPr sz="2400" dirty="0">
                <a:latin typeface="Cambria"/>
                <a:cs typeface="Cambria"/>
              </a:rPr>
              <a:t>ai	su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rus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</a:t>
            </a:r>
            <a:endParaRPr sz="2400">
              <a:latin typeface="Cambria"/>
              <a:cs typeface="Cambria"/>
            </a:endParaRPr>
          </a:p>
          <a:p>
            <a:pPr marL="299085" marR="9525">
              <a:lnSpc>
                <a:spcPct val="69400"/>
              </a:lnSpc>
              <a:spcBef>
                <a:spcPts val="445"/>
              </a:spcBef>
              <a:tabLst>
                <a:tab pos="1371600" algn="l"/>
                <a:tab pos="2646680" algn="l"/>
                <a:tab pos="4526915" algn="l"/>
                <a:tab pos="6986270" algn="l"/>
              </a:tabLst>
            </a:pPr>
            <a:r>
              <a:rPr sz="2400" spc="5" dirty="0">
                <a:latin typeface="Cambria"/>
                <a:cs typeface="Cambria"/>
              </a:rPr>
              <a:t>dala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-5" dirty="0">
                <a:latin typeface="Cambria"/>
                <a:cs typeface="Cambria"/>
              </a:rPr>
              <a:t>period</a:t>
            </a:r>
            <a:r>
              <a:rPr sz="2400" dirty="0">
                <a:latin typeface="Cambria"/>
                <a:cs typeface="Cambria"/>
              </a:rPr>
              <a:t>e	</a:t>
            </a:r>
            <a:r>
              <a:rPr sz="2400" spc="-35" dirty="0">
                <a:latin typeface="Cambria"/>
                <a:cs typeface="Cambria"/>
              </a:rPr>
              <a:t>t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rte</a:t>
            </a:r>
            <a:r>
              <a:rPr sz="2400" spc="-1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u,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ng</a:t>
            </a:r>
            <a:r>
              <a:rPr sz="2400" spc="-3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ba</a:t>
            </a:r>
            <a:r>
              <a:rPr sz="2400" spc="-15" dirty="0">
                <a:latin typeface="Cambria"/>
                <a:cs typeface="Cambria"/>
              </a:rPr>
              <a:t>r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k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-50" dirty="0">
                <a:latin typeface="Cambria"/>
                <a:cs typeface="Cambria"/>
              </a:rPr>
              <a:t>i</a:t>
            </a:r>
            <a:r>
              <a:rPr sz="2400" spc="-10" dirty="0">
                <a:latin typeface="Cambria"/>
                <a:cs typeface="Cambria"/>
              </a:rPr>
              <a:t>v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  perusahaan.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122680" algn="l"/>
                <a:tab pos="2245360" algn="l"/>
                <a:tab pos="2887980" algn="l"/>
                <a:tab pos="4117975" algn="l"/>
                <a:tab pos="5598795" algn="l"/>
                <a:tab pos="7357109" algn="l"/>
              </a:tabLst>
            </a:pPr>
            <a:r>
              <a:rPr sz="2400" dirty="0">
                <a:latin typeface="Cambria"/>
                <a:cs typeface="Cambria"/>
              </a:rPr>
              <a:t>Oleh	</a:t>
            </a:r>
            <a:r>
              <a:rPr sz="2400" spc="-10" dirty="0">
                <a:latin typeface="Cambria"/>
                <a:cs typeface="Cambria"/>
              </a:rPr>
              <a:t>karena	</a:t>
            </a:r>
            <a:r>
              <a:rPr sz="2400" spc="-5" dirty="0">
                <a:latin typeface="Cambria"/>
                <a:cs typeface="Cambria"/>
              </a:rPr>
              <a:t>itu,	</a:t>
            </a:r>
            <a:r>
              <a:rPr sz="2400" spc="-10" dirty="0">
                <a:latin typeface="Cambria"/>
                <a:cs typeface="Cambria"/>
              </a:rPr>
              <a:t>laporan	keuangan	</a:t>
            </a:r>
            <a:r>
              <a:rPr sz="2400" dirty="0">
                <a:latin typeface="Cambria"/>
                <a:cs typeface="Cambria"/>
              </a:rPr>
              <a:t>perusahaan	</a:t>
            </a:r>
            <a:r>
              <a:rPr sz="2400" spc="-5" dirty="0">
                <a:latin typeface="Cambria"/>
                <a:cs typeface="Cambria"/>
              </a:rPr>
              <a:t>dapat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5" dirty="0">
                <a:latin typeface="Cambria"/>
                <a:cs typeface="Cambria"/>
              </a:rPr>
              <a:t>digunakan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sebagai </a:t>
            </a:r>
            <a:r>
              <a:rPr sz="2400" dirty="0">
                <a:latin typeface="Cambria"/>
                <a:cs typeface="Cambria"/>
              </a:rPr>
              <a:t>alat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pengukur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kinerja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perusahaan.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5"/>
              </a:spcBef>
              <a:buFont typeface="Arial MT"/>
              <a:buChar char="•"/>
              <a:tabLst>
                <a:tab pos="299085" algn="l"/>
                <a:tab pos="299720" algn="l"/>
                <a:tab pos="1658620" algn="l"/>
                <a:tab pos="3187700" algn="l"/>
                <a:tab pos="5174615" algn="l"/>
                <a:tab pos="5995670" algn="l"/>
                <a:tab pos="6859270" algn="l"/>
              </a:tabLst>
            </a:pPr>
            <a:r>
              <a:rPr sz="2400" spc="-10" dirty="0">
                <a:latin typeface="Cambria"/>
                <a:cs typeface="Cambria"/>
              </a:rPr>
              <a:t>Laporan	</a:t>
            </a:r>
            <a:r>
              <a:rPr sz="2400" spc="-15" dirty="0">
                <a:latin typeface="Cambria"/>
                <a:cs typeface="Cambria"/>
              </a:rPr>
              <a:t>keuangan	</a:t>
            </a:r>
            <a:r>
              <a:rPr sz="2400" spc="-5" dirty="0">
                <a:latin typeface="Cambria"/>
                <a:cs typeface="Cambria"/>
              </a:rPr>
              <a:t>dipersiapkan	</a:t>
            </a:r>
            <a:r>
              <a:rPr sz="2400" spc="-10" dirty="0">
                <a:latin typeface="Cambria"/>
                <a:cs typeface="Cambria"/>
              </a:rPr>
              <a:t>bagi	para	</a:t>
            </a:r>
            <a:r>
              <a:rPr sz="2400" spc="-35" dirty="0">
                <a:latin typeface="Cambria"/>
                <a:cs typeface="Cambria"/>
              </a:rPr>
              <a:t>regulator,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35" dirty="0">
                <a:latin typeface="Cambria"/>
                <a:cs typeface="Cambria"/>
              </a:rPr>
              <a:t>kreditor,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pemilik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manajemen.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7151" y="89217"/>
            <a:ext cx="1990725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35" dirty="0"/>
              <a:t>Neraca</a:t>
            </a:r>
            <a:endParaRPr sz="5350"/>
          </a:p>
        </p:txBody>
      </p:sp>
      <p:sp>
        <p:nvSpPr>
          <p:cNvPr id="3" name="object 3"/>
          <p:cNvSpPr txBox="1"/>
          <p:nvPr/>
        </p:nvSpPr>
        <p:spPr>
          <a:xfrm>
            <a:off x="536575" y="1990471"/>
            <a:ext cx="8110855" cy="3300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2448560" algn="l"/>
                <a:tab pos="3394075" algn="l"/>
                <a:tab pos="4836795" algn="l"/>
                <a:tab pos="5744210" algn="l"/>
                <a:tab pos="7461250" algn="l"/>
              </a:tabLst>
            </a:pP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nc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in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10" dirty="0">
                <a:latin typeface="Cambria"/>
                <a:cs typeface="Cambria"/>
              </a:rPr>
              <a:t>o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dirty="0">
                <a:latin typeface="Cambria"/>
                <a:cs typeface="Cambria"/>
              </a:rPr>
              <a:t>isi	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20" dirty="0">
                <a:latin typeface="Cambria"/>
                <a:cs typeface="Cambria"/>
              </a:rPr>
              <a:t>a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pada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5" dirty="0">
                <a:latin typeface="Cambria"/>
                <a:cs typeface="Cambria"/>
              </a:rPr>
              <a:t>titik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waktu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tertentu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9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Komponen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Utama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Neraca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:</a:t>
            </a:r>
            <a:endParaRPr sz="2400">
              <a:latin typeface="Cambria"/>
              <a:cs typeface="Cambria"/>
            </a:endParaRPr>
          </a:p>
          <a:p>
            <a:pPr marL="914400">
              <a:lnSpc>
                <a:spcPts val="2490"/>
              </a:lnSpc>
            </a:pP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Kewajiban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Ekuitas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Para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Pemegang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-20" dirty="0">
                <a:latin typeface="Cambria Math"/>
                <a:cs typeface="Cambria Math"/>
              </a:rPr>
              <a:t>⇨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lancar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20" dirty="0">
                <a:latin typeface="Cambria"/>
                <a:cs typeface="Cambria"/>
              </a:rPr>
              <a:t> aktiva</a:t>
            </a:r>
            <a:r>
              <a:rPr sz="2400" dirty="0">
                <a:latin typeface="Cambria"/>
                <a:cs typeface="Cambria"/>
              </a:rPr>
              <a:t> tetap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5" dirty="0">
                <a:latin typeface="Cambria"/>
                <a:cs typeface="Cambria"/>
              </a:rPr>
              <a:t>Kewajiban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 Math"/>
                <a:cs typeface="Cambria Math"/>
              </a:rPr>
              <a:t>⇨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"/>
                <a:cs typeface="Cambria"/>
              </a:rPr>
              <a:t>kewajiban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lancar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utang </a:t>
            </a:r>
            <a:r>
              <a:rPr sz="2400" spc="-10" dirty="0">
                <a:latin typeface="Cambria"/>
                <a:cs typeface="Cambria"/>
              </a:rPr>
              <a:t>jangka</a:t>
            </a:r>
            <a:r>
              <a:rPr sz="2400" spc="-5" dirty="0">
                <a:latin typeface="Cambria"/>
                <a:cs typeface="Cambria"/>
              </a:rPr>
              <a:t> panjang</a:t>
            </a:r>
            <a:endParaRPr sz="2400">
              <a:latin typeface="Cambria"/>
              <a:cs typeface="Cambria"/>
            </a:endParaRPr>
          </a:p>
          <a:p>
            <a:pPr marL="299085" marR="6985" indent="-287020">
              <a:lnSpc>
                <a:spcPct val="69500"/>
              </a:lnSpc>
              <a:spcBef>
                <a:spcPts val="2195"/>
              </a:spcBef>
              <a:buFont typeface="Arial MT"/>
              <a:buChar char="•"/>
              <a:tabLst>
                <a:tab pos="299085" algn="l"/>
                <a:tab pos="299720" algn="l"/>
                <a:tab pos="1397000" algn="l"/>
                <a:tab pos="2113280" algn="l"/>
                <a:tab pos="3579495" algn="l"/>
                <a:tab pos="4559935" algn="l"/>
                <a:tab pos="4951095" algn="l"/>
                <a:tab pos="5934710" algn="l"/>
                <a:tab pos="7245350" algn="l"/>
              </a:tabLst>
            </a:pPr>
            <a:r>
              <a:rPr sz="2400" spc="-5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-15" dirty="0">
                <a:latin typeface="Cambria"/>
                <a:cs typeface="Cambria"/>
              </a:rPr>
              <a:t>i</a:t>
            </a:r>
            <a:r>
              <a:rPr sz="2400" spc="5" dirty="0">
                <a:latin typeface="Cambria"/>
                <a:cs typeface="Cambria"/>
              </a:rPr>
              <a:t>ta</a:t>
            </a:r>
            <a:r>
              <a:rPr sz="2400" dirty="0">
                <a:latin typeface="Cambria"/>
                <a:cs typeface="Cambria"/>
              </a:rPr>
              <a:t>s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ham	</a:t>
            </a:r>
            <a:r>
              <a:rPr sz="2400" dirty="0">
                <a:latin typeface="Cambria Math"/>
                <a:cs typeface="Cambria Math"/>
              </a:rPr>
              <a:t>⇨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spc="10" dirty="0">
                <a:latin typeface="Cambria"/>
                <a:cs typeface="Cambria"/>
              </a:rPr>
              <a:t>h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30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f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</a:t>
            </a:r>
            <a:r>
              <a:rPr sz="2400" spc="-2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m  biasa,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agio</a:t>
            </a:r>
            <a:r>
              <a:rPr sz="2400" dirty="0">
                <a:latin typeface="Cambria"/>
                <a:cs typeface="Cambria"/>
              </a:rPr>
              <a:t> saham 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laba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ditahan.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589" y="89217"/>
            <a:ext cx="6144260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25" dirty="0"/>
              <a:t>Laporan</a:t>
            </a:r>
            <a:r>
              <a:rPr sz="5350" spc="-65" dirty="0"/>
              <a:t> </a:t>
            </a:r>
            <a:r>
              <a:rPr sz="5350" spc="-5" dirty="0"/>
              <a:t>Laba</a:t>
            </a:r>
            <a:r>
              <a:rPr sz="5350" spc="-55" dirty="0"/>
              <a:t> </a:t>
            </a:r>
            <a:r>
              <a:rPr sz="5350" spc="-15" dirty="0"/>
              <a:t>Ditahan</a:t>
            </a:r>
            <a:endParaRPr sz="5350"/>
          </a:p>
        </p:txBody>
      </p:sp>
      <p:sp>
        <p:nvSpPr>
          <p:cNvPr id="3" name="object 3"/>
          <p:cNvSpPr txBox="1"/>
          <p:nvPr/>
        </p:nvSpPr>
        <p:spPr>
          <a:xfrm>
            <a:off x="536575" y="1990471"/>
            <a:ext cx="8112759" cy="2729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541780" algn="l"/>
                <a:tab pos="2247900" algn="l"/>
                <a:tab pos="3399154" algn="l"/>
                <a:tab pos="3818254" algn="l"/>
                <a:tab pos="4895215" algn="l"/>
                <a:tab pos="5995670" algn="l"/>
                <a:tab pos="715899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dirty="0">
                <a:latin typeface="Cambria Math"/>
                <a:cs typeface="Cambria Math"/>
              </a:rPr>
              <a:t>⇨	</a:t>
            </a:r>
            <a:r>
              <a:rPr sz="2400" dirty="0">
                <a:latin typeface="Cambria"/>
                <a:cs typeface="Cambria"/>
              </a:rPr>
              <a:t>b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dirty="0">
                <a:latin typeface="Cambria"/>
                <a:cs typeface="Cambria"/>
              </a:rPr>
              <a:t>k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dirty="0">
                <a:latin typeface="Cambria"/>
                <a:cs typeface="Cambria"/>
              </a:rPr>
              <a:t>i</a:t>
            </a:r>
            <a:r>
              <a:rPr sz="2400" spc="-30" dirty="0">
                <a:latin typeface="Cambria"/>
                <a:cs typeface="Cambria"/>
              </a:rPr>
              <a:t>ng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10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-15" dirty="0">
                <a:latin typeface="Cambria"/>
                <a:cs typeface="Cambria"/>
              </a:rPr>
              <a:t>it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para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pemegang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600200" algn="l"/>
                <a:tab pos="2151380" algn="l"/>
                <a:tab pos="4534535" algn="l"/>
                <a:tab pos="5598795" algn="l"/>
              </a:tabLst>
            </a:pPr>
            <a:r>
              <a:rPr sz="2400" spc="-5" dirty="0">
                <a:latin typeface="Cambria"/>
                <a:cs typeface="Cambria"/>
              </a:rPr>
              <a:t>Laporan	</a:t>
            </a:r>
            <a:r>
              <a:rPr sz="2400" dirty="0">
                <a:latin typeface="Cambria"/>
                <a:cs typeface="Cambria"/>
              </a:rPr>
              <a:t>ini	</a:t>
            </a:r>
            <a:r>
              <a:rPr sz="2400" spc="-5" dirty="0">
                <a:latin typeface="Cambria"/>
                <a:cs typeface="Cambria"/>
              </a:rPr>
              <a:t>memperlihatkan	</a:t>
            </a:r>
            <a:r>
              <a:rPr sz="2400" dirty="0">
                <a:latin typeface="Cambria"/>
                <a:cs typeface="Cambria"/>
              </a:rPr>
              <a:t>semua	</a:t>
            </a:r>
            <a:r>
              <a:rPr sz="2400" spc="-10" dirty="0">
                <a:latin typeface="Cambria"/>
                <a:cs typeface="Cambria"/>
              </a:rPr>
              <a:t>transaksi-transaksi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rekening </a:t>
            </a:r>
            <a:r>
              <a:rPr sz="2400" spc="-5" dirty="0">
                <a:latin typeface="Cambria"/>
                <a:cs typeface="Cambria"/>
              </a:rPr>
              <a:t>ekuitas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terjadi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tahun tertentu.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562100" algn="l"/>
                <a:tab pos="2288540" algn="l"/>
                <a:tab pos="3460115" algn="l"/>
                <a:tab pos="5545455" algn="l"/>
                <a:tab pos="727583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on</a:t>
            </a:r>
            <a:r>
              <a:rPr sz="2400" spc="10" dirty="0">
                <a:latin typeface="Cambria"/>
                <a:cs typeface="Cambria"/>
              </a:rPr>
              <a:t>s</a:t>
            </a:r>
            <a:r>
              <a:rPr sz="2400" spc="-30" dirty="0">
                <a:latin typeface="Cambria"/>
                <a:cs typeface="Cambria"/>
              </a:rPr>
              <a:t>i</a:t>
            </a:r>
            <a:r>
              <a:rPr sz="2400" spc="5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is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da</a:t>
            </a:r>
            <a:r>
              <a:rPr sz="2400" spc="-5" dirty="0">
                <a:latin typeface="Cambria"/>
                <a:cs typeface="Cambria"/>
              </a:rPr>
              <a:t>pat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10" dirty="0">
                <a:latin typeface="Cambria"/>
                <a:cs typeface="Cambria"/>
              </a:rPr>
              <a:t>s</a:t>
            </a:r>
            <a:r>
              <a:rPr sz="2400" spc="-3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h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7420609" algn="l"/>
              </a:tabLst>
            </a:pP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4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dihasilkan</a:t>
            </a:r>
            <a:r>
              <a:rPr sz="2400" spc="47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4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tahun</a:t>
            </a:r>
            <a:r>
              <a:rPr sz="2400" spc="4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tertentu</a:t>
            </a:r>
            <a:r>
              <a:rPr sz="2400" spc="459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46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deviden	tunai</a:t>
            </a:r>
            <a:endParaRPr sz="2400">
              <a:latin typeface="Cambria"/>
              <a:cs typeface="Cambria"/>
            </a:endParaRPr>
          </a:p>
          <a:p>
            <a:pPr marL="299085" marR="5715">
              <a:lnSpc>
                <a:spcPct val="69400"/>
              </a:lnSpc>
              <a:spcBef>
                <a:spcPts val="445"/>
              </a:spcBef>
              <a:tabLst>
                <a:tab pos="1155700" algn="l"/>
                <a:tab pos="2415540" algn="l"/>
                <a:tab pos="3612515" algn="l"/>
                <a:tab pos="5271135" algn="l"/>
                <a:tab pos="6318250" algn="l"/>
                <a:tab pos="7105650" algn="l"/>
              </a:tabLst>
            </a:pP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ib</a:t>
            </a:r>
            <a:r>
              <a:rPr sz="2400" spc="-35" dirty="0">
                <a:latin typeface="Cambria"/>
                <a:cs typeface="Cambria"/>
              </a:rPr>
              <a:t>a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2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de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ba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spc="5" dirty="0">
                <a:latin typeface="Cambria"/>
                <a:cs typeface="Cambria"/>
              </a:rPr>
              <a:t>dala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5" dirty="0">
                <a:latin typeface="Cambria"/>
                <a:cs typeface="Cambria"/>
              </a:rPr>
              <a:t>l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ba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25" dirty="0">
                <a:latin typeface="Cambria"/>
                <a:cs typeface="Cambria"/>
              </a:rPr>
              <a:t>h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  </a:t>
            </a:r>
            <a:r>
              <a:rPr sz="2400" spc="-5" dirty="0">
                <a:latin typeface="Cambria"/>
                <a:cs typeface="Cambria"/>
              </a:rPr>
              <a:t>diantara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awal</a:t>
            </a:r>
            <a:r>
              <a:rPr sz="2400" dirty="0">
                <a:latin typeface="Cambria"/>
                <a:cs typeface="Cambria"/>
              </a:rPr>
              <a:t> 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akhir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tahun.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1670" y="89217"/>
            <a:ext cx="4859655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25" dirty="0"/>
              <a:t>Laporan</a:t>
            </a:r>
            <a:r>
              <a:rPr sz="5350" spc="-60" dirty="0"/>
              <a:t> </a:t>
            </a:r>
            <a:r>
              <a:rPr sz="5350" spc="-5" dirty="0"/>
              <a:t>Arus</a:t>
            </a:r>
            <a:r>
              <a:rPr sz="5350" spc="-45" dirty="0"/>
              <a:t> </a:t>
            </a:r>
            <a:r>
              <a:rPr sz="5350" spc="-30" dirty="0"/>
              <a:t>Kas</a:t>
            </a:r>
            <a:endParaRPr sz="5350"/>
          </a:p>
        </p:txBody>
      </p:sp>
      <p:sp>
        <p:nvSpPr>
          <p:cNvPr id="3" name="object 3"/>
          <p:cNvSpPr txBox="1"/>
          <p:nvPr/>
        </p:nvSpPr>
        <p:spPr>
          <a:xfrm>
            <a:off x="536575" y="1621281"/>
            <a:ext cx="8112125" cy="389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985" indent="-287020" algn="just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dirty="0">
                <a:latin typeface="Cambria"/>
                <a:cs typeface="Cambria"/>
              </a:rPr>
              <a:t> Kas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bersih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mencerminkan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kas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dihasilkan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oleh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suatu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usaha</a:t>
            </a:r>
            <a:r>
              <a:rPr sz="2400" dirty="0">
                <a:latin typeface="Cambria"/>
                <a:cs typeface="Cambria"/>
              </a:rPr>
              <a:t> dalam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tahun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tertentu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850">
              <a:latin typeface="Cambria"/>
              <a:cs typeface="Cambria"/>
            </a:endParaRPr>
          </a:p>
          <a:p>
            <a:pPr marL="299085" marR="5080" indent="-287020" algn="just">
              <a:lnSpc>
                <a:spcPct val="150100"/>
              </a:lnSpc>
              <a:buFont typeface="Arial MT"/>
              <a:buChar char="•"/>
              <a:tabLst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Laporan </a:t>
            </a:r>
            <a:r>
              <a:rPr sz="2400" dirty="0">
                <a:latin typeface="Cambria"/>
                <a:cs typeface="Cambria"/>
              </a:rPr>
              <a:t>ini </a:t>
            </a:r>
            <a:r>
              <a:rPr sz="2400" spc="-15" dirty="0">
                <a:latin typeface="Cambria"/>
                <a:cs typeface="Cambria"/>
              </a:rPr>
              <a:t>menyediakan </a:t>
            </a:r>
            <a:r>
              <a:rPr sz="2400" spc="-5" dirty="0">
                <a:latin typeface="Cambria"/>
                <a:cs typeface="Cambria"/>
              </a:rPr>
              <a:t>informasi </a:t>
            </a:r>
            <a:r>
              <a:rPr sz="2400" dirty="0">
                <a:latin typeface="Cambria"/>
                <a:cs typeface="Cambria"/>
              </a:rPr>
              <a:t>arus-arus </a:t>
            </a:r>
            <a:r>
              <a:rPr sz="2400" spc="-5" dirty="0">
                <a:latin typeface="Cambria"/>
                <a:cs typeface="Cambria"/>
              </a:rPr>
              <a:t>kas </a:t>
            </a:r>
            <a:r>
              <a:rPr sz="2400" spc="-10" dirty="0">
                <a:latin typeface="Cambria"/>
                <a:cs typeface="Cambria"/>
              </a:rPr>
              <a:t>operasi, 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investasi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pembelanjaan</a:t>
            </a:r>
            <a:r>
              <a:rPr sz="2400" dirty="0">
                <a:latin typeface="Cambria"/>
                <a:cs typeface="Cambria"/>
              </a:rPr>
              <a:t> perusahaan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rekonsiliasinya 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dengan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perubahan-perubahan</a:t>
            </a:r>
            <a:r>
              <a:rPr sz="2400" dirty="0">
                <a:latin typeface="Cambria"/>
                <a:cs typeface="Cambria"/>
              </a:rPr>
              <a:t> dalam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kas</a:t>
            </a:r>
            <a:r>
              <a:rPr sz="2400" dirty="0">
                <a:latin typeface="Cambria"/>
                <a:cs typeface="Cambria"/>
              </a:rPr>
              <a:t> 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sekuritas-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sekuritasnya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periode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tersebut.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1670" y="89217"/>
            <a:ext cx="4859655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25" dirty="0"/>
              <a:t>Laporan</a:t>
            </a:r>
            <a:r>
              <a:rPr sz="5350" spc="-60" dirty="0"/>
              <a:t> </a:t>
            </a:r>
            <a:r>
              <a:rPr sz="5350" spc="-5" dirty="0"/>
              <a:t>Arus</a:t>
            </a:r>
            <a:r>
              <a:rPr sz="5350" spc="-45" dirty="0"/>
              <a:t> </a:t>
            </a:r>
            <a:r>
              <a:rPr sz="5350" spc="-30" dirty="0"/>
              <a:t>Kas</a:t>
            </a:r>
            <a:endParaRPr sz="5350"/>
          </a:p>
        </p:txBody>
      </p:sp>
      <p:sp>
        <p:nvSpPr>
          <p:cNvPr id="3" name="object 3"/>
          <p:cNvSpPr txBox="1"/>
          <p:nvPr/>
        </p:nvSpPr>
        <p:spPr>
          <a:xfrm>
            <a:off x="536575" y="1990471"/>
            <a:ext cx="8113395" cy="2983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610360" algn="l"/>
                <a:tab pos="2766060" algn="l"/>
                <a:tab pos="3571875" algn="l"/>
                <a:tab pos="4824095" algn="l"/>
                <a:tab pos="5527675" algn="l"/>
                <a:tab pos="6572250" algn="l"/>
              </a:tabLst>
            </a:pPr>
            <a:r>
              <a:rPr sz="2400" spc="-10" dirty="0">
                <a:latin typeface="Cambria"/>
                <a:cs typeface="Cambria"/>
              </a:rPr>
              <a:t>Aktivitas	Operasi	</a:t>
            </a:r>
            <a:r>
              <a:rPr sz="2400" spc="-15" dirty="0">
                <a:latin typeface="Cambria"/>
                <a:cs typeface="Cambria"/>
              </a:rPr>
              <a:t>yaitu	</a:t>
            </a:r>
            <a:r>
              <a:rPr sz="2400" dirty="0">
                <a:latin typeface="Cambria"/>
                <a:cs typeface="Cambria"/>
              </a:rPr>
              <a:t>meliputi	</a:t>
            </a:r>
            <a:r>
              <a:rPr sz="2400" spc="-5" dirty="0">
                <a:latin typeface="Cambria"/>
                <a:cs typeface="Cambria"/>
              </a:rPr>
              <a:t>laba	bersih,	</a:t>
            </a:r>
            <a:r>
              <a:rPr sz="2400" spc="-10" dirty="0">
                <a:latin typeface="Cambria"/>
                <a:cs typeface="Cambria"/>
              </a:rPr>
              <a:t>penyusutan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934085" algn="l"/>
                <a:tab pos="2499360" algn="l"/>
                <a:tab pos="3449954" algn="l"/>
                <a:tab pos="4415155" algn="l"/>
                <a:tab pos="5220335" algn="l"/>
                <a:tab pos="6135370" algn="l"/>
                <a:tab pos="6719570" algn="l"/>
                <a:tab pos="7354570" algn="l"/>
              </a:tabLst>
            </a:pPr>
            <a:r>
              <a:rPr sz="2400" dirty="0">
                <a:latin typeface="Cambria"/>
                <a:cs typeface="Cambria"/>
              </a:rPr>
              <a:t>dan	perubahan	dalam	modal	</a:t>
            </a:r>
            <a:r>
              <a:rPr sz="2400" spc="-10" dirty="0">
                <a:latin typeface="Cambria"/>
                <a:cs typeface="Cambria"/>
              </a:rPr>
              <a:t>kerja	</a:t>
            </a:r>
            <a:r>
              <a:rPr sz="2400" dirty="0">
                <a:latin typeface="Cambria"/>
                <a:cs typeface="Cambria"/>
              </a:rPr>
              <a:t>selain	</a:t>
            </a:r>
            <a:r>
              <a:rPr sz="2400" spc="-10" dirty="0">
                <a:latin typeface="Cambria"/>
                <a:cs typeface="Cambria"/>
              </a:rPr>
              <a:t>kas	</a:t>
            </a:r>
            <a:r>
              <a:rPr sz="2400" dirty="0">
                <a:latin typeface="Cambria"/>
                <a:cs typeface="Cambria"/>
              </a:rPr>
              <a:t>dan	</a:t>
            </a:r>
            <a:r>
              <a:rPr sz="2400" spc="-5" dirty="0">
                <a:latin typeface="Cambria"/>
                <a:cs typeface="Cambria"/>
              </a:rPr>
              <a:t>utang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jangka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pendek.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Aktivitas</a:t>
            </a:r>
            <a:r>
              <a:rPr sz="2400" spc="29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Investasi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meliputi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pembelian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atau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penjualan</a:t>
            </a:r>
            <a:r>
              <a:rPr sz="2400" spc="28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aset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tetap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678939" algn="l"/>
                <a:tab pos="3350260" algn="l"/>
                <a:tab pos="4671695" algn="l"/>
                <a:tab pos="6468110" algn="l"/>
                <a:tab pos="7131050" algn="l"/>
              </a:tabLst>
            </a:pPr>
            <a:r>
              <a:rPr sz="2400" spc="-5" dirty="0">
                <a:latin typeface="Cambria"/>
                <a:cs typeface="Cambria"/>
              </a:rPr>
              <a:t>Ak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0" dirty="0">
                <a:latin typeface="Cambria"/>
                <a:cs typeface="Cambria"/>
              </a:rPr>
              <a:t>i</a:t>
            </a:r>
            <a:r>
              <a:rPr sz="2400" spc="-15" dirty="0">
                <a:latin typeface="Cambria"/>
                <a:cs typeface="Cambria"/>
              </a:rPr>
              <a:t>v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tas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nd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el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spc="-5" dirty="0">
                <a:latin typeface="Cambria"/>
                <a:cs typeface="Cambria"/>
              </a:rPr>
              <a:t>put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rima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as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15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l</a:t>
            </a:r>
            <a:r>
              <a:rPr sz="2400" spc="-5" dirty="0">
                <a:latin typeface="Cambria"/>
                <a:cs typeface="Cambria"/>
              </a:rPr>
              <a:t>ui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910080" algn="l"/>
                <a:tab pos="2821940" algn="l"/>
                <a:tab pos="3851275" algn="l"/>
                <a:tab pos="5055235" algn="l"/>
                <a:tab pos="5967730" algn="l"/>
                <a:tab pos="6996430" algn="l"/>
              </a:tabLst>
            </a:pPr>
            <a:r>
              <a:rPr sz="2400" spc="-5" dirty="0">
                <a:latin typeface="Cambria"/>
                <a:cs typeface="Cambria"/>
              </a:rPr>
              <a:t>penerbitan	utang	</a:t>
            </a:r>
            <a:r>
              <a:rPr sz="2400" spc="-10" dirty="0">
                <a:latin typeface="Cambria"/>
                <a:cs typeface="Cambria"/>
              </a:rPr>
              <a:t>jangka	</a:t>
            </a:r>
            <a:r>
              <a:rPr sz="2400" dirty="0">
                <a:latin typeface="Cambria"/>
                <a:cs typeface="Cambria"/>
              </a:rPr>
              <a:t>pendek,	</a:t>
            </a:r>
            <a:r>
              <a:rPr sz="2400" spc="-5" dirty="0">
                <a:latin typeface="Cambria"/>
                <a:cs typeface="Cambria"/>
              </a:rPr>
              <a:t>utang	</a:t>
            </a:r>
            <a:r>
              <a:rPr sz="2400" spc="-10" dirty="0">
                <a:latin typeface="Cambria"/>
                <a:cs typeface="Cambria"/>
              </a:rPr>
              <a:t>jangka	</a:t>
            </a:r>
            <a:r>
              <a:rPr sz="2400" spc="-5" dirty="0">
                <a:latin typeface="Cambria"/>
                <a:cs typeface="Cambria"/>
              </a:rPr>
              <a:t>panjang,</a:t>
            </a:r>
            <a:endParaRPr sz="2400">
              <a:latin typeface="Cambria"/>
              <a:cs typeface="Cambria"/>
            </a:endParaRPr>
          </a:p>
          <a:p>
            <a:pPr marL="299085" marR="6985">
              <a:lnSpc>
                <a:spcPct val="69400"/>
              </a:lnSpc>
              <a:spcBef>
                <a:spcPts val="440"/>
              </a:spcBef>
              <a:tabLst>
                <a:tab pos="1483360" algn="l"/>
                <a:tab pos="3589654" algn="l"/>
                <a:tab pos="4295775" algn="l"/>
                <a:tab pos="5334635" algn="l"/>
                <a:tab pos="6993890" algn="l"/>
              </a:tabLst>
            </a:pP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ng</a:t>
            </a:r>
            <a:r>
              <a:rPr sz="2400" spc="-10" dirty="0">
                <a:latin typeface="Cambria"/>
                <a:cs typeface="Cambria"/>
              </a:rPr>
              <a:t>g</a:t>
            </a:r>
            <a:r>
              <a:rPr sz="2400" spc="-5" dirty="0">
                <a:latin typeface="Cambria"/>
                <a:cs typeface="Cambria"/>
              </a:rPr>
              <a:t>una</a:t>
            </a:r>
            <a:r>
              <a:rPr sz="2400" spc="-1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	</a:t>
            </a:r>
            <a:r>
              <a:rPr sz="2400" spc="-5" dirty="0">
                <a:latin typeface="Cambria"/>
                <a:cs typeface="Cambria"/>
              </a:rPr>
              <a:t>untu</a:t>
            </a:r>
            <a:r>
              <a:rPr sz="2400" dirty="0">
                <a:latin typeface="Cambria"/>
                <a:cs typeface="Cambria"/>
              </a:rPr>
              <a:t>k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b</a:t>
            </a:r>
            <a:r>
              <a:rPr sz="2400" spc="-35" dirty="0">
                <a:latin typeface="Cambria"/>
                <a:cs typeface="Cambria"/>
              </a:rPr>
              <a:t>a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r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10" dirty="0">
                <a:latin typeface="Cambria"/>
                <a:cs typeface="Cambria"/>
              </a:rPr>
              <a:t>v</a:t>
            </a:r>
            <a:r>
              <a:rPr sz="2400" dirty="0">
                <a:latin typeface="Cambria"/>
                <a:cs typeface="Cambria"/>
              </a:rPr>
              <a:t>id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n,  </a:t>
            </a:r>
            <a:r>
              <a:rPr sz="2400" dirty="0">
                <a:latin typeface="Cambria"/>
                <a:cs typeface="Cambria"/>
              </a:rPr>
              <a:t>membeli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kembali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 atau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obligasi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30" dirty="0">
                <a:latin typeface="Cambria"/>
                <a:cs typeface="Cambria"/>
              </a:rPr>
              <a:t>beredar.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0169" y="160654"/>
            <a:ext cx="6007735" cy="1824355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 marR="5080" indent="-3175" algn="ctr">
              <a:lnSpc>
                <a:spcPct val="72900"/>
              </a:lnSpc>
              <a:spcBef>
                <a:spcPts val="1660"/>
              </a:spcBef>
            </a:pPr>
            <a:r>
              <a:rPr sz="4800" spc="-30" dirty="0"/>
              <a:t>Data</a:t>
            </a:r>
            <a:r>
              <a:rPr sz="4800" spc="20" dirty="0"/>
              <a:t> </a:t>
            </a:r>
            <a:r>
              <a:rPr sz="4800" spc="-20" dirty="0"/>
              <a:t>Akuntansi </a:t>
            </a:r>
            <a:r>
              <a:rPr sz="4800" spc="-10" dirty="0"/>
              <a:t>untuk </a:t>
            </a:r>
            <a:r>
              <a:rPr sz="4800" spc="-5" dirty="0"/>
              <a:t> </a:t>
            </a:r>
            <a:r>
              <a:rPr sz="4800" spc="-15" dirty="0"/>
              <a:t>Keputusan </a:t>
            </a:r>
            <a:r>
              <a:rPr sz="4800" spc="-30" dirty="0"/>
              <a:t>Investor </a:t>
            </a:r>
            <a:r>
              <a:rPr sz="4800" dirty="0"/>
              <a:t>dan </a:t>
            </a:r>
            <a:r>
              <a:rPr sz="4800" spc="-1075" dirty="0"/>
              <a:t> </a:t>
            </a:r>
            <a:r>
              <a:rPr sz="4800" spc="-10" dirty="0"/>
              <a:t>Manajerial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536575" y="2007615"/>
            <a:ext cx="8112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544320" algn="l"/>
                <a:tab pos="2705100" algn="l"/>
                <a:tab pos="4303395" algn="l"/>
                <a:tab pos="5362575" algn="l"/>
                <a:tab pos="7232650" algn="l"/>
              </a:tabLst>
            </a:pPr>
            <a:r>
              <a:rPr sz="2400" spc="-6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uj</a:t>
            </a:r>
            <a:r>
              <a:rPr sz="2400" spc="-10" dirty="0">
                <a:latin typeface="Cambria"/>
                <a:cs typeface="Cambria"/>
              </a:rPr>
              <a:t>u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ut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spc="-5" dirty="0">
                <a:latin typeface="Cambria"/>
                <a:cs typeface="Cambria"/>
              </a:rPr>
              <a:t>ua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al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3594" y="2261615"/>
            <a:ext cx="5133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mbria"/>
                <a:cs typeface="Cambria"/>
              </a:rPr>
              <a:t>memaksimalkan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nilai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pemegang </a:t>
            </a:r>
            <a:r>
              <a:rPr sz="2400" dirty="0">
                <a:latin typeface="Cambria"/>
                <a:cs typeface="Cambria"/>
              </a:rPr>
              <a:t>saham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575" y="2795270"/>
            <a:ext cx="8110855" cy="3008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3106420" algn="l"/>
                <a:tab pos="4199255" algn="l"/>
                <a:tab pos="6097270" algn="l"/>
                <a:tab pos="7156450" algn="l"/>
              </a:tabLst>
            </a:pPr>
            <a:r>
              <a:rPr sz="2400" spc="-10" dirty="0">
                <a:latin typeface="Cambria"/>
                <a:cs typeface="Cambria"/>
              </a:rPr>
              <a:t>Investor/pemegang	</a:t>
            </a:r>
            <a:r>
              <a:rPr sz="2400" dirty="0">
                <a:latin typeface="Cambria"/>
                <a:cs typeface="Cambria"/>
              </a:rPr>
              <a:t>saham	</a:t>
            </a:r>
            <a:r>
              <a:rPr sz="2400" spc="-10" dirty="0">
                <a:latin typeface="Cambria"/>
                <a:cs typeface="Cambria"/>
              </a:rPr>
              <a:t>memberikan	</a:t>
            </a:r>
            <a:r>
              <a:rPr sz="2400" dirty="0">
                <a:latin typeface="Cambria"/>
                <a:cs typeface="Cambria"/>
              </a:rPr>
              <a:t>modal	</a:t>
            </a:r>
            <a:r>
              <a:rPr sz="2400" spc="-15" dirty="0">
                <a:latin typeface="Cambria"/>
                <a:cs typeface="Cambria"/>
              </a:rPr>
              <a:t>kepada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2087880" algn="l"/>
                <a:tab pos="2768600" algn="l"/>
                <a:tab pos="4112895" algn="l"/>
                <a:tab pos="5998210" algn="l"/>
                <a:tab pos="6762750" algn="l"/>
                <a:tab pos="7506970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20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da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ge</a:t>
            </a:r>
            <a:r>
              <a:rPr sz="2400" dirty="0">
                <a:latin typeface="Cambria"/>
                <a:cs typeface="Cambria"/>
              </a:rPr>
              <a:t>r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ncip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nil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i	b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g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826260" algn="l"/>
                <a:tab pos="2865120" algn="l"/>
                <a:tab pos="4008754" algn="l"/>
                <a:tab pos="4750435" algn="l"/>
                <a:tab pos="7280909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ham	</a:t>
            </a:r>
            <a:r>
              <a:rPr sz="2400" spc="5" dirty="0">
                <a:latin typeface="Cambria"/>
                <a:cs typeface="Cambria"/>
              </a:rPr>
              <a:t>de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c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n</a:t>
            </a:r>
            <a:r>
              <a:rPr sz="2400" spc="-5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i</a:t>
            </a:r>
            <a:r>
              <a:rPr sz="2400" spc="-40" dirty="0">
                <a:latin typeface="Cambria"/>
                <a:cs typeface="Cambria"/>
              </a:rPr>
              <a:t>n</a:t>
            </a:r>
            <a:r>
              <a:rPr sz="2400" spc="-55" dirty="0">
                <a:latin typeface="Cambria"/>
                <a:cs typeface="Cambria"/>
              </a:rPr>
              <a:t>v</a:t>
            </a:r>
            <a:r>
              <a:rPr sz="2400" spc="5" dirty="0">
                <a:latin typeface="Cambria"/>
                <a:cs typeface="Cambria"/>
              </a:rPr>
              <a:t>estas</a:t>
            </a:r>
            <a:r>
              <a:rPr sz="2400" dirty="0">
                <a:latin typeface="Cambria"/>
                <a:cs typeface="Cambria"/>
              </a:rPr>
              <a:t>i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l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tersebut</a:t>
            </a:r>
            <a:r>
              <a:rPr sz="2400" spc="-5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pada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aset-aset</a:t>
            </a:r>
            <a:r>
              <a:rPr sz="2400" spc="-6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produktif.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Beberapa</a:t>
            </a:r>
            <a:r>
              <a:rPr sz="2400" spc="3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data</a:t>
            </a:r>
            <a:r>
              <a:rPr sz="2400" spc="36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3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digunakan</a:t>
            </a:r>
            <a:r>
              <a:rPr sz="2400" spc="37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untuk</a:t>
            </a:r>
            <a:r>
              <a:rPr sz="2400" spc="35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mengevalusi</a:t>
            </a:r>
            <a:r>
              <a:rPr sz="2400" spc="35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kinerja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50"/>
              </a:lnSpc>
            </a:pPr>
            <a:r>
              <a:rPr sz="2400" dirty="0">
                <a:latin typeface="Cambria"/>
                <a:cs typeface="Cambria"/>
              </a:rPr>
              <a:t>perusahaan</a:t>
            </a:r>
            <a:r>
              <a:rPr sz="2400" spc="-6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:</a:t>
            </a:r>
            <a:endParaRPr sz="2400">
              <a:latin typeface="Cambria"/>
              <a:cs typeface="Cambria"/>
            </a:endParaRP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dirty="0">
                <a:latin typeface="Cambria"/>
                <a:cs typeface="Cambria"/>
              </a:rPr>
              <a:t>Aset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Operasi/Modal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endParaRPr sz="2400">
              <a:latin typeface="Cambria"/>
              <a:cs typeface="Cambria"/>
            </a:endParaRP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Kas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endParaRPr sz="2400">
              <a:latin typeface="Cambria"/>
              <a:cs typeface="Cambria"/>
            </a:endParaRP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spc="-10" dirty="0">
                <a:latin typeface="Cambria"/>
                <a:cs typeface="Cambria"/>
              </a:rPr>
              <a:t>Market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30" dirty="0">
                <a:latin typeface="Cambria"/>
                <a:cs typeface="Cambria"/>
              </a:rPr>
              <a:t>Value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added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45" dirty="0">
                <a:latin typeface="Cambria"/>
                <a:cs typeface="Cambria"/>
              </a:rPr>
              <a:t>(MVA)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dan</a:t>
            </a:r>
            <a:endParaRPr sz="2400">
              <a:latin typeface="Cambria"/>
              <a:cs typeface="Cambria"/>
            </a:endParaRPr>
          </a:p>
          <a:p>
            <a:pPr marL="1247140">
              <a:lnSpc>
                <a:spcPts val="2490"/>
              </a:lnSpc>
            </a:pPr>
            <a:r>
              <a:rPr sz="2400" spc="-5" dirty="0">
                <a:latin typeface="Cambria"/>
                <a:cs typeface="Cambria"/>
              </a:rPr>
              <a:t>Economic</a:t>
            </a:r>
            <a:r>
              <a:rPr sz="2400" spc="-30" dirty="0">
                <a:latin typeface="Cambria"/>
                <a:cs typeface="Cambria"/>
              </a:rPr>
              <a:t> Value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Added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45" dirty="0">
                <a:latin typeface="Cambria"/>
                <a:cs typeface="Cambria"/>
              </a:rPr>
              <a:t>(EVA)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590</Words>
  <Application>Microsoft Office PowerPoint</Application>
  <PresentationFormat>On-screen Show (4:3)</PresentationFormat>
  <Paragraphs>177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Pertemuan 9 &amp; 10</vt:lpstr>
      <vt:lpstr>KINERJA PERUSAHAAN</vt:lpstr>
      <vt:lpstr>MANFAAT PENILAIAN KINERJA  PERUSAHAAN</vt:lpstr>
      <vt:lpstr>Laporan Keuangan Sebagai Alat  Penilaian Kinerja Perusahaan</vt:lpstr>
      <vt:lpstr>Neraca</vt:lpstr>
      <vt:lpstr>Laporan Laba Ditahan</vt:lpstr>
      <vt:lpstr>Laporan Arus Kas</vt:lpstr>
      <vt:lpstr>Laporan Arus Kas</vt:lpstr>
      <vt:lpstr>Data Akuntansi untuk  Keputusan Investor dan  Manajerial</vt:lpstr>
      <vt:lpstr>Data Akuntansi untuk Keputusan Investor dan  Manajerial</vt:lpstr>
      <vt:lpstr>Contoh Neraca Tahun 2017</vt:lpstr>
      <vt:lpstr>Contoh Perhitungan NOWC</vt:lpstr>
      <vt:lpstr>Data Akuntansi untuk Keputusan  Investor dan Manajerial</vt:lpstr>
      <vt:lpstr>Data Akuntansi untuk Keputusan  Investor dan Manajerial</vt:lpstr>
      <vt:lpstr>Data Akuntansi untuk Keputusan  Investor dan Manajerial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Susanti</dc:creator>
  <cp:lastModifiedBy>Susanti</cp:lastModifiedBy>
  <cp:revision>1</cp:revision>
  <dcterms:created xsi:type="dcterms:W3CDTF">2021-11-08T04:30:07Z</dcterms:created>
  <dcterms:modified xsi:type="dcterms:W3CDTF">2021-11-08T04:32:55Z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2021-11-08T00:00:00Z</vt:filetime>
  </property>
</Properties>
</file>