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98" r:id="rId1"/>
    <p:sldMasterId id="2147483981" r:id="rId2"/>
  </p:sldMasterIdLst>
  <p:notesMasterIdLst>
    <p:notesMasterId r:id="rId21"/>
  </p:notesMasterIdLst>
  <p:sldIdLst>
    <p:sldId id="256" r:id="rId3"/>
    <p:sldId id="284" r:id="rId4"/>
    <p:sldId id="276" r:id="rId5"/>
    <p:sldId id="277" r:id="rId6"/>
    <p:sldId id="278" r:id="rId7"/>
    <p:sldId id="279" r:id="rId8"/>
    <p:sldId id="280" r:id="rId9"/>
    <p:sldId id="281" r:id="rId10"/>
    <p:sldId id="282" r:id="rId11"/>
    <p:sldId id="285" r:id="rId12"/>
    <p:sldId id="286" r:id="rId13"/>
    <p:sldId id="287" r:id="rId14"/>
    <p:sldId id="288" r:id="rId15"/>
    <p:sldId id="283" r:id="rId16"/>
    <p:sldId id="289" r:id="rId17"/>
    <p:sldId id="290" r:id="rId18"/>
    <p:sldId id="291" r:id="rId19"/>
    <p:sldId id="269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40" autoAdjust="0"/>
    <p:restoredTop sz="94660"/>
  </p:normalViewPr>
  <p:slideViewPr>
    <p:cSldViewPr snapToGrid="0">
      <p:cViewPr varScale="1">
        <p:scale>
          <a:sx n="86" d="100"/>
          <a:sy n="86" d="100"/>
        </p:scale>
        <p:origin x="9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14E5B2-45D4-43C0-9F97-320DC6E10A8E}" type="datetimeFigureOut">
              <a:rPr lang="en-US" smtClean="0"/>
              <a:t>6/29/2021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F85475-982B-4777-93F6-4110F7020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1123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B157F-E987-4248-90D2-B459F875A9A3}" type="datetimeFigureOut">
              <a:rPr lang="en-US" smtClean="0"/>
              <a:t>6/29/2021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9F0B1-80EA-4835-B3FF-32B160315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8007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B157F-E987-4248-90D2-B459F875A9A3}" type="datetimeFigureOut">
              <a:rPr lang="en-US" smtClean="0"/>
              <a:t>6/29/2021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9F0B1-80EA-4835-B3FF-32B160315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2661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B157F-E987-4248-90D2-B459F875A9A3}" type="datetimeFigureOut">
              <a:rPr lang="en-US" smtClean="0"/>
              <a:t>6/29/2021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9F0B1-80EA-4835-B3FF-32B160315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7922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B157F-E987-4248-90D2-B459F875A9A3}" type="datetimeFigureOut">
              <a:rPr lang="en-US" smtClean="0"/>
              <a:t>6/29/2021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9F0B1-80EA-4835-B3FF-32B160315BC8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82546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B157F-E987-4248-90D2-B459F875A9A3}" type="datetimeFigureOut">
              <a:rPr lang="en-US" smtClean="0"/>
              <a:t>6/29/2021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9F0B1-80EA-4835-B3FF-32B160315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3025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B157F-E987-4248-90D2-B459F875A9A3}" type="datetimeFigureOut">
              <a:rPr lang="en-US" smtClean="0"/>
              <a:t>6/29/2021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9F0B1-80EA-4835-B3FF-32B160315BC8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47022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B157F-E987-4248-90D2-B459F875A9A3}" type="datetimeFigureOut">
              <a:rPr lang="en-US" smtClean="0"/>
              <a:t>6/29/2021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9F0B1-80EA-4835-B3FF-32B160315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2012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B157F-E987-4248-90D2-B459F875A9A3}" type="datetimeFigureOut">
              <a:rPr lang="en-US" smtClean="0"/>
              <a:t>6/29/2021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9F0B1-80EA-4835-B3FF-32B160315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5423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B157F-E987-4248-90D2-B459F875A9A3}" type="datetimeFigureOut">
              <a:rPr lang="en-US" smtClean="0"/>
              <a:t>6/29/2021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9F0B1-80EA-4835-B3FF-32B160315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8294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B157F-E987-4248-90D2-B459F875A9A3}" type="datetimeFigureOut">
              <a:rPr lang="en-US" smtClean="0"/>
              <a:t>6/29/2021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9F0B1-80EA-4835-B3FF-32B160315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2314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AB0B157F-E987-4248-90D2-B459F875A9A3}" type="datetimeFigureOut">
              <a:rPr lang="en-US" smtClean="0"/>
              <a:t>6/29/2021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BF9F0B1-80EA-4835-B3FF-32B160315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004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B157F-E987-4248-90D2-B459F875A9A3}" type="datetimeFigureOut">
              <a:rPr lang="en-US" smtClean="0"/>
              <a:t>6/29/2021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9F0B1-80EA-4835-B3FF-32B160315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9623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B157F-E987-4248-90D2-B459F875A9A3}" type="datetimeFigureOut">
              <a:rPr lang="en-US" smtClean="0"/>
              <a:t>6/29/2021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9F0B1-80EA-4835-B3FF-32B160315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5992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B157F-E987-4248-90D2-B459F875A9A3}" type="datetimeFigureOut">
              <a:rPr lang="en-US" smtClean="0"/>
              <a:t>6/29/2021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9F0B1-80EA-4835-B3FF-32B160315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7588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B157F-E987-4248-90D2-B459F875A9A3}" type="datetimeFigureOut">
              <a:rPr lang="en-US" smtClean="0"/>
              <a:t>6/29/2021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9F0B1-80EA-4835-B3FF-32B160315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8992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B157F-E987-4248-90D2-B459F875A9A3}" type="datetimeFigureOut">
              <a:rPr lang="en-US" smtClean="0"/>
              <a:t>6/29/2021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9F0B1-80EA-4835-B3FF-32B160315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2905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B157F-E987-4248-90D2-B459F875A9A3}" type="datetimeFigureOut">
              <a:rPr lang="en-US" smtClean="0"/>
              <a:t>6/29/2021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9F0B1-80EA-4835-B3FF-32B160315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8271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B157F-E987-4248-90D2-B459F875A9A3}" type="datetimeFigureOut">
              <a:rPr lang="en-US" smtClean="0"/>
              <a:t>6/29/2021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9F0B1-80EA-4835-B3FF-32B160315BC8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03867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B157F-E987-4248-90D2-B459F875A9A3}" type="datetimeFigureOut">
              <a:rPr lang="en-US" smtClean="0"/>
              <a:t>6/29/2021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9F0B1-80EA-4835-B3FF-32B160315BC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624800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B157F-E987-4248-90D2-B459F875A9A3}" type="datetimeFigureOut">
              <a:rPr lang="en-US" smtClean="0"/>
              <a:t>6/29/2021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9F0B1-80EA-4835-B3FF-32B160315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5345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B157F-E987-4248-90D2-B459F875A9A3}" type="datetimeFigureOut">
              <a:rPr lang="en-US" smtClean="0"/>
              <a:t>6/29/2021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9F0B1-80EA-4835-B3FF-32B160315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7432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B157F-E987-4248-90D2-B459F875A9A3}" type="datetimeFigureOut">
              <a:rPr lang="en-US" smtClean="0"/>
              <a:t>6/29/2021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9F0B1-80EA-4835-B3FF-32B160315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6579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AB0B157F-E987-4248-90D2-B459F875A9A3}" type="datetimeFigureOut">
              <a:rPr lang="en-US" smtClean="0"/>
              <a:t>6/29/2021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F9F0B1-80EA-4835-B3FF-32B160315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221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9" r:id="rId1"/>
    <p:sldLayoutId id="2147483900" r:id="rId2"/>
    <p:sldLayoutId id="2147483901" r:id="rId3"/>
    <p:sldLayoutId id="2147483902" r:id="rId4"/>
    <p:sldLayoutId id="2147483903" r:id="rId5"/>
    <p:sldLayoutId id="2147483904" r:id="rId6"/>
    <p:sldLayoutId id="2147483905" r:id="rId7"/>
    <p:sldLayoutId id="2147483906" r:id="rId8"/>
    <p:sldLayoutId id="2147483907" r:id="rId9"/>
    <p:sldLayoutId id="2147483908" r:id="rId10"/>
    <p:sldLayoutId id="21474839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AB0B157F-E987-4248-90D2-B459F875A9A3}" type="datetimeFigureOut">
              <a:rPr lang="en-US" smtClean="0"/>
              <a:t>6/29/2021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ABF9F0B1-80EA-4835-B3FF-32B160315BC8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9280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2" r:id="rId1"/>
    <p:sldLayoutId id="2147483983" r:id="rId2"/>
    <p:sldLayoutId id="2147483984" r:id="rId3"/>
    <p:sldLayoutId id="2147483985" r:id="rId4"/>
    <p:sldLayoutId id="2147483986" r:id="rId5"/>
    <p:sldLayoutId id="2147483987" r:id="rId6"/>
    <p:sldLayoutId id="2147483988" r:id="rId7"/>
    <p:sldLayoutId id="2147483989" r:id="rId8"/>
    <p:sldLayoutId id="2147483990" r:id="rId9"/>
    <p:sldLayoutId id="2147483991" r:id="rId10"/>
    <p:sldLayoutId id="2147483992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f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jpg"/><Relationship Id="rId4" Type="http://schemas.openxmlformats.org/officeDocument/2006/relationships/hyperlink" Target="mailto:arizaeka@darmajaya.ac.id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f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f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fi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fi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fif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f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fi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f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f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fif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f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.png"/><Relationship Id="rId4" Type="http://schemas.openxmlformats.org/officeDocument/2006/relationships/image" Target="../media/image3.jf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f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fi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1031" y="2051260"/>
            <a:ext cx="10823912" cy="1802675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MENGEMBANGKAN FUNGSI-FUNGSI PERUSAHAAN STARTUP</a:t>
            </a:r>
            <a:endParaRPr lang="en-US" sz="3600" dirty="0"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23526" y="4309734"/>
            <a:ext cx="10058400" cy="2046056"/>
          </a:xfrm>
        </p:spPr>
        <p:txBody>
          <a:bodyPr>
            <a:noAutofit/>
          </a:bodyPr>
          <a:lstStyle/>
          <a:p>
            <a:pPr algn="ctr"/>
            <a:r>
              <a:rPr lang="en-ID" b="1" dirty="0" err="1"/>
              <a:t>Disusun</a:t>
            </a:r>
            <a:r>
              <a:rPr lang="en-ID" b="1" dirty="0"/>
              <a:t> </a:t>
            </a:r>
            <a:r>
              <a:rPr lang="en-ID" b="1" dirty="0" err="1"/>
              <a:t>Oleh</a:t>
            </a:r>
            <a:r>
              <a:rPr lang="en-ID" b="1" dirty="0"/>
              <a:t>:</a:t>
            </a:r>
          </a:p>
          <a:p>
            <a:pPr algn="ctr"/>
            <a:r>
              <a:rPr lang="en-ID" b="1" dirty="0"/>
              <a:t>M. </a:t>
            </a:r>
            <a:r>
              <a:rPr lang="en-ID" b="1" dirty="0" err="1"/>
              <a:t>Ariza</a:t>
            </a:r>
            <a:r>
              <a:rPr lang="en-ID" b="1" dirty="0"/>
              <a:t> </a:t>
            </a:r>
            <a:r>
              <a:rPr lang="en-ID" b="1" dirty="0" err="1"/>
              <a:t>Eka</a:t>
            </a:r>
            <a:r>
              <a:rPr lang="en-ID" b="1" dirty="0"/>
              <a:t> </a:t>
            </a:r>
            <a:r>
              <a:rPr lang="en-ID" b="1" dirty="0" err="1"/>
              <a:t>Yusendra</a:t>
            </a:r>
            <a:endParaRPr lang="en-ID" b="1" dirty="0"/>
          </a:p>
          <a:p>
            <a:pPr algn="ctr"/>
            <a:endParaRPr lang="en-US" b="1" dirty="0"/>
          </a:p>
        </p:txBody>
      </p:sp>
      <p:pic>
        <p:nvPicPr>
          <p:cNvPr id="10" name="Picture 2" descr="D:\Picture\logo ibi small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3490" y="4418917"/>
            <a:ext cx="1936873" cy="1936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03031" y="6446489"/>
            <a:ext cx="5447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2000" b="1" i="1" dirty="0" err="1">
                <a:solidFill>
                  <a:schemeClr val="bg1"/>
                </a:solidFill>
              </a:rPr>
              <a:t>Institut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Informatika</a:t>
            </a:r>
            <a:r>
              <a:rPr lang="en-ID" sz="2000" b="1" i="1" dirty="0">
                <a:solidFill>
                  <a:schemeClr val="bg1"/>
                </a:solidFill>
              </a:rPr>
              <a:t> &amp; </a:t>
            </a:r>
            <a:r>
              <a:rPr lang="en-ID" sz="2000" b="1" i="1" dirty="0" err="1">
                <a:solidFill>
                  <a:schemeClr val="bg1"/>
                </a:solidFill>
              </a:rPr>
              <a:t>Bisnis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Darmajaya</a:t>
            </a:r>
            <a:r>
              <a:rPr lang="en-ID" sz="2000" b="1" i="1" dirty="0">
                <a:solidFill>
                  <a:schemeClr val="bg1"/>
                </a:solidFill>
              </a:rPr>
              <a:t> Lampung</a:t>
            </a:r>
            <a:endParaRPr lang="en-US" sz="2000" b="1" i="1" dirty="0">
              <a:solidFill>
                <a:schemeClr val="bg1"/>
              </a:solidFill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540770" y="3684947"/>
            <a:ext cx="10823912" cy="53873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8000" kern="12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dirty="0" err="1"/>
              <a:t>Manajemen</a:t>
            </a:r>
            <a:r>
              <a:rPr lang="en-US" sz="2400" b="1" dirty="0"/>
              <a:t> </a:t>
            </a:r>
            <a:r>
              <a:rPr lang="en-US" sz="2400" b="1" dirty="0" err="1"/>
              <a:t>Organisasi</a:t>
            </a:r>
            <a:r>
              <a:rPr lang="en-US" sz="2400" b="1" dirty="0"/>
              <a:t> dan </a:t>
            </a:r>
            <a:r>
              <a:rPr lang="en-US" sz="2400" b="1" dirty="0" err="1"/>
              <a:t>Produksi</a:t>
            </a:r>
            <a:endParaRPr lang="en-US" sz="24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717" y="4564776"/>
            <a:ext cx="2181584" cy="1731208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4C244A88-B37B-456A-B907-B96978F7D4B0}"/>
              </a:ext>
            </a:extLst>
          </p:cNvPr>
          <p:cNvSpPr txBox="1"/>
          <p:nvPr/>
        </p:nvSpPr>
        <p:spPr>
          <a:xfrm>
            <a:off x="3702062" y="5200810"/>
            <a:ext cx="49828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Dosen</a:t>
            </a:r>
            <a:r>
              <a:rPr lang="en-US" dirty="0"/>
              <a:t> Program </a:t>
            </a:r>
            <a:r>
              <a:rPr lang="en-US" dirty="0" err="1"/>
              <a:t>Studi</a:t>
            </a:r>
            <a:r>
              <a:rPr lang="en-US" dirty="0"/>
              <a:t> </a:t>
            </a:r>
            <a:r>
              <a:rPr lang="en-US" dirty="0" err="1"/>
              <a:t>Manajemen</a:t>
            </a:r>
            <a:endParaRPr lang="en-US" dirty="0"/>
          </a:p>
          <a:p>
            <a:pPr algn="ctr"/>
            <a:r>
              <a:rPr lang="en-US" dirty="0" err="1"/>
              <a:t>Fakultas</a:t>
            </a:r>
            <a:r>
              <a:rPr lang="en-US" dirty="0"/>
              <a:t> </a:t>
            </a:r>
            <a:r>
              <a:rPr lang="en-US" dirty="0" err="1"/>
              <a:t>Ekonomi</a:t>
            </a:r>
            <a:r>
              <a:rPr lang="en-US" dirty="0"/>
              <a:t> dan </a:t>
            </a:r>
            <a:r>
              <a:rPr lang="en-US" dirty="0" err="1"/>
              <a:t>Bisnis</a:t>
            </a:r>
            <a:r>
              <a:rPr lang="en-US" dirty="0"/>
              <a:t> (FEB) </a:t>
            </a:r>
            <a:r>
              <a:rPr lang="en-US" dirty="0" err="1"/>
              <a:t>Darmajaya</a:t>
            </a:r>
            <a:endParaRPr lang="en-US" dirty="0"/>
          </a:p>
          <a:p>
            <a:pPr algn="ctr"/>
            <a:r>
              <a:rPr lang="en-US" dirty="0">
                <a:hlinkClick r:id="rId4"/>
              </a:rPr>
              <a:t>arizaeka@darmajaya.ac.id</a:t>
            </a:r>
            <a:endParaRPr lang="en-US" dirty="0"/>
          </a:p>
          <a:p>
            <a:pPr algn="ctr"/>
            <a:r>
              <a:rPr lang="en-US" dirty="0"/>
              <a:t>IG: @Mister Yusen </a:t>
            </a:r>
            <a:endParaRPr lang="en-ID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A23A3C9-5E05-4750-B7C4-6ABC1D77D4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2687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6658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D1831F0-8399-4E30-AED2-63D4BEF25C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341165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71ABF98F-0965-4508-9CFF-9EB64F53B02F}"/>
              </a:ext>
            </a:extLst>
          </p:cNvPr>
          <p:cNvSpPr/>
          <p:nvPr/>
        </p:nvSpPr>
        <p:spPr>
          <a:xfrm>
            <a:off x="834887" y="2226365"/>
            <a:ext cx="10386391" cy="3478696"/>
          </a:xfrm>
          <a:prstGeom prst="roundRect">
            <a:avLst/>
          </a:prstGeom>
          <a:solidFill>
            <a:schemeClr val="accent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8B069EE-433A-43B6-A5B3-AE63299A2DD0}"/>
              </a:ext>
            </a:extLst>
          </p:cNvPr>
          <p:cNvSpPr txBox="1"/>
          <p:nvPr/>
        </p:nvSpPr>
        <p:spPr>
          <a:xfrm>
            <a:off x="1796472" y="3094182"/>
            <a:ext cx="85990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chemeClr val="bg1"/>
                </a:solidFill>
              </a:rPr>
              <a:t>MANAJEMEN PRODUKSI</a:t>
            </a:r>
            <a:endParaRPr lang="en-ID" sz="6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85102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xmlns="" id="{27FB6479-5F87-47F1-AD46-E05B428658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 err="1"/>
              <a:t>Jenis</a:t>
            </a:r>
            <a:r>
              <a:rPr lang="en-US" altLang="en-US" b="1" dirty="0"/>
              <a:t> </a:t>
            </a:r>
            <a:r>
              <a:rPr lang="en-US" altLang="en-US" b="1" dirty="0" err="1"/>
              <a:t>Bisnis</a:t>
            </a:r>
            <a:r>
              <a:rPr lang="en-US" altLang="en-US" b="1" dirty="0"/>
              <a:t> &amp; </a:t>
            </a:r>
            <a:r>
              <a:rPr lang="en-US" altLang="en-US" b="1" dirty="0" err="1"/>
              <a:t>Sistemnya</a:t>
            </a:r>
            <a:r>
              <a:rPr lang="en-US" altLang="en-US" b="1" dirty="0"/>
              <a:t/>
            </a:r>
            <a:br>
              <a:rPr lang="en-US" altLang="en-US" b="1" dirty="0"/>
            </a:br>
            <a:r>
              <a:rPr lang="en-US" altLang="en-US" b="1" dirty="0" err="1"/>
              <a:t>Konsep</a:t>
            </a:r>
            <a:r>
              <a:rPr lang="en-US" altLang="en-US" b="1" dirty="0"/>
              <a:t> </a:t>
            </a:r>
            <a:r>
              <a:rPr lang="en-US" altLang="en-US" b="1" dirty="0" err="1"/>
              <a:t>Bisnis</a:t>
            </a:r>
            <a:r>
              <a:rPr lang="en-US" altLang="en-US" b="1" dirty="0"/>
              <a:t> </a:t>
            </a:r>
            <a:r>
              <a:rPr lang="en-US" altLang="en-US" b="1" dirty="0" err="1"/>
              <a:t>Berbasis</a:t>
            </a:r>
            <a:r>
              <a:rPr lang="en-US" altLang="en-US" b="1" dirty="0"/>
              <a:t> </a:t>
            </a:r>
            <a:r>
              <a:rPr lang="en-US" altLang="en-US" b="1" dirty="0" err="1"/>
              <a:t>Produksi</a:t>
            </a:r>
            <a:endParaRPr lang="en-US" altLang="en-US" b="1" dirty="0"/>
          </a:p>
        </p:txBody>
      </p:sp>
      <p:pic>
        <p:nvPicPr>
          <p:cNvPr id="6150" name="Picture 7">
            <a:extLst>
              <a:ext uri="{FF2B5EF4-FFF2-40B4-BE49-F238E27FC236}">
                <a16:creationId xmlns:a16="http://schemas.microsoft.com/office/drawing/2014/main" xmlns="" id="{62F554CF-86C6-4232-89E5-F9E347B992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80" y="2071037"/>
            <a:ext cx="10574933" cy="3683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AF7BA8A-7E65-4BA7-BA87-4C7883A336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39" y="0"/>
            <a:ext cx="986041" cy="1050878"/>
          </a:xfrm>
          <a:prstGeom prst="rect">
            <a:avLst/>
          </a:prstGeom>
        </p:spPr>
      </p:pic>
      <p:pic>
        <p:nvPicPr>
          <p:cNvPr id="8" name="Picture 7" descr="D:\Picture\logo ibi small.gif">
            <a:extLst>
              <a:ext uri="{FF2B5EF4-FFF2-40B4-BE49-F238E27FC236}">
                <a16:creationId xmlns:a16="http://schemas.microsoft.com/office/drawing/2014/main" xmlns="" id="{B2C49A10-D9B9-4C29-BB96-229161CD63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9203" y="69136"/>
            <a:ext cx="1077922" cy="107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0A35483-A703-4EBF-98E4-7CD300F34195}"/>
              </a:ext>
            </a:extLst>
          </p:cNvPr>
          <p:cNvSpPr txBox="1"/>
          <p:nvPr/>
        </p:nvSpPr>
        <p:spPr>
          <a:xfrm>
            <a:off x="103031" y="6446489"/>
            <a:ext cx="5447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2000" b="1" i="1" dirty="0" err="1">
                <a:solidFill>
                  <a:schemeClr val="bg1"/>
                </a:solidFill>
              </a:rPr>
              <a:t>Institut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Informatika</a:t>
            </a:r>
            <a:r>
              <a:rPr lang="en-ID" sz="2000" b="1" i="1" dirty="0">
                <a:solidFill>
                  <a:schemeClr val="bg1"/>
                </a:solidFill>
              </a:rPr>
              <a:t> &amp; </a:t>
            </a:r>
            <a:r>
              <a:rPr lang="en-ID" sz="2000" b="1" i="1" dirty="0" err="1">
                <a:solidFill>
                  <a:schemeClr val="bg1"/>
                </a:solidFill>
              </a:rPr>
              <a:t>Bisnis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Darmajaya</a:t>
            </a:r>
            <a:r>
              <a:rPr lang="en-ID" sz="2000" b="1" i="1" dirty="0">
                <a:solidFill>
                  <a:schemeClr val="bg1"/>
                </a:solidFill>
              </a:rPr>
              <a:t> Lampung</a:t>
            </a:r>
            <a:endParaRPr lang="en-US" sz="2000" b="1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>
            <a:extLst>
              <a:ext uri="{FF2B5EF4-FFF2-40B4-BE49-F238E27FC236}">
                <a16:creationId xmlns:a16="http://schemas.microsoft.com/office/drawing/2014/main" xmlns="" id="{80F96722-5FE1-421C-885A-5999952341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 err="1"/>
              <a:t>Jenis</a:t>
            </a:r>
            <a:r>
              <a:rPr lang="en-US" altLang="en-US" b="1" dirty="0"/>
              <a:t> </a:t>
            </a:r>
            <a:r>
              <a:rPr lang="en-US" altLang="en-US" b="1" dirty="0" err="1"/>
              <a:t>Bisnis</a:t>
            </a:r>
            <a:r>
              <a:rPr lang="en-US" altLang="en-US" b="1" dirty="0"/>
              <a:t> &amp; </a:t>
            </a:r>
            <a:r>
              <a:rPr lang="en-US" altLang="en-US" b="1" dirty="0" err="1"/>
              <a:t>Sistemnya</a:t>
            </a:r>
            <a:r>
              <a:rPr lang="en-US" altLang="en-US" b="1" dirty="0"/>
              <a:t/>
            </a:r>
            <a:br>
              <a:rPr lang="en-US" altLang="en-US" b="1" dirty="0"/>
            </a:br>
            <a:r>
              <a:rPr lang="en-US" altLang="en-US" b="1" dirty="0" err="1"/>
              <a:t>Konsep</a:t>
            </a:r>
            <a:r>
              <a:rPr lang="en-US" altLang="en-US" b="1" dirty="0"/>
              <a:t> </a:t>
            </a:r>
            <a:r>
              <a:rPr lang="en-US" altLang="en-US" b="1" dirty="0" err="1"/>
              <a:t>Bisnis</a:t>
            </a:r>
            <a:r>
              <a:rPr lang="en-US" altLang="en-US" b="1" dirty="0"/>
              <a:t> </a:t>
            </a:r>
            <a:r>
              <a:rPr lang="en-US" altLang="en-US" b="1" dirty="0" err="1"/>
              <a:t>Tanpa</a:t>
            </a:r>
            <a:r>
              <a:rPr lang="en-US" altLang="en-US" b="1" dirty="0"/>
              <a:t> </a:t>
            </a:r>
            <a:r>
              <a:rPr lang="en-US" altLang="en-US" b="1" dirty="0" err="1"/>
              <a:t>Produksi</a:t>
            </a:r>
            <a:endParaRPr lang="en-US" altLang="en-US" b="1" dirty="0"/>
          </a:p>
        </p:txBody>
      </p:sp>
      <p:pic>
        <p:nvPicPr>
          <p:cNvPr id="7174" name="Picture 1">
            <a:extLst>
              <a:ext uri="{FF2B5EF4-FFF2-40B4-BE49-F238E27FC236}">
                <a16:creationId xmlns:a16="http://schemas.microsoft.com/office/drawing/2014/main" xmlns="" id="{7821CCB1-F5FB-40D5-A356-F7D32EB4AA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7389" y="1808163"/>
            <a:ext cx="8651875" cy="370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F90AC85-B6A0-4C2A-AEAF-4A1240F49D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39" y="0"/>
            <a:ext cx="986041" cy="1050878"/>
          </a:xfrm>
          <a:prstGeom prst="rect">
            <a:avLst/>
          </a:prstGeom>
        </p:spPr>
      </p:pic>
      <p:pic>
        <p:nvPicPr>
          <p:cNvPr id="8" name="Picture 7" descr="D:\Picture\logo ibi small.gif">
            <a:extLst>
              <a:ext uri="{FF2B5EF4-FFF2-40B4-BE49-F238E27FC236}">
                <a16:creationId xmlns:a16="http://schemas.microsoft.com/office/drawing/2014/main" xmlns="" id="{71CACDA4-A824-47D3-92E8-46EAF78FB0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9203" y="69136"/>
            <a:ext cx="1077922" cy="107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64A3739-284C-4D2D-9192-251D83E6E3BC}"/>
              </a:ext>
            </a:extLst>
          </p:cNvPr>
          <p:cNvSpPr txBox="1"/>
          <p:nvPr/>
        </p:nvSpPr>
        <p:spPr>
          <a:xfrm>
            <a:off x="103031" y="6446489"/>
            <a:ext cx="5447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2000" b="1" i="1" dirty="0" err="1">
                <a:solidFill>
                  <a:schemeClr val="bg1"/>
                </a:solidFill>
              </a:rPr>
              <a:t>Institut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Informatika</a:t>
            </a:r>
            <a:r>
              <a:rPr lang="en-ID" sz="2000" b="1" i="1" dirty="0">
                <a:solidFill>
                  <a:schemeClr val="bg1"/>
                </a:solidFill>
              </a:rPr>
              <a:t> &amp; </a:t>
            </a:r>
            <a:r>
              <a:rPr lang="en-ID" sz="2000" b="1" i="1" dirty="0" err="1">
                <a:solidFill>
                  <a:schemeClr val="bg1"/>
                </a:solidFill>
              </a:rPr>
              <a:t>Bisnis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Darmajaya</a:t>
            </a:r>
            <a:r>
              <a:rPr lang="en-ID" sz="2000" b="1" i="1" dirty="0">
                <a:solidFill>
                  <a:schemeClr val="bg1"/>
                </a:solidFill>
              </a:rPr>
              <a:t> Lampung</a:t>
            </a:r>
            <a:endParaRPr lang="en-US" sz="2000" b="1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>
            <a:extLst>
              <a:ext uri="{FF2B5EF4-FFF2-40B4-BE49-F238E27FC236}">
                <a16:creationId xmlns:a16="http://schemas.microsoft.com/office/drawing/2014/main" xmlns="" id="{54B25B4A-99B6-4564-B9D6-3EFB5FF261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 err="1"/>
              <a:t>Jenis</a:t>
            </a:r>
            <a:r>
              <a:rPr lang="en-US" altLang="en-US" b="1" dirty="0"/>
              <a:t> </a:t>
            </a:r>
            <a:r>
              <a:rPr lang="en-US" altLang="en-US" b="1" dirty="0" err="1"/>
              <a:t>Bisnis</a:t>
            </a:r>
            <a:r>
              <a:rPr lang="en-US" altLang="en-US" b="1" dirty="0"/>
              <a:t> &amp; </a:t>
            </a:r>
            <a:r>
              <a:rPr lang="en-US" altLang="en-US" b="1" dirty="0" err="1"/>
              <a:t>Sistemnya</a:t>
            </a:r>
            <a:r>
              <a:rPr lang="en-US" altLang="en-US" b="1" dirty="0"/>
              <a:t/>
            </a:r>
            <a:br>
              <a:rPr lang="en-US" altLang="en-US" b="1" dirty="0"/>
            </a:br>
            <a:r>
              <a:rPr lang="en-US" altLang="en-US" b="1" dirty="0" err="1"/>
              <a:t>Konsep</a:t>
            </a:r>
            <a:r>
              <a:rPr lang="en-US" altLang="en-US" b="1" dirty="0"/>
              <a:t> </a:t>
            </a:r>
            <a:r>
              <a:rPr lang="en-US" altLang="en-US" b="1" dirty="0" err="1"/>
              <a:t>Bisnis</a:t>
            </a:r>
            <a:r>
              <a:rPr lang="en-US" altLang="en-US" b="1" dirty="0"/>
              <a:t> </a:t>
            </a:r>
            <a:r>
              <a:rPr lang="en-US" altLang="en-US" b="1" dirty="0" err="1"/>
              <a:t>Sistem</a:t>
            </a:r>
            <a:r>
              <a:rPr lang="en-US" altLang="en-US" b="1" dirty="0"/>
              <a:t> </a:t>
            </a:r>
            <a:r>
              <a:rPr lang="en-US" altLang="en-US" b="1" dirty="0" err="1"/>
              <a:t>Jaringan</a:t>
            </a:r>
            <a:endParaRPr lang="en-US" altLang="en-US" b="1" dirty="0"/>
          </a:p>
        </p:txBody>
      </p:sp>
      <p:pic>
        <p:nvPicPr>
          <p:cNvPr id="8198" name="Picture 2">
            <a:extLst>
              <a:ext uri="{FF2B5EF4-FFF2-40B4-BE49-F238E27FC236}">
                <a16:creationId xmlns:a16="http://schemas.microsoft.com/office/drawing/2014/main" xmlns="" id="{B0B15A55-6166-4A75-BD6C-FDB1C1E3D5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773238"/>
            <a:ext cx="7786688" cy="431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61F629-85F5-4F2B-B886-125155EBF1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39" y="0"/>
            <a:ext cx="986041" cy="1050878"/>
          </a:xfrm>
          <a:prstGeom prst="rect">
            <a:avLst/>
          </a:prstGeom>
        </p:spPr>
      </p:pic>
      <p:pic>
        <p:nvPicPr>
          <p:cNvPr id="8" name="Picture 7" descr="D:\Picture\logo ibi small.gif">
            <a:extLst>
              <a:ext uri="{FF2B5EF4-FFF2-40B4-BE49-F238E27FC236}">
                <a16:creationId xmlns:a16="http://schemas.microsoft.com/office/drawing/2014/main" xmlns="" id="{EF3F87C1-21D7-47F1-8DC9-6937E0ED74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9203" y="69136"/>
            <a:ext cx="1077922" cy="107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52288CB-2DAE-443B-AEA2-A3F7D7A06AC1}"/>
              </a:ext>
            </a:extLst>
          </p:cNvPr>
          <p:cNvSpPr txBox="1"/>
          <p:nvPr/>
        </p:nvSpPr>
        <p:spPr>
          <a:xfrm>
            <a:off x="103031" y="6446489"/>
            <a:ext cx="5447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2000" b="1" i="1" dirty="0" err="1">
                <a:solidFill>
                  <a:schemeClr val="bg1"/>
                </a:solidFill>
              </a:rPr>
              <a:t>Institut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Informatika</a:t>
            </a:r>
            <a:r>
              <a:rPr lang="en-ID" sz="2000" b="1" i="1" dirty="0">
                <a:solidFill>
                  <a:schemeClr val="bg1"/>
                </a:solidFill>
              </a:rPr>
              <a:t> &amp; </a:t>
            </a:r>
            <a:r>
              <a:rPr lang="en-ID" sz="2000" b="1" i="1" dirty="0" err="1">
                <a:solidFill>
                  <a:schemeClr val="bg1"/>
                </a:solidFill>
              </a:rPr>
              <a:t>Bisnis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Darmajaya</a:t>
            </a:r>
            <a:r>
              <a:rPr lang="en-ID" sz="2000" b="1" i="1" dirty="0">
                <a:solidFill>
                  <a:schemeClr val="bg1"/>
                </a:solidFill>
              </a:rPr>
              <a:t> Lampung</a:t>
            </a:r>
            <a:endParaRPr lang="en-US" sz="2000" b="1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>
            <a:extLst>
              <a:ext uri="{FF2B5EF4-FFF2-40B4-BE49-F238E27FC236}">
                <a16:creationId xmlns:a16="http://schemas.microsoft.com/office/drawing/2014/main" xmlns="" id="{13A4C621-7725-4DCC-8381-C4D08FE33F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 err="1"/>
              <a:t>Jenis</a:t>
            </a:r>
            <a:r>
              <a:rPr lang="en-US" altLang="en-US" b="1" dirty="0"/>
              <a:t> </a:t>
            </a:r>
            <a:r>
              <a:rPr lang="en-US" altLang="en-US" b="1" dirty="0" err="1"/>
              <a:t>Bisnis</a:t>
            </a:r>
            <a:r>
              <a:rPr lang="en-US" altLang="en-US" b="1" dirty="0"/>
              <a:t> &amp; </a:t>
            </a:r>
            <a:r>
              <a:rPr lang="en-US" altLang="en-US" b="1" dirty="0" err="1"/>
              <a:t>Sistemnya</a:t>
            </a:r>
            <a:r>
              <a:rPr lang="en-US" altLang="en-US" b="1" dirty="0"/>
              <a:t/>
            </a:r>
            <a:br>
              <a:rPr lang="en-US" altLang="en-US" b="1" dirty="0"/>
            </a:br>
            <a:r>
              <a:rPr lang="en-US" altLang="en-US" b="1" dirty="0" err="1"/>
              <a:t>Konsep</a:t>
            </a:r>
            <a:r>
              <a:rPr lang="en-US" altLang="en-US" b="1" dirty="0"/>
              <a:t> </a:t>
            </a:r>
            <a:r>
              <a:rPr lang="en-US" altLang="en-US" b="1" dirty="0" err="1"/>
              <a:t>Bisnis</a:t>
            </a:r>
            <a:r>
              <a:rPr lang="en-US" altLang="en-US" b="1" dirty="0"/>
              <a:t> E-Commerce</a:t>
            </a:r>
          </a:p>
        </p:txBody>
      </p:sp>
      <p:pic>
        <p:nvPicPr>
          <p:cNvPr id="9222" name="Picture 1">
            <a:extLst>
              <a:ext uri="{FF2B5EF4-FFF2-40B4-BE49-F238E27FC236}">
                <a16:creationId xmlns:a16="http://schemas.microsoft.com/office/drawing/2014/main" xmlns="" id="{C92B7E62-18A4-4DAE-9F82-615F2DA870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0014" y="1700213"/>
            <a:ext cx="7138987" cy="462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6708BA4-B698-4CB6-8171-60C065130B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39" y="0"/>
            <a:ext cx="986041" cy="1050878"/>
          </a:xfrm>
          <a:prstGeom prst="rect">
            <a:avLst/>
          </a:prstGeom>
        </p:spPr>
      </p:pic>
      <p:pic>
        <p:nvPicPr>
          <p:cNvPr id="8" name="Picture 7" descr="D:\Picture\logo ibi small.gif">
            <a:extLst>
              <a:ext uri="{FF2B5EF4-FFF2-40B4-BE49-F238E27FC236}">
                <a16:creationId xmlns:a16="http://schemas.microsoft.com/office/drawing/2014/main" xmlns="" id="{C59350D4-6714-4B8C-9CAD-731E5346EA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9203" y="69136"/>
            <a:ext cx="1077922" cy="107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5EFED61-DCAC-41CA-BD2A-AA1069976718}"/>
              </a:ext>
            </a:extLst>
          </p:cNvPr>
          <p:cNvSpPr txBox="1"/>
          <p:nvPr/>
        </p:nvSpPr>
        <p:spPr>
          <a:xfrm>
            <a:off x="103031" y="6446489"/>
            <a:ext cx="5447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2000" b="1" i="1" dirty="0" err="1">
                <a:solidFill>
                  <a:schemeClr val="bg1"/>
                </a:solidFill>
              </a:rPr>
              <a:t>Institut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Informatika</a:t>
            </a:r>
            <a:r>
              <a:rPr lang="en-ID" sz="2000" b="1" i="1" dirty="0">
                <a:solidFill>
                  <a:schemeClr val="bg1"/>
                </a:solidFill>
              </a:rPr>
              <a:t> &amp; </a:t>
            </a:r>
            <a:r>
              <a:rPr lang="en-ID" sz="2000" b="1" i="1" dirty="0" err="1">
                <a:solidFill>
                  <a:schemeClr val="bg1"/>
                </a:solidFill>
              </a:rPr>
              <a:t>Bisnis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Darmajaya</a:t>
            </a:r>
            <a:r>
              <a:rPr lang="en-ID" sz="2000" b="1" i="1" dirty="0">
                <a:solidFill>
                  <a:schemeClr val="bg1"/>
                </a:solidFill>
              </a:rPr>
              <a:t> Lampung</a:t>
            </a:r>
            <a:endParaRPr lang="en-US" sz="2000" b="1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>
            <a:extLst>
              <a:ext uri="{FF2B5EF4-FFF2-40B4-BE49-F238E27FC236}">
                <a16:creationId xmlns:a16="http://schemas.microsoft.com/office/drawing/2014/main" xmlns="" id="{A476961B-3E82-4341-9758-E26F99035C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 err="1"/>
              <a:t>Konsep</a:t>
            </a:r>
            <a:r>
              <a:rPr lang="en-US" altLang="en-US" b="1" dirty="0"/>
              <a:t> </a:t>
            </a:r>
            <a:r>
              <a:rPr lang="en-US" altLang="en-US" b="1" dirty="0" err="1"/>
              <a:t>Produksi</a:t>
            </a:r>
            <a:endParaRPr lang="en-US" altLang="en-US" b="1" dirty="0"/>
          </a:p>
        </p:txBody>
      </p:sp>
      <p:sp>
        <p:nvSpPr>
          <p:cNvPr id="10243" name="Content Placeholder 2">
            <a:extLst>
              <a:ext uri="{FF2B5EF4-FFF2-40B4-BE49-F238E27FC236}">
                <a16:creationId xmlns:a16="http://schemas.microsoft.com/office/drawing/2014/main" xmlns="" id="{C4030343-5E3A-4761-916A-DEC69E2A2E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600201"/>
            <a:ext cx="3754438" cy="4525963"/>
          </a:xfrm>
        </p:spPr>
        <p:txBody>
          <a:bodyPr/>
          <a:lstStyle/>
          <a:p>
            <a:r>
              <a:rPr lang="en-US" altLang="en-US" sz="2800"/>
              <a:t>Produksi</a:t>
            </a:r>
          </a:p>
          <a:p>
            <a:r>
              <a:rPr lang="en-US" altLang="en-US" sz="2800"/>
              <a:t>Produk</a:t>
            </a:r>
          </a:p>
          <a:p>
            <a:r>
              <a:rPr lang="en-US" altLang="en-US" sz="2800"/>
              <a:t>Produsen</a:t>
            </a:r>
          </a:p>
          <a:p>
            <a:r>
              <a:rPr lang="en-US" altLang="en-US" sz="2800"/>
              <a:t>Produktivitas</a:t>
            </a:r>
          </a:p>
          <a:p>
            <a:r>
              <a:rPr lang="en-US" altLang="en-US" sz="2800"/>
              <a:t>Sistem Produksi</a:t>
            </a:r>
          </a:p>
          <a:p>
            <a:r>
              <a:rPr lang="en-US" altLang="en-US" sz="2800"/>
              <a:t>Perencanaan Produksi</a:t>
            </a:r>
          </a:p>
          <a:p>
            <a:endParaRPr lang="en-US" altLang="en-US" sz="2800"/>
          </a:p>
        </p:txBody>
      </p:sp>
      <p:sp>
        <p:nvSpPr>
          <p:cNvPr id="10247" name="Content Placeholder 2">
            <a:extLst>
              <a:ext uri="{FF2B5EF4-FFF2-40B4-BE49-F238E27FC236}">
                <a16:creationId xmlns:a16="http://schemas.microsoft.com/office/drawing/2014/main" xmlns="" id="{E934F772-3108-4673-9408-B87029136C67}"/>
              </a:ext>
            </a:extLst>
          </p:cNvPr>
          <p:cNvSpPr txBox="1">
            <a:spLocks/>
          </p:cNvSpPr>
          <p:nvPr/>
        </p:nvSpPr>
        <p:spPr bwMode="auto">
          <a:xfrm>
            <a:off x="6096000" y="1600201"/>
            <a:ext cx="3754438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800"/>
              <a:t>Perencanaan Produk</a:t>
            </a:r>
          </a:p>
          <a:p>
            <a:r>
              <a:rPr lang="en-US" altLang="en-US" sz="2800"/>
              <a:t>Urutan Proses Produksi</a:t>
            </a:r>
          </a:p>
          <a:p>
            <a:r>
              <a:rPr lang="en-US" altLang="en-US" sz="2800"/>
              <a:t>Skedul Produksi</a:t>
            </a:r>
          </a:p>
          <a:p>
            <a:r>
              <a:rPr lang="en-US" altLang="en-US" sz="2800"/>
              <a:t>Order Pabrik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30311A8-EFAC-4BCB-BD47-E652113348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39" y="0"/>
            <a:ext cx="986041" cy="1050878"/>
          </a:xfrm>
          <a:prstGeom prst="rect">
            <a:avLst/>
          </a:prstGeom>
        </p:spPr>
      </p:pic>
      <p:pic>
        <p:nvPicPr>
          <p:cNvPr id="9" name="Picture 8" descr="D:\Picture\logo ibi small.gif">
            <a:extLst>
              <a:ext uri="{FF2B5EF4-FFF2-40B4-BE49-F238E27FC236}">
                <a16:creationId xmlns:a16="http://schemas.microsoft.com/office/drawing/2014/main" xmlns="" id="{C9C151FA-CB2A-41BE-8300-9FF7545CA6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9203" y="69136"/>
            <a:ext cx="1077922" cy="107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EDA1C0CF-FB5C-46E6-9012-6058E56836E6}"/>
              </a:ext>
            </a:extLst>
          </p:cNvPr>
          <p:cNvSpPr txBox="1"/>
          <p:nvPr/>
        </p:nvSpPr>
        <p:spPr>
          <a:xfrm>
            <a:off x="103031" y="6446489"/>
            <a:ext cx="5447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2000" b="1" i="1" dirty="0" err="1">
                <a:solidFill>
                  <a:schemeClr val="bg1"/>
                </a:solidFill>
              </a:rPr>
              <a:t>Institut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Informatika</a:t>
            </a:r>
            <a:r>
              <a:rPr lang="en-ID" sz="2000" b="1" i="1" dirty="0">
                <a:solidFill>
                  <a:schemeClr val="bg1"/>
                </a:solidFill>
              </a:rPr>
              <a:t> &amp; </a:t>
            </a:r>
            <a:r>
              <a:rPr lang="en-ID" sz="2000" b="1" i="1" dirty="0" err="1">
                <a:solidFill>
                  <a:schemeClr val="bg1"/>
                </a:solidFill>
              </a:rPr>
              <a:t>Bisnis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Darmajaya</a:t>
            </a:r>
            <a:r>
              <a:rPr lang="en-ID" sz="2000" b="1" i="1" dirty="0">
                <a:solidFill>
                  <a:schemeClr val="bg1"/>
                </a:solidFill>
              </a:rPr>
              <a:t> Lampung</a:t>
            </a:r>
            <a:endParaRPr lang="en-US" sz="2000" b="1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>
            <a:extLst>
              <a:ext uri="{FF2B5EF4-FFF2-40B4-BE49-F238E27FC236}">
                <a16:creationId xmlns:a16="http://schemas.microsoft.com/office/drawing/2014/main" xmlns="" id="{0B6591C6-0C96-4B4D-89E3-994D347541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Manajemen Produksi</a:t>
            </a:r>
          </a:p>
        </p:txBody>
      </p:sp>
      <p:pic>
        <p:nvPicPr>
          <p:cNvPr id="11270" name="Picture 8">
            <a:extLst>
              <a:ext uri="{FF2B5EF4-FFF2-40B4-BE49-F238E27FC236}">
                <a16:creationId xmlns:a16="http://schemas.microsoft.com/office/drawing/2014/main" xmlns="" id="{310D8D51-6F4A-4E45-9657-57FCCCBDE1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9307" y="1948872"/>
            <a:ext cx="8763347" cy="4252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893A39A-083D-4DD7-AD96-CA678F5F7F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39" y="0"/>
            <a:ext cx="986041" cy="1050878"/>
          </a:xfrm>
          <a:prstGeom prst="rect">
            <a:avLst/>
          </a:prstGeom>
        </p:spPr>
      </p:pic>
      <p:pic>
        <p:nvPicPr>
          <p:cNvPr id="8" name="Picture 7" descr="D:\Picture\logo ibi small.gif">
            <a:extLst>
              <a:ext uri="{FF2B5EF4-FFF2-40B4-BE49-F238E27FC236}">
                <a16:creationId xmlns:a16="http://schemas.microsoft.com/office/drawing/2014/main" xmlns="" id="{480EF8D8-B901-4066-94BA-0077A86C63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9203" y="69136"/>
            <a:ext cx="1077922" cy="107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B3E16C9-FBE0-408A-BFA6-C8A7874C91B7}"/>
              </a:ext>
            </a:extLst>
          </p:cNvPr>
          <p:cNvSpPr txBox="1"/>
          <p:nvPr/>
        </p:nvSpPr>
        <p:spPr>
          <a:xfrm>
            <a:off x="103031" y="6446489"/>
            <a:ext cx="5447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2000" b="1" i="1" dirty="0" err="1">
                <a:solidFill>
                  <a:schemeClr val="bg1"/>
                </a:solidFill>
              </a:rPr>
              <a:t>Institut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Informatika</a:t>
            </a:r>
            <a:r>
              <a:rPr lang="en-ID" sz="2000" b="1" i="1" dirty="0">
                <a:solidFill>
                  <a:schemeClr val="bg1"/>
                </a:solidFill>
              </a:rPr>
              <a:t> &amp; </a:t>
            </a:r>
            <a:r>
              <a:rPr lang="en-ID" sz="2000" b="1" i="1" dirty="0" err="1">
                <a:solidFill>
                  <a:schemeClr val="bg1"/>
                </a:solidFill>
              </a:rPr>
              <a:t>Bisnis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Darmajaya</a:t>
            </a:r>
            <a:r>
              <a:rPr lang="en-ID" sz="2000" b="1" i="1" dirty="0">
                <a:solidFill>
                  <a:schemeClr val="bg1"/>
                </a:solidFill>
              </a:rPr>
              <a:t> Lampung</a:t>
            </a:r>
            <a:endParaRPr lang="en-US" sz="2000" b="1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>
            <a:extLst>
              <a:ext uri="{FF2B5EF4-FFF2-40B4-BE49-F238E27FC236}">
                <a16:creationId xmlns:a16="http://schemas.microsoft.com/office/drawing/2014/main" xmlns="" id="{A07D36F7-860E-440D-BF19-5DD1531467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Peran </a:t>
            </a:r>
            <a:r>
              <a:rPr lang="en-US" altLang="en-US" dirty="0" err="1"/>
              <a:t>Penting</a:t>
            </a:r>
            <a:r>
              <a:rPr lang="en-US" altLang="en-US" dirty="0"/>
              <a:t> </a:t>
            </a:r>
            <a:r>
              <a:rPr lang="en-US" altLang="en-US" dirty="0" err="1"/>
              <a:t>Manajemen</a:t>
            </a:r>
            <a:r>
              <a:rPr lang="en-US" altLang="en-US" dirty="0"/>
              <a:t> </a:t>
            </a:r>
            <a:r>
              <a:rPr lang="en-US" altLang="en-US" dirty="0" err="1"/>
              <a:t>Produksi</a:t>
            </a:r>
            <a:r>
              <a:rPr lang="en-US" altLang="en-US" dirty="0"/>
              <a:t> </a:t>
            </a:r>
            <a:r>
              <a:rPr lang="en-US" altLang="en-US" dirty="0" err="1"/>
              <a:t>dalam</a:t>
            </a:r>
            <a:r>
              <a:rPr lang="en-US" altLang="en-US" dirty="0"/>
              <a:t> </a:t>
            </a:r>
            <a:r>
              <a:rPr lang="en-US" altLang="en-US" dirty="0" err="1"/>
              <a:t>Bisnis</a:t>
            </a:r>
            <a:endParaRPr lang="en-US" altLang="en-US" dirty="0"/>
          </a:p>
        </p:txBody>
      </p:sp>
      <p:pic>
        <p:nvPicPr>
          <p:cNvPr id="12294" name="Picture 6">
            <a:extLst>
              <a:ext uri="{FF2B5EF4-FFF2-40B4-BE49-F238E27FC236}">
                <a16:creationId xmlns:a16="http://schemas.microsoft.com/office/drawing/2014/main" xmlns="" id="{76BDB0DF-B793-4EAC-A020-161CF61511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2255" y="1874982"/>
            <a:ext cx="10141527" cy="4481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012FC38-38C5-4BEF-9647-730772590A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39" y="0"/>
            <a:ext cx="986041" cy="1050878"/>
          </a:xfrm>
          <a:prstGeom prst="rect">
            <a:avLst/>
          </a:prstGeom>
        </p:spPr>
      </p:pic>
      <p:pic>
        <p:nvPicPr>
          <p:cNvPr id="8" name="Picture 7" descr="D:\Picture\logo ibi small.gif">
            <a:extLst>
              <a:ext uri="{FF2B5EF4-FFF2-40B4-BE49-F238E27FC236}">
                <a16:creationId xmlns:a16="http://schemas.microsoft.com/office/drawing/2014/main" xmlns="" id="{CEB1C2C1-7817-43FD-88D5-82FD1ABBF6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9203" y="69136"/>
            <a:ext cx="1077922" cy="107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602CFD4-EAFB-4552-A42B-F409CAC42BB9}"/>
              </a:ext>
            </a:extLst>
          </p:cNvPr>
          <p:cNvSpPr txBox="1"/>
          <p:nvPr/>
        </p:nvSpPr>
        <p:spPr>
          <a:xfrm>
            <a:off x="103031" y="6446489"/>
            <a:ext cx="5447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2000" b="1" i="1" dirty="0" err="1">
                <a:solidFill>
                  <a:schemeClr val="bg1"/>
                </a:solidFill>
              </a:rPr>
              <a:t>Institut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Informatika</a:t>
            </a:r>
            <a:r>
              <a:rPr lang="en-ID" sz="2000" b="1" i="1" dirty="0">
                <a:solidFill>
                  <a:schemeClr val="bg1"/>
                </a:solidFill>
              </a:rPr>
              <a:t> &amp; </a:t>
            </a:r>
            <a:r>
              <a:rPr lang="en-ID" sz="2000" b="1" i="1" dirty="0" err="1">
                <a:solidFill>
                  <a:schemeClr val="bg1"/>
                </a:solidFill>
              </a:rPr>
              <a:t>Bisnis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Darmajaya</a:t>
            </a:r>
            <a:r>
              <a:rPr lang="en-ID" sz="2000" b="1" i="1" dirty="0">
                <a:solidFill>
                  <a:schemeClr val="bg1"/>
                </a:solidFill>
              </a:rPr>
              <a:t> Lampung</a:t>
            </a:r>
            <a:endParaRPr lang="en-US" sz="2000" b="1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Picture\logo ibi small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2225" y="1953927"/>
            <a:ext cx="4350822" cy="4350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pPr algn="ctr"/>
            <a:r>
              <a:rPr lang="en-US" b="1" dirty="0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END OF SLIDE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BE9B11F-BFC8-4329-AD36-3E6903A6671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710" b="8068"/>
          <a:stretch/>
        </p:blipFill>
        <p:spPr>
          <a:xfrm>
            <a:off x="0" y="0"/>
            <a:ext cx="3370997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AF892EC3-2EB8-40FA-BB15-291547BA51B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96" b="8068"/>
          <a:stretch/>
        </p:blipFill>
        <p:spPr>
          <a:xfrm>
            <a:off x="8821005" y="0"/>
            <a:ext cx="33709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9050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D1831F0-8399-4E30-AED2-63D4BEF25C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341165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71ABF98F-0965-4508-9CFF-9EB64F53B02F}"/>
              </a:ext>
            </a:extLst>
          </p:cNvPr>
          <p:cNvSpPr/>
          <p:nvPr/>
        </p:nvSpPr>
        <p:spPr>
          <a:xfrm>
            <a:off x="834887" y="2226365"/>
            <a:ext cx="10386391" cy="3478696"/>
          </a:xfrm>
          <a:prstGeom prst="roundRect">
            <a:avLst/>
          </a:prstGeom>
          <a:solidFill>
            <a:schemeClr val="accent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8B069EE-433A-43B6-A5B3-AE63299A2DD0}"/>
              </a:ext>
            </a:extLst>
          </p:cNvPr>
          <p:cNvSpPr txBox="1"/>
          <p:nvPr/>
        </p:nvSpPr>
        <p:spPr>
          <a:xfrm>
            <a:off x="1796472" y="3094182"/>
            <a:ext cx="85990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chemeClr val="bg1"/>
                </a:solidFill>
              </a:rPr>
              <a:t>MANAJEMEN ORGANISASI</a:t>
            </a:r>
            <a:endParaRPr lang="en-ID" sz="6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32441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xmlns="" id="{E34FF279-0602-40E9-A932-572D5C2DD4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 err="1"/>
              <a:t>Transformasi</a:t>
            </a:r>
            <a:r>
              <a:rPr lang="en-US" altLang="en-US" b="1" dirty="0"/>
              <a:t> </a:t>
            </a:r>
            <a:r>
              <a:rPr lang="en-US" altLang="en-US" b="1" dirty="0" err="1"/>
              <a:t>Kewirausahaan</a:t>
            </a:r>
            <a:endParaRPr lang="en-US" altLang="en-US" b="1" dirty="0"/>
          </a:p>
        </p:txBody>
      </p:sp>
      <p:sp>
        <p:nvSpPr>
          <p:cNvPr id="6147" name="Content Placeholder 2">
            <a:extLst>
              <a:ext uri="{FF2B5EF4-FFF2-40B4-BE49-F238E27FC236}">
                <a16:creationId xmlns:a16="http://schemas.microsoft.com/office/drawing/2014/main" xmlns="" id="{46B79E41-508B-40BB-BAD9-9EAED10DF6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err="1"/>
              <a:t>Transformasi</a:t>
            </a:r>
            <a:r>
              <a:rPr lang="en-US" altLang="en-US" dirty="0"/>
              <a:t> </a:t>
            </a:r>
            <a:r>
              <a:rPr lang="en-US" altLang="en-US" dirty="0" err="1"/>
              <a:t>Menjadi</a:t>
            </a:r>
            <a:r>
              <a:rPr lang="en-US" altLang="en-US" dirty="0"/>
              <a:t> </a:t>
            </a:r>
            <a:r>
              <a:rPr lang="en-US" altLang="en-US" dirty="0" err="1"/>
              <a:t>Wirausaha</a:t>
            </a:r>
            <a:endParaRPr lang="en-US" altLang="en-US" dirty="0"/>
          </a:p>
          <a:p>
            <a:r>
              <a:rPr lang="en-US" altLang="en-US" dirty="0" err="1"/>
              <a:t>Trasnformasi</a:t>
            </a:r>
            <a:r>
              <a:rPr lang="en-US" altLang="en-US" dirty="0"/>
              <a:t> </a:t>
            </a:r>
            <a:r>
              <a:rPr lang="en-US" altLang="en-US" dirty="0" err="1"/>
              <a:t>Menemukan</a:t>
            </a:r>
            <a:r>
              <a:rPr lang="en-US" altLang="en-US" dirty="0"/>
              <a:t> </a:t>
            </a:r>
            <a:r>
              <a:rPr lang="en-US" altLang="en-US" dirty="0" err="1"/>
              <a:t>Peluang</a:t>
            </a:r>
            <a:r>
              <a:rPr lang="en-US" altLang="en-US" dirty="0"/>
              <a:t> </a:t>
            </a:r>
            <a:r>
              <a:rPr lang="en-US" altLang="en-US" dirty="0" err="1"/>
              <a:t>bisnis</a:t>
            </a:r>
            <a:endParaRPr lang="en-US" altLang="en-US" dirty="0"/>
          </a:p>
          <a:p>
            <a:r>
              <a:rPr lang="en-US" altLang="en-US" dirty="0" err="1"/>
              <a:t>Transformasi</a:t>
            </a:r>
            <a:r>
              <a:rPr lang="en-US" altLang="en-US" dirty="0"/>
              <a:t> </a:t>
            </a:r>
            <a:r>
              <a:rPr lang="en-US" altLang="en-US" dirty="0" err="1"/>
              <a:t>Entreprenuer</a:t>
            </a:r>
            <a:r>
              <a:rPr lang="en-US" altLang="en-US" dirty="0"/>
              <a:t> </a:t>
            </a:r>
            <a:r>
              <a:rPr lang="en-US" altLang="en-US" dirty="0">
                <a:sym typeface="Wingdings" panose="05000000000000000000" pitchFamily="2" charset="2"/>
              </a:rPr>
              <a:t> Intrapreneur</a:t>
            </a:r>
            <a:endParaRPr lang="en-US" altLang="en-US" dirty="0"/>
          </a:p>
        </p:txBody>
      </p:sp>
      <p:pic>
        <p:nvPicPr>
          <p:cNvPr id="6151" name="Picture 6">
            <a:extLst>
              <a:ext uri="{FF2B5EF4-FFF2-40B4-BE49-F238E27FC236}">
                <a16:creationId xmlns:a16="http://schemas.microsoft.com/office/drawing/2014/main" xmlns="" id="{C2DB50CF-C52B-4565-92BF-6CA603FA12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6588" y="3716338"/>
            <a:ext cx="7054850" cy="2081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4FBED99-DA9B-457F-B5B7-52CA9AB54F1D}"/>
              </a:ext>
            </a:extLst>
          </p:cNvPr>
          <p:cNvSpPr/>
          <p:nvPr/>
        </p:nvSpPr>
        <p:spPr>
          <a:xfrm>
            <a:off x="1700214" y="4868864"/>
            <a:ext cx="1476375" cy="2889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 err="1"/>
              <a:t>Entreprenuer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8B836A34-51CD-42EC-BDF0-D15B9BCC254D}"/>
              </a:ext>
            </a:extLst>
          </p:cNvPr>
          <p:cNvSpPr/>
          <p:nvPr/>
        </p:nvSpPr>
        <p:spPr>
          <a:xfrm>
            <a:off x="1703389" y="5162550"/>
            <a:ext cx="1476375" cy="2873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 err="1"/>
              <a:t>Intraprenuer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9121846B-D966-4029-BF89-8079183AD5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39" y="0"/>
            <a:ext cx="986041" cy="1050878"/>
          </a:xfrm>
          <a:prstGeom prst="rect">
            <a:avLst/>
          </a:prstGeom>
        </p:spPr>
      </p:pic>
      <p:pic>
        <p:nvPicPr>
          <p:cNvPr id="11" name="Picture 10" descr="D:\Picture\logo ibi small.gif">
            <a:extLst>
              <a:ext uri="{FF2B5EF4-FFF2-40B4-BE49-F238E27FC236}">
                <a16:creationId xmlns:a16="http://schemas.microsoft.com/office/drawing/2014/main" xmlns="" id="{C68F5F43-7CCF-4B3A-8124-BCC28F3FBB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9203" y="69136"/>
            <a:ext cx="1077922" cy="107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DA6077CE-4433-4F97-A0AA-858E5FB1EB14}"/>
              </a:ext>
            </a:extLst>
          </p:cNvPr>
          <p:cNvSpPr txBox="1"/>
          <p:nvPr/>
        </p:nvSpPr>
        <p:spPr>
          <a:xfrm>
            <a:off x="103031" y="6446489"/>
            <a:ext cx="5447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2000" b="1" i="1" dirty="0" err="1">
                <a:solidFill>
                  <a:schemeClr val="bg1"/>
                </a:solidFill>
              </a:rPr>
              <a:t>Institut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Informatika</a:t>
            </a:r>
            <a:r>
              <a:rPr lang="en-ID" sz="2000" b="1" i="1" dirty="0">
                <a:solidFill>
                  <a:schemeClr val="bg1"/>
                </a:solidFill>
              </a:rPr>
              <a:t> &amp; </a:t>
            </a:r>
            <a:r>
              <a:rPr lang="en-ID" sz="2000" b="1" i="1" dirty="0" err="1">
                <a:solidFill>
                  <a:schemeClr val="bg1"/>
                </a:solidFill>
              </a:rPr>
              <a:t>Bisnis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Darmajaya</a:t>
            </a:r>
            <a:r>
              <a:rPr lang="en-ID" sz="2000" b="1" i="1" dirty="0">
                <a:solidFill>
                  <a:schemeClr val="bg1"/>
                </a:solidFill>
              </a:rPr>
              <a:t> Lampung</a:t>
            </a:r>
            <a:endParaRPr lang="en-US" sz="2000" b="1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>
            <a:extLst>
              <a:ext uri="{FF2B5EF4-FFF2-40B4-BE49-F238E27FC236}">
                <a16:creationId xmlns:a16="http://schemas.microsoft.com/office/drawing/2014/main" xmlns="" id="{1C400504-0382-4FEA-9A3F-5A19B5552A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 err="1"/>
              <a:t>Tanggung</a:t>
            </a:r>
            <a:r>
              <a:rPr lang="en-US" altLang="en-US" b="1" dirty="0"/>
              <a:t> Jawab </a:t>
            </a:r>
            <a:r>
              <a:rPr lang="en-US" altLang="en-US" b="1" dirty="0" err="1"/>
              <a:t>Entreprenuer</a:t>
            </a:r>
            <a:r>
              <a:rPr lang="en-US" altLang="en-US" b="1" dirty="0"/>
              <a:t> VS </a:t>
            </a:r>
            <a:r>
              <a:rPr lang="en-US" altLang="en-US" b="1" dirty="0" err="1"/>
              <a:t>Intraprenuer</a:t>
            </a:r>
            <a:endParaRPr lang="en-US" altLang="en-US" b="1" dirty="0"/>
          </a:p>
        </p:txBody>
      </p:sp>
      <p:pic>
        <p:nvPicPr>
          <p:cNvPr id="7174" name="Picture 10">
            <a:extLst>
              <a:ext uri="{FF2B5EF4-FFF2-40B4-BE49-F238E27FC236}">
                <a16:creationId xmlns:a16="http://schemas.microsoft.com/office/drawing/2014/main" xmlns="" id="{7D477456-91FD-4550-8B54-17FE4DC41B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3725" y="1628775"/>
            <a:ext cx="8402638" cy="446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547B0EB-611D-4CCE-8C68-E821F4EEF3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39" y="0"/>
            <a:ext cx="986041" cy="1050878"/>
          </a:xfrm>
          <a:prstGeom prst="rect">
            <a:avLst/>
          </a:prstGeom>
        </p:spPr>
      </p:pic>
      <p:pic>
        <p:nvPicPr>
          <p:cNvPr id="8" name="Picture 7" descr="D:\Picture\logo ibi small.gif">
            <a:extLst>
              <a:ext uri="{FF2B5EF4-FFF2-40B4-BE49-F238E27FC236}">
                <a16:creationId xmlns:a16="http://schemas.microsoft.com/office/drawing/2014/main" xmlns="" id="{4FA6A413-3521-4FAC-AA73-2CD0E4B6C4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9203" y="69136"/>
            <a:ext cx="1077922" cy="107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26E5CC1-2A4C-4513-8A87-9F71D6ED0979}"/>
              </a:ext>
            </a:extLst>
          </p:cNvPr>
          <p:cNvSpPr txBox="1"/>
          <p:nvPr/>
        </p:nvSpPr>
        <p:spPr>
          <a:xfrm>
            <a:off x="103031" y="6446489"/>
            <a:ext cx="5447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2000" b="1" i="1" dirty="0" err="1">
                <a:solidFill>
                  <a:schemeClr val="bg1"/>
                </a:solidFill>
              </a:rPr>
              <a:t>Institut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Informatika</a:t>
            </a:r>
            <a:r>
              <a:rPr lang="en-ID" sz="2000" b="1" i="1" dirty="0">
                <a:solidFill>
                  <a:schemeClr val="bg1"/>
                </a:solidFill>
              </a:rPr>
              <a:t> &amp; </a:t>
            </a:r>
            <a:r>
              <a:rPr lang="en-ID" sz="2000" b="1" i="1" dirty="0" err="1">
                <a:solidFill>
                  <a:schemeClr val="bg1"/>
                </a:solidFill>
              </a:rPr>
              <a:t>Bisnis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Darmajaya</a:t>
            </a:r>
            <a:r>
              <a:rPr lang="en-ID" sz="2000" b="1" i="1" dirty="0">
                <a:solidFill>
                  <a:schemeClr val="bg1"/>
                </a:solidFill>
              </a:rPr>
              <a:t> Lampung</a:t>
            </a:r>
            <a:endParaRPr lang="en-US" sz="2000" b="1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>
            <a:extLst>
              <a:ext uri="{FF2B5EF4-FFF2-40B4-BE49-F238E27FC236}">
                <a16:creationId xmlns:a16="http://schemas.microsoft.com/office/drawing/2014/main" xmlns="" id="{AF4FBCB8-7E13-4792-A218-46893760E1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 err="1"/>
              <a:t>Tugas</a:t>
            </a:r>
            <a:r>
              <a:rPr lang="en-US" altLang="en-US" b="1" dirty="0"/>
              <a:t> </a:t>
            </a:r>
            <a:r>
              <a:rPr lang="en-US" altLang="en-US" b="1" dirty="0" err="1"/>
              <a:t>Seorang</a:t>
            </a:r>
            <a:r>
              <a:rPr lang="en-US" altLang="en-US" b="1" dirty="0"/>
              <a:t> Entre-</a:t>
            </a:r>
            <a:r>
              <a:rPr lang="en-US" altLang="en-US" b="1" dirty="0" err="1"/>
              <a:t>Intraprenuer</a:t>
            </a:r>
            <a:endParaRPr lang="en-US" altLang="en-US" b="1" dirty="0"/>
          </a:p>
        </p:txBody>
      </p:sp>
      <p:sp>
        <p:nvSpPr>
          <p:cNvPr id="8195" name="Content Placeholder 2">
            <a:extLst>
              <a:ext uri="{FF2B5EF4-FFF2-40B4-BE49-F238E27FC236}">
                <a16:creationId xmlns:a16="http://schemas.microsoft.com/office/drawing/2014/main" xmlns="" id="{DFBA648F-2E29-4B23-873F-227B7B91A0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35591"/>
            <a:ext cx="4259262" cy="4525962"/>
          </a:xfrm>
        </p:spPr>
        <p:txBody>
          <a:bodyPr/>
          <a:lstStyle/>
          <a:p>
            <a:pPr marL="457200" indent="-457200">
              <a:buFont typeface="Calibri" panose="020F0502020204030204" pitchFamily="34" charset="0"/>
              <a:buAutoNum type="arabicPeriod"/>
            </a:pPr>
            <a:r>
              <a:rPr lang="en-US" altLang="en-US" sz="2400" dirty="0" err="1"/>
              <a:t>Penunjukan</a:t>
            </a:r>
            <a:r>
              <a:rPr lang="en-US" altLang="en-US" sz="2400" dirty="0"/>
              <a:t> &amp; </a:t>
            </a:r>
            <a:r>
              <a:rPr lang="en-US" altLang="en-US" sz="2400" dirty="0" err="1"/>
              <a:t>Pengangkatan</a:t>
            </a:r>
            <a:r>
              <a:rPr lang="en-US" altLang="en-US" sz="2400" dirty="0"/>
              <a:t> “</a:t>
            </a:r>
            <a:r>
              <a:rPr lang="en-US" altLang="en-US" sz="2400" dirty="0" err="1"/>
              <a:t>Penanggung</a:t>
            </a:r>
            <a:r>
              <a:rPr lang="en-US" altLang="en-US" sz="2400" dirty="0"/>
              <a:t> </a:t>
            </a:r>
            <a:r>
              <a:rPr lang="en-US" altLang="en-US" sz="2400" dirty="0" err="1"/>
              <a:t>jawab</a:t>
            </a:r>
            <a:r>
              <a:rPr lang="en-US" altLang="en-US" sz="2400" dirty="0"/>
              <a:t>”</a:t>
            </a:r>
          </a:p>
          <a:p>
            <a:pPr marL="457200" indent="-457200">
              <a:buFont typeface="Calibri" panose="020F0502020204030204" pitchFamily="34" charset="0"/>
              <a:buAutoNum type="arabicPeriod"/>
            </a:pPr>
            <a:r>
              <a:rPr lang="en-US" altLang="en-US" sz="2400" dirty="0" err="1"/>
              <a:t>Menentukan</a:t>
            </a:r>
            <a:r>
              <a:rPr lang="en-US" altLang="en-US" sz="2400" dirty="0"/>
              <a:t>, </a:t>
            </a:r>
            <a:r>
              <a:rPr lang="en-US" altLang="en-US" sz="2400" dirty="0" err="1"/>
              <a:t>merencanakan</a:t>
            </a:r>
            <a:r>
              <a:rPr lang="en-US" altLang="en-US" sz="2400" dirty="0"/>
              <a:t> dan </a:t>
            </a:r>
            <a:r>
              <a:rPr lang="en-US" altLang="en-US" sz="2400" dirty="0" err="1"/>
              <a:t>mempersiapkan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lokasi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kantor</a:t>
            </a:r>
            <a:endParaRPr lang="en-US" altLang="en-US" sz="2400" dirty="0"/>
          </a:p>
          <a:p>
            <a:pPr marL="457200" indent="-457200">
              <a:buFont typeface="Calibri" panose="020F0502020204030204" pitchFamily="34" charset="0"/>
              <a:buAutoNum type="arabicPeriod"/>
            </a:pPr>
            <a:r>
              <a:rPr lang="en-US" altLang="en-US" sz="2400" dirty="0" err="1"/>
              <a:t>Mempersiapkan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tempat</a:t>
            </a:r>
            <a:r>
              <a:rPr lang="en-US" altLang="en-US" sz="2400" dirty="0"/>
              <a:t> </a:t>
            </a:r>
            <a:r>
              <a:rPr lang="en-US" altLang="en-US" sz="2400" dirty="0" err="1"/>
              <a:t>kerja</a:t>
            </a:r>
            <a:r>
              <a:rPr lang="en-US" altLang="en-US" sz="2400" dirty="0"/>
              <a:t> dan </a:t>
            </a:r>
            <a:r>
              <a:rPr lang="en-US" altLang="en-US" sz="2400" dirty="0" err="1"/>
              <a:t>pelengkap</a:t>
            </a:r>
            <a:r>
              <a:rPr lang="en-US" altLang="en-US" sz="2400" dirty="0"/>
              <a:t> </a:t>
            </a:r>
            <a:r>
              <a:rPr lang="en-US" altLang="en-US" sz="2400" dirty="0" err="1"/>
              <a:t>kantor</a:t>
            </a:r>
            <a:endParaRPr lang="en-US" altLang="en-US" sz="2400" dirty="0"/>
          </a:p>
          <a:p>
            <a:pPr marL="457200" indent="-457200">
              <a:buFont typeface="Calibri" panose="020F0502020204030204" pitchFamily="34" charset="0"/>
              <a:buAutoNum type="arabicPeriod"/>
            </a:pPr>
            <a:r>
              <a:rPr lang="en-US" altLang="en-US" sz="2400" dirty="0" err="1"/>
              <a:t>Mempersiapkan</a:t>
            </a:r>
            <a:r>
              <a:rPr lang="en-US" altLang="en-US" sz="2400" dirty="0"/>
              <a:t> SDM</a:t>
            </a:r>
          </a:p>
          <a:p>
            <a:pPr marL="457200" indent="-457200">
              <a:buFont typeface="Calibri" panose="020F0502020204030204" pitchFamily="34" charset="0"/>
              <a:buAutoNum type="arabicPeriod"/>
            </a:pPr>
            <a:r>
              <a:rPr lang="en-US" altLang="en-US" sz="2400" dirty="0" err="1"/>
              <a:t>Perencanaan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peraturan</a:t>
            </a:r>
            <a:r>
              <a:rPr lang="en-US" altLang="en-US" sz="2400" dirty="0"/>
              <a:t> &amp; Proses </a:t>
            </a:r>
            <a:r>
              <a:rPr lang="en-US" altLang="en-US" sz="2400" dirty="0" err="1"/>
              <a:t>Pengambilan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keputusan</a:t>
            </a:r>
            <a:r>
              <a:rPr lang="en-US" altLang="en-US" sz="2400" dirty="0"/>
              <a:t> </a:t>
            </a:r>
          </a:p>
        </p:txBody>
      </p:sp>
      <p:sp>
        <p:nvSpPr>
          <p:cNvPr id="8198" name="Slide Number Placeholder 5">
            <a:extLst>
              <a:ext uri="{FF2B5EF4-FFF2-40B4-BE49-F238E27FC236}">
                <a16:creationId xmlns:a16="http://schemas.microsoft.com/office/drawing/2014/main" xmlns="" id="{D5B0B7FE-8543-444B-9088-7A6F3EC5AF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5381BC6F-70AF-4E1F-851C-ABE9759746CB}" type="slidenum">
              <a:rPr lang="en-US" altLang="en-US">
                <a:solidFill>
                  <a:srgbClr val="898989"/>
                </a:solidFill>
                <a:latin typeface="Calibri" panose="020F0502020204030204" pitchFamily="34" charset="0"/>
              </a:rPr>
              <a:pPr/>
              <a:t>5</a:t>
            </a:fld>
            <a:endParaRPr lang="en-US" altLang="en-US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8199" name="Content Placeholder 2">
            <a:extLst>
              <a:ext uri="{FF2B5EF4-FFF2-40B4-BE49-F238E27FC236}">
                <a16:creationId xmlns:a16="http://schemas.microsoft.com/office/drawing/2014/main" xmlns="" id="{43A32141-7F43-4004-BC21-45AA2CA23093}"/>
              </a:ext>
            </a:extLst>
          </p:cNvPr>
          <p:cNvSpPr txBox="1">
            <a:spLocks/>
          </p:cNvSpPr>
          <p:nvPr/>
        </p:nvSpPr>
        <p:spPr bwMode="auto">
          <a:xfrm>
            <a:off x="5923110" y="1835591"/>
            <a:ext cx="5171757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Font typeface="Calibri" panose="020F0502020204030204" pitchFamily="34" charset="0"/>
              <a:buAutoNum type="arabicPeriod"/>
            </a:pPr>
            <a:r>
              <a:rPr lang="en-US" altLang="en-US" sz="2400" dirty="0" err="1"/>
              <a:t>Membuat</a:t>
            </a:r>
            <a:r>
              <a:rPr lang="en-US" altLang="en-US" sz="2400" dirty="0"/>
              <a:t> Tata </a:t>
            </a:r>
            <a:r>
              <a:rPr lang="en-US" altLang="en-US" sz="2400" dirty="0" err="1"/>
              <a:t>tertib</a:t>
            </a:r>
            <a:r>
              <a:rPr lang="en-US" altLang="en-US" sz="2400" dirty="0"/>
              <a:t> </a:t>
            </a:r>
            <a:r>
              <a:rPr lang="en-US" altLang="en-US" sz="2400" dirty="0" err="1"/>
              <a:t>perusahaan</a:t>
            </a:r>
            <a:endParaRPr lang="en-US" altLang="en-US" sz="2400" dirty="0"/>
          </a:p>
          <a:p>
            <a:pPr>
              <a:buFont typeface="Calibri" panose="020F0502020204030204" pitchFamily="34" charset="0"/>
              <a:buAutoNum type="arabicPeriod"/>
            </a:pPr>
            <a:r>
              <a:rPr lang="en-US" altLang="en-US" sz="2400" dirty="0" err="1"/>
              <a:t>Merencanakan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prosedur</a:t>
            </a:r>
            <a:r>
              <a:rPr lang="en-US" altLang="en-US" sz="2400" dirty="0"/>
              <a:t> &amp; </a:t>
            </a:r>
            <a:r>
              <a:rPr lang="en-US" altLang="en-US" sz="2400" dirty="0" err="1"/>
              <a:t>Standarisasi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kerja</a:t>
            </a:r>
            <a:endParaRPr lang="en-US" altLang="en-US" sz="2400" dirty="0"/>
          </a:p>
          <a:p>
            <a:pPr>
              <a:buFont typeface="Calibri" panose="020F0502020204030204" pitchFamily="34" charset="0"/>
              <a:buAutoNum type="arabicPeriod"/>
            </a:pPr>
            <a:r>
              <a:rPr lang="en-US" altLang="en-US" sz="2400" dirty="0" err="1"/>
              <a:t>Persiapan</a:t>
            </a:r>
            <a:r>
              <a:rPr lang="en-US" altLang="en-US" sz="2400" dirty="0"/>
              <a:t> dan </a:t>
            </a:r>
            <a:r>
              <a:rPr lang="en-US" altLang="en-US" sz="2400" dirty="0" err="1"/>
              <a:t>pembelian</a:t>
            </a:r>
            <a:r>
              <a:rPr lang="en-US" altLang="en-US" sz="2400" dirty="0"/>
              <a:t> material</a:t>
            </a:r>
          </a:p>
          <a:p>
            <a:pPr>
              <a:buFont typeface="Calibri" panose="020F0502020204030204" pitchFamily="34" charset="0"/>
              <a:buAutoNum type="arabicPeriod"/>
            </a:pPr>
            <a:r>
              <a:rPr lang="en-US" altLang="en-US" sz="2400" dirty="0" err="1"/>
              <a:t>Mempersiapkan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sara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promosi</a:t>
            </a:r>
            <a:r>
              <a:rPr lang="en-US" altLang="en-US" sz="2400" dirty="0"/>
              <a:t> </a:t>
            </a:r>
          </a:p>
          <a:p>
            <a:pPr>
              <a:buFont typeface="Calibri" panose="020F0502020204030204" pitchFamily="34" charset="0"/>
              <a:buAutoNum type="arabicPeriod"/>
            </a:pPr>
            <a:r>
              <a:rPr lang="en-US" altLang="en-US" sz="2400" dirty="0" err="1"/>
              <a:t>Pembuatan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prosedur</a:t>
            </a:r>
            <a:r>
              <a:rPr lang="en-US" altLang="en-US" sz="2400" dirty="0"/>
              <a:t> </a:t>
            </a:r>
            <a:r>
              <a:rPr lang="en-US" altLang="en-US" sz="2400" dirty="0" err="1"/>
              <a:t>pengendalian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biaya</a:t>
            </a:r>
            <a:endParaRPr lang="en-US" altLang="en-US" sz="2400" dirty="0"/>
          </a:p>
          <a:p>
            <a:pPr>
              <a:buFont typeface="Calibri" panose="020F0502020204030204" pitchFamily="34" charset="0"/>
              <a:buAutoNum type="arabicPeriod"/>
            </a:pPr>
            <a:r>
              <a:rPr lang="en-US" altLang="en-US" sz="2400" dirty="0" err="1"/>
              <a:t>Perencanaan</a:t>
            </a:r>
            <a:r>
              <a:rPr lang="en-US" altLang="en-US" sz="2400" dirty="0"/>
              <a:t> dan </a:t>
            </a:r>
            <a:r>
              <a:rPr lang="en-US" altLang="en-US" sz="2400" dirty="0" err="1"/>
              <a:t>persiapan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implementasi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rencana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bisnis</a:t>
            </a:r>
            <a:endParaRPr lang="en-US" altLang="en-US" sz="24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4B23FAE-1EF7-47F4-90D4-0C25C54627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39" y="0"/>
            <a:ext cx="986041" cy="1050878"/>
          </a:xfrm>
          <a:prstGeom prst="rect">
            <a:avLst/>
          </a:prstGeom>
        </p:spPr>
      </p:pic>
      <p:pic>
        <p:nvPicPr>
          <p:cNvPr id="9" name="Picture 8" descr="D:\Picture\logo ibi small.gif">
            <a:extLst>
              <a:ext uri="{FF2B5EF4-FFF2-40B4-BE49-F238E27FC236}">
                <a16:creationId xmlns:a16="http://schemas.microsoft.com/office/drawing/2014/main" xmlns="" id="{D1BD80D3-4268-4E37-9828-90E039698B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9203" y="69136"/>
            <a:ext cx="1077922" cy="107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9EA5AE2-A5A0-42A4-9E94-D740EC0C3394}"/>
              </a:ext>
            </a:extLst>
          </p:cNvPr>
          <p:cNvSpPr txBox="1"/>
          <p:nvPr/>
        </p:nvSpPr>
        <p:spPr>
          <a:xfrm>
            <a:off x="103031" y="6446489"/>
            <a:ext cx="5447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2000" b="1" i="1" dirty="0" err="1">
                <a:solidFill>
                  <a:schemeClr val="bg1"/>
                </a:solidFill>
              </a:rPr>
              <a:t>Institut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Informatika</a:t>
            </a:r>
            <a:r>
              <a:rPr lang="en-ID" sz="2000" b="1" i="1" dirty="0">
                <a:solidFill>
                  <a:schemeClr val="bg1"/>
                </a:solidFill>
              </a:rPr>
              <a:t> &amp; </a:t>
            </a:r>
            <a:r>
              <a:rPr lang="en-ID" sz="2000" b="1" i="1" dirty="0" err="1">
                <a:solidFill>
                  <a:schemeClr val="bg1"/>
                </a:solidFill>
              </a:rPr>
              <a:t>Bisnis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Darmajaya</a:t>
            </a:r>
            <a:r>
              <a:rPr lang="en-ID" sz="2000" b="1" i="1" dirty="0">
                <a:solidFill>
                  <a:schemeClr val="bg1"/>
                </a:solidFill>
              </a:rPr>
              <a:t> Lampung</a:t>
            </a:r>
            <a:endParaRPr lang="en-US" sz="2000" b="1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>
            <a:extLst>
              <a:ext uri="{FF2B5EF4-FFF2-40B4-BE49-F238E27FC236}">
                <a16:creationId xmlns:a16="http://schemas.microsoft.com/office/drawing/2014/main" xmlns="" id="{087569CF-1866-4B47-9FFE-20646A497B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 err="1"/>
              <a:t>Manajemen</a:t>
            </a:r>
            <a:r>
              <a:rPr lang="en-US" altLang="en-US" b="1" dirty="0"/>
              <a:t> </a:t>
            </a:r>
            <a:r>
              <a:rPr lang="en-US" altLang="en-US" b="1" dirty="0" err="1"/>
              <a:t>Organisasi</a:t>
            </a:r>
            <a:endParaRPr lang="en-US" alt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51F7FB4-5AA5-4C71-B7DE-FBDF9FB135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5147" y="1995453"/>
            <a:ext cx="3960812" cy="4525962"/>
          </a:xfrm>
        </p:spPr>
        <p:txBody>
          <a:bodyPr/>
          <a:lstStyle/>
          <a:p>
            <a:pPr>
              <a:defRPr/>
            </a:pPr>
            <a:r>
              <a:rPr lang="en-US" sz="2800" dirty="0"/>
              <a:t>Proses </a:t>
            </a:r>
            <a:r>
              <a:rPr lang="en-US" sz="2800" dirty="0" err="1"/>
              <a:t>Fungsi-Fungsi</a:t>
            </a:r>
            <a:r>
              <a:rPr lang="en-US" sz="2800" dirty="0"/>
              <a:t> </a:t>
            </a:r>
            <a:r>
              <a:rPr lang="en-US" sz="2800" dirty="0" err="1"/>
              <a:t>Organisasi</a:t>
            </a:r>
            <a:endParaRPr lang="en-US" sz="2800" dirty="0"/>
          </a:p>
          <a:p>
            <a:pPr marL="514350" indent="-514350">
              <a:buFont typeface="+mj-lt"/>
              <a:buAutoNum type="arabicPeriod"/>
              <a:defRPr/>
            </a:pPr>
            <a:r>
              <a:rPr lang="en-US" sz="2800" dirty="0" err="1"/>
              <a:t>Perencanaan</a:t>
            </a:r>
            <a:r>
              <a:rPr lang="en-US" sz="2800" dirty="0"/>
              <a:t> (Planning)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sz="2800" dirty="0" err="1"/>
              <a:t>Pengorganisasian</a:t>
            </a:r>
            <a:r>
              <a:rPr lang="en-US" sz="2800" dirty="0"/>
              <a:t> (Organizing)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sz="2800" dirty="0" err="1"/>
              <a:t>Pengarahan</a:t>
            </a:r>
            <a:r>
              <a:rPr lang="en-US" sz="2800" dirty="0"/>
              <a:t> (Directing)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sz="2800" dirty="0" err="1"/>
              <a:t>Pengawasan</a:t>
            </a:r>
            <a:r>
              <a:rPr lang="en-US" sz="2800" dirty="0"/>
              <a:t> (</a:t>
            </a:r>
            <a:r>
              <a:rPr lang="en-US" sz="2800" dirty="0" err="1"/>
              <a:t>Controling</a:t>
            </a:r>
            <a:r>
              <a:rPr lang="en-US" sz="2800" dirty="0"/>
              <a:t>)</a:t>
            </a:r>
          </a:p>
          <a:p>
            <a:pPr marL="0" indent="0">
              <a:buNone/>
              <a:defRPr/>
            </a:pPr>
            <a:endParaRPr lang="en-US" sz="2800" dirty="0"/>
          </a:p>
        </p:txBody>
      </p:sp>
      <p:pic>
        <p:nvPicPr>
          <p:cNvPr id="9223" name="Picture 6">
            <a:extLst>
              <a:ext uri="{FF2B5EF4-FFF2-40B4-BE49-F238E27FC236}">
                <a16:creationId xmlns:a16="http://schemas.microsoft.com/office/drawing/2014/main" xmlns="" id="{7A20AF65-7606-430F-817D-1838D16915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1693" y="1874982"/>
            <a:ext cx="4802187" cy="3956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4" name="TextBox 7">
            <a:extLst>
              <a:ext uri="{FF2B5EF4-FFF2-40B4-BE49-F238E27FC236}">
                <a16:creationId xmlns:a16="http://schemas.microsoft.com/office/drawing/2014/main" xmlns="" id="{81941394-993B-473A-BA6A-71BD67D8AD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70308" y="5831805"/>
            <a:ext cx="37544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b="1" dirty="0" err="1"/>
              <a:t>Tingkatan-Tingkatan</a:t>
            </a:r>
            <a:r>
              <a:rPr lang="en-US" altLang="en-US" b="1" dirty="0"/>
              <a:t> </a:t>
            </a:r>
            <a:r>
              <a:rPr lang="en-US" altLang="en-US" b="1" dirty="0" err="1"/>
              <a:t>Manajemen</a:t>
            </a:r>
            <a:endParaRPr lang="en-US" altLang="en-US" b="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CFD24DC-47B2-4B0A-9483-481C6A2B60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39" y="0"/>
            <a:ext cx="986041" cy="1050878"/>
          </a:xfrm>
          <a:prstGeom prst="rect">
            <a:avLst/>
          </a:prstGeom>
        </p:spPr>
      </p:pic>
      <p:pic>
        <p:nvPicPr>
          <p:cNvPr id="10" name="Picture 9" descr="D:\Picture\logo ibi small.gif">
            <a:extLst>
              <a:ext uri="{FF2B5EF4-FFF2-40B4-BE49-F238E27FC236}">
                <a16:creationId xmlns:a16="http://schemas.microsoft.com/office/drawing/2014/main" xmlns="" id="{7B0DAC79-D465-4661-AD04-CEC42779B7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9203" y="69136"/>
            <a:ext cx="1077922" cy="107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BD6AFEB-B5F2-4AA3-8D50-DB6BD706AC0B}"/>
              </a:ext>
            </a:extLst>
          </p:cNvPr>
          <p:cNvSpPr txBox="1"/>
          <p:nvPr/>
        </p:nvSpPr>
        <p:spPr>
          <a:xfrm>
            <a:off x="103031" y="6446489"/>
            <a:ext cx="5447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2000" b="1" i="1" dirty="0" err="1">
                <a:solidFill>
                  <a:schemeClr val="bg1"/>
                </a:solidFill>
              </a:rPr>
              <a:t>Institut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Informatika</a:t>
            </a:r>
            <a:r>
              <a:rPr lang="en-ID" sz="2000" b="1" i="1" dirty="0">
                <a:solidFill>
                  <a:schemeClr val="bg1"/>
                </a:solidFill>
              </a:rPr>
              <a:t> &amp; </a:t>
            </a:r>
            <a:r>
              <a:rPr lang="en-ID" sz="2000" b="1" i="1" dirty="0" err="1">
                <a:solidFill>
                  <a:schemeClr val="bg1"/>
                </a:solidFill>
              </a:rPr>
              <a:t>Bisnis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Darmajaya</a:t>
            </a:r>
            <a:r>
              <a:rPr lang="en-ID" sz="2000" b="1" i="1" dirty="0">
                <a:solidFill>
                  <a:schemeClr val="bg1"/>
                </a:solidFill>
              </a:rPr>
              <a:t> Lampung</a:t>
            </a:r>
            <a:endParaRPr lang="en-US" sz="2000" b="1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>
            <a:extLst>
              <a:ext uri="{FF2B5EF4-FFF2-40B4-BE49-F238E27FC236}">
                <a16:creationId xmlns:a16="http://schemas.microsoft.com/office/drawing/2014/main" xmlns="" id="{3B2BBD67-F7F2-4DB9-98F7-8EDE990CBC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/>
              <a:t>Desain </a:t>
            </a:r>
            <a:r>
              <a:rPr lang="en-US" altLang="en-US" b="1" dirty="0" err="1"/>
              <a:t>Organisasi</a:t>
            </a:r>
            <a:endParaRPr lang="en-US" altLang="en-US" b="1" dirty="0"/>
          </a:p>
        </p:txBody>
      </p:sp>
      <p:pic>
        <p:nvPicPr>
          <p:cNvPr id="10246" name="Picture 9">
            <a:extLst>
              <a:ext uri="{FF2B5EF4-FFF2-40B4-BE49-F238E27FC236}">
                <a16:creationId xmlns:a16="http://schemas.microsoft.com/office/drawing/2014/main" xmlns="" id="{2486E2DC-8495-4075-B11F-74E93D35B6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7188" y="2300994"/>
            <a:ext cx="7142162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10">
            <a:extLst>
              <a:ext uri="{FF2B5EF4-FFF2-40B4-BE49-F238E27FC236}">
                <a16:creationId xmlns:a16="http://schemas.microsoft.com/office/drawing/2014/main" xmlns="" id="{B89CD9AC-3AF7-4220-8B2F-A57F063313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7188" y="4189659"/>
            <a:ext cx="7481888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8" name="TextBox 11">
            <a:extLst>
              <a:ext uri="{FF2B5EF4-FFF2-40B4-BE49-F238E27FC236}">
                <a16:creationId xmlns:a16="http://schemas.microsoft.com/office/drawing/2014/main" xmlns="" id="{5EB3BFB7-9E0E-4D17-852D-B04F975529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1675" y="1862049"/>
            <a:ext cx="30956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b="1"/>
              <a:t>1. Berdasarkan Fungsi</a:t>
            </a:r>
          </a:p>
        </p:txBody>
      </p:sp>
      <p:sp>
        <p:nvSpPr>
          <p:cNvPr id="10249" name="TextBox 12">
            <a:extLst>
              <a:ext uri="{FF2B5EF4-FFF2-40B4-BE49-F238E27FC236}">
                <a16:creationId xmlns:a16="http://schemas.microsoft.com/office/drawing/2014/main" xmlns="" id="{67F6FAF2-A3F4-4B68-8F52-58AD639CFD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67188" y="3837074"/>
            <a:ext cx="30956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b="1" dirty="0"/>
              <a:t>2. </a:t>
            </a:r>
            <a:r>
              <a:rPr lang="en-US" altLang="en-US" b="1" dirty="0" err="1"/>
              <a:t>Berdasarkan</a:t>
            </a:r>
            <a:r>
              <a:rPr lang="en-US" altLang="en-US" b="1" dirty="0"/>
              <a:t> </a:t>
            </a:r>
            <a:r>
              <a:rPr lang="en-US" altLang="en-US" b="1" dirty="0" err="1"/>
              <a:t>Produk</a:t>
            </a:r>
            <a:endParaRPr lang="en-US" altLang="en-US" b="1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414ADA9B-4943-447F-9FB1-AA04FF7F77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39" y="0"/>
            <a:ext cx="986041" cy="1050878"/>
          </a:xfrm>
          <a:prstGeom prst="rect">
            <a:avLst/>
          </a:prstGeom>
        </p:spPr>
      </p:pic>
      <p:pic>
        <p:nvPicPr>
          <p:cNvPr id="11" name="Picture 10" descr="D:\Picture\logo ibi small.gif">
            <a:extLst>
              <a:ext uri="{FF2B5EF4-FFF2-40B4-BE49-F238E27FC236}">
                <a16:creationId xmlns:a16="http://schemas.microsoft.com/office/drawing/2014/main" xmlns="" id="{62804738-D968-4703-86F4-56F3163CCC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9203" y="69136"/>
            <a:ext cx="1077922" cy="107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443D3F6F-5116-4915-8235-304E5B4D56E6}"/>
              </a:ext>
            </a:extLst>
          </p:cNvPr>
          <p:cNvSpPr txBox="1"/>
          <p:nvPr/>
        </p:nvSpPr>
        <p:spPr>
          <a:xfrm>
            <a:off x="103031" y="6446489"/>
            <a:ext cx="5447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2000" b="1" i="1" dirty="0" err="1">
                <a:solidFill>
                  <a:schemeClr val="bg1"/>
                </a:solidFill>
              </a:rPr>
              <a:t>Institut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Informatika</a:t>
            </a:r>
            <a:r>
              <a:rPr lang="en-ID" sz="2000" b="1" i="1" dirty="0">
                <a:solidFill>
                  <a:schemeClr val="bg1"/>
                </a:solidFill>
              </a:rPr>
              <a:t> &amp; </a:t>
            </a:r>
            <a:r>
              <a:rPr lang="en-ID" sz="2000" b="1" i="1" dirty="0" err="1">
                <a:solidFill>
                  <a:schemeClr val="bg1"/>
                </a:solidFill>
              </a:rPr>
              <a:t>Bisnis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Darmajaya</a:t>
            </a:r>
            <a:r>
              <a:rPr lang="en-ID" sz="2000" b="1" i="1" dirty="0">
                <a:solidFill>
                  <a:schemeClr val="bg1"/>
                </a:solidFill>
              </a:rPr>
              <a:t> Lampung</a:t>
            </a:r>
            <a:endParaRPr lang="en-US" sz="2000" b="1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>
            <a:extLst>
              <a:ext uri="{FF2B5EF4-FFF2-40B4-BE49-F238E27FC236}">
                <a16:creationId xmlns:a16="http://schemas.microsoft.com/office/drawing/2014/main" xmlns="" id="{7385CB38-3255-469F-AB14-94900CCD53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/>
              <a:t>Desain </a:t>
            </a:r>
            <a:r>
              <a:rPr lang="en-US" altLang="en-US" b="1" dirty="0" err="1"/>
              <a:t>Organisasi</a:t>
            </a:r>
            <a:endParaRPr lang="en-US" altLang="en-US" b="1" dirty="0"/>
          </a:p>
        </p:txBody>
      </p:sp>
      <p:sp>
        <p:nvSpPr>
          <p:cNvPr id="11270" name="TextBox 11">
            <a:extLst>
              <a:ext uri="{FF2B5EF4-FFF2-40B4-BE49-F238E27FC236}">
                <a16:creationId xmlns:a16="http://schemas.microsoft.com/office/drawing/2014/main" xmlns="" id="{C1841A40-9D54-44FE-B63D-AF276521E0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9167" y="1795255"/>
            <a:ext cx="30956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b="1" dirty="0"/>
              <a:t>3. </a:t>
            </a:r>
            <a:r>
              <a:rPr lang="en-US" altLang="en-US" b="1" dirty="0" err="1"/>
              <a:t>Berdasarkan</a:t>
            </a:r>
            <a:r>
              <a:rPr lang="en-US" altLang="en-US" b="1" dirty="0"/>
              <a:t> </a:t>
            </a:r>
            <a:r>
              <a:rPr lang="en-US" altLang="en-US" b="1" dirty="0" err="1"/>
              <a:t>Matriks</a:t>
            </a:r>
            <a:endParaRPr lang="en-US" altLang="en-US" b="1" dirty="0"/>
          </a:p>
        </p:txBody>
      </p:sp>
      <p:pic>
        <p:nvPicPr>
          <p:cNvPr id="11271" name="Picture 2">
            <a:extLst>
              <a:ext uri="{FF2B5EF4-FFF2-40B4-BE49-F238E27FC236}">
                <a16:creationId xmlns:a16="http://schemas.microsoft.com/office/drawing/2014/main" xmlns="" id="{A4EDDB0C-37DC-45F7-BC95-5E94DA883E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6581" y="2223037"/>
            <a:ext cx="7795201" cy="390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D962318-2510-48A5-A44D-04E4CBBC62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39" y="0"/>
            <a:ext cx="986041" cy="1050878"/>
          </a:xfrm>
          <a:prstGeom prst="rect">
            <a:avLst/>
          </a:prstGeom>
        </p:spPr>
      </p:pic>
      <p:pic>
        <p:nvPicPr>
          <p:cNvPr id="9" name="Picture 8" descr="D:\Picture\logo ibi small.gif">
            <a:extLst>
              <a:ext uri="{FF2B5EF4-FFF2-40B4-BE49-F238E27FC236}">
                <a16:creationId xmlns:a16="http://schemas.microsoft.com/office/drawing/2014/main" xmlns="" id="{B6416437-EBA9-4B9F-916E-17EF885881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9203" y="69136"/>
            <a:ext cx="1077922" cy="107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F5B48AA-4010-4194-B11F-2D86CAA48CA6}"/>
              </a:ext>
            </a:extLst>
          </p:cNvPr>
          <p:cNvSpPr txBox="1"/>
          <p:nvPr/>
        </p:nvSpPr>
        <p:spPr>
          <a:xfrm>
            <a:off x="103031" y="6446489"/>
            <a:ext cx="5447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2000" b="1" i="1" dirty="0" err="1">
                <a:solidFill>
                  <a:schemeClr val="bg1"/>
                </a:solidFill>
              </a:rPr>
              <a:t>Institut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Informatika</a:t>
            </a:r>
            <a:r>
              <a:rPr lang="en-ID" sz="2000" b="1" i="1" dirty="0">
                <a:solidFill>
                  <a:schemeClr val="bg1"/>
                </a:solidFill>
              </a:rPr>
              <a:t> &amp; </a:t>
            </a:r>
            <a:r>
              <a:rPr lang="en-ID" sz="2000" b="1" i="1" dirty="0" err="1">
                <a:solidFill>
                  <a:schemeClr val="bg1"/>
                </a:solidFill>
              </a:rPr>
              <a:t>Bisnis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Darmajaya</a:t>
            </a:r>
            <a:r>
              <a:rPr lang="en-ID" sz="2000" b="1" i="1" dirty="0">
                <a:solidFill>
                  <a:schemeClr val="bg1"/>
                </a:solidFill>
              </a:rPr>
              <a:t> Lampung</a:t>
            </a:r>
            <a:endParaRPr lang="en-US" sz="2000" b="1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>
            <a:extLst>
              <a:ext uri="{FF2B5EF4-FFF2-40B4-BE49-F238E27FC236}">
                <a16:creationId xmlns:a16="http://schemas.microsoft.com/office/drawing/2014/main" xmlns="" id="{3F2C3607-9251-404E-8338-90C06DE50A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 err="1"/>
              <a:t>Manajemen</a:t>
            </a:r>
            <a:r>
              <a:rPr lang="en-US" altLang="en-US" b="1" dirty="0"/>
              <a:t> </a:t>
            </a:r>
            <a:r>
              <a:rPr lang="en-US" altLang="en-US" b="1" dirty="0" err="1"/>
              <a:t>Sumber</a:t>
            </a:r>
            <a:r>
              <a:rPr lang="en-US" altLang="en-US" b="1" dirty="0"/>
              <a:t> </a:t>
            </a:r>
            <a:r>
              <a:rPr lang="en-US" altLang="en-US" b="1" dirty="0" err="1"/>
              <a:t>Daya</a:t>
            </a:r>
            <a:r>
              <a:rPr lang="en-US" altLang="en-US" b="1" dirty="0"/>
              <a:t> </a:t>
            </a:r>
            <a:r>
              <a:rPr lang="en-US" altLang="en-US" b="1" dirty="0" err="1"/>
              <a:t>Manusia</a:t>
            </a:r>
            <a:endParaRPr lang="en-US" altLang="en-US" b="1" dirty="0"/>
          </a:p>
        </p:txBody>
      </p:sp>
      <p:sp>
        <p:nvSpPr>
          <p:cNvPr id="12291" name="Content Placeholder 2">
            <a:extLst>
              <a:ext uri="{FF2B5EF4-FFF2-40B4-BE49-F238E27FC236}">
                <a16:creationId xmlns:a16="http://schemas.microsoft.com/office/drawing/2014/main" xmlns="" id="{9B0B0B05-F9A6-42E5-82AB-7A63FEB319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20428" y="1933822"/>
            <a:ext cx="3538538" cy="4525963"/>
          </a:xfrm>
        </p:spPr>
        <p:txBody>
          <a:bodyPr/>
          <a:lstStyle/>
          <a:p>
            <a:r>
              <a:rPr lang="en-US" altLang="en-US" sz="2800" dirty="0" err="1"/>
              <a:t>Perencanaan</a:t>
            </a:r>
            <a:r>
              <a:rPr lang="en-US" altLang="en-US" sz="2800" dirty="0"/>
              <a:t> SDM</a:t>
            </a:r>
          </a:p>
          <a:p>
            <a:r>
              <a:rPr lang="en-US" altLang="en-US" sz="2800" dirty="0" err="1"/>
              <a:t>Perekrutan</a:t>
            </a:r>
            <a:endParaRPr lang="en-US" altLang="en-US" sz="2800" dirty="0"/>
          </a:p>
          <a:p>
            <a:r>
              <a:rPr lang="en-US" altLang="en-US" sz="2800" dirty="0" err="1"/>
              <a:t>Seleksi</a:t>
            </a:r>
            <a:endParaRPr lang="en-US" altLang="en-US" sz="2800" dirty="0"/>
          </a:p>
          <a:p>
            <a:r>
              <a:rPr lang="en-US" altLang="en-US" sz="2800" dirty="0" err="1"/>
              <a:t>Sosialiasi</a:t>
            </a:r>
            <a:endParaRPr lang="en-US" altLang="en-US" sz="2800" dirty="0"/>
          </a:p>
          <a:p>
            <a:r>
              <a:rPr lang="en-US" altLang="en-US" sz="2800" dirty="0" err="1"/>
              <a:t>Pelatihan</a:t>
            </a:r>
            <a:endParaRPr lang="en-US" altLang="en-US" sz="2800" dirty="0"/>
          </a:p>
          <a:p>
            <a:r>
              <a:rPr lang="en-US" altLang="en-US" sz="2800" dirty="0" err="1"/>
              <a:t>Penilaian</a:t>
            </a:r>
            <a:r>
              <a:rPr lang="en-US" altLang="en-US" sz="2800" dirty="0"/>
              <a:t> </a:t>
            </a:r>
            <a:r>
              <a:rPr lang="en-US" altLang="en-US" sz="2800" dirty="0" err="1"/>
              <a:t>Prestasi</a:t>
            </a:r>
            <a:r>
              <a:rPr lang="en-US" altLang="en-US" sz="2800" dirty="0"/>
              <a:t> </a:t>
            </a:r>
            <a:r>
              <a:rPr lang="en-US" altLang="en-US" sz="2800" dirty="0" err="1"/>
              <a:t>Kerja</a:t>
            </a:r>
            <a:endParaRPr lang="en-US" altLang="en-US" sz="2800" dirty="0"/>
          </a:p>
          <a:p>
            <a:r>
              <a:rPr lang="en-US" altLang="en-US" sz="2800" dirty="0" err="1"/>
              <a:t>Promosi</a:t>
            </a:r>
            <a:r>
              <a:rPr lang="en-US" altLang="en-US" sz="2800" dirty="0"/>
              <a:t>, Transfer, </a:t>
            </a:r>
            <a:r>
              <a:rPr lang="en-US" altLang="en-US" sz="2800" dirty="0" err="1"/>
              <a:t>Demosi</a:t>
            </a:r>
            <a:r>
              <a:rPr lang="en-US" altLang="en-US" sz="2800" dirty="0"/>
              <a:t> &amp; PHK</a:t>
            </a:r>
          </a:p>
        </p:txBody>
      </p:sp>
      <p:pic>
        <p:nvPicPr>
          <p:cNvPr id="12295" name="Picture 6">
            <a:extLst>
              <a:ext uri="{FF2B5EF4-FFF2-40B4-BE49-F238E27FC236}">
                <a16:creationId xmlns:a16="http://schemas.microsoft.com/office/drawing/2014/main" xmlns="" id="{34B841DC-72B9-4CDA-A10B-3412776937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2261" y="2014392"/>
            <a:ext cx="5700222" cy="4155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40F347C-7341-4A3D-BA66-B3E8BADCF8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39" y="0"/>
            <a:ext cx="986041" cy="1050878"/>
          </a:xfrm>
          <a:prstGeom prst="rect">
            <a:avLst/>
          </a:prstGeom>
        </p:spPr>
      </p:pic>
      <p:pic>
        <p:nvPicPr>
          <p:cNvPr id="9" name="Picture 8" descr="D:\Picture\logo ibi small.gif">
            <a:extLst>
              <a:ext uri="{FF2B5EF4-FFF2-40B4-BE49-F238E27FC236}">
                <a16:creationId xmlns:a16="http://schemas.microsoft.com/office/drawing/2014/main" xmlns="" id="{A14CF602-28CF-4E85-9A5B-22B2BB41EB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9203" y="69136"/>
            <a:ext cx="1077922" cy="107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505D3A8E-D89B-4BDD-ABA2-9BAC01DB42E6}"/>
              </a:ext>
            </a:extLst>
          </p:cNvPr>
          <p:cNvSpPr txBox="1"/>
          <p:nvPr/>
        </p:nvSpPr>
        <p:spPr>
          <a:xfrm>
            <a:off x="103031" y="6446489"/>
            <a:ext cx="5447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2000" b="1" i="1" dirty="0" err="1">
                <a:solidFill>
                  <a:schemeClr val="bg1"/>
                </a:solidFill>
              </a:rPr>
              <a:t>Institut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Informatika</a:t>
            </a:r>
            <a:r>
              <a:rPr lang="en-ID" sz="2000" b="1" i="1" dirty="0">
                <a:solidFill>
                  <a:schemeClr val="bg1"/>
                </a:solidFill>
              </a:rPr>
              <a:t> &amp; </a:t>
            </a:r>
            <a:r>
              <a:rPr lang="en-ID" sz="2000" b="1" i="1" dirty="0" err="1">
                <a:solidFill>
                  <a:schemeClr val="bg1"/>
                </a:solidFill>
              </a:rPr>
              <a:t>Bisnis</a:t>
            </a:r>
            <a:r>
              <a:rPr lang="en-ID" sz="2000" b="1" i="1" dirty="0">
                <a:solidFill>
                  <a:schemeClr val="bg1"/>
                </a:solidFill>
              </a:rPr>
              <a:t> </a:t>
            </a:r>
            <a:r>
              <a:rPr lang="en-ID" sz="2000" b="1" i="1" dirty="0" err="1">
                <a:solidFill>
                  <a:schemeClr val="bg1"/>
                </a:solidFill>
              </a:rPr>
              <a:t>Darmajaya</a:t>
            </a:r>
            <a:r>
              <a:rPr lang="en-ID" sz="2000" b="1" i="1" dirty="0">
                <a:solidFill>
                  <a:schemeClr val="bg1"/>
                </a:solidFill>
              </a:rPr>
              <a:t> Lampung</a:t>
            </a:r>
            <a:endParaRPr lang="en-US" sz="2000" b="1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TM02892315[[fn=Wisp]]</Template>
  <TotalTime>3019</TotalTime>
  <Words>311</Words>
  <Application>Microsoft Office PowerPoint</Application>
  <PresentationFormat>Widescreen</PresentationFormat>
  <Paragraphs>83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Adobe Gothic Std B</vt:lpstr>
      <vt:lpstr>Arial</vt:lpstr>
      <vt:lpstr>Calibri</vt:lpstr>
      <vt:lpstr>Calibri Light</vt:lpstr>
      <vt:lpstr>Wingdings</vt:lpstr>
      <vt:lpstr>Wingdings 2</vt:lpstr>
      <vt:lpstr>HDOfficeLightV0</vt:lpstr>
      <vt:lpstr>Retrospect</vt:lpstr>
      <vt:lpstr>MENGEMBANGKAN FUNGSI-FUNGSI PERUSAHAAN STARTUP</vt:lpstr>
      <vt:lpstr>PowerPoint Presentation</vt:lpstr>
      <vt:lpstr>Transformasi Kewirausahaan</vt:lpstr>
      <vt:lpstr>Tanggung Jawab Entreprenuer VS Intraprenuer</vt:lpstr>
      <vt:lpstr>Tugas Seorang Entre-Intraprenuer</vt:lpstr>
      <vt:lpstr>Manajemen Organisasi</vt:lpstr>
      <vt:lpstr>Desain Organisasi</vt:lpstr>
      <vt:lpstr>Desain Organisasi</vt:lpstr>
      <vt:lpstr>Manajemen Sumber Daya Manusia</vt:lpstr>
      <vt:lpstr>PowerPoint Presentation</vt:lpstr>
      <vt:lpstr>Jenis Bisnis &amp; Sistemnya Konsep Bisnis Berbasis Produksi</vt:lpstr>
      <vt:lpstr>Jenis Bisnis &amp; Sistemnya Konsep Bisnis Tanpa Produksi</vt:lpstr>
      <vt:lpstr>Jenis Bisnis &amp; Sistemnya Konsep Bisnis Sistem Jaringan</vt:lpstr>
      <vt:lpstr>Jenis Bisnis &amp; Sistemnya Konsep Bisnis E-Commerce</vt:lpstr>
      <vt:lpstr>Konsep Produksi</vt:lpstr>
      <vt:lpstr>Manajemen Produksi</vt:lpstr>
      <vt:lpstr>Peran Penting Manajemen Produksi dalam Bisnis</vt:lpstr>
      <vt:lpstr>END OF SLIDE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PENGUKURAN SIKAP WISATAWAN DOMESTIK NUSANTARA TERHADAP BEBERAPA DESTINASI WISATA DI INDONESIA DENGAN MENGGUNAKAN IDEAL POINT MODEL</dc:title>
  <dc:creator>ARIZA</dc:creator>
  <cp:lastModifiedBy>BigDedi</cp:lastModifiedBy>
  <cp:revision>282</cp:revision>
  <dcterms:created xsi:type="dcterms:W3CDTF">2015-04-19T11:45:31Z</dcterms:created>
  <dcterms:modified xsi:type="dcterms:W3CDTF">2021-06-29T02:41:25Z</dcterms:modified>
</cp:coreProperties>
</file>