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92" r:id="rId3"/>
    <p:sldId id="315" r:id="rId4"/>
    <p:sldId id="316" r:id="rId5"/>
    <p:sldId id="317" r:id="rId6"/>
    <p:sldId id="318" r:id="rId7"/>
    <p:sldId id="303" r:id="rId8"/>
  </p:sldIdLst>
  <p:sldSz cx="9144000" cy="6858000" type="screen4x3"/>
  <p:notesSz cx="6761163" cy="9942513"/>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19F3F3"/>
    <a:srgbClr val="08E823"/>
    <a:srgbClr val="33CC33"/>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4656" autoAdjust="0"/>
  </p:normalViewPr>
  <p:slideViewPr>
    <p:cSldViewPr>
      <p:cViewPr>
        <p:scale>
          <a:sx n="55" d="100"/>
          <a:sy n="55" d="100"/>
        </p:scale>
        <p:origin x="-1752"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473376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1" y="816429"/>
            <a:ext cx="8839199" cy="58782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12" descr="http://www.a-star.edu.sg/Portals/69/Skins/SIMTech/images/bannerPattern.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46667" b="13979"/>
          <a:stretch/>
        </p:blipFill>
        <p:spPr bwMode="auto">
          <a:xfrm flipH="1">
            <a:off x="4267200" y="4408714"/>
            <a:ext cx="4876800" cy="24492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userDrawn="1"/>
        </p:nvSpPr>
        <p:spPr bwMode="blackWhite">
          <a:xfrm>
            <a:off x="0" y="1"/>
            <a:ext cx="9144000" cy="571500"/>
          </a:xfrm>
          <a:prstGeom prst="rect">
            <a:avLst/>
          </a:prstGeom>
          <a:solidFill>
            <a:srgbClr val="CC6600"/>
          </a:solidFill>
          <a:ln w="3175">
            <a:noFill/>
            <a:miter lim="800000"/>
            <a:headEnd/>
            <a:tailEnd/>
          </a:ln>
          <a:effectLst>
            <a:outerShdw blurRad="50800" dist="38100" dir="5400000" algn="t" rotWithShape="0">
              <a:prstClr val="black">
                <a:alpha val="40000"/>
              </a:prstClr>
            </a:outerShdw>
          </a:effectLst>
        </p:spPr>
        <p:txBody>
          <a:bodyPr lIns="182880"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endParaRPr lang="en-US" altLang="en-US" sz="3200" dirty="0">
              <a:solidFill>
                <a:schemeClr val="bg1"/>
              </a:solidFill>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0" y="2675"/>
            <a:ext cx="9144000" cy="568827"/>
          </a:xfrm>
        </p:spPr>
        <p:txBody>
          <a:bodyPr/>
          <a:lstStyle>
            <a:lvl1pPr>
              <a:defRPr sz="3200">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16990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dirty="0" err="1" smtClean="0"/>
              <a:t>Kode</a:t>
            </a:r>
            <a:r>
              <a:rPr lang="en-US" dirty="0" smtClean="0"/>
              <a:t> MK :</a:t>
            </a:r>
            <a:endParaRPr lang="id-ID" dirty="0" smtClean="0"/>
          </a:p>
          <a:p>
            <a:r>
              <a:rPr lang="en-US" dirty="0" smtClean="0"/>
              <a:t>MK :</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id-ID"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MK :</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err="1" smtClean="0"/>
              <a:t>Kode</a:t>
            </a:r>
            <a:r>
              <a:rPr lang="en-US" dirty="0" smtClean="0"/>
              <a:t> MK :</a:t>
            </a:r>
            <a:endParaRPr lang="id-ID" dirty="0" smtClean="0"/>
          </a:p>
          <a:p>
            <a:r>
              <a:rPr lang="en-US" dirty="0" smtClean="0"/>
              <a:t>MK :</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id-ID"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MK :</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4.gi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id-ID" sz="4000" smtClean="0"/>
              <a:t>Studi Kasus  </a:t>
            </a:r>
            <a:endParaRPr lang="id-ID"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10</a:t>
            </a:r>
            <a:endPar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2"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p>
          <a:p>
            <a:pPr algn="ctr"/>
            <a:r>
              <a:rPr lang="id-ID" sz="1200" dirty="0" smtClean="0">
                <a:latin typeface="Arial" panose="020B0604020202020204" pitchFamily="34" charset="0"/>
                <a:cs typeface="Arial" panose="020B0604020202020204" pitchFamily="34" charset="0"/>
              </a:rPr>
              <a:t>MMT223001</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normAutofit/>
          </a:bodyPr>
          <a:lstStyle/>
          <a:p>
            <a:r>
              <a:rPr lang="id-ID" dirty="0" smtClean="0"/>
              <a:t>KFC vs McDonald</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7" name="Footer Placeholder 2"/>
          <p:cNvSpPr>
            <a:spLocks noGrp="1"/>
          </p:cNvSpPr>
          <p:nvPr>
            <p:ph type="ftr" sz="quarter" idx="4294967295"/>
          </p:nvPr>
        </p:nvSpPr>
        <p:spPr>
          <a:xfrm>
            <a:off x="3124200" y="6356350"/>
            <a:ext cx="3103984" cy="365125"/>
          </a:xfrm>
          <a:prstGeom prst="rect">
            <a:avLst/>
          </a:prstGeom>
        </p:spPr>
        <p:txBody>
          <a:bodyPr/>
          <a:lstStyle/>
          <a:p>
            <a:pPr algn="ctr"/>
            <a:r>
              <a:rPr lang="en-US" sz="1200" dirty="0" err="1" smtClean="0">
                <a:latin typeface="Arial" panose="020B0604020202020204" pitchFamily="34" charset="0"/>
                <a:cs typeface="Arial" panose="020B0604020202020204" pitchFamily="34" charset="0"/>
              </a:rPr>
              <a:t>Kode</a:t>
            </a:r>
            <a:r>
              <a:rPr lang="en-US" sz="1200" dirty="0" smtClean="0">
                <a:latin typeface="Arial" panose="020B0604020202020204" pitchFamily="34" charset="0"/>
                <a:cs typeface="Arial" panose="020B0604020202020204" pitchFamily="34" charset="0"/>
              </a:rPr>
              <a:t> MK :</a:t>
            </a:r>
            <a:r>
              <a:rPr lang="id-ID" sz="1200" dirty="0" smtClean="0">
                <a:latin typeface="Arial" panose="020B0604020202020204" pitchFamily="34" charset="0"/>
                <a:cs typeface="Arial" panose="020B0604020202020204" pitchFamily="34" charset="0"/>
              </a:rPr>
              <a:t> General Business Env</a:t>
            </a:r>
            <a:endParaRPr lang="en-US" sz="1200" dirty="0" smtClean="0">
              <a:latin typeface="Arial" panose="020B0604020202020204" pitchFamily="34" charset="0"/>
              <a:cs typeface="Arial" panose="020B0604020202020204" pitchFamily="34" charset="0"/>
            </a:endParaRPr>
          </a:p>
          <a:p>
            <a:pPr algn="ctr"/>
            <a:r>
              <a:rPr lang="en-US" sz="1200" dirty="0" smtClean="0">
                <a:latin typeface="Arial" panose="020B0604020202020204" pitchFamily="34" charset="0"/>
                <a:cs typeface="Arial" panose="020B0604020202020204" pitchFamily="34" charset="0"/>
              </a:rPr>
              <a:t>  :</a:t>
            </a:r>
            <a:r>
              <a:rPr lang="id-ID" sz="120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M</a:t>
            </a:r>
            <a:r>
              <a:rPr lang="id-ID" sz="1200" dirty="0" smtClean="0">
                <a:latin typeface="Arial" panose="020B0604020202020204" pitchFamily="34" charset="0"/>
                <a:cs typeface="Arial" panose="020B0604020202020204" pitchFamily="34" charset="0"/>
              </a:rPr>
              <a:t>MT223001</a:t>
            </a:r>
            <a:endParaRPr lang="en-US" sz="1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marL="0" lvl="0" indent="0">
              <a:buNone/>
            </a:pPr>
            <a:r>
              <a:rPr lang="id-ID" sz="3200" dirty="0" smtClean="0"/>
              <a:t>Beberapa waktu yang lalu  lembaga riset W&amp;S</a:t>
            </a:r>
          </a:p>
          <a:p>
            <a:pPr marL="0" lvl="0" indent="0">
              <a:buNone/>
            </a:pPr>
            <a:r>
              <a:rPr lang="id-ID" sz="3200" dirty="0" smtClean="0"/>
              <a:t>Market Research mengadalan survei tentang popularitas restoran fast food di tiga negara : Indonesia,Vietnam dan Thailand. Dari sana  terlihat kalau KFC amat berjaya di Indonesia. Pertama , dari segi jumlah gerai, hingga tahun 2015 KFC punya 540 gerai, Sedangkan McD hingga Februari tahun 2916 baru memiliki 168 gerai </a:t>
            </a:r>
            <a:endParaRPr lang="id-ID" sz="3200" dirty="0"/>
          </a:p>
          <a:p>
            <a:pPr marL="0" lvl="0" indent="0">
              <a:buNone/>
            </a:pPr>
            <a:endParaRPr lang="id-ID" sz="3200" dirty="0"/>
          </a:p>
          <a:p>
            <a:endParaRPr lang="id-ID" sz="3200" dirty="0"/>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Kemudian responden Indonesia diberi pertanyaan ,semisal : coba sebutkan restoran cepat saji yang kamu tahu. Sekitar 55 persen menyebut KFC diikuti 27 persen menyebut McD. Kemudian pertanyaan lain restoran cepat saji mana yang sering dikunjungi. Sekitar 46 persen menjawab KFC, sedangkan McD 29,5 persen dan Hoka Hoka bento 10 persen.</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smtClean="0"/>
              <a:t>Kode MK :</a:t>
            </a:r>
            <a:endParaRPr lang="id-ID" smtClean="0"/>
          </a:p>
          <a:p>
            <a:r>
              <a:rPr lang="en-US" smtClean="0"/>
              <a:t>MK :</a:t>
            </a:r>
            <a:endParaRPr lang="en-US" dirty="0"/>
          </a:p>
        </p:txBody>
      </p:sp>
    </p:spTree>
    <p:extLst>
      <p:ext uri="{BB962C8B-B14F-4D97-AF65-F5344CB8AC3E}">
        <p14:creationId xmlns:p14="http://schemas.microsoft.com/office/powerpoint/2010/main" val="65202059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Atas dasar kasus diatas , coba lakukan analisis :</a:t>
            </a:r>
          </a:p>
          <a:p>
            <a:pPr marL="514350" indent="-514350">
              <a:buAutoNum type="arabicParenBoth"/>
            </a:pPr>
            <a:r>
              <a:rPr lang="id-ID" dirty="0" smtClean="0"/>
              <a:t>Lingkungan Global</a:t>
            </a:r>
          </a:p>
          <a:p>
            <a:pPr marL="514350" indent="-514350">
              <a:buAutoNum type="arabicParenBoth"/>
            </a:pPr>
            <a:r>
              <a:rPr lang="id-ID" dirty="0" smtClean="0"/>
              <a:t>Lingkungan sosial dan budaya </a:t>
            </a:r>
          </a:p>
          <a:p>
            <a:pPr marL="514350" indent="-514350">
              <a:buAutoNum type="arabicParenBoth"/>
            </a:pPr>
            <a:r>
              <a:rPr lang="id-ID" dirty="0" smtClean="0"/>
              <a:t>Lingkungan Ekologi</a:t>
            </a:r>
          </a:p>
          <a:p>
            <a:pPr marL="514350" indent="-514350">
              <a:buAutoNum type="arabicParenBoth"/>
            </a:pP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 Env.</a:t>
            </a:r>
          </a:p>
          <a:p>
            <a:r>
              <a:rPr lang="en-US" dirty="0" smtClean="0"/>
              <a:t>M</a:t>
            </a:r>
            <a:r>
              <a:rPr lang="id-ID" dirty="0" smtClean="0"/>
              <a:t>MT223000</a:t>
            </a:r>
            <a:endParaRPr lang="en-US" dirty="0"/>
          </a:p>
        </p:txBody>
      </p:sp>
    </p:spTree>
    <p:extLst>
      <p:ext uri="{BB962C8B-B14F-4D97-AF65-F5344CB8AC3E}">
        <p14:creationId xmlns:p14="http://schemas.microsoft.com/office/powerpoint/2010/main" val="137836825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Dari analisis :</a:t>
            </a:r>
          </a:p>
          <a:p>
            <a:pPr marL="514350" indent="-514350">
              <a:buAutoNum type="arabicParenBoth"/>
            </a:pPr>
            <a:r>
              <a:rPr lang="id-ID" dirty="0" smtClean="0"/>
              <a:t>Lingkungan Demografi </a:t>
            </a:r>
          </a:p>
          <a:p>
            <a:pPr marL="514350" indent="-514350">
              <a:buAutoNum type="arabicParenBoth"/>
            </a:pPr>
            <a:r>
              <a:rPr lang="id-ID" dirty="0" smtClean="0"/>
              <a:t>Lingkungan Pemerintah </a:t>
            </a:r>
          </a:p>
          <a:p>
            <a:pPr marL="514350" indent="-514350">
              <a:buAutoNum type="arabicParenBoth"/>
            </a:pPr>
            <a:r>
              <a:rPr lang="id-ID" dirty="0" smtClean="0"/>
              <a:t>Lingkungan Teknologi</a:t>
            </a:r>
          </a:p>
          <a:p>
            <a:pPr marL="514350" indent="-514350">
              <a:buAutoNum type="arabicParenBoth"/>
            </a:pPr>
            <a:endParaRPr lang="id-ID" dirty="0"/>
          </a:p>
          <a:p>
            <a:pPr marL="0" indent="0">
              <a:buNone/>
            </a:pPr>
            <a:r>
              <a:rPr lang="id-ID" dirty="0" smtClean="0"/>
              <a:t>Kelompok </a:t>
            </a:r>
            <a:endParaRPr lang="id-ID" dirty="0"/>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 Env.</a:t>
            </a:r>
          </a:p>
          <a:p>
            <a:r>
              <a:rPr lang="en-US" dirty="0" smtClean="0"/>
              <a:t>M</a:t>
            </a:r>
            <a:r>
              <a:rPr lang="id-ID" dirty="0" smtClean="0"/>
              <a:t>MT2230001</a:t>
            </a:r>
            <a:endParaRPr lang="en-US" dirty="0"/>
          </a:p>
        </p:txBody>
      </p:sp>
    </p:spTree>
    <p:extLst>
      <p:ext uri="{BB962C8B-B14F-4D97-AF65-F5344CB8AC3E}">
        <p14:creationId xmlns:p14="http://schemas.microsoft.com/office/powerpoint/2010/main" val="38634792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id-ID" dirty="0" smtClean="0"/>
              <a:t>Silahkan di analisa :</a:t>
            </a:r>
          </a:p>
          <a:p>
            <a:pPr marL="0" indent="0">
              <a:buNone/>
            </a:pPr>
            <a:r>
              <a:rPr lang="id-ID" dirty="0" smtClean="0"/>
              <a:t>Mengapa pergeseran demografi dan perkembangan teknologi  menciptakan tantangan dan peluang baru untuk bisnis ?</a:t>
            </a:r>
          </a:p>
          <a:p>
            <a:pPr marL="0" indent="0">
              <a:buNone/>
            </a:pPr>
            <a:endParaRPr lang="id-ID" dirty="0"/>
          </a:p>
          <a:p>
            <a:pPr marL="0" indent="0">
              <a:buNone/>
            </a:pPr>
            <a:r>
              <a:rPr lang="id-ID" dirty="0" smtClean="0"/>
              <a:t>Kelompok</a:t>
            </a:r>
          </a:p>
        </p:txBody>
      </p:sp>
      <p:sp>
        <p:nvSpPr>
          <p:cNvPr id="3" name="Date Placeholder 2"/>
          <p:cNvSpPr>
            <a:spLocks noGrp="1"/>
          </p:cNvSpPr>
          <p:nvPr>
            <p:ph type="dt" sz="half" idx="10"/>
          </p:nvPr>
        </p:nvSpPr>
        <p:spPr/>
        <p:txBody>
          <a:bodyPr/>
          <a:lstStyle/>
          <a:p>
            <a:r>
              <a:rPr lang="id-ID" smtClean="0"/>
              <a:t>17/9/2015</a:t>
            </a:r>
            <a:endParaRPr lang="en-US" dirty="0"/>
          </a:p>
        </p:txBody>
      </p:sp>
      <p:sp>
        <p:nvSpPr>
          <p:cNvPr id="4" name="Footer Placeholder 3"/>
          <p:cNvSpPr>
            <a:spLocks noGrp="1"/>
          </p:cNvSpPr>
          <p:nvPr>
            <p:ph type="ftr" sz="quarter" idx="11"/>
          </p:nvPr>
        </p:nvSpPr>
        <p:spPr/>
        <p:txBody>
          <a:bodyPr/>
          <a:lstStyle/>
          <a:p>
            <a:r>
              <a:rPr lang="en-US" dirty="0" smtClean="0"/>
              <a:t> MK :</a:t>
            </a:r>
            <a:r>
              <a:rPr lang="id-ID" dirty="0" smtClean="0"/>
              <a:t>General Business.Env</a:t>
            </a:r>
          </a:p>
          <a:p>
            <a:r>
              <a:rPr lang="en-US" dirty="0" smtClean="0"/>
              <a:t>M</a:t>
            </a:r>
            <a:r>
              <a:rPr lang="id-ID" smtClean="0"/>
              <a:t>MT2230001</a:t>
            </a:r>
            <a:r>
              <a:rPr lang="en-US" smtClean="0"/>
              <a:t> </a:t>
            </a:r>
            <a:r>
              <a:rPr lang="en-US" dirty="0" smtClean="0"/>
              <a:t>:</a:t>
            </a:r>
            <a:endParaRPr lang="en-US" dirty="0"/>
          </a:p>
        </p:txBody>
      </p:sp>
    </p:spTree>
    <p:extLst>
      <p:ext uri="{BB962C8B-B14F-4D97-AF65-F5344CB8AC3E}">
        <p14:creationId xmlns:p14="http://schemas.microsoft.com/office/powerpoint/2010/main" val="65668506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60648"/>
            <a:ext cx="8229600" cy="1143000"/>
          </a:xfrm>
        </p:spPr>
        <p:txBody>
          <a:bodyPr/>
          <a:lstStyle/>
          <a:p>
            <a:r>
              <a:rPr lang="id-ID" dirty="0" smtClean="0"/>
              <a:t>.</a:t>
            </a:r>
            <a:endParaRPr lang="id-ID" dirty="0"/>
          </a:p>
        </p:txBody>
      </p:sp>
      <p:sp>
        <p:nvSpPr>
          <p:cNvPr id="6" name="Date Placeholder 1"/>
          <p:cNvSpPr>
            <a:spLocks noGrp="1"/>
          </p:cNvSpPr>
          <p:nvPr>
            <p:ph type="dt" sz="half" idx="4294967295"/>
          </p:nvPr>
        </p:nvSpPr>
        <p:spPr>
          <a:xfrm>
            <a:off x="457200" y="6356350"/>
            <a:ext cx="2133600" cy="365125"/>
          </a:xfrm>
          <a:prstGeom prst="rect">
            <a:avLst/>
          </a:prstGeom>
        </p:spPr>
        <p:txBody>
          <a:bodyPr/>
          <a:lstStyle/>
          <a:p>
            <a:r>
              <a:rPr lang="id-ID" sz="1200" dirty="0" smtClean="0">
                <a:latin typeface="Arial" panose="020B0604020202020204" pitchFamily="34" charset="0"/>
                <a:cs typeface="Arial" panose="020B0604020202020204" pitchFamily="34" charset="0"/>
              </a:rPr>
              <a:t>0</a:t>
            </a:r>
            <a:r>
              <a:rPr lang="en-US" sz="1200" dirty="0" smtClean="0">
                <a:latin typeface="Arial" panose="020B0604020202020204" pitchFamily="34" charset="0"/>
                <a:cs typeface="Arial" panose="020B0604020202020204" pitchFamily="34" charset="0"/>
              </a:rPr>
              <a:t>8</a:t>
            </a:r>
            <a:r>
              <a:rPr lang="id-ID" sz="1200" dirty="0" smtClean="0">
                <a:latin typeface="Arial" panose="020B0604020202020204" pitchFamily="34" charset="0"/>
                <a:cs typeface="Arial" panose="020B0604020202020204" pitchFamily="34" charset="0"/>
              </a:rPr>
              <a:t>/</a:t>
            </a:r>
            <a:r>
              <a:rPr lang="en-US" sz="1200" dirty="0" smtClean="0">
                <a:latin typeface="Arial" panose="020B0604020202020204" pitchFamily="34" charset="0"/>
                <a:cs typeface="Arial" panose="020B0604020202020204" pitchFamily="34" charset="0"/>
              </a:rPr>
              <a:t>03</a:t>
            </a:r>
            <a:r>
              <a:rPr lang="id-ID" sz="1200" dirty="0" smtClean="0">
                <a:latin typeface="Arial" panose="020B0604020202020204" pitchFamily="34" charset="0"/>
                <a:cs typeface="Arial" panose="020B0604020202020204" pitchFamily="34" charset="0"/>
              </a:rPr>
              <a:t>/201</a:t>
            </a:r>
            <a:r>
              <a:rPr lang="en-US" sz="1200" dirty="0" smtClean="0">
                <a:latin typeface="Arial" panose="020B0604020202020204" pitchFamily="34" charset="0"/>
                <a:cs typeface="Arial" panose="020B0604020202020204" pitchFamily="34" charset="0"/>
              </a:rPr>
              <a:t>7</a:t>
            </a:r>
            <a:endParaRPr lang="en-US" sz="1200"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p:txBody>
          <a:bodyPr/>
          <a:lstStyle/>
          <a:p>
            <a:pPr>
              <a:buNone/>
            </a:pPr>
            <a:endParaRPr lang="en-US" sz="4400" dirty="0" smtClean="0">
              <a:solidFill>
                <a:srgbClr val="0033CC"/>
              </a:solidFill>
              <a:latin typeface="Arial" pitchFamily="34" charset="0"/>
              <a:cs typeface="Arial" pitchFamily="34" charset="0"/>
            </a:endParaRPr>
          </a:p>
          <a:p>
            <a:pPr>
              <a:buNone/>
            </a:pPr>
            <a:endParaRPr lang="en-US" sz="4400" dirty="0" smtClean="0">
              <a:solidFill>
                <a:srgbClr val="0033CC"/>
              </a:solidFill>
              <a:latin typeface="Arial" pitchFamily="34" charset="0"/>
              <a:cs typeface="Arial" pitchFamily="34" charset="0"/>
            </a:endParaRPr>
          </a:p>
          <a:p>
            <a:pPr algn="ctr">
              <a:buNone/>
            </a:pPr>
            <a:r>
              <a:rPr lang="en-US" sz="4400" b="1" dirty="0" smtClean="0">
                <a:solidFill>
                  <a:srgbClr val="0033CC"/>
                </a:solidFill>
                <a:latin typeface="Cambria" pitchFamily="18" charset="0"/>
                <a:cs typeface="Arial" pitchFamily="34" charset="0"/>
              </a:rPr>
              <a:t>TERIMA KASIH</a:t>
            </a:r>
            <a:endParaRPr lang="en-US" sz="4400" b="1" dirty="0">
              <a:solidFill>
                <a:srgbClr val="0033CC"/>
              </a:solidFill>
              <a:latin typeface="Cambria" pitchFamily="18" charset="0"/>
              <a:cs typeface="Arial" pitchFamily="34" charset="0"/>
            </a:endParaRPr>
          </a:p>
        </p:txBody>
      </p:sp>
    </p:spTree>
    <p:extLst>
      <p:ext uri="{BB962C8B-B14F-4D97-AF65-F5344CB8AC3E}">
        <p14:creationId xmlns:p14="http://schemas.microsoft.com/office/powerpoint/2010/main" val="4072623629"/>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3593</TotalTime>
  <Words>245</Words>
  <Application>Microsoft Office PowerPoint</Application>
  <PresentationFormat>On-screen Show (4:3)</PresentationFormat>
  <Paragraphs>44</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KFC vs McDonald</vt:lpstr>
      <vt:lpstr>PowerPoint Presentation</vt:lpstr>
      <vt:lpstr>PowerPoint Presentation</vt:lpstr>
      <vt:lpstr>PowerPoint Presentation</vt:lpstr>
      <vt:lpstr>PowerPoint Presentation</vt:lpstr>
      <vt:lpstr>.</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517</cp:revision>
  <cp:lastPrinted>2015-09-17T08:41:14Z</cp:lastPrinted>
  <dcterms:created xsi:type="dcterms:W3CDTF">2010-04-18T12:06:30Z</dcterms:created>
  <dcterms:modified xsi:type="dcterms:W3CDTF">2023-12-15T23:06:34Z</dcterms:modified>
</cp:coreProperties>
</file>