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14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Source Code Pro" panose="020B060402020202020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Amatic SC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711891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5233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0568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6455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4933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7256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6801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2110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859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570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5555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609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9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9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9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542925" y="40481"/>
            <a:ext cx="7392987" cy="422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807243"/>
            <a:ext cx="8229600" cy="19109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57200" y="2832497"/>
            <a:ext cx="8229600" cy="19109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6084887" y="4837509"/>
            <a:ext cx="2897186" cy="2405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07950" y="4841081"/>
            <a:ext cx="927100" cy="1797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9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542925" y="40481"/>
            <a:ext cx="7392987" cy="422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807243"/>
            <a:ext cx="4038599" cy="39362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648200" y="807243"/>
            <a:ext cx="4038599" cy="39362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6084887" y="4837509"/>
            <a:ext cx="2897186" cy="2405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107950" y="4841081"/>
            <a:ext cx="927100" cy="1797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9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23887" y="1282304"/>
            <a:ext cx="7886700" cy="21395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9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629150" y="1369218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9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0" cy="6179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0" cy="27634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9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9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190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381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9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9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3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9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9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-GB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9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6000">
                <a:latin typeface="Arial"/>
                <a:ea typeface="Arial"/>
                <a:cs typeface="Arial"/>
                <a:sym typeface="Arial"/>
              </a:rPr>
              <a:t>Pengembangan Produk/Jasa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err="1" smtClean="0"/>
              <a:t>Dr.</a:t>
            </a:r>
            <a:r>
              <a:rPr lang="en-GB" dirty="0" smtClean="0"/>
              <a:t> </a:t>
            </a:r>
            <a:r>
              <a:rPr lang="en-GB" dirty="0" err="1" smtClean="0"/>
              <a:t>Febriansyah</a:t>
            </a:r>
            <a:r>
              <a:rPr lang="en-GB" dirty="0" smtClean="0"/>
              <a:t>, SE., MM., MH. </a:t>
            </a:r>
            <a:endParaRPr lang="en-GB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369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en-GB" sz="252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Strategi yang dilakukan dalam membangun sebuah produk baru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947737"/>
            <a:ext cx="4057650" cy="4024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 memasuki pasar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Pahami Bisnis Anda dan Kuasai Pasar Anda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come first conquer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get trouble first “Lihat, amati, tiru, modifikasi, dan tingkatkan (bench marking)”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Membangun rencana pengembangan produk baru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 yang dilakukan dalam membangun sebuah produk baru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 memasuki pasar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91678"/>
            <a:ext cx="8229600" cy="365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3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Prinsip Membangun Bisnis</a:t>
            </a: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143000"/>
            <a:ext cx="4648199" cy="285035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/>
          <p:nvPr/>
        </p:nvSpPr>
        <p:spPr>
          <a:xfrm>
            <a:off x="6324600" y="1143000"/>
            <a:ext cx="1600199" cy="4571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5716" y="0"/>
                </a:moveTo>
                <a:close/>
                <a:lnTo>
                  <a:pt x="-5716" y="120000"/>
                </a:lnTo>
              </a:path>
              <a:path w="120000" h="120000" fill="none" extrusionOk="0">
                <a:moveTo>
                  <a:pt x="-5716" y="22500"/>
                </a:moveTo>
                <a:lnTo>
                  <a:pt x="-102382" y="22500"/>
                </a:lnTo>
                <a:lnTo>
                  <a:pt x="-202855" y="210000"/>
                </a:lnTo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Konsep Kualitas</a:t>
            </a:r>
          </a:p>
        </p:txBody>
      </p:sp>
      <p:sp>
        <p:nvSpPr>
          <p:cNvPr id="164" name="Shape 164"/>
          <p:cNvSpPr/>
          <p:nvPr/>
        </p:nvSpPr>
        <p:spPr>
          <a:xfrm>
            <a:off x="6324600" y="1885950"/>
            <a:ext cx="2514599" cy="4571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3638" y="0"/>
                </a:moveTo>
                <a:close/>
                <a:lnTo>
                  <a:pt x="-3638" y="120000"/>
                </a:lnTo>
              </a:path>
              <a:path w="120000" h="120000" fill="none" extrusionOk="0">
                <a:moveTo>
                  <a:pt x="-3638" y="22500"/>
                </a:moveTo>
                <a:lnTo>
                  <a:pt x="-64622" y="22500"/>
                </a:lnTo>
                <a:lnTo>
                  <a:pt x="-127878" y="110000"/>
                </a:lnTo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 dan Konsep Manajemen</a:t>
            </a:r>
          </a:p>
        </p:txBody>
      </p:sp>
      <p:sp>
        <p:nvSpPr>
          <p:cNvPr id="165" name="Shape 165"/>
          <p:cNvSpPr/>
          <p:nvPr/>
        </p:nvSpPr>
        <p:spPr>
          <a:xfrm>
            <a:off x="6324600" y="2686050"/>
            <a:ext cx="1600199" cy="4571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5716" y="0"/>
                </a:moveTo>
                <a:close/>
                <a:lnTo>
                  <a:pt x="-5716" y="120000"/>
                </a:lnTo>
              </a:path>
              <a:path w="120000" h="120000" fill="none" extrusionOk="0">
                <a:moveTo>
                  <a:pt x="-5716" y="22500"/>
                </a:moveTo>
                <a:lnTo>
                  <a:pt x="-192144" y="22500"/>
                </a:lnTo>
                <a:lnTo>
                  <a:pt x="-385717" y="-112500"/>
                </a:lnTo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Proses (How to operate)</a:t>
            </a:r>
          </a:p>
        </p:txBody>
      </p:sp>
      <p:sp>
        <p:nvSpPr>
          <p:cNvPr id="166" name="Shape 166"/>
          <p:cNvSpPr/>
          <p:nvPr/>
        </p:nvSpPr>
        <p:spPr>
          <a:xfrm>
            <a:off x="5638800" y="3486150"/>
            <a:ext cx="3200399" cy="4571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2856" y="0"/>
                </a:moveTo>
                <a:close/>
                <a:lnTo>
                  <a:pt x="-2856" y="120000"/>
                </a:lnTo>
              </a:path>
              <a:path w="120000" h="120000" fill="none" extrusionOk="0">
                <a:moveTo>
                  <a:pt x="-2856" y="22500"/>
                </a:moveTo>
                <a:lnTo>
                  <a:pt x="-55656" y="22500"/>
                </a:lnTo>
                <a:lnTo>
                  <a:pt x="-110478" y="-54999"/>
                </a:lnTo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Konsep Marketing (Branding, Positioning, Differentiation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762000" y="891778"/>
            <a:ext cx="7772400" cy="350043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TAHAPAN SIKLUS HIDUP RODUK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1219200" y="1828800"/>
            <a:ext cx="7772400" cy="27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Pengenalan pasar </a:t>
            </a: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Pertumbuhan pasar</a:t>
            </a: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Kematangan pasar</a:t>
            </a: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Penurunan penjualan</a:t>
            </a:r>
          </a:p>
        </p:txBody>
      </p:sp>
      <p:cxnSp>
        <p:nvCxnSpPr>
          <p:cNvPr id="173" name="Shape 173"/>
          <p:cNvCxnSpPr/>
          <p:nvPr/>
        </p:nvCxnSpPr>
        <p:spPr>
          <a:xfrm flipH="1">
            <a:off x="2286000" y="1314450"/>
            <a:ext cx="2133599" cy="51434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74" name="Shape 174"/>
          <p:cNvCxnSpPr/>
          <p:nvPr/>
        </p:nvCxnSpPr>
        <p:spPr>
          <a:xfrm flipH="1">
            <a:off x="3810000" y="1314450"/>
            <a:ext cx="609599" cy="8572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75" name="Shape 175"/>
          <p:cNvCxnSpPr/>
          <p:nvPr/>
        </p:nvCxnSpPr>
        <p:spPr>
          <a:xfrm>
            <a:off x="4419600" y="1314450"/>
            <a:ext cx="1066799" cy="120014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76" name="Shape 176"/>
          <p:cNvCxnSpPr/>
          <p:nvPr/>
        </p:nvCxnSpPr>
        <p:spPr>
          <a:xfrm>
            <a:off x="4419600" y="1314450"/>
            <a:ext cx="2743199" cy="15430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ctrTitle"/>
          </p:nvPr>
        </p:nvSpPr>
        <p:spPr>
          <a:xfrm>
            <a:off x="609600" y="628650"/>
            <a:ext cx="8229600" cy="171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838200" marR="0" lvl="0" indent="-8382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-GB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Pengenalan pasar (market introduction)</a:t>
            </a:r>
            <a: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Penjualan berada di tingkat rendah karena ide baru dikenalkan</a:t>
            </a:r>
            <a:b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Pelanggan tidak mencari produk tersebut</a:t>
            </a:r>
            <a:b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Pelanggan tidak mengetahui produk tersebut</a:t>
            </a:r>
            <a:b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Promosi yang informatif diperlukan pada tahapan ini</a:t>
            </a:r>
            <a:b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Diperlukan waktu bagi pelanggan untuk mempelajari produk</a:t>
            </a:r>
            <a:b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Perusahaan mengalami kerugian selama tahap perkenalan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subTitle" idx="1"/>
          </p:nvPr>
        </p:nvSpPr>
        <p:spPr>
          <a:xfrm>
            <a:off x="762000" y="2514600"/>
            <a:ext cx="8381999" cy="23455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2"/>
            </a:pPr>
            <a:r>
              <a:rPr lang="en-GB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Pertumbuhan pasar (market growth)</a:t>
            </a:r>
          </a:p>
          <a:p>
            <a:pPr marL="609600" marR="0" lvl="0" indent="-609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Penjualan industri tumbuh secara pesat</a:t>
            </a:r>
          </a:p>
          <a:p>
            <a:pPr marL="609600" marR="0" lvl="0" indent="-609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Variasi produk bertambah banyak karena pendatang baru</a:t>
            </a:r>
          </a:p>
          <a:p>
            <a:pPr marL="609600" marR="0" lvl="0" indent="-609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Lebih banyak pelanggan membeli produk</a:t>
            </a:r>
          </a:p>
          <a:p>
            <a:pPr marL="609600" marR="0" lvl="0" indent="-609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Memperbaharui produk untuk dapat berkompetisi dg baik</a:t>
            </a:r>
          </a:p>
          <a:p>
            <a:pPr marL="609600" marR="0" lvl="0" indent="-609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Mencoba memperbaiki penawaran agar dapat menarik target</a:t>
            </a:r>
          </a:p>
          <a:p>
            <a:pPr marL="609600" marR="0" lvl="0" indent="-6096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571500"/>
            <a:ext cx="8534399" cy="171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42913" marR="0" lvl="0" indent="-442913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GB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Kematangan pasar (market maturity)</a:t>
            </a:r>
            <a: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Muncul ketika penjualan industri terhenti</a:t>
            </a:r>
            <a:b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Kompetisi semakin meningkat</a:t>
            </a:r>
            <a:b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Kompetitor menurunkan harga untuk menarik konsumen</a:t>
            </a:r>
            <a:b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Perusahaan yang kurang efisian keluar dari pasar  karena tidak dapat </a:t>
            </a:r>
            <a:b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bersaing</a:t>
            </a:r>
            <a:b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Promosi yang persuasif harus dilakukan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533400" y="2571750"/>
            <a:ext cx="8001000" cy="2114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</a:t>
            </a:r>
            <a:r>
              <a:rPr lang="en-GB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Penurunan penjualan (sales decline)</a:t>
            </a:r>
          </a:p>
          <a:p>
            <a: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Produk baru menggantikan produk lama</a:t>
            </a:r>
          </a:p>
          <a:p>
            <a: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Kompetisi harga produk sudah memasuki masa kritis</a:t>
            </a:r>
          </a:p>
          <a:p>
            <a: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Perusahaan dg merek kuat akan menghasilkan profit yang baik</a:t>
            </a:r>
          </a:p>
          <a:p>
            <a: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Saat produk baru melalui tahapan perkenalan, produk lama masih bisa mempertahankan penjualan</a:t>
            </a:r>
          </a:p>
          <a:p>
            <a:pPr marL="514350" marR="0" lvl="1" indent="-1714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685800" y="691753"/>
            <a:ext cx="7772400" cy="3893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Proses pengembangan produk baru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1943100"/>
            <a:ext cx="7772400" cy="2628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Menciptakan ide</a:t>
            </a:r>
          </a:p>
          <a:p>
            <a:pPr marL="742950" marR="0" lvl="2" indent="-742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Memilih ide</a:t>
            </a:r>
          </a:p>
          <a:p>
            <a:pPr marL="742950" marR="0" lvl="4" indent="-742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Mengevaluasi ide</a:t>
            </a:r>
          </a:p>
          <a:p>
            <a:pPr marL="742950" marR="0" lvl="2" indent="-742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Melakukan pengembangan</a:t>
            </a:r>
          </a:p>
          <a:p>
            <a:pPr marL="514350" marR="0" lvl="1" indent="-5143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Melakukan komersialisasi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07475" y="1989587"/>
            <a:ext cx="8458200" cy="1164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838200" marR="0" lvl="0" indent="-8382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Menciptakan ide</a:t>
            </a:r>
            <a:b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Ide baru dapat berasal dari pemasar, konsumen, agen,…</a:t>
            </a:r>
            <a:b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Membeli produk perusahaan lain, kemudian 			disempurnakan sebagai inovasi produk</a:t>
            </a:r>
          </a:p>
          <a:p>
            <a:pPr marL="838200" marR="0" lvl="0" indent="-8382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-GB" sz="2000">
                <a:latin typeface="Times New Roman"/>
                <a:ea typeface="Times New Roman"/>
                <a:cs typeface="Times New Roman"/>
                <a:sym typeface="Times New Roman"/>
              </a:rPr>
              <a:t>Memilih ide</a:t>
            </a:r>
          </a:p>
          <a:p>
            <a:pPr marL="1371600" marR="0" lvl="0" indent="-355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Proses evaluasi ide baru melalui analisis swot</a:t>
            </a:r>
          </a:p>
          <a:p>
            <a:pPr marL="1371600" marR="0" lvl="0" indent="-355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Pemilihan ide baru harus mempertimbangkan kesejahteraan konsumen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0" y="291450"/>
            <a:ext cx="9144000" cy="405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4" indent="-25400" rtl="0">
              <a:spcBef>
                <a:spcPts val="0"/>
              </a:spcBef>
              <a:buSzPct val="25000"/>
              <a:buNone/>
            </a:pPr>
            <a:r>
              <a:rPr lang="en-GB" sz="2000">
                <a:latin typeface="Times New Roman"/>
                <a:ea typeface="Times New Roman"/>
                <a:cs typeface="Times New Roman"/>
                <a:sym typeface="Times New Roman"/>
              </a:rPr>
              <a:t>	3. Mengevaluasi ide</a:t>
            </a:r>
            <a:br>
              <a:rPr lang="en-GB" sz="2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000">
                <a:latin typeface="Times New Roman"/>
                <a:ea typeface="Times New Roman"/>
                <a:cs typeface="Times New Roman"/>
                <a:sym typeface="Times New Roman"/>
              </a:rPr>
              <a:t>	* Pengujian konsep untuk mendapatkan reaksi dari pelanggan</a:t>
            </a:r>
            <a:br>
              <a:rPr lang="en-GB" sz="2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000">
                <a:latin typeface="Times New Roman"/>
                <a:ea typeface="Times New Roman"/>
                <a:cs typeface="Times New Roman"/>
                <a:sym typeface="Times New Roman"/>
              </a:rPr>
              <a:t>	* Riset pemasaran mulai dari kelompok fokus hingga survei formal dari   	   pelanggan</a:t>
            </a:r>
            <a:br>
              <a:rPr lang="en-GB" sz="2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00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GB" sz="2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000">
                <a:latin typeface="Times New Roman"/>
                <a:ea typeface="Times New Roman"/>
                <a:cs typeface="Times New Roman"/>
                <a:sym typeface="Times New Roman"/>
              </a:rPr>
              <a:t>4. Melakukan pengembangan</a:t>
            </a:r>
            <a:br>
              <a:rPr lang="en-GB" sz="2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000">
                <a:latin typeface="Times New Roman"/>
                <a:ea typeface="Times New Roman"/>
                <a:cs typeface="Times New Roman"/>
                <a:sym typeface="Times New Roman"/>
              </a:rPr>
              <a:t>	- Penyaringan dan evaluasi ide harus dianalisis lebih jauh</a:t>
            </a:r>
            <a:br>
              <a:rPr lang="en-GB" sz="2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000">
                <a:latin typeface="Times New Roman"/>
                <a:ea typeface="Times New Roman"/>
                <a:cs typeface="Times New Roman"/>
                <a:sym typeface="Times New Roman"/>
              </a:rPr>
              <a:t>	- Menguji bauran pemasaran</a:t>
            </a:r>
            <a:br>
              <a:rPr lang="en-GB" sz="2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000">
                <a:latin typeface="Times New Roman"/>
                <a:ea typeface="Times New Roman"/>
                <a:cs typeface="Times New Roman"/>
                <a:sym typeface="Times New Roman"/>
              </a:rPr>
              <a:t>	- Merevisi rencana</a:t>
            </a:r>
            <a:br>
              <a:rPr lang="en-GB" sz="2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00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GB" sz="2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Melakukan komersialisasi</a:t>
            </a:r>
            <a:br>
              <a:rPr lang="en-GB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* Diperlukan kerjasana antar perusahaan</a:t>
            </a:r>
            <a:br>
              <a:rPr lang="en-GB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* Fasilitas manufaktur/jasa harus dipersiapkan</a:t>
            </a:r>
            <a:br>
              <a:rPr lang="en-GB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* Barang harus diproduksi untuk mengisi saluran disrtibusi</a:t>
            </a:r>
            <a:br>
              <a:rPr lang="en-GB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* Karyawan disewah &amp; dilatih untuk memberikan pelayanan</a:t>
            </a:r>
            <a:br>
              <a:rPr lang="en-GB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00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GB" sz="2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00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GB" sz="20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GB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197</Words>
  <Application>Microsoft Office PowerPoint</Application>
  <PresentationFormat>On-screen Show (16:9)</PresentationFormat>
  <Paragraphs>45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Source Code Pro</vt:lpstr>
      <vt:lpstr>Calibri</vt:lpstr>
      <vt:lpstr>Times New Roman</vt:lpstr>
      <vt:lpstr>Amatic SC</vt:lpstr>
      <vt:lpstr>beach-day</vt:lpstr>
      <vt:lpstr>Office Theme</vt:lpstr>
      <vt:lpstr>Pengembangan Produk/Jasa</vt:lpstr>
      <vt:lpstr>Outline</vt:lpstr>
      <vt:lpstr>Prinsip Membangun Bisnis</vt:lpstr>
      <vt:lpstr>TAHAPAN SIKLUS HIDUP RODUK</vt:lpstr>
      <vt:lpstr>Pengenalan pasar (market introduction) - Penjualan berada di tingkat rendah karena ide baru dikenalkan - Pelanggan tidak mencari produk tersebut - Pelanggan tidak mengetahui produk tersebut - Promosi yang informatif diperlukan pada tahapan ini - Diperlukan waktu bagi pelanggan untuk mempelajari produk - Perusahaan mengalami kerugian selama tahap perkenalan</vt:lpstr>
      <vt:lpstr>3. Kematangan pasar (market maturity)  - Muncul ketika penjualan industri terhenti  - Kompetisi semakin meningkat  - Kompetitor menurunkan harga untuk menarik konsumen  - Perusahaan yang kurang efisian keluar dari pasar  karena tidak dapat      bersaing  - Promosi yang persuasif harus dilakukan</vt:lpstr>
      <vt:lpstr>Proses pengembangan produk baru</vt:lpstr>
      <vt:lpstr>Menciptakan ide - Ide baru dapat berasal dari pemasar, konsumen, agen,… - Membeli produk perusahaan lain, kemudian    disempurnakan sebagai inovasi produk Memilih ide Proses evaluasi ide baru melalui analisis swot Pemilihan ide baru harus mempertimbangkan kesejahteraan konsumen </vt:lpstr>
      <vt:lpstr> 3. Mengevaluasi ide  * Pengujian konsep untuk mendapatkan reaksi dari pelanggan  * Riset pemasaran mulai dari kelompok fokus hingga survei formal dari       pelanggan  4. Melakukan pengembangan  - Penyaringan dan evaluasi ide harus dianalisis lebih jauh  - Menguji bauran pemasaran  - Merevisi rencana  5. Melakukan komersialisasi  * Diperlukan kerjasana antar perusahaan  * Fasilitas manufaktur/jasa harus dipersiapkan  * Barang harus diproduksi untuk mengisi saluran disrtibusi  * Karyawan disewah &amp; dilatih untuk memberikan pelayanan   </vt:lpstr>
      <vt:lpstr>Strategi yang dilakukan dalam membangun sebuah produk baru</vt:lpstr>
      <vt:lpstr>Strategi memasuki pasar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Pengembangan Produk/Jasa</dc:title>
  <dc:creator>ASUS</dc:creator>
  <cp:lastModifiedBy>ASUS</cp:lastModifiedBy>
  <cp:revision>2</cp:revision>
  <dcterms:modified xsi:type="dcterms:W3CDTF">2024-04-16T02:38:11Z</dcterms:modified>
</cp:coreProperties>
</file>