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256" r:id="rId3"/>
    <p:sldId id="332" r:id="rId5"/>
    <p:sldId id="339" r:id="rId6"/>
    <p:sldId id="340" r:id="rId7"/>
    <p:sldId id="341" r:id="rId8"/>
    <p:sldId id="342" r:id="rId9"/>
    <p:sldId id="343" r:id="rId10"/>
    <p:sldId id="344" r:id="rId11"/>
    <p:sldId id="346" r:id="rId12"/>
    <p:sldId id="345" r:id="rId13"/>
    <p:sldId id="301" r:id="rId14"/>
  </p:sldIdLst>
  <p:sldSz cx="9144000" cy="6858000" type="screen4x3"/>
  <p:notesSz cx="6858000" cy="9077325"/>
  <p:custDataLst>
    <p:tags r:id="rId19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1"/>
    <p:restoredTop sz="94660"/>
  </p:normalViewPr>
  <p:slideViewPr>
    <p:cSldViewPr showGuides="1"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F0A4578-8B9C-40B2-B66D-2566DB3CBFB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93EB8A-CF0D-4190-BA14-A14A3349627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1650"/>
            <a:ext cx="5486400" cy="4084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1"/>
          <p:cNvSpPr/>
          <p:nvPr/>
        </p:nvSpPr>
        <p:spPr>
          <a:xfrm>
            <a:off x="838200" y="4419600"/>
            <a:ext cx="7772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sz="4000" b="1" dirty="0">
                <a:latin typeface="Cambria" panose="02040503050406030204" pitchFamily="18" charset="0"/>
              </a:rPr>
              <a:t>Pertemuan 14</a:t>
            </a:r>
            <a:endParaRPr sz="4000" b="1" dirty="0">
              <a:latin typeface="Cambria" panose="02040503050406030204" pitchFamily="18" charset="0"/>
            </a:endParaRPr>
          </a:p>
        </p:txBody>
      </p:sp>
      <p:sp>
        <p:nvSpPr>
          <p:cNvPr id="2051" name="Title 1"/>
          <p:cNvSpPr txBox="1"/>
          <p:nvPr/>
        </p:nvSpPr>
        <p:spPr>
          <a:xfrm>
            <a:off x="908050" y="1779588"/>
            <a:ext cx="7772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sz="4000" b="1" dirty="0">
                <a:latin typeface="Cambria" panose="02040503050406030204" pitchFamily="18" charset="0"/>
              </a:rPr>
              <a:t>Pemeliharaan Sistem Informasi (lanjutan)</a:t>
            </a:r>
            <a:endParaRPr sz="4000" dirty="0">
              <a:latin typeface="Cambria" panose="02040503050406030204" pitchFamily="18" charset="0"/>
            </a:endParaRPr>
          </a:p>
        </p:txBody>
      </p:sp>
      <p:sp>
        <p:nvSpPr>
          <p:cNvPr id="2" name="Footer Placeholder 1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822325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b="1" dirty="0"/>
              <a:t>Memelihara Perangkat Keras</a:t>
            </a:r>
            <a:endParaRPr b="1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  <a:ln/>
        </p:spPr>
        <p:txBody>
          <a:bodyPr vert="horz" wrap="square" lIns="91440" tIns="45720" rIns="91440" bIns="45720" anchor="t" anchorCtr="0"/>
          <a:p>
            <a:pPr marL="0" indent="0" algn="just">
              <a:buNone/>
            </a:pPr>
            <a:r>
              <a:rPr dirty="0"/>
              <a:t>Pemeliharaan perangkat keras terutama pemeliharaan preventif yang memerlukan reparasi, penggantian atau penambahan suku cadang dan komponen untuk merestorasi atau menjaga agar perangkat keras tetap bekerja dengan baik. </a:t>
            </a:r>
            <a:endParaRPr dirty="0"/>
          </a:p>
          <a:p>
            <a:pPr marL="0" indent="0" algn="just">
              <a:buNone/>
            </a:pPr>
            <a:endParaRPr dirty="0"/>
          </a:p>
          <a:p>
            <a:pPr marL="0" indent="0" algn="just">
              <a:buNone/>
            </a:pPr>
            <a:r>
              <a:rPr dirty="0"/>
              <a:t>Komponen perangkat keras sistem informasi sebaiknya dicek dan diservis secara periodik.</a:t>
            </a:r>
            <a:endParaRPr dirty="0"/>
          </a:p>
          <a:p>
            <a:pPr marL="0" indent="0">
              <a:buNone/>
            </a:pPr>
            <a:endParaRPr dirty="0"/>
          </a:p>
          <a:p>
            <a:pPr marL="0" indent="0" algn="just">
              <a:buNone/>
            </a:pP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0010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r>
              <a:rPr dirty="0"/>
              <a:t>TERIMA KASIH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04545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075" name="Group 7"/>
          <p:cNvGrpSpPr/>
          <p:nvPr/>
        </p:nvGrpSpPr>
        <p:grpSpPr>
          <a:xfrm>
            <a:off x="609600" y="381000"/>
            <a:ext cx="7848600" cy="654050"/>
            <a:chOff x="0" y="0"/>
            <a:chExt cx="7848600" cy="654666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7848600" cy="65466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1750" y="31780"/>
              <a:ext cx="7785100" cy="59110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133350" tIns="133350" rIns="133350" bIns="133350" spcCol="1270" anchor="ctr"/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Pencatatan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Historis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Proyek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41350" y="1524000"/>
            <a:ext cx="7785100" cy="432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just" defTabSz="914400">
              <a:buClrTx/>
              <a:buSzTx/>
              <a:buFontTx/>
              <a:buNone/>
              <a:defRPr/>
            </a:pP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Beberapa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catatan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dapat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dipertimbangkan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sebagai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data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hitoris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harus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disimpan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Arial" panose="020B0604020202020204" pitchFamily="34" charset="0"/>
                <a:ea typeface="+mn-ea"/>
                <a:cs typeface="+mn-cs"/>
              </a:rPr>
              <a:t>antara</a:t>
            </a:r>
            <a:r>
              <a:rPr kumimoji="0" lang="en-US" sz="25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lain :</a:t>
            </a:r>
            <a:endParaRPr kumimoji="0" lang="en-US" sz="25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algn="just" defTabSz="914400">
              <a:buClrTx/>
              <a:buSzTx/>
              <a:buFontTx/>
              <a:buNone/>
              <a:defRPr/>
            </a:pP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Rencana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realisasi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durasi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jadwal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pelaksanaan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Rencana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realisasi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jam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kerja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Copy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dari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semua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perubahan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rencana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manajemen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yang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disetujui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Semua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notulen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rapat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Laporan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kinerja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subkontraktor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Laporan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kepuasan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klien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.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457200" marR="0" indent="-457200" algn="just" defTabSz="914400">
              <a:buClrTx/>
              <a:buSzTx/>
              <a:buFontTx/>
              <a:buAutoNum type="arabicPeriod"/>
              <a:defRPr/>
            </a:pP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Tinjauan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akhir</a:t>
            </a:r>
            <a:r>
              <a:rPr kumimoji="0" lang="en-US" sz="2500" kern="1200" cap="none" spc="0" normalizeH="0" baseline="0" noProof="0" dirty="0">
                <a:latin typeface="+mn-lt"/>
                <a:ea typeface="+mn-ea"/>
                <a:cs typeface="+mn-cs"/>
              </a:rPr>
              <a:t> </a:t>
            </a:r>
            <a:r>
              <a:rPr kumimoji="0" lang="en-US" sz="2500" kern="1200" cap="none" spc="0" normalizeH="0" baseline="0" noProof="0" dirty="0" err="1">
                <a:latin typeface="+mn-lt"/>
                <a:ea typeface="+mn-ea"/>
                <a:cs typeface="+mn-cs"/>
              </a:rPr>
              <a:t>proyek</a:t>
            </a:r>
            <a:endParaRPr kumimoji="0" lang="en-US" sz="2500" kern="1200" cap="none" spc="0" normalizeH="0" baseline="0" noProof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b="1" dirty="0"/>
              <a:t>Jenis Pemeliharaan Sistem</a:t>
            </a:r>
            <a:endParaRPr b="1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dirty="0"/>
              <a:t>Pemeliharaan Korektif</a:t>
            </a:r>
            <a:endParaRPr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dirty="0"/>
              <a:t>Pemeliharaan Adaptif</a:t>
            </a:r>
            <a:endParaRPr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dirty="0"/>
              <a:t>Pemeliharaan Perfektif (Penyempurnaan)</a:t>
            </a:r>
            <a:endParaRPr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dirty="0"/>
              <a:t>Pemeliharaan Preventif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1. Pemeliharaan Korektif</a:t>
            </a:r>
            <a:endParaRPr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Adalah bagian pemeliharaan sistem yang tidak begitu tinggi nilainya dan lebih membebani, karena pemeliharaan ini </a:t>
            </a:r>
            <a:r>
              <a:rPr dirty="0">
                <a:solidFill>
                  <a:srgbClr val="FF0000"/>
                </a:solidFill>
              </a:rPr>
              <a:t>mengkoreksi kesalahan-kesalahan yang ditemukan pada saat sistem berjalan</a:t>
            </a:r>
            <a:r>
              <a:rPr dirty="0"/>
              <a:t>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228600" y="6356350"/>
            <a:ext cx="8229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2. Pemeliharaan Adaptif</a:t>
            </a:r>
            <a:endParaRPr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Dilakukan untuk menyesuaikan perubahan dalam lingkungan data atau pemrosesan dan memenuhi persyaratan pemakai baru.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3. Pemeliharaan Perfektif</a:t>
            </a:r>
            <a:endParaRPr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Mempertinggi cara kerja atau maintainabilitas (kemampuan untuk dipelihara). Tindakan ini juga memungkinkan sistem untuk memenuhi persyaratan pemakai yang sebelumnya tidak dikenal.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533400" y="6356350"/>
            <a:ext cx="7848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4. Pemeliharaan Preventif</a:t>
            </a:r>
            <a:endParaRPr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Pemeliharaan ini terdiri atas inspeksi periodik dan pemeriksaan sistem untuk mengungkap dan mengantisipasi permasalahan.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7848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b="1" dirty="0"/>
              <a:t>Memelihara Perangkat Lunak</a:t>
            </a:r>
            <a:endParaRPr b="1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 algn="just">
              <a:buNone/>
            </a:pPr>
            <a:r>
              <a:rPr dirty="0"/>
              <a:t>Perangkat lunak aplikasi terstruktur mungkin pula tidak, atau mungkin didokumentasikan munkin pula tidak. Beberapa perangkat lunak yang tidak terstruktur dan tidak didokumentasikan mungkin hampir tidak dapat dipelihara.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48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b="1" dirty="0"/>
              <a:t>Memelihara Perangkat Lunak</a:t>
            </a:r>
            <a:endParaRPr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 algn="just">
              <a:buNone/>
            </a:pPr>
            <a:r>
              <a:rPr dirty="0"/>
              <a:t>Salah satu penyebab mengapa pemeliharaan sistem memerlukan anggaran sistem yang amat banyak adalah </a:t>
            </a:r>
            <a:r>
              <a:rPr dirty="0">
                <a:solidFill>
                  <a:srgbClr val="FF0000"/>
                </a:solidFill>
              </a:rPr>
              <a:t>karena kenaikan tenaga yang dibutuhkan untuk mencoba memelihara perangkat lunak yang didokumentasikan serta distruktur secara acak-acakan</a:t>
            </a:r>
            <a:r>
              <a:rPr dirty="0"/>
              <a:t>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533400" y="6356350"/>
            <a:ext cx="7848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EDOMAN KELOMPOK BIDANG KEILMUANAN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LATAR BELAKANG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ujuan dan Mamfaat Kelompok Bidang Keilmuana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Organisasi &amp;amp; Status Dosen Ketua Kelompok Bidang Keilmua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Tugas dan Tanggung Jawab Dosen Ketua KBK dan Dosen Binaa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Tugas dan Tanggung Jawab Dosen Ketua KBK dan Dosen Binaan 2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Tugas dan Tanggung Jawab Dosen Ketua KBK dan Dosen Binaan 3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Tugas dan Tanggung Jawab Dosen Ketua KBK dan Dosen Binaan 4&amp;quot;&quot;/&gt;&lt;property id=&quot;20307&quot; value=&quot;268&quot;/&gt;&lt;/object&gt;&lt;object type=&quot;3&quot; unique_id=&quot;10012&quot;&gt;&lt;property id=&quot;20148&quot; value=&quot;5&quot;/&gt;&lt;property id=&quot;20300&quot; value=&quot;Slide 9 - &amp;quot;Tugas dan Tanggung Jawab Dosen Ketua KBK dan Dosen Binaan 5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Tugas dan Tanggung Jawab Dosen Ketua KBK dan Dosen Binaan 6&amp;quot;&quot;/&gt;&lt;property id=&quot;20307&quot; value=&quot;269&quot;/&gt;&lt;/object&gt;&lt;object type=&quot;3&quot; unique_id=&quot;10014&quot;&gt;&lt;property id=&quot;20148&quot; value=&quot;5&quot;/&gt;&lt;property id=&quot;20300&quot; value=&quot;Slide 11 - &amp;quot;MEKANISME KEGIATAN, MONITORING DAN EVALUASI &amp;quot;&quot;/&gt;&lt;property id=&quot;20307&quot; value=&quot;264&quot;/&gt;&lt;/object&gt;&lt;object type=&quot;3&quot; unique_id=&quot;10015&quot;&gt;&lt;property id=&quot;20148&quot; value=&quot;5&quot;/&gt;&lt;property id=&quot;20300&quot; value=&quot;Slide 12 - &amp;quot;MEKANISME KEGIATAN,  MONITORING DAN EVALUASI 2 &amp;quot;&quot;/&gt;&lt;property id=&quot;20307&quot; value=&quot;265&quot;/&gt;&lt;/object&gt;&lt;object type=&quot;3&quot; unique_id=&quot;10016&quot;&gt;&lt;property id=&quot;20148&quot; value=&quot;5&quot;/&gt;&lt;property id=&quot;20300&quot; value=&quot;Slide 13 - &amp;quot;Jadwal dan Program Kerja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Jadwal dan Program Kerja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3681</Words>
  <Application>WPS Presentation</Application>
  <PresentationFormat>On-screen Show (4:3)</PresentationFormat>
  <Paragraphs>79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Cambria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PEDOMAN KELOMPOK BIDANG KEILMUANAN</dc:title>
  <dc:creator>RZ Abd Aziz</dc:creator>
  <cp:lastModifiedBy>user</cp:lastModifiedBy>
  <cp:revision>152</cp:revision>
  <dcterms:created xsi:type="dcterms:W3CDTF">2010-04-20T02:58:33Z</dcterms:created>
  <dcterms:modified xsi:type="dcterms:W3CDTF">2025-01-05T11:02:53Z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4D7534CEC0AC4AF99728A19F9F14763C_12</vt:lpwstr>
  </property>
  <property fmtid="{D5CDD505-2E9C-101B-9397-08002B2CF9AE}" pid="3" name="KSOProductBuildVer">
    <vt:lpwstr>1033-12.2.0.19307</vt:lpwstr>
  </property>
</Properties>
</file>