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5"/>
  </p:handoutMasterIdLst>
  <p:sldIdLst>
    <p:sldId id="256" r:id="rId3"/>
    <p:sldId id="332" r:id="rId5"/>
    <p:sldId id="339" r:id="rId6"/>
    <p:sldId id="340" r:id="rId7"/>
    <p:sldId id="341" r:id="rId8"/>
    <p:sldId id="342" r:id="rId9"/>
    <p:sldId id="343" r:id="rId10"/>
    <p:sldId id="344" r:id="rId11"/>
    <p:sldId id="346" r:id="rId12"/>
    <p:sldId id="345" r:id="rId13"/>
    <p:sldId id="301" r:id="rId14"/>
  </p:sldIdLst>
  <p:sldSz cx="9144000" cy="6858000" type="screen4x3"/>
  <p:notesSz cx="6858000" cy="9077325"/>
  <p:custDataLst>
    <p:tags r:id="rId19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61"/>
    <p:restoredTop sz="94660"/>
  </p:normalViewPr>
  <p:slideViewPr>
    <p:cSldViewPr showGuides="1">
      <p:cViewPr varScale="1">
        <p:scale>
          <a:sx n="69" d="100"/>
          <a:sy n="69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gs" Target="tags/tag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handoutMaster" Target="handoutMasters/handoutMaster1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40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200">
                <a:latin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40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F0A4578-8B9C-40B2-B66D-2566DB3CBFB2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21713"/>
            <a:ext cx="2971800" cy="4540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200">
                <a:latin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21713"/>
            <a:ext cx="2971800" cy="4540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lvl="0" algn="r" eaLnBrk="1" hangingPunct="1">
              <a:buNone/>
            </a:pPr>
            <a:fld id="{9A0DB2DC-4C9A-4742-B13C-FB6460FD3503}" type="slidenum">
              <a:rPr lang="en-US" sz="1200" dirty="0">
                <a:latin typeface="Calibri" panose="020F0502020204030204" pitchFamily="34" charset="0"/>
              </a:rPr>
            </a:fld>
            <a:endParaRPr lang="en-US" sz="1200" dirty="0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793EB8A-CF0D-4190-BA14-A14A3349627C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0463" y="681038"/>
            <a:ext cx="4537075" cy="3403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11650"/>
            <a:ext cx="5486400" cy="40846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21713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21713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 anchor="b"/>
          <a:p>
            <a:pPr lvl="0" algn="r" eaLnBrk="1" hangingPunct="1">
              <a:buNone/>
            </a:pPr>
            <a:fld id="{9A0DB2DC-4C9A-4742-B13C-FB6460FD3503}" type="slidenum">
              <a:rPr lang="en-US" sz="1200" dirty="0">
                <a:latin typeface="Calibri" panose="020F0502020204030204" pitchFamily="34" charset="0"/>
              </a:rPr>
            </a:fld>
            <a:endParaRPr lang="en-US" sz="1200" dirty="0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/>
            <a:endParaRPr dirty="0"/>
          </a:p>
        </p:txBody>
      </p:sp>
      <p:sp>
        <p:nvSpPr>
          <p:cNvPr id="4" name="Slide Number Placeholder 3"/>
          <p:cNvSpPr txBox="1">
            <a:spLocks noGrp="1"/>
          </p:cNvSpPr>
          <p:nvPr>
            <p:ph type="sldNum" sz="quarter"/>
          </p:nvPr>
        </p:nvSpPr>
        <p:spPr>
          <a:noFill/>
        </p:spPr>
        <p:txBody>
          <a:bodyPr lIns="91440" tIns="45720" rIns="91440" bIns="45720" rtlCol="0" anchor="b"/>
          <a:p>
            <a:pPr lvl="0" algn="r" eaLnBrk="1" hangingPunct="1">
              <a:buNone/>
            </a:pPr>
            <a:fld id="{9A0DB2DC-4C9A-4742-B13C-FB6460FD3503}" type="slidenum">
              <a:rPr lang="en-US" sz="1200" dirty="0">
                <a:latin typeface="Calibri" panose="020F0502020204030204" pitchFamily="34" charset="0"/>
              </a:rPr>
            </a:fld>
            <a:endParaRPr lang="en-US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10/10/2017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2016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10/10/2017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2016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10/10/2017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2016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10/10/2017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2016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10/10/2017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2016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10/10/2017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2016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10/10/2017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2016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10/10/2017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2016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10/10/2017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2016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10/10/2017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2016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10/10/2017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2016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dirty="0"/>
              <a:t>Click to edit Master title style</a:t>
            </a:r>
            <a:endParaRPr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dirty="0"/>
              <a:t>Click to edit Master text styles</a:t>
            </a:r>
            <a:endParaRPr dirty="0"/>
          </a:p>
          <a:p>
            <a:pPr lvl="1"/>
            <a:r>
              <a:rPr dirty="0"/>
              <a:t>Second level</a:t>
            </a:r>
            <a:endParaRPr dirty="0"/>
          </a:p>
          <a:p>
            <a:pPr lvl="2"/>
            <a:r>
              <a:rPr dirty="0"/>
              <a:t>Third level</a:t>
            </a:r>
            <a:endParaRPr dirty="0"/>
          </a:p>
          <a:p>
            <a:pPr lvl="3"/>
            <a:r>
              <a:rPr dirty="0"/>
              <a:t>Fourth level</a:t>
            </a:r>
            <a:endParaRPr dirty="0"/>
          </a:p>
          <a:p>
            <a:pPr lvl="4"/>
            <a:r>
              <a:rPr dirty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10/10/2017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2016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050" name="Title 1"/>
          <p:cNvSpPr/>
          <p:nvPr/>
        </p:nvSpPr>
        <p:spPr>
          <a:xfrm>
            <a:off x="838200" y="4419600"/>
            <a:ext cx="7772400" cy="9906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algn="ctr"/>
            <a:r>
              <a:rPr sz="4000" b="1" dirty="0">
                <a:latin typeface="Cambria" panose="02040503050406030204" pitchFamily="18" charset="0"/>
              </a:rPr>
              <a:t>Pertemuan 14</a:t>
            </a:r>
            <a:endParaRPr sz="4000" b="1" dirty="0">
              <a:latin typeface="Cambria" panose="02040503050406030204" pitchFamily="18" charset="0"/>
            </a:endParaRPr>
          </a:p>
        </p:txBody>
      </p:sp>
      <p:sp>
        <p:nvSpPr>
          <p:cNvPr id="2051" name="Title 1"/>
          <p:cNvSpPr txBox="1"/>
          <p:nvPr/>
        </p:nvSpPr>
        <p:spPr>
          <a:xfrm>
            <a:off x="908050" y="1779588"/>
            <a:ext cx="7772400" cy="9906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algn="ctr"/>
            <a:r>
              <a:rPr sz="4000" b="1" dirty="0">
                <a:latin typeface="Cambria" panose="02040503050406030204" pitchFamily="18" charset="0"/>
              </a:rPr>
              <a:t>Pemeliharaan Sistem Informasi (lanjutan)</a:t>
            </a:r>
            <a:endParaRPr sz="4000" dirty="0">
              <a:latin typeface="Cambria" panose="02040503050406030204" pitchFamily="18" charset="0"/>
            </a:endParaRPr>
          </a:p>
        </p:txBody>
      </p:sp>
      <p:sp>
        <p:nvSpPr>
          <p:cNvPr id="2" name="Footer Placeholder 1"/>
          <p:cNvSpPr txBox="1">
            <a:spLocks noGrp="1"/>
          </p:cNvSpPr>
          <p:nvPr>
            <p:ph type="ftr" sz="quarter" idx="11"/>
          </p:nvPr>
        </p:nvSpPr>
        <p:spPr>
          <a:xfrm>
            <a:off x="457200" y="6356350"/>
            <a:ext cx="822325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</a:t>
            </a:r>
            <a:r>
              <a:rPr kumimoji="0" lang="en-US" alt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24</a:t>
            </a: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r>
              <a:rPr b="1" dirty="0"/>
              <a:t>Memelihara Perangkat Keras</a:t>
            </a:r>
            <a:endParaRPr b="1" dirty="0"/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  <a:ln/>
        </p:spPr>
        <p:txBody>
          <a:bodyPr vert="horz" wrap="square" lIns="91440" tIns="45720" rIns="91440" bIns="45720" anchor="t" anchorCtr="0"/>
          <a:p>
            <a:pPr marL="0" indent="0" algn="just">
              <a:buNone/>
            </a:pPr>
            <a:r>
              <a:rPr dirty="0"/>
              <a:t>Pemeliharaan perangkat keras terutama pemeliharaan preventif yang memerlukan reparasi, penggantian atau penambahan suku cadang dan komponen untuk merestorasi atau menjaga agar perangkat keras tetap bekerja dengan baik. </a:t>
            </a:r>
            <a:endParaRPr dirty="0"/>
          </a:p>
          <a:p>
            <a:pPr marL="0" indent="0" algn="just">
              <a:buNone/>
            </a:pPr>
            <a:endParaRPr dirty="0"/>
          </a:p>
          <a:p>
            <a:pPr marL="0" indent="0" algn="just">
              <a:buNone/>
            </a:pPr>
            <a:r>
              <a:rPr dirty="0"/>
              <a:t>Komponen perangkat keras sistem informasi sebaiknya dicek dan diservis secara periodik.</a:t>
            </a:r>
            <a:endParaRPr dirty="0"/>
          </a:p>
          <a:p>
            <a:pPr marL="0" indent="0">
              <a:buNone/>
            </a:pPr>
            <a:endParaRPr dirty="0"/>
          </a:p>
          <a:p>
            <a:pPr marL="0" indent="0" algn="just">
              <a:buNone/>
            </a:pPr>
            <a:endParaRPr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81000" y="6356350"/>
            <a:ext cx="80010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</a:t>
            </a:r>
            <a:r>
              <a:rPr kumimoji="0" lang="en-US" alt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24</a:t>
            </a: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533400" y="2362200"/>
            <a:ext cx="8229600" cy="1143000"/>
          </a:xfrm>
          <a:ln/>
        </p:spPr>
        <p:txBody>
          <a:bodyPr vert="horz" wrap="square" lIns="91440" tIns="45720" rIns="91440" bIns="45720" anchor="ctr" anchorCtr="0"/>
          <a:p>
            <a:r>
              <a:rPr dirty="0"/>
              <a:t>TERIMA KASIH</a:t>
            </a:r>
            <a:endParaRPr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457200" y="6356350"/>
            <a:ext cx="79248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</a:t>
            </a:r>
            <a:r>
              <a:rPr kumimoji="0" lang="en-US" alt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24</a:t>
            </a: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81000" y="6356350"/>
            <a:ext cx="804545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</a:t>
            </a:r>
            <a:r>
              <a:rPr kumimoji="0" lang="en-US" altLang="fi-FI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24</a:t>
            </a:r>
            <a:r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3075" name="Group 7"/>
          <p:cNvGrpSpPr/>
          <p:nvPr/>
        </p:nvGrpSpPr>
        <p:grpSpPr>
          <a:xfrm>
            <a:off x="609600" y="381000"/>
            <a:ext cx="7848600" cy="654050"/>
            <a:chOff x="0" y="0"/>
            <a:chExt cx="7848600" cy="654666"/>
          </a:xfrm>
        </p:grpSpPr>
        <p:sp>
          <p:nvSpPr>
            <p:cNvPr id="8" name="Rounded Rectangle 7"/>
            <p:cNvSpPr/>
            <p:nvPr/>
          </p:nvSpPr>
          <p:spPr>
            <a:xfrm>
              <a:off x="0" y="0"/>
              <a:ext cx="7848600" cy="654666"/>
            </a:xfrm>
            <a:prstGeom prst="round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</p:sp>
        <p:sp>
          <p:nvSpPr>
            <p:cNvPr id="9" name="Rounded Rectangle 4"/>
            <p:cNvSpPr/>
            <p:nvPr/>
          </p:nvSpPr>
          <p:spPr>
            <a:xfrm>
              <a:off x="31750" y="31780"/>
              <a:ext cx="7785100" cy="591106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lIns="133350" tIns="133350" rIns="133350" bIns="133350" spcCol="1270" anchor="ctr"/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Pencatatan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Historis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Proyek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641350" y="1524000"/>
            <a:ext cx="7785100" cy="4324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algn="just" defTabSz="914400">
              <a:buClrTx/>
              <a:buSzTx/>
              <a:buFontTx/>
              <a:buNone/>
              <a:defRPr/>
            </a:pPr>
            <a:r>
              <a:rPr kumimoji="0" lang="en-US" sz="2500" kern="1200" cap="none" spc="0" normalizeH="0" baseline="0" noProof="0" dirty="0" err="1">
                <a:latin typeface="Arial" panose="020B0604020202020204" pitchFamily="34" charset="0"/>
                <a:ea typeface="+mn-ea"/>
                <a:cs typeface="+mn-cs"/>
              </a:rPr>
              <a:t>Beberapa</a:t>
            </a:r>
            <a:r>
              <a:rPr kumimoji="0" lang="en-US" sz="2500" kern="1200" cap="none" spc="0" normalizeH="0" baseline="0" noProof="0" dirty="0"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Arial" panose="020B0604020202020204" pitchFamily="34" charset="0"/>
                <a:ea typeface="+mn-ea"/>
                <a:cs typeface="+mn-cs"/>
              </a:rPr>
              <a:t>catatan</a:t>
            </a:r>
            <a:r>
              <a:rPr kumimoji="0" lang="en-US" sz="2500" kern="1200" cap="none" spc="0" normalizeH="0" baseline="0" noProof="0" dirty="0">
                <a:latin typeface="Arial" panose="020B0604020202020204" pitchFamily="34" charset="0"/>
                <a:ea typeface="+mn-ea"/>
                <a:cs typeface="+mn-cs"/>
              </a:rPr>
              <a:t> yang </a:t>
            </a:r>
            <a:r>
              <a:rPr kumimoji="0" lang="en-US" sz="2500" kern="1200" cap="none" spc="0" normalizeH="0" baseline="0" noProof="0" dirty="0" err="1">
                <a:latin typeface="Arial" panose="020B0604020202020204" pitchFamily="34" charset="0"/>
                <a:ea typeface="+mn-ea"/>
                <a:cs typeface="+mn-cs"/>
              </a:rPr>
              <a:t>dapat</a:t>
            </a:r>
            <a:r>
              <a:rPr kumimoji="0" lang="en-US" sz="2500" kern="1200" cap="none" spc="0" normalizeH="0" baseline="0" noProof="0" dirty="0"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Arial" panose="020B0604020202020204" pitchFamily="34" charset="0"/>
                <a:ea typeface="+mn-ea"/>
                <a:cs typeface="+mn-cs"/>
              </a:rPr>
              <a:t>dipertimbangkan</a:t>
            </a:r>
            <a:r>
              <a:rPr kumimoji="0" lang="en-US" sz="2500" kern="1200" cap="none" spc="0" normalizeH="0" baseline="0" noProof="0" dirty="0"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Arial" panose="020B0604020202020204" pitchFamily="34" charset="0"/>
                <a:ea typeface="+mn-ea"/>
                <a:cs typeface="+mn-cs"/>
              </a:rPr>
              <a:t>sebagai</a:t>
            </a:r>
            <a:r>
              <a:rPr kumimoji="0" lang="en-US" sz="2500" kern="1200" cap="none" spc="0" normalizeH="0" baseline="0" noProof="0" dirty="0">
                <a:latin typeface="Arial" panose="020B0604020202020204" pitchFamily="34" charset="0"/>
                <a:ea typeface="+mn-ea"/>
                <a:cs typeface="+mn-cs"/>
              </a:rPr>
              <a:t> data </a:t>
            </a:r>
            <a:r>
              <a:rPr kumimoji="0" lang="en-US" sz="2500" kern="1200" cap="none" spc="0" normalizeH="0" baseline="0" noProof="0" dirty="0" err="1">
                <a:latin typeface="Arial" panose="020B0604020202020204" pitchFamily="34" charset="0"/>
                <a:ea typeface="+mn-ea"/>
                <a:cs typeface="+mn-cs"/>
              </a:rPr>
              <a:t>hitoris</a:t>
            </a:r>
            <a:r>
              <a:rPr kumimoji="0" lang="en-US" sz="2500" kern="1200" cap="none" spc="0" normalizeH="0" baseline="0" noProof="0" dirty="0">
                <a:latin typeface="Arial" panose="020B0604020202020204" pitchFamily="34" charset="0"/>
                <a:ea typeface="+mn-ea"/>
                <a:cs typeface="+mn-cs"/>
              </a:rPr>
              <a:t> yang </a:t>
            </a:r>
            <a:r>
              <a:rPr kumimoji="0" lang="en-US" sz="2500" kern="1200" cap="none" spc="0" normalizeH="0" baseline="0" noProof="0" dirty="0" err="1">
                <a:latin typeface="Arial" panose="020B0604020202020204" pitchFamily="34" charset="0"/>
                <a:ea typeface="+mn-ea"/>
                <a:cs typeface="+mn-cs"/>
              </a:rPr>
              <a:t>harus</a:t>
            </a:r>
            <a:r>
              <a:rPr kumimoji="0" lang="en-US" sz="2500" kern="1200" cap="none" spc="0" normalizeH="0" baseline="0" noProof="0" dirty="0"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Arial" panose="020B0604020202020204" pitchFamily="34" charset="0"/>
                <a:ea typeface="+mn-ea"/>
                <a:cs typeface="+mn-cs"/>
              </a:rPr>
              <a:t>disimpan</a:t>
            </a:r>
            <a:r>
              <a:rPr kumimoji="0" lang="en-US" sz="2500" kern="1200" cap="none" spc="0" normalizeH="0" baseline="0" noProof="0" dirty="0"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Arial" panose="020B0604020202020204" pitchFamily="34" charset="0"/>
                <a:ea typeface="+mn-ea"/>
                <a:cs typeface="+mn-cs"/>
              </a:rPr>
              <a:t>antara</a:t>
            </a:r>
            <a:r>
              <a:rPr kumimoji="0" lang="en-US" sz="2500" kern="1200" cap="none" spc="0" normalizeH="0" baseline="0" noProof="0" dirty="0">
                <a:latin typeface="Arial" panose="020B0604020202020204" pitchFamily="34" charset="0"/>
                <a:ea typeface="+mn-ea"/>
                <a:cs typeface="+mn-cs"/>
              </a:rPr>
              <a:t> lain :</a:t>
            </a:r>
            <a:endParaRPr kumimoji="0" lang="en-US" sz="2500" kern="1200" cap="none" spc="0" normalizeH="0" baseline="0" noProof="0" dirty="0">
              <a:latin typeface="Arial" panose="020B0604020202020204" pitchFamily="34" charset="0"/>
              <a:ea typeface="+mn-ea"/>
              <a:cs typeface="+mn-cs"/>
            </a:endParaRPr>
          </a:p>
          <a:p>
            <a:pPr marR="0" algn="just" defTabSz="914400">
              <a:buClrTx/>
              <a:buSzTx/>
              <a:buFontTx/>
              <a:buNone/>
              <a:defRPr/>
            </a:pPr>
            <a:endParaRPr kumimoji="0" lang="en-US" sz="2500" kern="1200" cap="none" spc="0" normalizeH="0" baseline="0" noProof="0" dirty="0">
              <a:latin typeface="+mn-lt"/>
              <a:ea typeface="+mn-ea"/>
              <a:cs typeface="+mn-cs"/>
            </a:endParaRPr>
          </a:p>
          <a:p>
            <a:pPr marL="457200" marR="0" indent="-457200" algn="just" defTabSz="914400">
              <a:buClrTx/>
              <a:buSzTx/>
              <a:buFontTx/>
              <a:buAutoNum type="arabicPeriod"/>
              <a:defRPr/>
            </a:pP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Rencana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dan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realisasi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durasi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jadwal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pelaksanaan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.</a:t>
            </a:r>
            <a:endParaRPr kumimoji="0" lang="en-US" sz="2500" kern="1200" cap="none" spc="0" normalizeH="0" baseline="0" noProof="0" dirty="0">
              <a:latin typeface="+mn-lt"/>
              <a:ea typeface="+mn-ea"/>
              <a:cs typeface="+mn-cs"/>
            </a:endParaRPr>
          </a:p>
          <a:p>
            <a:pPr marL="457200" marR="0" indent="-457200" algn="just" defTabSz="914400">
              <a:buClrTx/>
              <a:buSzTx/>
              <a:buFontTx/>
              <a:buAutoNum type="arabicPeriod"/>
              <a:defRPr/>
            </a:pP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Rencana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dan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realisasi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jam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kerja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.</a:t>
            </a:r>
            <a:endParaRPr kumimoji="0" lang="en-US" sz="2500" kern="1200" cap="none" spc="0" normalizeH="0" baseline="0" noProof="0" dirty="0">
              <a:latin typeface="+mn-lt"/>
              <a:ea typeface="+mn-ea"/>
              <a:cs typeface="+mn-cs"/>
            </a:endParaRPr>
          </a:p>
          <a:p>
            <a:pPr marL="457200" marR="0" indent="-457200" algn="just" defTabSz="914400">
              <a:buClrTx/>
              <a:buSzTx/>
              <a:buFontTx/>
              <a:buAutoNum type="arabicPeriod"/>
              <a:defRPr/>
            </a:pP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Copy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dari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semua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perubahan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rencana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manajemen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proyek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yang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disetujui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.</a:t>
            </a:r>
            <a:endParaRPr kumimoji="0" lang="en-US" sz="2500" kern="1200" cap="none" spc="0" normalizeH="0" baseline="0" noProof="0" dirty="0">
              <a:latin typeface="+mn-lt"/>
              <a:ea typeface="+mn-ea"/>
              <a:cs typeface="+mn-cs"/>
            </a:endParaRPr>
          </a:p>
          <a:p>
            <a:pPr marL="457200" marR="0" indent="-457200" algn="just" defTabSz="914400">
              <a:buClrTx/>
              <a:buSzTx/>
              <a:buFontTx/>
              <a:buAutoNum type="arabicPeriod"/>
              <a:defRPr/>
            </a:pP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Semua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notulen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rapat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.</a:t>
            </a:r>
            <a:endParaRPr kumimoji="0" lang="en-US" sz="2500" kern="1200" cap="none" spc="0" normalizeH="0" baseline="0" noProof="0" dirty="0">
              <a:latin typeface="+mn-lt"/>
              <a:ea typeface="+mn-ea"/>
              <a:cs typeface="+mn-cs"/>
            </a:endParaRPr>
          </a:p>
          <a:p>
            <a:pPr marL="457200" marR="0" indent="-457200" algn="just" defTabSz="914400">
              <a:buClrTx/>
              <a:buSzTx/>
              <a:buFontTx/>
              <a:buAutoNum type="arabicPeriod"/>
              <a:defRPr/>
            </a:pP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Laporan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kinerja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subkontraktor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.</a:t>
            </a:r>
            <a:endParaRPr kumimoji="0" lang="en-US" sz="2500" kern="1200" cap="none" spc="0" normalizeH="0" baseline="0" noProof="0" dirty="0">
              <a:latin typeface="+mn-lt"/>
              <a:ea typeface="+mn-ea"/>
              <a:cs typeface="+mn-cs"/>
            </a:endParaRPr>
          </a:p>
          <a:p>
            <a:pPr marL="457200" marR="0" indent="-457200" algn="just" defTabSz="914400">
              <a:buClrTx/>
              <a:buSzTx/>
              <a:buFontTx/>
              <a:buAutoNum type="arabicPeriod"/>
              <a:defRPr/>
            </a:pP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Laporan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kepuasan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klien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.</a:t>
            </a:r>
            <a:endParaRPr kumimoji="0" lang="en-US" sz="2500" kern="1200" cap="none" spc="0" normalizeH="0" baseline="0" noProof="0" dirty="0">
              <a:latin typeface="+mn-lt"/>
              <a:ea typeface="+mn-ea"/>
              <a:cs typeface="+mn-cs"/>
            </a:endParaRPr>
          </a:p>
          <a:p>
            <a:pPr marL="457200" marR="0" indent="-457200" algn="just" defTabSz="914400">
              <a:buClrTx/>
              <a:buSzTx/>
              <a:buFontTx/>
              <a:buAutoNum type="arabicPeriod"/>
              <a:defRPr/>
            </a:pP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Tinjauan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akhir</a:t>
            </a:r>
            <a:r>
              <a:rPr kumimoji="0" lang="en-US" sz="2500" kern="1200" cap="none" spc="0" normalizeH="0" baseline="0" noProof="0" dirty="0">
                <a:latin typeface="+mn-lt"/>
                <a:ea typeface="+mn-ea"/>
                <a:cs typeface="+mn-cs"/>
              </a:rPr>
              <a:t> </a:t>
            </a:r>
            <a:r>
              <a:rPr kumimoji="0" lang="en-US" sz="2500" kern="1200" cap="none" spc="0" normalizeH="0" baseline="0" noProof="0" dirty="0" err="1">
                <a:latin typeface="+mn-lt"/>
                <a:ea typeface="+mn-ea"/>
                <a:cs typeface="+mn-cs"/>
              </a:rPr>
              <a:t>proyek</a:t>
            </a:r>
            <a:endParaRPr kumimoji="0" lang="en-US" sz="2500" kern="1200" cap="none" spc="0" normalizeH="0" baseline="0" noProof="0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algn="l"/>
            <a:r>
              <a:rPr b="1" dirty="0"/>
              <a:t>Jenis Pemeliharaan Sistem</a:t>
            </a:r>
            <a:endParaRPr b="1" dirty="0"/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dirty="0"/>
              <a:t>Pemeliharaan Korektif</a:t>
            </a:r>
            <a:endParaRPr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dirty="0"/>
              <a:t>Pemeliharaan Adaptif</a:t>
            </a:r>
            <a:endParaRPr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dirty="0"/>
              <a:t>Pemeliharaan Perfektif (Penyempurnaan)</a:t>
            </a:r>
            <a:endParaRPr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dirty="0"/>
              <a:t>Pemeliharaan Preventif</a:t>
            </a:r>
            <a:endParaRPr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457200" y="6356350"/>
            <a:ext cx="79248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</a:t>
            </a:r>
            <a:r>
              <a:rPr kumimoji="0" lang="en-US" alt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24</a:t>
            </a: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algn="l"/>
            <a:r>
              <a:rPr dirty="0"/>
              <a:t>1. Pemeliharaan Korektif</a:t>
            </a:r>
            <a:endParaRPr dirty="0"/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marL="0" indent="0">
              <a:buNone/>
            </a:pPr>
            <a:r>
              <a:rPr dirty="0"/>
              <a:t>Adalah bagian pemeliharaan sistem yang tidak begitu tinggi nilainya dan lebih membebani, karena pemeliharaan ini </a:t>
            </a:r>
            <a:r>
              <a:rPr dirty="0">
                <a:solidFill>
                  <a:srgbClr val="FF0000"/>
                </a:solidFill>
              </a:rPr>
              <a:t>mengkoreksi kesalahan-kesalahan yang ditemukan pada saat sistem berjalan</a:t>
            </a:r>
            <a:r>
              <a:rPr dirty="0"/>
              <a:t>.</a:t>
            </a:r>
            <a:endParaRPr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228600" y="6356350"/>
            <a:ext cx="8229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</a:t>
            </a:r>
            <a:r>
              <a:rPr kumimoji="0" lang="en-US" alt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24</a:t>
            </a: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algn="l"/>
            <a:r>
              <a:rPr dirty="0"/>
              <a:t>2. Pemeliharaan Adaptif</a:t>
            </a:r>
            <a:endParaRPr dirty="0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marL="0" indent="0">
              <a:buNone/>
            </a:pPr>
            <a:r>
              <a:rPr dirty="0"/>
              <a:t>Dilakukan untuk menyesuaikan perubahan dalam lingkungan data atau pemrosesan dan memenuhi persyaratan pemakai baru.</a:t>
            </a:r>
            <a:endParaRPr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81000" y="6356350"/>
            <a:ext cx="79248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</a:t>
            </a:r>
            <a:r>
              <a:rPr kumimoji="0" lang="en-US" alt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24</a:t>
            </a: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algn="l"/>
            <a:r>
              <a:rPr dirty="0"/>
              <a:t>3. Pemeliharaan Perfektif</a:t>
            </a:r>
            <a:endParaRPr dirty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marL="0" indent="0">
              <a:buNone/>
            </a:pPr>
            <a:r>
              <a:rPr dirty="0"/>
              <a:t>Mempertinggi cara kerja atau maintainabilitas (kemampuan untuk dipelihara). Tindakan ini juga memungkinkan sistem untuk memenuhi persyaratan pemakai yang sebelumnya tidak dikenal.</a:t>
            </a:r>
            <a:endParaRPr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533400" y="6356350"/>
            <a:ext cx="7848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</a:t>
            </a:r>
            <a:r>
              <a:rPr kumimoji="0" lang="en-US" alt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24</a:t>
            </a: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algn="l"/>
            <a:r>
              <a:rPr dirty="0"/>
              <a:t>4. Pemeliharaan Preventif</a:t>
            </a:r>
            <a:endParaRPr dirty="0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marL="0" indent="0">
              <a:buNone/>
            </a:pPr>
            <a:r>
              <a:rPr dirty="0"/>
              <a:t>Pemeliharaan ini terdiri atas inspeksi periodik dan pemeriksaan sistem untuk mengungkap dan mengantisipasi permasalahan.</a:t>
            </a:r>
            <a:endParaRPr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81000" y="6356350"/>
            <a:ext cx="7848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</a:t>
            </a:r>
            <a:r>
              <a:rPr kumimoji="0" lang="en-US" alt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24</a:t>
            </a: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r>
              <a:rPr b="1" dirty="0"/>
              <a:t>Memelihara Perangkat Lunak</a:t>
            </a:r>
            <a:endParaRPr b="1" dirty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marL="0" indent="0" algn="just">
              <a:buNone/>
            </a:pPr>
            <a:r>
              <a:rPr dirty="0"/>
              <a:t>Perangkat lunak aplikasi terstruktur mungkin pula tidak, atau mungkin didokumentasikan munkin pula tidak. Beberapa perangkat lunak yang tidak terstruktur dan tidak didokumentasikan mungkin hampir tidak dapat dipelihara.</a:t>
            </a:r>
            <a:endParaRPr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4800" y="6356350"/>
            <a:ext cx="79248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</a:t>
            </a:r>
            <a:r>
              <a:rPr kumimoji="0" lang="en-US" alt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24</a:t>
            </a: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r>
              <a:rPr b="1" dirty="0"/>
              <a:t>Memelihara Perangkat Lunak</a:t>
            </a:r>
            <a:endParaRPr b="1" dirty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marL="0" indent="0" algn="just">
              <a:buNone/>
            </a:pPr>
            <a:r>
              <a:rPr dirty="0"/>
              <a:t>Salah satu penyebab mengapa pemeliharaan sistem memerlukan anggaran sistem yang amat banyak adalah </a:t>
            </a:r>
            <a:r>
              <a:rPr dirty="0">
                <a:solidFill>
                  <a:srgbClr val="FF0000"/>
                </a:solidFill>
              </a:rPr>
              <a:t>karena kenaikan tenaga yang dibutuhkan untuk mencoba memelihara perangkat lunak yang didokumentasikan serta distruktur secara acak-acakan</a:t>
            </a:r>
            <a:r>
              <a:rPr dirty="0"/>
              <a:t>.</a:t>
            </a:r>
            <a:endParaRPr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533400" y="6356350"/>
            <a:ext cx="7848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No. 4FM-D2.04.01                                                Rev : 00                                     Tanggal Berlaku : 01 November 20</a:t>
            </a:r>
            <a:r>
              <a:rPr kumimoji="0" lang="en-US" alt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24</a:t>
            </a:r>
            <a:r>
              <a:rPr kumimoji="0" lang="fi-F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PEDOMAN KELOMPOK BIDANG KEILMUANAN&amp;#x0D;&amp;#x0A;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LATAR BELAKANG&amp;quot;&quot;/&gt;&lt;property id=&quot;20307&quot; value=&quot;257&quot;/&gt;&lt;/object&gt;&lt;object type=&quot;3&quot; unique_id=&quot;10006&quot;&gt;&lt;property id=&quot;20148&quot; value=&quot;5&quot;/&gt;&lt;property id=&quot;20300&quot; value=&quot;Slide 3 - &amp;quot;Tujuan dan Mamfaat Kelompok Bidang Keilmuanan&amp;quot;&quot;/&gt;&lt;property id=&quot;20307&quot; value=&quot;258&quot;/&gt;&lt;/object&gt;&lt;object type=&quot;3&quot; unique_id=&quot;10007&quot;&gt;&lt;property id=&quot;20148&quot; value=&quot;5&quot;/&gt;&lt;property id=&quot;20300&quot; value=&quot;Slide 4 - &amp;quot;Organisasi &amp;amp; Status Dosen Ketua Kelompok Bidang Keilmuan&amp;quot;&quot;/&gt;&lt;property id=&quot;20307&quot; value=&quot;259&quot;/&gt;&lt;/object&gt;&lt;object type=&quot;3&quot; unique_id=&quot;10008&quot;&gt;&lt;property id=&quot;20148&quot; value=&quot;5&quot;/&gt;&lt;property id=&quot;20300&quot; value=&quot;Slide 5 - &amp;quot;Tugas dan Tanggung Jawab Dosen Ketua KBK dan Dosen Binaan&amp;quot;&quot;/&gt;&lt;property id=&quot;20307&quot; value=&quot;260&quot;/&gt;&lt;/object&gt;&lt;object type=&quot;3&quot; unique_id=&quot;10009&quot;&gt;&lt;property id=&quot;20148&quot; value=&quot;5&quot;/&gt;&lt;property id=&quot;20300&quot; value=&quot;Slide 6 - &amp;quot;Tugas dan Tanggung Jawab Dosen Ketua KBK dan Dosen Binaan 2&amp;quot;&quot;/&gt;&lt;property id=&quot;20307&quot; value=&quot;261&quot;/&gt;&lt;/object&gt;&lt;object type=&quot;3&quot; unique_id=&quot;10010&quot;&gt;&lt;property id=&quot;20148&quot; value=&quot;5&quot;/&gt;&lt;property id=&quot;20300&quot; value=&quot;Slide 7 - &amp;quot;Tugas dan Tanggung Jawab Dosen Ketua KBK dan Dosen Binaan 3&amp;quot;&quot;/&gt;&lt;property id=&quot;20307&quot; value=&quot;262&quot;/&gt;&lt;/object&gt;&lt;object type=&quot;3&quot; unique_id=&quot;10011&quot;&gt;&lt;property id=&quot;20148&quot; value=&quot;5&quot;/&gt;&lt;property id=&quot;20300&quot; value=&quot;Slide 8 - &amp;quot;Tugas dan Tanggung Jawab Dosen Ketua KBK dan Dosen Binaan 4&amp;quot;&quot;/&gt;&lt;property id=&quot;20307&quot; value=&quot;268&quot;/&gt;&lt;/object&gt;&lt;object type=&quot;3&quot; unique_id=&quot;10012&quot;&gt;&lt;property id=&quot;20148&quot; value=&quot;5&quot;/&gt;&lt;property id=&quot;20300&quot; value=&quot;Slide 9 - &amp;quot;Tugas dan Tanggung Jawab Dosen Ketua KBK dan Dosen Binaan 5&amp;quot;&quot;/&gt;&lt;property id=&quot;20307&quot; value=&quot;263&quot;/&gt;&lt;/object&gt;&lt;object type=&quot;3&quot; unique_id=&quot;10013&quot;&gt;&lt;property id=&quot;20148&quot; value=&quot;5&quot;/&gt;&lt;property id=&quot;20300&quot; value=&quot;Slide 10 - &amp;quot;Tugas dan Tanggung Jawab Dosen Ketua KBK dan Dosen Binaan 6&amp;quot;&quot;/&gt;&lt;property id=&quot;20307&quot; value=&quot;269&quot;/&gt;&lt;/object&gt;&lt;object type=&quot;3&quot; unique_id=&quot;10014&quot;&gt;&lt;property id=&quot;20148&quot; value=&quot;5&quot;/&gt;&lt;property id=&quot;20300&quot; value=&quot;Slide 11 - &amp;quot;MEKANISME KEGIATAN, MONITORING DAN EVALUASI &amp;quot;&quot;/&gt;&lt;property id=&quot;20307&quot; value=&quot;264&quot;/&gt;&lt;/object&gt;&lt;object type=&quot;3&quot; unique_id=&quot;10015&quot;&gt;&lt;property id=&quot;20148&quot; value=&quot;5&quot;/&gt;&lt;property id=&quot;20300&quot; value=&quot;Slide 12 - &amp;quot;MEKANISME KEGIATAN,  MONITORING DAN EVALUASI 2 &amp;quot;&quot;/&gt;&lt;property id=&quot;20307&quot; value=&quot;265&quot;/&gt;&lt;/object&gt;&lt;object type=&quot;3&quot; unique_id=&quot;10016&quot;&gt;&lt;property id=&quot;20148&quot; value=&quot;5&quot;/&gt;&lt;property id=&quot;20300&quot; value=&quot;Slide 13 - &amp;quot;Jadwal dan Program Kerja&amp;quot;&quot;/&gt;&lt;property id=&quot;20307&quot; value=&quot;266&quot;/&gt;&lt;/object&gt;&lt;object type=&quot;3&quot; unique_id=&quot;10017&quot;&gt;&lt;property id=&quot;20148&quot; value=&quot;5&quot;/&gt;&lt;property id=&quot;20300&quot; value=&quot;Slide 14 - &amp;quot;Jadwal dan Program Kerja&amp;quot;&quot;/&gt;&lt;property id=&quot;20307&quot; value=&quot;267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3681</Words>
  <Application>WPS Presentation</Application>
  <PresentationFormat>On-screen Show (4:3)</PresentationFormat>
  <Paragraphs>79</Paragraphs>
  <Slides>11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9" baseType="lpstr">
      <vt:lpstr>Arial</vt:lpstr>
      <vt:lpstr>SimSun</vt:lpstr>
      <vt:lpstr>Wingdings</vt:lpstr>
      <vt:lpstr>Calibri</vt:lpstr>
      <vt:lpstr>Cambria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PEDOMAN KELOMPOK BIDANG KEILMUANAN</dc:title>
  <dc:creator>RZ Abd Aziz</dc:creator>
  <cp:lastModifiedBy>user</cp:lastModifiedBy>
  <cp:revision>152</cp:revision>
  <dcterms:created xsi:type="dcterms:W3CDTF">2010-04-20T02:58:33Z</dcterms:created>
  <dcterms:modified xsi:type="dcterms:W3CDTF">2025-01-05T11:02:53Z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4D7534CEC0AC4AF99728A19F9F14763C_12</vt:lpwstr>
  </property>
  <property fmtid="{D5CDD505-2E9C-101B-9397-08002B2CF9AE}" pid="3" name="KSOProductBuildVer">
    <vt:lpwstr>1033-12.2.0.19307</vt:lpwstr>
  </property>
</Properties>
</file>