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6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4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35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8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83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0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3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0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25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4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6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2C3094-7A31-4B67-A421-F3ABCFA6F5DD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8097E8-7495-4EA2-81A9-8684F22E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8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ANGGARAN BIAYA PRODUKSI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/>
              <a:t>ANGGARAN BAHAN BAKU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185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err="1" smtClean="0"/>
              <a:t>Anggaran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adalah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anggaran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disusun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mengetahui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produksi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dikeluarkan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perusahaan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rangka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memproduksi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barang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jadi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produksi</a:t>
            </a:r>
            <a:r>
              <a:rPr lang="en-US" sz="3200" dirty="0" smtClean="0"/>
              <a:t> </a:t>
            </a:r>
            <a:r>
              <a:rPr lang="en-US" sz="3200" dirty="0" err="1" smtClean="0"/>
              <a:t>dibagi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3 sub </a:t>
            </a:r>
            <a:r>
              <a:rPr lang="en-US" sz="3200" dirty="0" err="1" smtClean="0"/>
              <a:t>anggaran</a:t>
            </a:r>
            <a:r>
              <a:rPr lang="en-US" sz="3200" dirty="0" smtClean="0"/>
              <a:t> 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Bahan</a:t>
            </a:r>
            <a:r>
              <a:rPr lang="en-US" sz="3200" dirty="0" smtClean="0">
                <a:solidFill>
                  <a:schemeClr val="tx1"/>
                </a:solidFill>
              </a:rPr>
              <a:t> Baku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r>
              <a:rPr lang="en-US" sz="3200" dirty="0" smtClean="0">
                <a:solidFill>
                  <a:schemeClr val="tx1"/>
                </a:solidFill>
              </a:rPr>
              <a:t> Tenaga </a:t>
            </a:r>
            <a:r>
              <a:rPr lang="en-US" sz="3200" dirty="0" err="1" smtClean="0">
                <a:solidFill>
                  <a:schemeClr val="tx1"/>
                </a:solidFill>
              </a:rPr>
              <a:t>Kerja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Langsung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Biaya</a:t>
            </a:r>
            <a:r>
              <a:rPr lang="en-US" sz="3200" dirty="0" smtClean="0">
                <a:solidFill>
                  <a:schemeClr val="tx1"/>
                </a:solidFill>
              </a:rPr>
              <a:t> Overhead </a:t>
            </a:r>
            <a:r>
              <a:rPr lang="en-US" sz="3200" dirty="0" err="1" smtClean="0">
                <a:solidFill>
                  <a:schemeClr val="tx1"/>
                </a:solidFill>
              </a:rPr>
              <a:t>Produksi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96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40914"/>
            <a:ext cx="9601196" cy="1745086"/>
          </a:xfrm>
        </p:spPr>
        <p:txBody>
          <a:bodyPr>
            <a:normAutofit/>
          </a:bodyPr>
          <a:lstStyle/>
          <a:p>
            <a:r>
              <a:rPr lang="en-US" sz="4800" b="1" dirty="0" err="1" smtClean="0"/>
              <a:t>Anggaran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Bahan</a:t>
            </a:r>
            <a:r>
              <a:rPr lang="en-US" sz="4800" b="1" dirty="0" smtClean="0"/>
              <a:t> Baku</a:t>
            </a:r>
            <a:endParaRPr lang="en-US" sz="4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1368" y="2408349"/>
            <a:ext cx="10779617" cy="3467519"/>
          </a:xfrm>
        </p:spPr>
        <p:txBody>
          <a:bodyPr>
            <a:normAutofit lnSpcReduction="10000"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pemakaian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bahan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baku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</a:rPr>
              <a:t>Menentukan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jumlah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nilai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bahan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baku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diperlukan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utk</a:t>
            </a:r>
            <a:r>
              <a:rPr lang="en-US" sz="3200" dirty="0" smtClean="0">
                <a:solidFill>
                  <a:schemeClr val="tx1"/>
                </a:solidFill>
              </a:rPr>
              <a:t> 	</a:t>
            </a:r>
            <a:r>
              <a:rPr lang="en-US" sz="3200" dirty="0" err="1" smtClean="0">
                <a:solidFill>
                  <a:schemeClr val="tx1"/>
                </a:solidFill>
              </a:rPr>
              <a:t>kegiatan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produksi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satu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periode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2"/>
            </a:pPr>
            <a:r>
              <a:rPr lang="en-US" sz="3200" dirty="0" err="1" smtClean="0">
                <a:solidFill>
                  <a:schemeClr val="tx1"/>
                </a:solidFill>
              </a:rPr>
              <a:t>Anggaran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pembelian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Bahan</a:t>
            </a:r>
            <a:r>
              <a:rPr lang="en-US" sz="3200" dirty="0" smtClean="0">
                <a:solidFill>
                  <a:schemeClr val="tx1"/>
                </a:solidFill>
              </a:rPr>
              <a:t> Baku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dirty="0" err="1" smtClean="0">
                <a:solidFill>
                  <a:schemeClr val="tx1"/>
                </a:solidFill>
              </a:rPr>
              <a:t>Menentukan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jumlah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bahan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baku</a:t>
            </a:r>
            <a:r>
              <a:rPr lang="en-US" sz="3200" dirty="0" smtClean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dibeli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harga</a:t>
            </a:r>
            <a:r>
              <a:rPr lang="en-US" sz="3200" dirty="0" smtClean="0">
                <a:solidFill>
                  <a:schemeClr val="tx1"/>
                </a:solidFill>
              </a:rPr>
              <a:t> 	</a:t>
            </a:r>
            <a:r>
              <a:rPr lang="en-US" sz="3200" dirty="0" err="1" smtClean="0">
                <a:solidFill>
                  <a:schemeClr val="tx1"/>
                </a:solidFill>
              </a:rPr>
              <a:t>pembeliannya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periode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anggaran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733" y="682580"/>
            <a:ext cx="9601196" cy="516753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Contoh</a:t>
            </a:r>
            <a:r>
              <a:rPr lang="en-US" sz="3200" dirty="0"/>
              <a:t> :</a:t>
            </a:r>
          </a:p>
          <a:p>
            <a:pPr marL="0" indent="0">
              <a:buNone/>
            </a:pPr>
            <a:r>
              <a:rPr lang="en-US" dirty="0" err="1"/>
              <a:t>Satu</a:t>
            </a:r>
            <a:r>
              <a:rPr lang="en-US" dirty="0"/>
              <a:t> unit </a:t>
            </a:r>
            <a:r>
              <a:rPr lang="en-US" dirty="0" err="1"/>
              <a:t>kemeja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0.8 m </a:t>
            </a:r>
            <a:r>
              <a:rPr lang="en-US" dirty="0" err="1"/>
              <a:t>kain</a:t>
            </a:r>
            <a:r>
              <a:rPr lang="en-US" dirty="0"/>
              <a:t> </a:t>
            </a:r>
            <a:r>
              <a:rPr lang="en-US" dirty="0" err="1" smtClean="0"/>
              <a:t>katun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1.000 unit </a:t>
            </a:r>
            <a:r>
              <a:rPr lang="en-US" dirty="0" err="1"/>
              <a:t>kemeja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yang </a:t>
            </a:r>
            <a:r>
              <a:rPr lang="en-US" dirty="0" err="1"/>
              <a:t>diperluukan</a:t>
            </a:r>
            <a:r>
              <a:rPr lang="en-US" dirty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800 meter. Dari </a:t>
            </a:r>
            <a:r>
              <a:rPr lang="en-US" dirty="0" err="1" smtClean="0"/>
              <a:t>penjumlahan</a:t>
            </a:r>
            <a:r>
              <a:rPr lang="en-US" dirty="0" smtClean="0"/>
              <a:t> 1.000 unit x 0.8 m = 800 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Total </a:t>
            </a:r>
            <a:r>
              <a:rPr lang="en-US" sz="3600" dirty="0" err="1" smtClean="0"/>
              <a:t>biaya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baku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dikeluarkan</a:t>
            </a:r>
            <a:r>
              <a:rPr lang="en-US" sz="3600" dirty="0" smtClean="0"/>
              <a:t> </a:t>
            </a:r>
            <a:r>
              <a:rPr lang="en-US" sz="3600" dirty="0" err="1" smtClean="0"/>
              <a:t>adalah</a:t>
            </a:r>
            <a:r>
              <a:rPr lang="en-US" sz="3600" dirty="0" smtClean="0"/>
              <a:t> </a:t>
            </a:r>
            <a:r>
              <a:rPr lang="en-US" sz="3600" dirty="0" err="1" smtClean="0"/>
              <a:t>jika</a:t>
            </a:r>
            <a:r>
              <a:rPr lang="en-US" sz="3600" dirty="0" smtClean="0"/>
              <a:t> </a:t>
            </a:r>
            <a:r>
              <a:rPr lang="en-US" sz="3600" dirty="0" err="1" smtClean="0"/>
              <a:t>harga</a:t>
            </a:r>
            <a:r>
              <a:rPr lang="en-US" sz="3600" dirty="0" smtClean="0"/>
              <a:t> </a:t>
            </a:r>
            <a:r>
              <a:rPr lang="en-US" sz="3600" dirty="0" err="1" smtClean="0"/>
              <a:t>bahan</a:t>
            </a:r>
            <a:r>
              <a:rPr lang="en-US" sz="3600" dirty="0" smtClean="0"/>
              <a:t> </a:t>
            </a:r>
            <a:r>
              <a:rPr lang="en-US" sz="3600" dirty="0" err="1" smtClean="0"/>
              <a:t>baku</a:t>
            </a:r>
            <a:r>
              <a:rPr lang="en-US" sz="3600" dirty="0" smtClean="0"/>
              <a:t> </a:t>
            </a:r>
            <a:r>
              <a:rPr lang="en-US" sz="3600" dirty="0" err="1" smtClean="0"/>
              <a:t>sebesar</a:t>
            </a:r>
            <a:r>
              <a:rPr lang="en-US" sz="3600" dirty="0" smtClean="0"/>
              <a:t> </a:t>
            </a:r>
            <a:r>
              <a:rPr lang="en-US" sz="3600" dirty="0" err="1" smtClean="0"/>
              <a:t>Rp</a:t>
            </a:r>
            <a:r>
              <a:rPr lang="en-US" sz="3600" dirty="0" smtClean="0"/>
              <a:t> 20.000,- </a:t>
            </a:r>
            <a:r>
              <a:rPr lang="en-US" sz="3600" dirty="0" err="1" smtClean="0"/>
              <a:t>permeter</a:t>
            </a:r>
            <a:r>
              <a:rPr lang="en-US" sz="3600" dirty="0" smtClean="0"/>
              <a:t> </a:t>
            </a:r>
            <a:r>
              <a:rPr lang="en-US" sz="3600" dirty="0" err="1" smtClean="0"/>
              <a:t>maka</a:t>
            </a:r>
            <a:r>
              <a:rPr lang="en-US" sz="3600" dirty="0" smtClean="0"/>
              <a:t> = 800 meter x </a:t>
            </a:r>
            <a:r>
              <a:rPr lang="en-US" sz="3600" dirty="0" err="1" smtClean="0"/>
              <a:t>Rp</a:t>
            </a:r>
            <a:r>
              <a:rPr lang="en-US" sz="3600" dirty="0" smtClean="0"/>
              <a:t> 20.000,- = </a:t>
            </a:r>
            <a:r>
              <a:rPr lang="en-US" sz="3600" dirty="0" err="1" smtClean="0"/>
              <a:t>Rp</a:t>
            </a:r>
            <a:r>
              <a:rPr lang="en-US" sz="3600" dirty="0" smtClean="0"/>
              <a:t> 16.000.000,-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ANGGARAN TENAGA 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Tenaga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jasa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Tenaga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r>
              <a:rPr lang="en-US" sz="2800" dirty="0" smtClean="0"/>
              <a:t> </a:t>
            </a:r>
            <a:r>
              <a:rPr lang="en-US" sz="2800" dirty="0" err="1" smtClean="0"/>
              <a:t>terlibat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77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151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ANGGARAN BIAYA PRODUKSI</vt:lpstr>
      <vt:lpstr>Anggaran biaya produksi adalah anggaran yang disusun untuk mengetahui biaya produksi yang akan dikeluarkan oleh perusahaan dalam rangka memproduksi  barang jadi </vt:lpstr>
      <vt:lpstr>Anggaran Bahan Baku</vt:lpstr>
      <vt:lpstr>PowerPoint Presentation</vt:lpstr>
      <vt:lpstr>ANGGARAN TENAGA KERJA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ANGGARAN BIAYA PRODUKSI</dc:title>
  <dc:creator>ASUS</dc:creator>
  <cp:lastModifiedBy>ASUS</cp:lastModifiedBy>
  <cp:revision>6</cp:revision>
  <dcterms:created xsi:type="dcterms:W3CDTF">2021-04-12T23:55:17Z</dcterms:created>
  <dcterms:modified xsi:type="dcterms:W3CDTF">2021-04-13T01:15:42Z</dcterms:modified>
</cp:coreProperties>
</file>