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83D6-AF05-45E6-9A4F-A2B457F354D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14DB-85DD-4D41-9E68-A64E61AD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7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83D6-AF05-45E6-9A4F-A2B457F354D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14DB-85DD-4D41-9E68-A64E61AD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9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83D6-AF05-45E6-9A4F-A2B457F354D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14DB-85DD-4D41-9E68-A64E61AD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7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83D6-AF05-45E6-9A4F-A2B457F354D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14DB-85DD-4D41-9E68-A64E61AD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3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83D6-AF05-45E6-9A4F-A2B457F354D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14DB-85DD-4D41-9E68-A64E61AD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1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83D6-AF05-45E6-9A4F-A2B457F354D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14DB-85DD-4D41-9E68-A64E61AD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3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83D6-AF05-45E6-9A4F-A2B457F354D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14DB-85DD-4D41-9E68-A64E61AD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83D6-AF05-45E6-9A4F-A2B457F354D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14DB-85DD-4D41-9E68-A64E61AD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83D6-AF05-45E6-9A4F-A2B457F354D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14DB-85DD-4D41-9E68-A64E61AD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1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83D6-AF05-45E6-9A4F-A2B457F354D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14DB-85DD-4D41-9E68-A64E61AD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3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83D6-AF05-45E6-9A4F-A2B457F354D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14DB-85DD-4D41-9E68-A64E61AD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4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583D6-AF05-45E6-9A4F-A2B457F354D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D14DB-85DD-4D41-9E68-A64E61AD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1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6"/>
          <a:stretch/>
        </p:blipFill>
        <p:spPr>
          <a:xfrm>
            <a:off x="228600" y="228600"/>
            <a:ext cx="8755153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1"/>
            <a:ext cx="2514600" cy="1981199"/>
          </a:xfrm>
        </p:spPr>
        <p:txBody>
          <a:bodyPr>
            <a:normAutofit/>
          </a:bodyPr>
          <a:lstStyle/>
          <a:p>
            <a:pPr algn="l"/>
            <a:r>
              <a:rPr lang="en-US" sz="3400" dirty="0">
                <a:latin typeface="Forte" pitchFamily="66" charset="0"/>
              </a:rPr>
              <a:t>GUBAHAN RUANG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6096000"/>
            <a:ext cx="4800600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ORGANISASI SPASIAL</a:t>
            </a:r>
          </a:p>
        </p:txBody>
      </p:sp>
    </p:spTree>
    <p:extLst>
      <p:ext uri="{BB962C8B-B14F-4D97-AF65-F5344CB8AC3E}">
        <p14:creationId xmlns:p14="http://schemas.microsoft.com/office/powerpoint/2010/main" val="402735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4191000" cy="33187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4" y="1485899"/>
            <a:ext cx="4648200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94807"/>
            <a:ext cx="4516582" cy="301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4191000" cy="29802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11700"/>
            <a:ext cx="6019800" cy="397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MT Black" pitchFamily="18" charset="0"/>
                <a:cs typeface="Aharoni" pitchFamily="2" charset="-79"/>
              </a:rPr>
              <a:t>L I N I E 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latin typeface="Andalus" pitchFamily="18" charset="-78"/>
                <a:cs typeface="Andalus" pitchFamily="18" charset="-78"/>
              </a:rPr>
              <a:t>Organisasi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terdiri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dari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rangkaian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ruang</a:t>
            </a:r>
            <a:endParaRPr lang="en-US" i="1" dirty="0">
              <a:latin typeface="Andalus" pitchFamily="18" charset="-78"/>
              <a:cs typeface="Andalus" pitchFamily="18" charset="-78"/>
            </a:endParaRPr>
          </a:p>
          <a:p>
            <a:r>
              <a:rPr lang="en-US" i="1" dirty="0" err="1">
                <a:latin typeface="Andalus" pitchFamily="18" charset="-78"/>
                <a:cs typeface="Andalus" pitchFamily="18" charset="-78"/>
              </a:rPr>
              <a:t>Ruang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terkait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satu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sama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lain</a:t>
            </a:r>
          </a:p>
          <a:p>
            <a:r>
              <a:rPr lang="en-US" i="1" dirty="0" err="1">
                <a:latin typeface="Andalus" pitchFamily="18" charset="-78"/>
                <a:cs typeface="Andalus" pitchFamily="18" charset="-78"/>
              </a:rPr>
              <a:t>Penghubung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ruang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adalah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ruang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linier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76126"/>
            <a:ext cx="3352800" cy="276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609600"/>
            <a:ext cx="4343400" cy="4876800"/>
          </a:xfrm>
        </p:spPr>
        <p:txBody>
          <a:bodyPr>
            <a:normAutofit fontScale="90000"/>
          </a:bodyPr>
          <a:lstStyle/>
          <a:p>
            <a:r>
              <a:rPr lang="en-US" b="1" i="1" dirty="0" err="1">
                <a:latin typeface="Andalus" pitchFamily="18" charset="-78"/>
                <a:cs typeface="Andalus" pitchFamily="18" charset="-78"/>
              </a:rPr>
              <a:t>Terdiri</a:t>
            </a:r>
            <a:r>
              <a:rPr lang="en-US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i="1" dirty="0" err="1">
                <a:latin typeface="Andalus" pitchFamily="18" charset="-78"/>
                <a:cs typeface="Andalus" pitchFamily="18" charset="-78"/>
              </a:rPr>
              <a:t>dari</a:t>
            </a:r>
            <a:r>
              <a:rPr lang="en-US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i="1" dirty="0" err="1">
                <a:latin typeface="Andalus" pitchFamily="18" charset="-78"/>
                <a:cs typeface="Andalus" pitchFamily="18" charset="-78"/>
              </a:rPr>
              <a:t>ruang</a:t>
            </a:r>
            <a:r>
              <a:rPr lang="en-US" b="1" i="1" dirty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b="1" i="1" dirty="0" err="1">
                <a:latin typeface="Andalus" pitchFamily="18" charset="-78"/>
                <a:cs typeface="Andalus" pitchFamily="18" charset="-78"/>
              </a:rPr>
              <a:t>berulang</a:t>
            </a:r>
            <a:br>
              <a:rPr lang="en-US" i="1" dirty="0">
                <a:latin typeface="Andalus" pitchFamily="18" charset="-78"/>
                <a:cs typeface="Andalus" pitchFamily="18" charset="-78"/>
              </a:rPr>
            </a:br>
            <a:br>
              <a:rPr lang="en-US" i="1" dirty="0">
                <a:latin typeface="Andalus" pitchFamily="18" charset="-78"/>
                <a:cs typeface="Andalus" pitchFamily="18" charset="-78"/>
              </a:rPr>
            </a:br>
            <a:br>
              <a:rPr lang="en-US" i="1" dirty="0">
                <a:latin typeface="Andalus" pitchFamily="18" charset="-78"/>
                <a:cs typeface="Andalus" pitchFamily="18" charset="-78"/>
              </a:rPr>
            </a:br>
            <a:r>
              <a:rPr lang="en-US" b="1" i="1" dirty="0" err="1">
                <a:latin typeface="Andalus" pitchFamily="18" charset="-78"/>
                <a:cs typeface="Andalus" pitchFamily="18" charset="-78"/>
              </a:rPr>
              <a:t>Rangkaian</a:t>
            </a:r>
            <a:r>
              <a:rPr lang="en-US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i="1" dirty="0" err="1">
                <a:latin typeface="Andalus" pitchFamily="18" charset="-78"/>
                <a:cs typeface="Andalus" pitchFamily="18" charset="-78"/>
              </a:rPr>
              <a:t>ruang</a:t>
            </a:r>
            <a:r>
              <a:rPr lang="en-US" b="1" i="1" dirty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b="1" i="1" dirty="0" err="1">
                <a:latin typeface="Andalus" pitchFamily="18" charset="-78"/>
                <a:cs typeface="Andalus" pitchFamily="18" charset="-78"/>
              </a:rPr>
              <a:t>berbeda</a:t>
            </a:r>
            <a:r>
              <a:rPr lang="en-US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i="1" dirty="0" err="1">
                <a:latin typeface="Andalus" pitchFamily="18" charset="-78"/>
                <a:cs typeface="Andalus" pitchFamily="18" charset="-78"/>
              </a:rPr>
              <a:t>memiliki</a:t>
            </a:r>
            <a:r>
              <a:rPr lang="en-US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i="1" dirty="0" err="1">
                <a:latin typeface="Andalus" pitchFamily="18" charset="-78"/>
                <a:cs typeface="Andalus" pitchFamily="18" charset="-78"/>
              </a:rPr>
              <a:t>paparan</a:t>
            </a:r>
            <a:r>
              <a:rPr lang="en-US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i="1" dirty="0" err="1">
                <a:latin typeface="Andalus" pitchFamily="18" charset="-78"/>
                <a:cs typeface="Andalus" pitchFamily="18" charset="-78"/>
              </a:rPr>
              <a:t>dengan</a:t>
            </a:r>
            <a:r>
              <a:rPr lang="en-US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i="1" dirty="0" err="1">
                <a:latin typeface="Andalus" pitchFamily="18" charset="-78"/>
                <a:cs typeface="Andalus" pitchFamily="18" charset="-78"/>
              </a:rPr>
              <a:t>eksterios</a:t>
            </a:r>
            <a:endParaRPr lang="en-US" b="1" i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99"/>
          <a:stretch/>
        </p:blipFill>
        <p:spPr>
          <a:xfrm>
            <a:off x="304800" y="457200"/>
            <a:ext cx="4114800" cy="1700392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52400" y="2895600"/>
            <a:ext cx="4038600" cy="16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i="1" dirty="0" err="1">
                <a:latin typeface="Andalus" pitchFamily="18" charset="-78"/>
                <a:cs typeface="Andalus" pitchFamily="18" charset="-78"/>
              </a:rPr>
              <a:t>Ruang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secara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fungsional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penting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dapat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berada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dimana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pun.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Dipertegas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dengan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bentuk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0"/>
            <a:ext cx="8488136" cy="2895600"/>
          </a:xfrm>
        </p:spPr>
      </p:pic>
    </p:spTree>
    <p:extLst>
      <p:ext uri="{BB962C8B-B14F-4D97-AF65-F5344CB8AC3E}">
        <p14:creationId xmlns:p14="http://schemas.microsoft.com/office/powerpoint/2010/main" val="106798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ndalus" pitchFamily="18" charset="-78"/>
                <a:cs typeface="Andalus" pitchFamily="18" charset="-78"/>
              </a:rPr>
              <a:t>Sifat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 L I N I E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3657599"/>
          </a:xfrm>
        </p:spPr>
        <p:txBody>
          <a:bodyPr/>
          <a:lstStyle/>
          <a:p>
            <a:r>
              <a:rPr lang="en-US" i="1" dirty="0" err="1">
                <a:latin typeface="Andalus" pitchFamily="18" charset="-78"/>
                <a:cs typeface="Andalus" pitchFamily="18" charset="-78"/>
              </a:rPr>
              <a:t>Memberikan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arah</a:t>
            </a:r>
            <a:endParaRPr lang="en-US" i="1" dirty="0">
              <a:latin typeface="Andalus" pitchFamily="18" charset="-78"/>
              <a:cs typeface="Andalus" pitchFamily="18" charset="-78"/>
            </a:endParaRPr>
          </a:p>
          <a:p>
            <a:r>
              <a:rPr lang="en-US" i="1" dirty="0" err="1">
                <a:latin typeface="Andalus" pitchFamily="18" charset="-78"/>
                <a:cs typeface="Andalus" pitchFamily="18" charset="-78"/>
              </a:rPr>
              <a:t>Menekankan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suatu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pergerakan</a:t>
            </a:r>
            <a:endParaRPr lang="en-US" i="1" dirty="0">
              <a:latin typeface="Andalus" pitchFamily="18" charset="-78"/>
              <a:cs typeface="Andalus" pitchFamily="18" charset="-78"/>
            </a:endParaRPr>
          </a:p>
          <a:p>
            <a:r>
              <a:rPr lang="en-US" i="1" dirty="0" err="1">
                <a:latin typeface="Andalus" pitchFamily="18" charset="-78"/>
                <a:cs typeface="Andalus" pitchFamily="18" charset="-78"/>
              </a:rPr>
              <a:t>Membuat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sebuah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pertumbuhan</a:t>
            </a:r>
            <a:endParaRPr lang="en-US" i="1" dirty="0">
              <a:latin typeface="Andalus" pitchFamily="18" charset="-78"/>
              <a:cs typeface="Andalus" pitchFamily="18" charset="-78"/>
            </a:endParaRPr>
          </a:p>
          <a:p>
            <a:r>
              <a:rPr lang="en-US" i="1" dirty="0" err="1">
                <a:latin typeface="Andalus" pitchFamily="18" charset="-78"/>
                <a:cs typeface="Andalus" pitchFamily="18" charset="-78"/>
              </a:rPr>
              <a:t>Pembatasan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ruang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bisa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melalui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bentuk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ruang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dominan</a:t>
            </a:r>
            <a:endParaRPr lang="en-US" i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447309"/>
            <a:ext cx="4953000" cy="19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5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ndalus" pitchFamily="18" charset="-78"/>
                <a:cs typeface="Andalus" pitchFamily="18" charset="-78"/>
              </a:rPr>
              <a:t>BENTUK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ORGANISASI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LINIER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96157" cy="3810000"/>
          </a:xfrm>
        </p:spPr>
      </p:pic>
    </p:spTree>
    <p:extLst>
      <p:ext uri="{BB962C8B-B14F-4D97-AF65-F5344CB8AC3E}">
        <p14:creationId xmlns:p14="http://schemas.microsoft.com/office/powerpoint/2010/main" val="223589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229601" cy="28501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971798"/>
            <a:ext cx="4069514" cy="388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6934200" cy="5269992"/>
          </a:xfrm>
        </p:spPr>
      </p:pic>
    </p:spTree>
    <p:extLst>
      <p:ext uri="{BB962C8B-B14F-4D97-AF65-F5344CB8AC3E}">
        <p14:creationId xmlns:p14="http://schemas.microsoft.com/office/powerpoint/2010/main" val="288139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t="10295" r="7025"/>
          <a:stretch/>
        </p:blipFill>
        <p:spPr>
          <a:xfrm>
            <a:off x="457200" y="304800"/>
            <a:ext cx="4648200" cy="31059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68600"/>
            <a:ext cx="55626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0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Aharoni" pitchFamily="2" charset="-79"/>
                <a:cs typeface="Aharoni" pitchFamily="2" charset="-79"/>
              </a:rPr>
              <a:t>Dasar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 - </a:t>
            </a:r>
            <a:r>
              <a:rPr lang="en-US" sz="3200" dirty="0" err="1">
                <a:latin typeface="Aharoni" pitchFamily="2" charset="-79"/>
                <a:cs typeface="Aharoni" pitchFamily="2" charset="-79"/>
              </a:rPr>
              <a:t>dasar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>
                <a:latin typeface="Aharoni" pitchFamily="2" charset="-79"/>
                <a:cs typeface="Aharoni" pitchFamily="2" charset="-79"/>
              </a:rPr>
              <a:t>dalam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>
                <a:latin typeface="Aharoni" pitchFamily="2" charset="-79"/>
                <a:cs typeface="Aharoni" pitchFamily="2" charset="-79"/>
              </a:rPr>
              <a:t>pengaturan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>
                <a:latin typeface="Aharoni" pitchFamily="2" charset="-79"/>
                <a:cs typeface="Aharoni" pitchFamily="2" charset="-79"/>
              </a:rPr>
              <a:t>ruang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 yang </a:t>
            </a:r>
            <a:r>
              <a:rPr lang="en-US" sz="3200" dirty="0" err="1">
                <a:latin typeface="Aharoni" pitchFamily="2" charset="-79"/>
                <a:cs typeface="Aharoni" pitchFamily="2" charset="-79"/>
              </a:rPr>
              <a:t>berhubungan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>
                <a:latin typeface="Aharoni" pitchFamily="2" charset="-79"/>
                <a:cs typeface="Aharoni" pitchFamily="2" charset="-79"/>
              </a:rPr>
              <a:t>dengan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>
                <a:latin typeface="Aharoni" pitchFamily="2" charset="-79"/>
                <a:cs typeface="Aharoni" pitchFamily="2" charset="-79"/>
              </a:rPr>
              <a:t>kebutuhan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 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khusus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Membutuhkan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khusus</a:t>
            </a:r>
            <a:endParaRPr lang="en-US" sz="2800" dirty="0"/>
          </a:p>
          <a:p>
            <a:r>
              <a:rPr lang="en-US" sz="2800" dirty="0" err="1"/>
              <a:t>Fleksibel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bebas</a:t>
            </a:r>
            <a:r>
              <a:rPr lang="en-US" sz="2800" dirty="0"/>
              <a:t> </a:t>
            </a:r>
            <a:r>
              <a:rPr lang="en-US" sz="2800" dirty="0" err="1"/>
              <a:t>dimanipulasi</a:t>
            </a:r>
            <a:endParaRPr lang="en-US" sz="2800" dirty="0"/>
          </a:p>
          <a:p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serupa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dikelompokkan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Membutuhkan</a:t>
            </a:r>
            <a:r>
              <a:rPr lang="en-US" sz="2800" dirty="0"/>
              <a:t> </a:t>
            </a:r>
            <a:r>
              <a:rPr lang="en-US" sz="2800" dirty="0" err="1"/>
              <a:t>eksterior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cahaya</a:t>
            </a:r>
            <a:endParaRPr lang="en-US" sz="2800" dirty="0"/>
          </a:p>
          <a:p>
            <a:r>
              <a:rPr lang="en-US" sz="2800" dirty="0" err="1"/>
              <a:t>Ruang</a:t>
            </a:r>
            <a:r>
              <a:rPr lang="en-US" sz="2800" dirty="0"/>
              <a:t> yang </a:t>
            </a:r>
            <a:r>
              <a:rPr lang="en-US" sz="2800" dirty="0" err="1"/>
              <a:t>terpisah</a:t>
            </a:r>
            <a:r>
              <a:rPr lang="en-US" sz="2800" dirty="0"/>
              <a:t> demi </a:t>
            </a:r>
            <a:r>
              <a:rPr lang="en-US" sz="2800" dirty="0" err="1"/>
              <a:t>privasi</a:t>
            </a:r>
            <a:endParaRPr lang="en-US" sz="2800" dirty="0"/>
          </a:p>
          <a:p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r>
              <a:rPr lang="en-US" sz="2800" dirty="0"/>
              <a:t> </a:t>
            </a:r>
            <a:r>
              <a:rPr lang="en-US" sz="2800" dirty="0" err="1"/>
              <a:t>diakses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4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4" b="10612"/>
          <a:stretch/>
        </p:blipFill>
        <p:spPr>
          <a:xfrm>
            <a:off x="862445" y="0"/>
            <a:ext cx="7356764" cy="29856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14255"/>
            <a:ext cx="4953000" cy="330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MT Black" pitchFamily="18" charset="0"/>
              </a:rPr>
              <a:t>R A D I A 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Bell MT" pitchFamily="18" charset="0"/>
              </a:rPr>
              <a:t>Kombinasi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elemen</a:t>
            </a:r>
            <a:r>
              <a:rPr lang="en-US" dirty="0">
                <a:latin typeface="Bell MT" pitchFamily="18" charset="0"/>
              </a:rPr>
              <a:t> linier </a:t>
            </a:r>
            <a:r>
              <a:rPr lang="en-US" dirty="0" err="1">
                <a:latin typeface="Bell MT" pitchFamily="18" charset="0"/>
              </a:rPr>
              <a:t>dan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terpusat</a:t>
            </a:r>
            <a:endParaRPr lang="en-US" dirty="0">
              <a:latin typeface="Bell MT" pitchFamily="18" charset="0"/>
            </a:endParaRPr>
          </a:p>
          <a:p>
            <a:r>
              <a:rPr lang="en-US" dirty="0" err="1">
                <a:latin typeface="Bell MT" pitchFamily="18" charset="0"/>
              </a:rPr>
              <a:t>Ruang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pusat</a:t>
            </a:r>
            <a:r>
              <a:rPr lang="en-US" dirty="0">
                <a:latin typeface="Bell MT" pitchFamily="18" charset="0"/>
              </a:rPr>
              <a:t> yang </a:t>
            </a:r>
            <a:r>
              <a:rPr lang="en-US" dirty="0" err="1">
                <a:latin typeface="Bell MT" pitchFamily="18" charset="0"/>
              </a:rPr>
              <a:t>dominan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menjulur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dari</a:t>
            </a:r>
            <a:r>
              <a:rPr lang="en-US" dirty="0">
                <a:latin typeface="Bell MT" pitchFamily="18" charset="0"/>
              </a:rPr>
              <a:t> linier </a:t>
            </a:r>
            <a:r>
              <a:rPr lang="en-US" dirty="0" err="1">
                <a:latin typeface="Bell MT" pitchFamily="18" charset="0"/>
              </a:rPr>
              <a:t>secara</a:t>
            </a:r>
            <a:r>
              <a:rPr lang="en-US" dirty="0">
                <a:latin typeface="Bell MT" pitchFamily="18" charset="0"/>
              </a:rPr>
              <a:t> radial </a:t>
            </a:r>
          </a:p>
          <a:p>
            <a:r>
              <a:rPr lang="en-US" dirty="0" err="1">
                <a:latin typeface="Bell MT" pitchFamily="18" charset="0"/>
              </a:rPr>
              <a:t>Denah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terbuka</a:t>
            </a:r>
            <a:r>
              <a:rPr lang="en-US" dirty="0">
                <a:latin typeface="Bell MT" pitchFamily="18" charset="0"/>
              </a:rPr>
              <a:t> yang </a:t>
            </a:r>
            <a:r>
              <a:rPr lang="en-US" dirty="0" err="1">
                <a:latin typeface="Bell MT" pitchFamily="18" charset="0"/>
              </a:rPr>
              <a:t>menggapai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keluar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dari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lingkungannya</a:t>
            </a:r>
            <a:endParaRPr lang="en-US" dirty="0">
              <a:latin typeface="Bell MT" pitchFamily="18" charset="0"/>
            </a:endParaRPr>
          </a:p>
          <a:p>
            <a:r>
              <a:rPr lang="en-US" dirty="0" err="1">
                <a:latin typeface="Bell MT" pitchFamily="18" charset="0"/>
              </a:rPr>
              <a:t>Memiliki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lengan-lengan</a:t>
            </a:r>
            <a:r>
              <a:rPr lang="en-US" dirty="0">
                <a:latin typeface="Bell MT" pitchFamily="18" charset="0"/>
              </a:rPr>
              <a:t> linier yang </a:t>
            </a:r>
            <a:r>
              <a:rPr lang="en-US" dirty="0" err="1">
                <a:latin typeface="Bell MT" pitchFamily="18" charset="0"/>
              </a:rPr>
              <a:t>dapat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memanjang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dan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menempelkan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diri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ke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dalam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fitur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khusus</a:t>
            </a:r>
            <a:endParaRPr lang="en-U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4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650710" cy="5562600"/>
          </a:xfrm>
        </p:spPr>
      </p:pic>
    </p:spTree>
    <p:extLst>
      <p:ext uri="{BB962C8B-B14F-4D97-AF65-F5344CB8AC3E}">
        <p14:creationId xmlns:p14="http://schemas.microsoft.com/office/powerpoint/2010/main" val="188334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ll MT" pitchFamily="18" charset="0"/>
              </a:rPr>
              <a:t>Varian </a:t>
            </a:r>
            <a:r>
              <a:rPr lang="en-US" dirty="0" err="1">
                <a:latin typeface="Bell MT" pitchFamily="18" charset="0"/>
              </a:rPr>
              <a:t>khusus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pola</a:t>
            </a:r>
            <a:r>
              <a:rPr lang="en-US" dirty="0">
                <a:latin typeface="Bell MT" pitchFamily="18" charset="0"/>
              </a:rPr>
              <a:t> radial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876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Bell MT" pitchFamily="18" charset="0"/>
              </a:rPr>
              <a:t>Lengan</a:t>
            </a:r>
            <a:r>
              <a:rPr lang="en-US" dirty="0">
                <a:latin typeface="Bell MT" pitchFamily="18" charset="0"/>
              </a:rPr>
              <a:t> – </a:t>
            </a:r>
            <a:r>
              <a:rPr lang="en-US" dirty="0" err="1">
                <a:latin typeface="Bell MT" pitchFamily="18" charset="0"/>
              </a:rPr>
              <a:t>lengan</a:t>
            </a:r>
            <a:r>
              <a:rPr lang="en-US" dirty="0">
                <a:latin typeface="Bell MT" pitchFamily="18" charset="0"/>
              </a:rPr>
              <a:t> linier </a:t>
            </a:r>
            <a:r>
              <a:rPr lang="en-US" dirty="0" err="1">
                <a:latin typeface="Bell MT" pitchFamily="18" charset="0"/>
              </a:rPr>
              <a:t>dapat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berbeda</a:t>
            </a:r>
            <a:r>
              <a:rPr lang="en-US" dirty="0">
                <a:latin typeface="Bell MT" pitchFamily="18" charset="0"/>
              </a:rPr>
              <a:t> demi </a:t>
            </a:r>
            <a:r>
              <a:rPr lang="en-US" dirty="0" err="1">
                <a:latin typeface="Bell MT" pitchFamily="18" charset="0"/>
              </a:rPr>
              <a:t>merespon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kebutuhan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fungsi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dan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lingkungan</a:t>
            </a:r>
            <a:endParaRPr lang="en-US" dirty="0">
              <a:latin typeface="Bell MT" pitchFamily="18" charset="0"/>
            </a:endParaRPr>
          </a:p>
          <a:p>
            <a:pPr marL="0" indent="0">
              <a:buNone/>
            </a:pPr>
            <a:endParaRPr lang="en-US" dirty="0">
              <a:latin typeface="Bell MT" pitchFamily="18" charset="0"/>
            </a:endParaRPr>
          </a:p>
          <a:p>
            <a:pPr marL="0" indent="0">
              <a:buNone/>
            </a:pPr>
            <a:endParaRPr lang="en-US" dirty="0">
              <a:latin typeface="Bell MT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Bell MT" pitchFamily="18" charset="0"/>
              </a:rPr>
              <a:t>Pola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Kincir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Angin</a:t>
            </a:r>
            <a:endParaRPr lang="en-US" dirty="0">
              <a:latin typeface="Bell MT" pitchFamily="18" charset="0"/>
            </a:endParaRPr>
          </a:p>
          <a:p>
            <a:pPr marL="0" indent="0">
              <a:buNone/>
            </a:pPr>
            <a:endParaRPr lang="en-US" dirty="0">
              <a:latin typeface="Bell MT" pitchFamily="18" charset="0"/>
            </a:endParaRPr>
          </a:p>
          <a:p>
            <a:pPr marL="0" indent="0">
              <a:buNone/>
            </a:pPr>
            <a:endParaRPr lang="en-US" dirty="0">
              <a:latin typeface="Bell MT" pitchFamily="18" charset="0"/>
            </a:endParaRPr>
          </a:p>
          <a:p>
            <a:pPr marL="0" indent="0">
              <a:buNone/>
            </a:pPr>
            <a:endParaRPr lang="en-US" dirty="0">
              <a:latin typeface="Bell MT" pitchFamily="18" charset="0"/>
            </a:endParaRPr>
          </a:p>
          <a:p>
            <a:pPr marL="0" indent="0">
              <a:buNone/>
            </a:pPr>
            <a:endParaRPr lang="en-US" dirty="0">
              <a:latin typeface="Bell MT" pitchFamily="18" charset="0"/>
            </a:endParaRPr>
          </a:p>
          <a:p>
            <a:pPr marL="0" indent="0">
              <a:buNone/>
            </a:pPr>
            <a:endParaRPr lang="en-US" dirty="0">
              <a:latin typeface="Bell MT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ell MT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89733" y="1082040"/>
            <a:ext cx="2340864" cy="2919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00943"/>
            <a:ext cx="2514600" cy="27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5546361" cy="2819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352800"/>
            <a:ext cx="48768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4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4114800" cy="54891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2652"/>
          <a:stretch/>
        </p:blipFill>
        <p:spPr>
          <a:xfrm>
            <a:off x="4578927" y="609600"/>
            <a:ext cx="43087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6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MT Black" pitchFamily="18" charset="0"/>
              </a:rPr>
              <a:t>C L U S T E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dobe Garamond Pro Bold" pitchFamily="18" charset="0"/>
              </a:rPr>
              <a:t>Penghubung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ruang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dengan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kedekatan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fisik</a:t>
            </a:r>
            <a:endParaRPr lang="en-US" dirty="0">
              <a:latin typeface="Adobe Garamond Pro Bold" pitchFamily="18" charset="0"/>
            </a:endParaRPr>
          </a:p>
          <a:p>
            <a:r>
              <a:rPr lang="en-US" dirty="0" err="1">
                <a:latin typeface="Adobe Garamond Pro Bold" pitchFamily="18" charset="0"/>
              </a:rPr>
              <a:t>Terdiri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dari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ruang</a:t>
            </a:r>
            <a:r>
              <a:rPr lang="en-US" dirty="0">
                <a:latin typeface="Adobe Garamond Pro Bold" pitchFamily="18" charset="0"/>
              </a:rPr>
              <a:t> yang </a:t>
            </a:r>
            <a:r>
              <a:rPr lang="en-US" dirty="0" err="1">
                <a:latin typeface="Adobe Garamond Pro Bold" pitchFamily="18" charset="0"/>
              </a:rPr>
              <a:t>berulang</a:t>
            </a:r>
            <a:r>
              <a:rPr lang="en-US" dirty="0">
                <a:latin typeface="Adobe Garamond Pro Bold" pitchFamily="18" charset="0"/>
              </a:rPr>
              <a:t> yang </a:t>
            </a:r>
            <a:r>
              <a:rPr lang="en-US" dirty="0" err="1">
                <a:latin typeface="Adobe Garamond Pro Bold" pitchFamily="18" charset="0"/>
              </a:rPr>
              <a:t>serupa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serta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membagi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tanda</a:t>
            </a:r>
            <a:r>
              <a:rPr lang="en-US" dirty="0">
                <a:latin typeface="Adobe Garamond Pro Bold" pitchFamily="18" charset="0"/>
              </a:rPr>
              <a:t> visual</a:t>
            </a:r>
          </a:p>
          <a:p>
            <a:r>
              <a:rPr lang="en-US" dirty="0" err="1">
                <a:latin typeface="Adobe Garamond Pro Bold" pitchFamily="18" charset="0"/>
              </a:rPr>
              <a:t>Menerima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ruang</a:t>
            </a:r>
            <a:r>
              <a:rPr lang="en-US" dirty="0">
                <a:latin typeface="Adobe Garamond Pro Bold" pitchFamily="18" charset="0"/>
              </a:rPr>
              <a:t> yang </a:t>
            </a:r>
            <a:r>
              <a:rPr lang="en-US" dirty="0" err="1">
                <a:latin typeface="Adobe Garamond Pro Bold" pitchFamily="18" charset="0"/>
              </a:rPr>
              <a:t>tidak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serupa</a:t>
            </a:r>
            <a:endParaRPr lang="en-US" dirty="0">
              <a:latin typeface="Adobe Garamond Pro Bold" pitchFamily="18" charset="0"/>
            </a:endParaRPr>
          </a:p>
          <a:p>
            <a:r>
              <a:rPr lang="en-US" dirty="0" err="1">
                <a:latin typeface="Adobe Garamond Pro Bold" pitchFamily="18" charset="0"/>
              </a:rPr>
              <a:t>Tidak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berasal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dari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geometris</a:t>
            </a:r>
            <a:r>
              <a:rPr lang="en-US" dirty="0">
                <a:latin typeface="Adobe Garamond Pro Bold" pitchFamily="18" charset="0"/>
              </a:rPr>
              <a:t> yang </a:t>
            </a:r>
            <a:r>
              <a:rPr lang="en-US" dirty="0" err="1">
                <a:latin typeface="Adobe Garamond Pro Bold" pitchFamily="18" charset="0"/>
              </a:rPr>
              <a:t>kaku</a:t>
            </a:r>
            <a:endParaRPr lang="en-US" dirty="0">
              <a:latin typeface="Adobe Garamond Pro Bold" pitchFamily="18" charset="0"/>
            </a:endParaRPr>
          </a:p>
          <a:p>
            <a:r>
              <a:rPr lang="en-US" dirty="0" err="1">
                <a:latin typeface="Adobe Garamond Pro Bold" pitchFamily="18" charset="0"/>
              </a:rPr>
              <a:t>Bentuk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organisasi</a:t>
            </a:r>
            <a:r>
              <a:rPr lang="en-US" dirty="0">
                <a:latin typeface="Adobe Garamond Pro Bold" pitchFamily="18" charset="0"/>
              </a:rPr>
              <a:t> yang </a:t>
            </a:r>
            <a:r>
              <a:rPr lang="en-US" dirty="0" err="1">
                <a:latin typeface="Adobe Garamond Pro Bold" pitchFamily="18" charset="0"/>
              </a:rPr>
              <a:t>fleksibel</a:t>
            </a:r>
            <a:endParaRPr lang="en-US" dirty="0">
              <a:latin typeface="Adobe Garamond Pro Bold" pitchFamily="18" charset="0"/>
            </a:endParaRPr>
          </a:p>
          <a:p>
            <a:r>
              <a:rPr lang="en-US" dirty="0" err="1">
                <a:latin typeface="Adobe Garamond Pro Bold" pitchFamily="18" charset="0"/>
              </a:rPr>
              <a:t>Sigap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dalam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perubahan</a:t>
            </a:r>
            <a:endParaRPr lang="en-US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2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799"/>
            <a:ext cx="8229600" cy="6122387"/>
          </a:xfrm>
        </p:spPr>
      </p:pic>
    </p:spTree>
    <p:extLst>
      <p:ext uri="{BB962C8B-B14F-4D97-AF65-F5344CB8AC3E}">
        <p14:creationId xmlns:p14="http://schemas.microsoft.com/office/powerpoint/2010/main" val="174585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odoni MT Black" pitchFamily="18" charset="0"/>
              </a:rPr>
              <a:t>VARIASI POLA DALAM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39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Mengelilingi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 err="1"/>
              <a:t>Tersebar</a:t>
            </a:r>
            <a:r>
              <a:rPr lang="en-US" sz="2800" dirty="0"/>
              <a:t> </a:t>
            </a:r>
            <a:r>
              <a:rPr lang="en-US" sz="2800" dirty="0" err="1"/>
              <a:t>mengelilingi</a:t>
            </a:r>
            <a:r>
              <a:rPr lang="en-US" sz="2800" dirty="0"/>
              <a:t> area volume </a:t>
            </a:r>
            <a:r>
              <a:rPr lang="en-US" sz="2800" dirty="0" err="1"/>
              <a:t>besar</a:t>
            </a:r>
            <a:endParaRPr lang="en-US" sz="2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ditampung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area volume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0181" r="15152" b="22813"/>
          <a:stretch/>
        </p:blipFill>
        <p:spPr>
          <a:xfrm>
            <a:off x="5105400" y="1413163"/>
            <a:ext cx="1676400" cy="1709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0025" y="2610839"/>
            <a:ext cx="1809997" cy="1839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t="7678" r="11115" b="12616"/>
          <a:stretch/>
        </p:blipFill>
        <p:spPr>
          <a:xfrm>
            <a:off x="7223413" y="4724400"/>
            <a:ext cx="1671206" cy="17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9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obe Garamond Pro Bold" pitchFamily="18" charset="0"/>
              </a:rPr>
              <a:t>SIFAT – SIFAT </a:t>
            </a:r>
            <a:r>
              <a:rPr lang="en-US" dirty="0" err="1">
                <a:latin typeface="Adobe Garamond Pro Bold" pitchFamily="18" charset="0"/>
              </a:rPr>
              <a:t>dalam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b="1" dirty="0">
                <a:latin typeface="Adobe Garamond Pro Bold" pitchFamily="18" charset="0"/>
              </a:rPr>
              <a:t>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Kondisi</a:t>
            </a:r>
            <a:r>
              <a:rPr lang="en-US" b="1" dirty="0"/>
              <a:t> </a:t>
            </a:r>
            <a:r>
              <a:rPr lang="en-US" b="1" dirty="0" err="1"/>
              <a:t>Aksial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menyatukan</a:t>
            </a:r>
            <a:r>
              <a:rPr lang="en-US" b="1" dirty="0"/>
              <a:t> </a:t>
            </a:r>
            <a:r>
              <a:rPr lang="en-US" b="1" dirty="0" err="1"/>
              <a:t>kelompok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17526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5" y="4572000"/>
            <a:ext cx="427844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4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“ </a:t>
            </a:r>
            <a:r>
              <a:rPr lang="en-US" sz="3200" dirty="0" err="1">
                <a:latin typeface="Forte" pitchFamily="66" charset="0"/>
              </a:rPr>
              <a:t>Penyusunan</a:t>
            </a:r>
            <a:r>
              <a:rPr lang="en-US" sz="3200" dirty="0">
                <a:latin typeface="Forte" pitchFamily="66" charset="0"/>
              </a:rPr>
              <a:t> </a:t>
            </a:r>
            <a:r>
              <a:rPr lang="en-US" sz="3200" dirty="0" err="1">
                <a:latin typeface="Forte" pitchFamily="66" charset="0"/>
              </a:rPr>
              <a:t>ruang</a:t>
            </a:r>
            <a:r>
              <a:rPr lang="en-US" sz="3200" dirty="0">
                <a:latin typeface="Forte" pitchFamily="66" charset="0"/>
              </a:rPr>
              <a:t> </a:t>
            </a:r>
            <a:r>
              <a:rPr lang="en-US" sz="3200" dirty="0" err="1">
                <a:latin typeface="Forte" pitchFamily="66" charset="0"/>
              </a:rPr>
              <a:t>dapat</a:t>
            </a:r>
            <a:r>
              <a:rPr lang="en-US" sz="3200" dirty="0">
                <a:latin typeface="Forte" pitchFamily="66" charset="0"/>
              </a:rPr>
              <a:t> </a:t>
            </a:r>
            <a:r>
              <a:rPr lang="en-US" sz="3200" dirty="0" err="1">
                <a:latin typeface="Forte" pitchFamily="66" charset="0"/>
              </a:rPr>
              <a:t>menjelaskan</a:t>
            </a:r>
            <a:r>
              <a:rPr lang="en-US" sz="3200" dirty="0">
                <a:latin typeface="Forte" pitchFamily="66" charset="0"/>
              </a:rPr>
              <a:t> </a:t>
            </a:r>
            <a:r>
              <a:rPr lang="en-US" sz="3200" dirty="0" err="1">
                <a:latin typeface="Forte" pitchFamily="66" charset="0"/>
              </a:rPr>
              <a:t>kepentingan</a:t>
            </a:r>
            <a:r>
              <a:rPr lang="en-US" sz="3200" dirty="0">
                <a:latin typeface="Forte" pitchFamily="66" charset="0"/>
              </a:rPr>
              <a:t> </a:t>
            </a:r>
            <a:r>
              <a:rPr lang="en-US" sz="3200" dirty="0" err="1">
                <a:latin typeface="Forte" pitchFamily="66" charset="0"/>
              </a:rPr>
              <a:t>relatif</a:t>
            </a:r>
            <a:r>
              <a:rPr lang="en-US" sz="3200" dirty="0">
                <a:latin typeface="Forte" pitchFamily="66" charset="0"/>
              </a:rPr>
              <a:t> </a:t>
            </a:r>
            <a:r>
              <a:rPr lang="en-US" sz="3200" dirty="0" err="1">
                <a:latin typeface="Forte" pitchFamily="66" charset="0"/>
              </a:rPr>
              <a:t>dan</a:t>
            </a:r>
            <a:r>
              <a:rPr lang="en-US" sz="3200" dirty="0">
                <a:latin typeface="Forte" pitchFamily="66" charset="0"/>
              </a:rPr>
              <a:t> </a:t>
            </a:r>
            <a:r>
              <a:rPr lang="en-US" sz="3200" dirty="0" err="1">
                <a:latin typeface="Forte" pitchFamily="66" charset="0"/>
              </a:rPr>
              <a:t>fungsional</a:t>
            </a:r>
            <a:r>
              <a:rPr lang="en-US" sz="3200" dirty="0">
                <a:latin typeface="Forte" pitchFamily="66" charset="0"/>
              </a:rPr>
              <a:t> </a:t>
            </a:r>
            <a:r>
              <a:rPr lang="en-US" sz="3200" dirty="0"/>
              <a:t>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4038600" cy="406851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:</a:t>
            </a:r>
          </a:p>
          <a:p>
            <a:pPr marL="514350" indent="-514350">
              <a:buFont typeface="+mj-lt"/>
              <a:buAutoNum type="alphaLcPeriod"/>
            </a:pPr>
            <a:r>
              <a:rPr lang="en-US" i="1" dirty="0" err="1"/>
              <a:t>Tuntutan</a:t>
            </a:r>
            <a:r>
              <a:rPr lang="en-US" i="1" dirty="0"/>
              <a:t> program </a:t>
            </a:r>
            <a:r>
              <a:rPr lang="en-US" i="1" dirty="0" err="1"/>
              <a:t>bangunan</a:t>
            </a:r>
            <a:endParaRPr lang="en-US" i="1" dirty="0"/>
          </a:p>
          <a:p>
            <a:pPr marL="514350" indent="-514350">
              <a:buFont typeface="+mj-lt"/>
              <a:buAutoNum type="alphaLcPeriod"/>
            </a:pPr>
            <a:r>
              <a:rPr lang="en-US" i="1" dirty="0" err="1"/>
              <a:t>Kondisi</a:t>
            </a:r>
            <a:r>
              <a:rPr lang="en-US" i="1" dirty="0"/>
              <a:t> </a:t>
            </a:r>
            <a:r>
              <a:rPr lang="en-US" i="1" dirty="0" err="1"/>
              <a:t>tapak</a:t>
            </a:r>
            <a:r>
              <a:rPr lang="en-US" i="1" dirty="0"/>
              <a:t> (site) yang </a:t>
            </a:r>
            <a:r>
              <a:rPr lang="en-US" i="1" dirty="0" err="1"/>
              <a:t>membatasi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411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4537475" cy="3505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352799"/>
            <a:ext cx="4724400" cy="317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5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0" r="27531" b="15666"/>
          <a:stretch/>
        </p:blipFill>
        <p:spPr>
          <a:xfrm>
            <a:off x="4724400" y="1139536"/>
            <a:ext cx="4114801" cy="38169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3"/>
          <a:stretch/>
        </p:blipFill>
        <p:spPr>
          <a:xfrm>
            <a:off x="304800" y="1447800"/>
            <a:ext cx="425334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oadway" pitchFamily="82" charset="0"/>
              </a:rPr>
              <a:t>G R I 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yang </a:t>
            </a:r>
            <a:r>
              <a:rPr lang="en-US" dirty="0" err="1"/>
              <a:t>posisinya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area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96"/>
          <a:stretch/>
        </p:blipFill>
        <p:spPr>
          <a:xfrm>
            <a:off x="3657600" y="2473036"/>
            <a:ext cx="5181600" cy="4086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52" b="56151"/>
          <a:stretch/>
        </p:blipFill>
        <p:spPr>
          <a:xfrm>
            <a:off x="318655" y="2895600"/>
            <a:ext cx="2743200" cy="301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6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Terdiri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unit </a:t>
            </a:r>
            <a:r>
              <a:rPr lang="en-US" i="1" dirty="0" err="1"/>
              <a:t>ruang</a:t>
            </a:r>
            <a:r>
              <a:rPr lang="en-US" i="1" dirty="0"/>
              <a:t> yang </a:t>
            </a:r>
            <a:r>
              <a:rPr lang="en-US" i="1" dirty="0" err="1"/>
              <a:t>berulang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moduler</a:t>
            </a:r>
            <a:endParaRPr lang="en-US" i="1" dirty="0"/>
          </a:p>
          <a:p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/>
              <a:t>dikurangi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ditambahkan</a:t>
            </a:r>
            <a:r>
              <a:rPr lang="en-US" i="1" dirty="0"/>
              <a:t> </a:t>
            </a:r>
            <a:r>
              <a:rPr lang="en-US" i="1" dirty="0" err="1"/>
              <a:t>namun</a:t>
            </a:r>
            <a:r>
              <a:rPr lang="en-US" i="1" dirty="0"/>
              <a:t> </a:t>
            </a:r>
            <a:r>
              <a:rPr lang="en-US" i="1" dirty="0" err="1"/>
              <a:t>tetap</a:t>
            </a:r>
            <a:r>
              <a:rPr lang="en-US" i="1" dirty="0"/>
              <a:t> </a:t>
            </a:r>
            <a:r>
              <a:rPr lang="en-US" i="1" dirty="0" err="1"/>
              <a:t>mempertahankan</a:t>
            </a:r>
            <a:r>
              <a:rPr lang="en-US" i="1" dirty="0"/>
              <a:t> </a:t>
            </a:r>
            <a:r>
              <a:rPr lang="en-US" i="1" dirty="0" err="1"/>
              <a:t>identitasnya</a:t>
            </a:r>
            <a:endParaRPr lang="en-US" i="1" dirty="0"/>
          </a:p>
          <a:p>
            <a:r>
              <a:rPr lang="en-US" i="1" dirty="0" err="1"/>
              <a:t>Manipulasi</a:t>
            </a:r>
            <a:r>
              <a:rPr lang="en-US" i="1" dirty="0"/>
              <a:t> </a:t>
            </a:r>
            <a:r>
              <a:rPr lang="en-US" i="1" dirty="0" err="1"/>
              <a:t>bentuk</a:t>
            </a:r>
            <a:r>
              <a:rPr lang="en-US" i="1" dirty="0"/>
              <a:t> </a:t>
            </a:r>
            <a:r>
              <a:rPr lang="en-US" i="1" dirty="0" err="1"/>
              <a:t>sebagai</a:t>
            </a:r>
            <a:r>
              <a:rPr lang="en-US" i="1" dirty="0"/>
              <a:t> </a:t>
            </a:r>
            <a:r>
              <a:rPr lang="en-US" i="1" dirty="0" err="1"/>
              <a:t>adaptasi</a:t>
            </a:r>
            <a:r>
              <a:rPr lang="en-US" i="1" dirty="0"/>
              <a:t> </a:t>
            </a:r>
            <a:r>
              <a:rPr lang="en-US" i="1" dirty="0" err="1"/>
              <a:t>terhadap</a:t>
            </a:r>
            <a:r>
              <a:rPr lang="en-US" i="1" dirty="0"/>
              <a:t> </a:t>
            </a:r>
            <a:r>
              <a:rPr lang="en-US" i="1" dirty="0" err="1"/>
              <a:t>bentuk</a:t>
            </a:r>
            <a:r>
              <a:rPr lang="en-US" i="1" dirty="0"/>
              <a:t> </a:t>
            </a:r>
            <a:r>
              <a:rPr lang="en-US" i="1" dirty="0" err="1"/>
              <a:t>tapak</a:t>
            </a:r>
            <a:r>
              <a:rPr lang="en-US" i="1" dirty="0"/>
              <a:t> </a:t>
            </a:r>
            <a:r>
              <a:rPr lang="en-US" i="1" dirty="0" err="1"/>
              <a:t>atau</a:t>
            </a:r>
            <a:r>
              <a:rPr lang="en-US" i="1" dirty="0"/>
              <a:t> </a:t>
            </a:r>
            <a:r>
              <a:rPr lang="en-US" i="1" dirty="0" err="1"/>
              <a:t>mendefinisi</a:t>
            </a:r>
            <a:r>
              <a:rPr lang="en-US" i="1" dirty="0"/>
              <a:t> </a:t>
            </a:r>
            <a:r>
              <a:rPr lang="en-US" i="1" dirty="0" err="1"/>
              <a:t>pintu</a:t>
            </a:r>
            <a:r>
              <a:rPr lang="en-US" i="1" dirty="0"/>
              <a:t> </a:t>
            </a:r>
            <a:r>
              <a:rPr lang="en-US" i="1" dirty="0" err="1"/>
              <a:t>masuk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22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"/>
            <a:ext cx="5715000" cy="6127592"/>
          </a:xfrm>
        </p:spPr>
      </p:pic>
    </p:spTree>
    <p:extLst>
      <p:ext uri="{BB962C8B-B14F-4D97-AF65-F5344CB8AC3E}">
        <p14:creationId xmlns:p14="http://schemas.microsoft.com/office/powerpoint/2010/main" val="108759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8364967" cy="3200400"/>
          </a:xfrm>
        </p:spPr>
      </p:pic>
    </p:spTree>
    <p:extLst>
      <p:ext uri="{BB962C8B-B14F-4D97-AF65-F5344CB8AC3E}">
        <p14:creationId xmlns:p14="http://schemas.microsoft.com/office/powerpoint/2010/main" val="88400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755" r="6092"/>
          <a:stretch/>
        </p:blipFill>
        <p:spPr>
          <a:xfrm>
            <a:off x="76200" y="119516"/>
            <a:ext cx="3886200" cy="35578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1000"/>
            <a:ext cx="4572000" cy="3282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96" y="3452280"/>
            <a:ext cx="4757736" cy="317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5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73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uhaus 93" pitchFamily="82" charset="0"/>
                <a:cs typeface="Aharoni" pitchFamily="2" charset="-79"/>
              </a:rPr>
              <a:t>5 </a:t>
            </a:r>
            <a:r>
              <a:rPr lang="en-US" dirty="0" err="1">
                <a:latin typeface="Bauhaus 93" pitchFamily="82" charset="0"/>
                <a:cs typeface="Aharoni" pitchFamily="2" charset="-79"/>
              </a:rPr>
              <a:t>macam</a:t>
            </a:r>
            <a:r>
              <a:rPr lang="en-US" dirty="0">
                <a:latin typeface="Bauhaus 93" pitchFamily="82" charset="0"/>
                <a:cs typeface="Aharoni" pitchFamily="2" charset="-79"/>
              </a:rPr>
              <a:t> </a:t>
            </a:r>
            <a:r>
              <a:rPr lang="en-US" dirty="0" err="1">
                <a:latin typeface="Bauhaus 93" pitchFamily="82" charset="0"/>
                <a:cs typeface="Aharoni" pitchFamily="2" charset="-79"/>
              </a:rPr>
              <a:t>Organisasi</a:t>
            </a:r>
            <a:r>
              <a:rPr lang="en-US" dirty="0">
                <a:latin typeface="Bauhaus 93" pitchFamily="82" charset="0"/>
                <a:cs typeface="Aharoni" pitchFamily="2" charset="-79"/>
              </a:rPr>
              <a:t> </a:t>
            </a:r>
            <a:r>
              <a:rPr lang="en-US" dirty="0" err="1">
                <a:latin typeface="Bauhaus 93" pitchFamily="82" charset="0"/>
                <a:cs typeface="Aharoni" pitchFamily="2" charset="-79"/>
              </a:rPr>
              <a:t>Spasial</a:t>
            </a:r>
            <a:r>
              <a:rPr lang="en-US" dirty="0">
                <a:latin typeface="Bauhaus 93" pitchFamily="82" charset="0"/>
                <a:cs typeface="Aharoni" pitchFamily="2" charset="-79"/>
              </a:rPr>
              <a:t>/Ruang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3581400" cy="49057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>
            <a:normAutofit lnSpcReduction="10000"/>
          </a:bodyPr>
          <a:lstStyle/>
          <a:p>
            <a:r>
              <a:rPr lang="en-US" i="1" dirty="0" err="1">
                <a:latin typeface="Aharoni" pitchFamily="2" charset="-79"/>
                <a:cs typeface="Aharoni" pitchFamily="2" charset="-79"/>
              </a:rPr>
              <a:t>Konsentris</a:t>
            </a:r>
            <a:endParaRPr lang="en-US" i="1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n-US" i="1" dirty="0">
              <a:latin typeface="Aharoni" pitchFamily="2" charset="-79"/>
              <a:cs typeface="Aharoni" pitchFamily="2" charset="-79"/>
            </a:endParaRPr>
          </a:p>
          <a:p>
            <a:r>
              <a:rPr lang="en-US" i="1" dirty="0">
                <a:latin typeface="Aharoni" pitchFamily="2" charset="-79"/>
                <a:cs typeface="Aharoni" pitchFamily="2" charset="-79"/>
              </a:rPr>
              <a:t>Linear</a:t>
            </a:r>
          </a:p>
          <a:p>
            <a:pPr marL="0" indent="0">
              <a:buNone/>
            </a:pPr>
            <a:endParaRPr lang="en-US" i="1" dirty="0">
              <a:latin typeface="Aharoni" pitchFamily="2" charset="-79"/>
              <a:cs typeface="Aharoni" pitchFamily="2" charset="-79"/>
            </a:endParaRPr>
          </a:p>
          <a:p>
            <a:r>
              <a:rPr lang="en-US" i="1" dirty="0">
                <a:latin typeface="Aharoni" pitchFamily="2" charset="-79"/>
                <a:cs typeface="Aharoni" pitchFamily="2" charset="-79"/>
              </a:rPr>
              <a:t>Radial</a:t>
            </a:r>
          </a:p>
          <a:p>
            <a:pPr marL="0" indent="0">
              <a:buNone/>
            </a:pPr>
            <a:endParaRPr lang="en-US" i="1" dirty="0">
              <a:latin typeface="Aharoni" pitchFamily="2" charset="-79"/>
              <a:cs typeface="Aharoni" pitchFamily="2" charset="-79"/>
            </a:endParaRPr>
          </a:p>
          <a:p>
            <a:r>
              <a:rPr lang="en-US" i="1" dirty="0">
                <a:latin typeface="Aharoni" pitchFamily="2" charset="-79"/>
                <a:cs typeface="Aharoni" pitchFamily="2" charset="-79"/>
              </a:rPr>
              <a:t>Cluster</a:t>
            </a:r>
          </a:p>
          <a:p>
            <a:pPr marL="0" indent="0">
              <a:buNone/>
            </a:pPr>
            <a:endParaRPr lang="en-US" i="1" dirty="0">
              <a:latin typeface="Aharoni" pitchFamily="2" charset="-79"/>
              <a:cs typeface="Aharoni" pitchFamily="2" charset="-79"/>
            </a:endParaRPr>
          </a:p>
          <a:p>
            <a:r>
              <a:rPr lang="en-US" i="1" dirty="0">
                <a:latin typeface="Aharoni" pitchFamily="2" charset="-79"/>
                <a:cs typeface="Aharoni" pitchFamily="2" charset="-79"/>
              </a:rPr>
              <a:t>Grid</a:t>
            </a:r>
          </a:p>
        </p:txBody>
      </p:sp>
    </p:spTree>
    <p:extLst>
      <p:ext uri="{BB962C8B-B14F-4D97-AF65-F5344CB8AC3E}">
        <p14:creationId xmlns:p14="http://schemas.microsoft.com/office/powerpoint/2010/main" val="12219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 Demi" pitchFamily="34" charset="0"/>
              </a:rPr>
              <a:t>KONSENTRIS ( TERPUSAT 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25" y="3007375"/>
            <a:ext cx="4953003" cy="183385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/>
          <a:p>
            <a:r>
              <a:rPr lang="en-US" dirty="0" err="1">
                <a:latin typeface="Aharoni" pitchFamily="2" charset="-79"/>
                <a:cs typeface="Aharoni" pitchFamily="2" charset="-79"/>
              </a:rPr>
              <a:t>Komposisi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stabil</a:t>
            </a:r>
            <a:endParaRPr lang="en-US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sekunder</a:t>
            </a:r>
            <a:r>
              <a:rPr lang="en-US" dirty="0"/>
              <a:t> yang </a:t>
            </a:r>
            <a:r>
              <a:rPr lang="en-US" b="1" dirty="0" err="1"/>
              <a:t>mengelilingi</a:t>
            </a:r>
            <a:r>
              <a:rPr lang="en-US" b="1" dirty="0"/>
              <a:t> </a:t>
            </a:r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sentral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dirty="0" err="1"/>
              <a:t>dominan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0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82000" cy="1219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SIFAT – SIFAT RUANG TERPUSAT 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@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terpusat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      </a:t>
            </a:r>
            <a:r>
              <a:rPr lang="en-US" dirty="0" err="1"/>
              <a:t>mempersatukan</a:t>
            </a:r>
            <a:r>
              <a:rPr lang="en-US" dirty="0"/>
              <a:t> </a:t>
            </a:r>
            <a:r>
              <a:rPr lang="en-US" dirty="0" err="1"/>
              <a:t>ruang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@ </a:t>
            </a:r>
            <a:r>
              <a:rPr lang="en-US" dirty="0" err="1"/>
              <a:t>Bentuknya</a:t>
            </a:r>
            <a:r>
              <a:rPr lang="en-US" dirty="0"/>
              <a:t> </a:t>
            </a:r>
            <a:r>
              <a:rPr lang="en-US" dirty="0" err="1"/>
              <a:t>teratur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@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pengumpul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di </a:t>
            </a:r>
            <a:r>
              <a:rPr lang="en-US" dirty="0" err="1"/>
              <a:t>sekelilingnya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/>
              <a:t>Ruang</a:t>
            </a:r>
            <a:r>
              <a:rPr lang="en-US" sz="4000" b="1" dirty="0"/>
              <a:t> </a:t>
            </a:r>
            <a:r>
              <a:rPr lang="en-US" sz="4000" b="1" dirty="0" err="1"/>
              <a:t>sekunder</a:t>
            </a:r>
            <a:r>
              <a:rPr lang="en-US" sz="4000" b="1" dirty="0"/>
              <a:t> </a:t>
            </a:r>
            <a:r>
              <a:rPr lang="en-US" sz="4000" dirty="0" err="1"/>
              <a:t>dapat</a:t>
            </a:r>
            <a:r>
              <a:rPr lang="en-US" sz="4000" dirty="0"/>
              <a:t> </a:t>
            </a:r>
            <a:r>
              <a:rPr lang="en-US" sz="4000" b="1" dirty="0" err="1"/>
              <a:t>setara</a:t>
            </a:r>
            <a:r>
              <a:rPr lang="en-US" sz="4000" dirty="0"/>
              <a:t> </a:t>
            </a:r>
            <a:r>
              <a:rPr lang="en-US" sz="4000" dirty="0" err="1"/>
              <a:t>satu</a:t>
            </a:r>
            <a:r>
              <a:rPr lang="en-US" sz="4000" dirty="0"/>
              <a:t> </a:t>
            </a:r>
            <a:r>
              <a:rPr lang="en-US" sz="4000" dirty="0" err="1"/>
              <a:t>sama</a:t>
            </a:r>
            <a:r>
              <a:rPr lang="en-US" sz="4000" dirty="0"/>
              <a:t> lain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b="1" dirty="0" err="1"/>
              <a:t>menciptakan</a:t>
            </a:r>
            <a:r>
              <a:rPr lang="en-US" sz="4000" b="1" dirty="0"/>
              <a:t> </a:t>
            </a:r>
            <a:r>
              <a:rPr lang="en-US" sz="4000" b="1" dirty="0" err="1"/>
              <a:t>konfigurasi</a:t>
            </a:r>
            <a:r>
              <a:rPr lang="en-US" sz="4000" b="1" dirty="0"/>
              <a:t> </a:t>
            </a:r>
            <a:r>
              <a:rPr lang="en-US" sz="4000" b="1" dirty="0" err="1"/>
              <a:t>geometris</a:t>
            </a:r>
            <a:r>
              <a:rPr lang="en-US" sz="4000" b="1" dirty="0"/>
              <a:t> </a:t>
            </a:r>
            <a:r>
              <a:rPr lang="en-US" sz="4000" b="1" dirty="0" err="1"/>
              <a:t>dan</a:t>
            </a:r>
            <a:r>
              <a:rPr lang="en-US" sz="4000" b="1" dirty="0"/>
              <a:t> </a:t>
            </a:r>
            <a:r>
              <a:rPr lang="en-US" sz="4000" b="1" dirty="0" err="1"/>
              <a:t>simetri</a:t>
            </a:r>
            <a:r>
              <a:rPr lang="en-US" sz="4000" b="1" dirty="0"/>
              <a:t> </a:t>
            </a: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b="1" dirty="0" err="1"/>
              <a:t>dua</a:t>
            </a:r>
            <a:r>
              <a:rPr lang="en-US" sz="4000" b="1" dirty="0"/>
              <a:t> </a:t>
            </a:r>
            <a:r>
              <a:rPr lang="en-US" sz="4000" b="1" dirty="0" err="1"/>
              <a:t>buah</a:t>
            </a:r>
            <a:r>
              <a:rPr lang="en-US" sz="4000" b="1" dirty="0"/>
              <a:t> </a:t>
            </a:r>
            <a:r>
              <a:rPr lang="en-US" sz="4000" b="1" dirty="0" err="1"/>
              <a:t>sumbu</a:t>
            </a:r>
            <a:r>
              <a:rPr lang="en-US" sz="4000" b="1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lebih</a:t>
            </a:r>
            <a:r>
              <a:rPr lang="en-US" sz="4000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8430660" cy="3124200"/>
          </a:xfrm>
        </p:spPr>
      </p:pic>
    </p:spTree>
    <p:extLst>
      <p:ext uri="{BB962C8B-B14F-4D97-AF65-F5344CB8AC3E}">
        <p14:creationId xmlns:p14="http://schemas.microsoft.com/office/powerpoint/2010/main" val="69242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9" b="21591"/>
          <a:stretch/>
        </p:blipFill>
        <p:spPr>
          <a:xfrm>
            <a:off x="304800" y="3276600"/>
            <a:ext cx="8430815" cy="2667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/>
              <a:t>Ruang</a:t>
            </a:r>
            <a:r>
              <a:rPr lang="en-US" sz="3200" b="1" dirty="0"/>
              <a:t> </a:t>
            </a:r>
            <a:r>
              <a:rPr lang="en-US" sz="3200" b="1" dirty="0" err="1"/>
              <a:t>sekunder</a:t>
            </a:r>
            <a:r>
              <a:rPr lang="en-US" sz="3200" b="1" dirty="0"/>
              <a:t> </a:t>
            </a:r>
            <a:r>
              <a:rPr lang="en-US" sz="3200" b="1" dirty="0" err="1"/>
              <a:t>bisa</a:t>
            </a:r>
            <a:r>
              <a:rPr lang="en-US" sz="3200" b="1" dirty="0"/>
              <a:t> </a:t>
            </a:r>
            <a:r>
              <a:rPr lang="en-US" sz="3200" b="1" dirty="0" err="1"/>
              <a:t>berbeda</a:t>
            </a:r>
            <a:r>
              <a:rPr lang="en-US" sz="3200" b="1" dirty="0"/>
              <a:t> </a:t>
            </a:r>
            <a:r>
              <a:rPr lang="en-US" sz="3200" dirty="0"/>
              <a:t>agar </a:t>
            </a:r>
            <a:r>
              <a:rPr lang="en-US" sz="3200" b="1" dirty="0" err="1"/>
              <a:t>merespon</a:t>
            </a:r>
            <a:r>
              <a:rPr lang="en-US" sz="3200" b="1" dirty="0"/>
              <a:t> </a:t>
            </a:r>
            <a:r>
              <a:rPr lang="en-US" sz="3200" b="1" dirty="0" err="1"/>
              <a:t>kebutuhan</a:t>
            </a:r>
            <a:r>
              <a:rPr lang="en-US" sz="3200" b="1" dirty="0"/>
              <a:t> </a:t>
            </a:r>
            <a:r>
              <a:rPr lang="en-US" sz="3200" b="1" dirty="0" err="1"/>
              <a:t>fungsi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ekspresi</a:t>
            </a:r>
            <a:r>
              <a:rPr lang="en-US" sz="3200" b="1" dirty="0"/>
              <a:t> </a:t>
            </a:r>
            <a:r>
              <a:rPr lang="en-US" sz="3200" dirty="0" err="1"/>
              <a:t>kepentingan</a:t>
            </a:r>
            <a:r>
              <a:rPr lang="en-US" sz="3200" dirty="0"/>
              <a:t>. </a:t>
            </a:r>
            <a:br>
              <a:rPr lang="en-US" sz="3200" dirty="0"/>
            </a:br>
            <a:r>
              <a:rPr lang="en-US" sz="3200" dirty="0" err="1"/>
              <a:t>Perbedaan</a:t>
            </a:r>
            <a:r>
              <a:rPr lang="en-US" sz="3200" dirty="0"/>
              <a:t> </a:t>
            </a:r>
            <a:r>
              <a:rPr lang="en-US" sz="3200" dirty="0" err="1"/>
              <a:t>bentuk</a:t>
            </a:r>
            <a:r>
              <a:rPr lang="en-US" sz="3200" dirty="0"/>
              <a:t> </a:t>
            </a:r>
            <a:r>
              <a:rPr lang="en-US" sz="3200" b="1" dirty="0" err="1"/>
              <a:t>dilakukan</a:t>
            </a:r>
            <a:r>
              <a:rPr lang="en-US" sz="3200" b="1" dirty="0"/>
              <a:t> </a:t>
            </a:r>
            <a:r>
              <a:rPr lang="en-US" sz="3200" b="1" dirty="0" err="1"/>
              <a:t>sebagai</a:t>
            </a:r>
            <a:r>
              <a:rPr lang="en-US" sz="3200" b="1" dirty="0"/>
              <a:t> </a:t>
            </a:r>
            <a:r>
              <a:rPr lang="en-US" sz="3200" b="1" dirty="0" err="1"/>
              <a:t>penyesuaian</a:t>
            </a:r>
            <a:r>
              <a:rPr lang="en-US" sz="3200" b="1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b="1" dirty="0" err="1"/>
              <a:t>bentukan</a:t>
            </a:r>
            <a:r>
              <a:rPr lang="en-US" sz="3200" b="1" dirty="0"/>
              <a:t> </a:t>
            </a:r>
            <a:r>
              <a:rPr lang="en-US" sz="3200" b="1" dirty="0" err="1"/>
              <a:t>tapak</a:t>
            </a:r>
            <a:r>
              <a:rPr lang="en-US" sz="3200" b="1" dirty="0"/>
              <a:t> </a:t>
            </a:r>
            <a:r>
              <a:rPr lang="en-US" sz="3200" dirty="0"/>
              <a:t>(site)</a:t>
            </a:r>
          </a:p>
        </p:txBody>
      </p:sp>
    </p:spTree>
    <p:extLst>
      <p:ext uri="{BB962C8B-B14F-4D97-AF65-F5344CB8AC3E}">
        <p14:creationId xmlns:p14="http://schemas.microsoft.com/office/powerpoint/2010/main" val="20697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/>
              <a:t>Bentuk</a:t>
            </a:r>
            <a:r>
              <a:rPr lang="en-US" sz="3600" dirty="0"/>
              <a:t> </a:t>
            </a:r>
            <a:r>
              <a:rPr lang="en-US" sz="3600" dirty="0" err="1"/>
              <a:t>organisasi</a:t>
            </a:r>
            <a:r>
              <a:rPr lang="en-US" sz="3600" dirty="0"/>
              <a:t> </a:t>
            </a:r>
            <a:r>
              <a:rPr lang="en-US" sz="3600" b="1" dirty="0" err="1"/>
              <a:t>terpusat</a:t>
            </a:r>
            <a:r>
              <a:rPr lang="en-US" sz="3600" b="1" dirty="0"/>
              <a:t> </a:t>
            </a:r>
            <a:r>
              <a:rPr lang="en-US" sz="3600" b="1" dirty="0" err="1"/>
              <a:t>tidak</a:t>
            </a:r>
            <a:r>
              <a:rPr lang="en-US" sz="3600" b="1" dirty="0"/>
              <a:t> </a:t>
            </a:r>
            <a:r>
              <a:rPr lang="en-US" sz="3600" b="1" dirty="0" err="1"/>
              <a:t>berarah</a:t>
            </a:r>
            <a:r>
              <a:rPr lang="en-US" sz="3600" dirty="0"/>
              <a:t>, </a:t>
            </a:r>
            <a:r>
              <a:rPr lang="en-US" sz="3600" dirty="0" err="1"/>
              <a:t>maka</a:t>
            </a:r>
            <a:r>
              <a:rPr lang="en-US" sz="3600" dirty="0"/>
              <a:t> </a:t>
            </a:r>
            <a:r>
              <a:rPr lang="en-US" sz="3600" b="1" dirty="0" err="1"/>
              <a:t>akses</a:t>
            </a:r>
            <a:r>
              <a:rPr lang="en-US" sz="3600" b="1" dirty="0"/>
              <a:t> </a:t>
            </a:r>
            <a:r>
              <a:rPr lang="en-US" sz="3600" b="1" dirty="0" err="1"/>
              <a:t>masuknya</a:t>
            </a:r>
            <a:r>
              <a:rPr lang="en-US" sz="3600" b="1" dirty="0"/>
              <a:t> </a:t>
            </a:r>
            <a:r>
              <a:rPr lang="en-US" sz="3600" dirty="0" err="1"/>
              <a:t>perlu</a:t>
            </a:r>
            <a:r>
              <a:rPr lang="en-US" sz="3600" dirty="0"/>
              <a:t> </a:t>
            </a:r>
            <a:r>
              <a:rPr lang="en-US" sz="3600" dirty="0" err="1"/>
              <a:t>dirinci</a:t>
            </a:r>
            <a:r>
              <a:rPr lang="en-US" sz="3600" dirty="0"/>
              <a:t> </a:t>
            </a:r>
            <a:r>
              <a:rPr lang="en-US" sz="3600" dirty="0" err="1"/>
              <a:t>oleh</a:t>
            </a:r>
            <a:r>
              <a:rPr lang="en-US" sz="3600" dirty="0"/>
              <a:t> </a:t>
            </a:r>
            <a:r>
              <a:rPr lang="en-US" sz="3600" b="1" dirty="0" err="1"/>
              <a:t>penegasan</a:t>
            </a:r>
            <a:r>
              <a:rPr lang="en-US" sz="3600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348871" cy="3657601"/>
          </a:xfrm>
        </p:spPr>
      </p:pic>
    </p:spTree>
    <p:extLst>
      <p:ext uri="{BB962C8B-B14F-4D97-AF65-F5344CB8AC3E}">
        <p14:creationId xmlns:p14="http://schemas.microsoft.com/office/powerpoint/2010/main" val="5441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432</Words>
  <Application>Microsoft Office PowerPoint</Application>
  <PresentationFormat>On-screen Show (4:3)</PresentationFormat>
  <Paragraphs>95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Adobe Garamond Pro Bold</vt:lpstr>
      <vt:lpstr>Aharoni</vt:lpstr>
      <vt:lpstr>Andalus</vt:lpstr>
      <vt:lpstr>Arial</vt:lpstr>
      <vt:lpstr>Bauhaus 93</vt:lpstr>
      <vt:lpstr>Bell MT</vt:lpstr>
      <vt:lpstr>Berlin Sans FB Demi</vt:lpstr>
      <vt:lpstr>Bodoni MT Black</vt:lpstr>
      <vt:lpstr>Broadway</vt:lpstr>
      <vt:lpstr>Calibri</vt:lpstr>
      <vt:lpstr>Forte</vt:lpstr>
      <vt:lpstr>Office Theme</vt:lpstr>
      <vt:lpstr>GUBAHAN RUANG </vt:lpstr>
      <vt:lpstr>Dasar - dasar dalam pengaturan ruang yang berhubungan dengan kebutuhan :</vt:lpstr>
      <vt:lpstr>“ Penyusunan ruang dapat menjelaskan kepentingan relatif dan fungsional ”</vt:lpstr>
      <vt:lpstr>5 macam Organisasi Spasial/Ruang </vt:lpstr>
      <vt:lpstr>KONSENTRIS ( TERPUSAT )</vt:lpstr>
      <vt:lpstr>PowerPoint Presentation</vt:lpstr>
      <vt:lpstr>Ruang sekunder dapat setara satu sama lain dan menciptakan konfigurasi geometris dan simetri pada dua buah sumbu atau lebih </vt:lpstr>
      <vt:lpstr>Ruang sekunder bisa berbeda agar merespon kebutuhan fungsi dan ekspresi kepentingan.  Perbedaan bentuk dilakukan sebagai penyesuaian terhadap bentukan tapak (site)</vt:lpstr>
      <vt:lpstr>Bentuk organisasi terpusat tidak berarah, maka akses masuknya perlu dirinci oleh penegasan </vt:lpstr>
      <vt:lpstr>PowerPoint Presentation</vt:lpstr>
      <vt:lpstr>PowerPoint Presentation</vt:lpstr>
      <vt:lpstr>L I N I E R </vt:lpstr>
      <vt:lpstr>Terdiri dari ruang yang berulang   Rangkaian ruang yang berbeda memiliki paparan dengan eksterios</vt:lpstr>
      <vt:lpstr>Ruang yang secara fungsional penting dapat berada dimana pun. Dipertegas dengan bentuk </vt:lpstr>
      <vt:lpstr>Sifat  L I N I E R</vt:lpstr>
      <vt:lpstr>BENTUK ORGANISASI LINIER</vt:lpstr>
      <vt:lpstr>PowerPoint Presentation</vt:lpstr>
      <vt:lpstr>PowerPoint Presentation</vt:lpstr>
      <vt:lpstr>PowerPoint Presentation</vt:lpstr>
      <vt:lpstr>PowerPoint Presentation</vt:lpstr>
      <vt:lpstr>R A D I A L </vt:lpstr>
      <vt:lpstr>PowerPoint Presentation</vt:lpstr>
      <vt:lpstr>Varian khusus pola radial</vt:lpstr>
      <vt:lpstr>PowerPoint Presentation</vt:lpstr>
      <vt:lpstr>PowerPoint Presentation</vt:lpstr>
      <vt:lpstr>C L U S T E R</vt:lpstr>
      <vt:lpstr>PowerPoint Presentation</vt:lpstr>
      <vt:lpstr>VARIASI POLA DALAM CLUSTER</vt:lpstr>
      <vt:lpstr>SIFAT – SIFAT dalam CLUSTER</vt:lpstr>
      <vt:lpstr>PowerPoint Presentation</vt:lpstr>
      <vt:lpstr>PowerPoint Presentation</vt:lpstr>
      <vt:lpstr>G R I D </vt:lpstr>
      <vt:lpstr>Sifat Organisasi GRID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GUBAHAN RUANG</dc:title>
  <dc:creator>Kania</dc:creator>
  <cp:lastModifiedBy>USER</cp:lastModifiedBy>
  <cp:revision>20</cp:revision>
  <dcterms:created xsi:type="dcterms:W3CDTF">2017-02-09T05:10:38Z</dcterms:created>
  <dcterms:modified xsi:type="dcterms:W3CDTF">2024-10-07T22:34:02Z</dcterms:modified>
</cp:coreProperties>
</file>