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21"/>
  </p:notesMasterIdLst>
  <p:sldIdLst>
    <p:sldId id="256" r:id="rId2"/>
    <p:sldId id="257" r:id="rId3"/>
    <p:sldId id="258" r:id="rId4"/>
    <p:sldId id="259" r:id="rId5"/>
    <p:sldId id="260" r:id="rId6"/>
    <p:sldId id="261" r:id="rId7"/>
    <p:sldId id="262" r:id="rId8"/>
    <p:sldId id="264" r:id="rId9"/>
    <p:sldId id="266" r:id="rId10"/>
    <p:sldId id="267" r:id="rId11"/>
    <p:sldId id="269" r:id="rId12"/>
    <p:sldId id="270" r:id="rId13"/>
    <p:sldId id="271" r:id="rId14"/>
    <p:sldId id="273" r:id="rId15"/>
    <p:sldId id="277" r:id="rId16"/>
    <p:sldId id="274" r:id="rId17"/>
    <p:sldId id="278" r:id="rId18"/>
    <p:sldId id="276" r:id="rId19"/>
    <p:sldId id="279"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74" d="100"/>
          <a:sy n="74" d="100"/>
        </p:scale>
        <p:origin x="49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914D77-CA35-4F81-9516-E8D609E639FE}" type="datetimeFigureOut">
              <a:rPr lang="en-US" smtClean="0"/>
              <a:t>11/29/2024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0B8410-2302-407E-AF83-D80AF806AF55}" type="slidenum">
              <a:rPr lang="en-US" smtClean="0"/>
              <a:t>‹#›</a:t>
            </a:fld>
            <a:endParaRPr lang="en-US"/>
          </a:p>
        </p:txBody>
      </p:sp>
    </p:spTree>
    <p:extLst>
      <p:ext uri="{BB962C8B-B14F-4D97-AF65-F5344CB8AC3E}">
        <p14:creationId xmlns:p14="http://schemas.microsoft.com/office/powerpoint/2010/main" val="603992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CB1EE4E-92D6-4C3D-815C-042D0985F719}" type="slidenum">
              <a:rPr lang="en-US" smtClean="0"/>
              <a:t>11</a:t>
            </a:fld>
            <a:endParaRPr lang="en-US"/>
          </a:p>
        </p:txBody>
      </p:sp>
    </p:spTree>
    <p:extLst>
      <p:ext uri="{BB962C8B-B14F-4D97-AF65-F5344CB8AC3E}">
        <p14:creationId xmlns:p14="http://schemas.microsoft.com/office/powerpoint/2010/main" val="17241984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11/29/2024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11/29/2024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11/29/2024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11/29/2024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11/29/2024</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11/29/2024</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11/29/2024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11/29/2024</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11/29/2024</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35465" y="2148162"/>
            <a:ext cx="6160831" cy="818219"/>
          </a:xfrm>
          <a:prstGeom prst="rect">
            <a:avLst/>
          </a:prstGeom>
        </p:spPr>
        <p:txBody>
          <a:bodyPr vert="horz" lIns="91440" tIns="45720" rIns="91440" bIns="45720" rtlCol="0" anchor="b">
            <a:normAutofit fontScale="52500" lnSpcReduction="20000"/>
          </a:bodyPr>
          <a:lstStyle>
            <a:lvl1pPr algn="l" defTabSz="914400" rtl="0" eaLnBrk="1" latinLnBrk="0" hangingPunct="1">
              <a:lnSpc>
                <a:spcPct val="90000"/>
              </a:lnSpc>
              <a:spcBef>
                <a:spcPct val="0"/>
              </a:spcBef>
              <a:buNone/>
              <a:defRPr sz="5900" kern="1200" spc="-100" baseline="0">
                <a:solidFill>
                  <a:srgbClr val="FFFFFF"/>
                </a:solidFill>
                <a:latin typeface="+mj-lt"/>
                <a:ea typeface="+mj-ea"/>
                <a:cs typeface="+mj-cs"/>
              </a:defRPr>
            </a:lvl1pPr>
          </a:lstStyle>
          <a:p>
            <a:pPr algn="ctr"/>
            <a:r>
              <a:rPr lang="en-US" b="1" dirty="0" smtClean="0">
                <a:latin typeface="Arial Narrow" panose="020B0606020202030204" pitchFamily="34" charset="0"/>
              </a:rPr>
              <a:t>PENGAMBILAN KEPUTUSAN MANAJEMEN</a:t>
            </a:r>
            <a:endParaRPr lang="en-US" b="1" dirty="0">
              <a:latin typeface="Arial Narrow" panose="020B0606020202030204" pitchFamily="34" charset="0"/>
            </a:endParaRPr>
          </a:p>
        </p:txBody>
      </p:sp>
      <p:sp>
        <p:nvSpPr>
          <p:cNvPr id="7" name="Title 6"/>
          <p:cNvSpPr>
            <a:spLocks noGrp="1"/>
          </p:cNvSpPr>
          <p:nvPr>
            <p:ph type="ctrTitle"/>
          </p:nvPr>
        </p:nvSpPr>
        <p:spPr>
          <a:xfrm>
            <a:off x="135466" y="3103808"/>
            <a:ext cx="6160832" cy="2485623"/>
          </a:xfrm>
        </p:spPr>
        <p:txBody>
          <a:bodyPr>
            <a:normAutofit/>
          </a:bodyPr>
          <a:lstStyle/>
          <a:p>
            <a:pPr algn="ctr"/>
            <a:r>
              <a:rPr lang="id-ID" sz="3200" dirty="0" smtClean="0"/>
              <a:t>K</a:t>
            </a:r>
            <a:r>
              <a:rPr lang="en-US" sz="3200" dirty="0" smtClean="0"/>
              <a:t>ONSEP NETT PRESENT VALUE (NPV)</a:t>
            </a:r>
            <a:br>
              <a:rPr lang="en-US" sz="3200" dirty="0" smtClean="0"/>
            </a:br>
            <a:r>
              <a:rPr lang="en-US" sz="3200" dirty="0"/>
              <a:t/>
            </a:r>
            <a:br>
              <a:rPr lang="en-US" sz="3200" dirty="0"/>
            </a:br>
            <a:r>
              <a:rPr lang="en-US" sz="3200" b="1" dirty="0" smtClean="0"/>
              <a:t>Dr. </a:t>
            </a:r>
            <a:r>
              <a:rPr lang="en-US" sz="3200" b="1" dirty="0" err="1" smtClean="0"/>
              <a:t>Febriansyah</a:t>
            </a:r>
            <a:r>
              <a:rPr lang="en-US" sz="3200" b="1" dirty="0" smtClean="0"/>
              <a:t>, SE., MM., MH.</a:t>
            </a:r>
            <a:endParaRPr lang="en-US" sz="3200" b="1" dirty="0"/>
          </a:p>
        </p:txBody>
      </p:sp>
      <p:pic>
        <p:nvPicPr>
          <p:cNvPr id="9" name="Picture 8"/>
          <p:cNvPicPr>
            <a:picLocks noChangeAspect="1"/>
          </p:cNvPicPr>
          <p:nvPr/>
        </p:nvPicPr>
        <p:blipFill>
          <a:blip r:embed="rId2"/>
          <a:stretch>
            <a:fillRect/>
          </a:stretch>
        </p:blipFill>
        <p:spPr>
          <a:xfrm>
            <a:off x="6296297" y="736600"/>
            <a:ext cx="5895703" cy="5291667"/>
          </a:xfrm>
          <a:prstGeom prst="rect">
            <a:avLst/>
          </a:prstGeom>
        </p:spPr>
      </p:pic>
    </p:spTree>
    <p:extLst>
      <p:ext uri="{BB962C8B-B14F-4D97-AF65-F5344CB8AC3E}">
        <p14:creationId xmlns:p14="http://schemas.microsoft.com/office/powerpoint/2010/main" val="39580391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1448" y="930728"/>
            <a:ext cx="5592353" cy="5747656"/>
          </a:xfrm>
          <a:solidFill>
            <a:schemeClr val="accent1">
              <a:lumMod val="60000"/>
              <a:lumOff val="40000"/>
            </a:schemeClr>
          </a:solidFill>
        </p:spPr>
        <p:txBody>
          <a:bodyPr>
            <a:noAutofit/>
          </a:bodyPr>
          <a:lstStyle/>
          <a:p>
            <a:pPr algn="l"/>
            <a:r>
              <a:rPr lang="id-ID" sz="3200" dirty="0" smtClean="0">
                <a:solidFill>
                  <a:schemeClr val="tx1"/>
                </a:solidFill>
                <a:latin typeface="Book Antiqua" panose="02040602050305030304" pitchFamily="18" charset="0"/>
              </a:rPr>
              <a:t>C</a:t>
            </a:r>
            <a:r>
              <a:rPr lang="en-US" sz="3200" dirty="0" err="1" smtClean="0">
                <a:solidFill>
                  <a:schemeClr val="tx1"/>
                </a:solidFill>
                <a:latin typeface="Book Antiqua" panose="02040602050305030304" pitchFamily="18" charset="0"/>
              </a:rPr>
              <a:t>ontoh</a:t>
            </a:r>
            <a:r>
              <a:rPr lang="id-ID" sz="3200" dirty="0" smtClean="0">
                <a:solidFill>
                  <a:schemeClr val="tx1"/>
                </a:solidFill>
                <a:latin typeface="Book Antiqua" panose="02040602050305030304" pitchFamily="18" charset="0"/>
              </a:rPr>
              <a:t/>
            </a:r>
            <a:br>
              <a:rPr lang="id-ID" sz="3200" dirty="0" smtClean="0">
                <a:solidFill>
                  <a:schemeClr val="tx1"/>
                </a:solidFill>
                <a:latin typeface="Book Antiqua" panose="02040602050305030304" pitchFamily="18" charset="0"/>
              </a:rPr>
            </a:br>
            <a:r>
              <a:rPr lang="id-ID" sz="2800" dirty="0" smtClean="0">
                <a:solidFill>
                  <a:schemeClr val="tx1"/>
                </a:solidFill>
                <a:latin typeface="Book Antiqua" panose="02040602050305030304" pitchFamily="18" charset="0"/>
              </a:rPr>
              <a:t>P</a:t>
            </a:r>
            <a:r>
              <a:rPr lang="en-US" sz="2800" dirty="0" err="1" smtClean="0">
                <a:solidFill>
                  <a:schemeClr val="tx1"/>
                </a:solidFill>
                <a:latin typeface="Book Antiqua" panose="02040602050305030304" pitchFamily="18" charset="0"/>
              </a:rPr>
              <a:t>erhitungan</a:t>
            </a:r>
            <a:r>
              <a:rPr lang="en-US" sz="2800" dirty="0" smtClean="0">
                <a:solidFill>
                  <a:schemeClr val="tx1"/>
                </a:solidFill>
                <a:latin typeface="Book Antiqua" panose="02040602050305030304" pitchFamily="18" charset="0"/>
              </a:rPr>
              <a:t> </a:t>
            </a:r>
            <a:r>
              <a:rPr lang="en-US" sz="2800" dirty="0" err="1" smtClean="0">
                <a:solidFill>
                  <a:schemeClr val="tx1"/>
                </a:solidFill>
                <a:latin typeface="Book Antiqua" panose="02040602050305030304" pitchFamily="18" charset="0"/>
              </a:rPr>
              <a:t>aliran</a:t>
            </a:r>
            <a:r>
              <a:rPr lang="en-US" sz="2800" dirty="0" smtClean="0">
                <a:solidFill>
                  <a:schemeClr val="tx1"/>
                </a:solidFill>
                <a:latin typeface="Book Antiqua" panose="02040602050305030304" pitchFamily="18" charset="0"/>
              </a:rPr>
              <a:t> </a:t>
            </a:r>
            <a:r>
              <a:rPr lang="en-US" sz="2800" dirty="0" err="1" smtClean="0">
                <a:solidFill>
                  <a:schemeClr val="tx1"/>
                </a:solidFill>
                <a:latin typeface="Book Antiqua" panose="02040602050305030304" pitchFamily="18" charset="0"/>
              </a:rPr>
              <a:t>kas</a:t>
            </a:r>
            <a:r>
              <a:rPr lang="en-US" sz="2800" dirty="0" smtClean="0">
                <a:solidFill>
                  <a:schemeClr val="tx1"/>
                </a:solidFill>
                <a:latin typeface="Book Antiqua" panose="02040602050305030304" pitchFamily="18" charset="0"/>
              </a:rPr>
              <a:t> </a:t>
            </a:r>
            <a:r>
              <a:rPr lang="en-US" sz="2800" dirty="0" err="1" smtClean="0">
                <a:solidFill>
                  <a:schemeClr val="tx1"/>
                </a:solidFill>
                <a:latin typeface="Book Antiqua" panose="02040602050305030304" pitchFamily="18" charset="0"/>
              </a:rPr>
              <a:t>proyek</a:t>
            </a:r>
            <a:r>
              <a:rPr lang="en-US" sz="2800" dirty="0" smtClean="0">
                <a:solidFill>
                  <a:schemeClr val="tx1"/>
                </a:solidFill>
                <a:latin typeface="Book Antiqua" panose="02040602050305030304" pitchFamily="18" charset="0"/>
              </a:rPr>
              <a:t>,  </a:t>
            </a:r>
            <a:r>
              <a:rPr lang="id-ID" sz="2800" dirty="0" smtClean="0">
                <a:solidFill>
                  <a:schemeClr val="tx1"/>
                </a:solidFill>
                <a:latin typeface="Book Antiqua" panose="02040602050305030304" pitchFamily="18" charset="0"/>
              </a:rPr>
              <a:t/>
            </a:r>
            <a:br>
              <a:rPr lang="id-ID" sz="2800" dirty="0" smtClean="0">
                <a:solidFill>
                  <a:schemeClr val="tx1"/>
                </a:solidFill>
                <a:latin typeface="Book Antiqua" panose="02040602050305030304" pitchFamily="18" charset="0"/>
              </a:rPr>
            </a:br>
            <a:r>
              <a:rPr lang="en-US" sz="2800" dirty="0" err="1" smtClean="0">
                <a:solidFill>
                  <a:schemeClr val="tx1"/>
                </a:solidFill>
                <a:latin typeface="Book Antiqua" panose="02040602050305030304" pitchFamily="18" charset="0"/>
              </a:rPr>
              <a:t>Misal</a:t>
            </a:r>
            <a:r>
              <a:rPr lang="en-US" sz="2800" dirty="0" smtClean="0">
                <a:solidFill>
                  <a:schemeClr val="tx1"/>
                </a:solidFill>
                <a:latin typeface="Book Antiqua" panose="02040602050305030304" pitchFamily="18" charset="0"/>
              </a:rPr>
              <a:t> </a:t>
            </a:r>
            <a:r>
              <a:rPr lang="en-US" sz="2800" dirty="0" err="1" smtClean="0">
                <a:solidFill>
                  <a:schemeClr val="tx1"/>
                </a:solidFill>
                <a:latin typeface="Book Antiqua" panose="02040602050305030304" pitchFamily="18" charset="0"/>
              </a:rPr>
              <a:t>investasi</a:t>
            </a:r>
            <a:r>
              <a:rPr lang="en-US" sz="2800" dirty="0" smtClean="0">
                <a:solidFill>
                  <a:schemeClr val="tx1"/>
                </a:solidFill>
                <a:latin typeface="Book Antiqua" panose="02040602050305030304" pitchFamily="18" charset="0"/>
              </a:rPr>
              <a:t> </a:t>
            </a:r>
            <a:r>
              <a:rPr lang="en-US" sz="2800" dirty="0" err="1" smtClean="0">
                <a:solidFill>
                  <a:schemeClr val="tx1"/>
                </a:solidFill>
                <a:latin typeface="Book Antiqua" panose="02040602050305030304" pitchFamily="18" charset="0"/>
              </a:rPr>
              <a:t>proyek</a:t>
            </a:r>
            <a:r>
              <a:rPr lang="en-US" sz="2800" dirty="0" smtClean="0">
                <a:solidFill>
                  <a:schemeClr val="tx1"/>
                </a:solidFill>
                <a:latin typeface="Book Antiqua" panose="02040602050305030304" pitchFamily="18" charset="0"/>
              </a:rPr>
              <a:t> </a:t>
            </a:r>
            <a:r>
              <a:rPr lang="en-US" sz="2800" dirty="0" err="1" smtClean="0">
                <a:solidFill>
                  <a:schemeClr val="tx1"/>
                </a:solidFill>
                <a:latin typeface="Book Antiqua" panose="02040602050305030304" pitchFamily="18" charset="0"/>
              </a:rPr>
              <a:t>transportasi</a:t>
            </a:r>
            <a:r>
              <a:rPr lang="en-US" sz="2800" dirty="0" smtClean="0">
                <a:solidFill>
                  <a:schemeClr val="tx1"/>
                </a:solidFill>
                <a:latin typeface="Book Antiqua" panose="02040602050305030304" pitchFamily="18" charset="0"/>
              </a:rPr>
              <a:t> </a:t>
            </a:r>
            <a:r>
              <a:rPr lang="en-US" sz="2800" dirty="0" err="1" smtClean="0">
                <a:solidFill>
                  <a:schemeClr val="tx1"/>
                </a:solidFill>
                <a:latin typeface="Book Antiqua" panose="02040602050305030304" pitchFamily="18" charset="0"/>
              </a:rPr>
              <a:t>dengan</a:t>
            </a:r>
            <a:r>
              <a:rPr lang="en-US" sz="2800" dirty="0" smtClean="0">
                <a:solidFill>
                  <a:schemeClr val="tx1"/>
                </a:solidFill>
                <a:latin typeface="Book Antiqua" panose="02040602050305030304" pitchFamily="18" charset="0"/>
              </a:rPr>
              <a:t> data </a:t>
            </a:r>
            <a:r>
              <a:rPr lang="en-US" sz="2800" dirty="0" err="1" smtClean="0">
                <a:solidFill>
                  <a:schemeClr val="tx1"/>
                </a:solidFill>
                <a:latin typeface="Book Antiqua" panose="02040602050305030304" pitchFamily="18" charset="0"/>
              </a:rPr>
              <a:t>sebagai</a:t>
            </a:r>
            <a:r>
              <a:rPr lang="en-US" sz="2800" dirty="0" smtClean="0">
                <a:solidFill>
                  <a:schemeClr val="tx1"/>
                </a:solidFill>
                <a:latin typeface="Book Antiqua" panose="02040602050305030304" pitchFamily="18" charset="0"/>
              </a:rPr>
              <a:t> </a:t>
            </a:r>
            <a:r>
              <a:rPr lang="en-US" sz="2800" dirty="0" err="1" smtClean="0">
                <a:solidFill>
                  <a:schemeClr val="tx1"/>
                </a:solidFill>
                <a:latin typeface="Book Antiqua" panose="02040602050305030304" pitchFamily="18" charset="0"/>
              </a:rPr>
              <a:t>berikut</a:t>
            </a:r>
            <a:r>
              <a:rPr lang="en-US" sz="2800" dirty="0" smtClean="0">
                <a:solidFill>
                  <a:schemeClr val="tx1"/>
                </a:solidFill>
                <a:latin typeface="Book Antiqua" panose="02040602050305030304" pitchFamily="18" charset="0"/>
              </a:rPr>
              <a:t>: </a:t>
            </a:r>
            <a:r>
              <a:rPr lang="en-US" sz="2800" dirty="0" err="1" smtClean="0">
                <a:solidFill>
                  <a:schemeClr val="tx1"/>
                </a:solidFill>
                <a:latin typeface="Book Antiqua" panose="02040602050305030304" pitchFamily="18" charset="0"/>
              </a:rPr>
              <a:t>Harga</a:t>
            </a:r>
            <a:r>
              <a:rPr lang="en-US" sz="2800" dirty="0" smtClean="0">
                <a:solidFill>
                  <a:schemeClr val="tx1"/>
                </a:solidFill>
                <a:latin typeface="Book Antiqua" panose="02040602050305030304" pitchFamily="18" charset="0"/>
              </a:rPr>
              <a:t> </a:t>
            </a:r>
            <a:r>
              <a:rPr lang="en-US" sz="2800" dirty="0" err="1" smtClean="0">
                <a:solidFill>
                  <a:schemeClr val="tx1"/>
                </a:solidFill>
                <a:latin typeface="Book Antiqua" panose="02040602050305030304" pitchFamily="18" charset="0"/>
              </a:rPr>
              <a:t>beli</a:t>
            </a:r>
            <a:r>
              <a:rPr lang="en-US" sz="2800" dirty="0" smtClean="0">
                <a:solidFill>
                  <a:schemeClr val="tx1"/>
                </a:solidFill>
                <a:latin typeface="Book Antiqua" panose="02040602050305030304" pitchFamily="18" charset="0"/>
              </a:rPr>
              <a:t> </a:t>
            </a:r>
            <a:r>
              <a:rPr lang="en-US" sz="2800" dirty="0" err="1" smtClean="0">
                <a:solidFill>
                  <a:schemeClr val="tx1"/>
                </a:solidFill>
                <a:latin typeface="Book Antiqua" panose="02040602050305030304" pitchFamily="18" charset="0"/>
              </a:rPr>
              <a:t>kendaraan</a:t>
            </a:r>
            <a:r>
              <a:rPr lang="en-US" sz="2800" dirty="0" smtClean="0">
                <a:solidFill>
                  <a:schemeClr val="tx1"/>
                </a:solidFill>
                <a:latin typeface="Book Antiqua" panose="02040602050305030304" pitchFamily="18" charset="0"/>
              </a:rPr>
              <a:t> 200 </a:t>
            </a:r>
            <a:r>
              <a:rPr lang="en-US" sz="2800" dirty="0" err="1" smtClean="0">
                <a:solidFill>
                  <a:schemeClr val="tx1"/>
                </a:solidFill>
                <a:latin typeface="Book Antiqua" panose="02040602050305030304" pitchFamily="18" charset="0"/>
              </a:rPr>
              <a:t>jt</a:t>
            </a:r>
            <a:r>
              <a:rPr lang="en-US" sz="2800" dirty="0" smtClean="0">
                <a:solidFill>
                  <a:schemeClr val="tx1"/>
                </a:solidFill>
                <a:latin typeface="Book Antiqua" panose="02040602050305030304" pitchFamily="18" charset="0"/>
              </a:rPr>
              <a:t>, </a:t>
            </a:r>
            <a:r>
              <a:rPr lang="en-US" sz="2800" dirty="0" err="1" smtClean="0">
                <a:solidFill>
                  <a:schemeClr val="tx1"/>
                </a:solidFill>
                <a:latin typeface="Book Antiqua" panose="02040602050305030304" pitchFamily="18" charset="0"/>
              </a:rPr>
              <a:t>Biaya</a:t>
            </a:r>
            <a:r>
              <a:rPr lang="en-US" sz="2800" dirty="0" smtClean="0">
                <a:solidFill>
                  <a:schemeClr val="tx1"/>
                </a:solidFill>
                <a:latin typeface="Book Antiqua" panose="02040602050305030304" pitchFamily="18" charset="0"/>
              </a:rPr>
              <a:t> </a:t>
            </a:r>
            <a:r>
              <a:rPr lang="en-US" sz="2800" dirty="0" err="1" smtClean="0">
                <a:solidFill>
                  <a:schemeClr val="tx1"/>
                </a:solidFill>
                <a:latin typeface="Book Antiqua" panose="02040602050305030304" pitchFamily="18" charset="0"/>
              </a:rPr>
              <a:t>balik</a:t>
            </a:r>
            <a:r>
              <a:rPr lang="en-US" sz="2800" dirty="0" smtClean="0">
                <a:solidFill>
                  <a:schemeClr val="tx1"/>
                </a:solidFill>
                <a:latin typeface="Book Antiqua" panose="02040602050305030304" pitchFamily="18" charset="0"/>
              </a:rPr>
              <a:t> </a:t>
            </a:r>
            <a:r>
              <a:rPr lang="en-US" sz="2800" dirty="0" err="1" smtClean="0">
                <a:solidFill>
                  <a:schemeClr val="tx1"/>
                </a:solidFill>
                <a:latin typeface="Book Antiqua" panose="02040602050305030304" pitchFamily="18" charset="0"/>
              </a:rPr>
              <a:t>nama</a:t>
            </a:r>
            <a:r>
              <a:rPr lang="en-US" sz="2800" dirty="0" smtClean="0">
                <a:solidFill>
                  <a:schemeClr val="tx1"/>
                </a:solidFill>
                <a:latin typeface="Book Antiqua" panose="02040602050305030304" pitchFamily="18" charset="0"/>
              </a:rPr>
              <a:t> 25 </a:t>
            </a:r>
            <a:r>
              <a:rPr lang="en-US" sz="2800" dirty="0" err="1" smtClean="0">
                <a:solidFill>
                  <a:schemeClr val="tx1"/>
                </a:solidFill>
                <a:latin typeface="Book Antiqua" panose="02040602050305030304" pitchFamily="18" charset="0"/>
              </a:rPr>
              <a:t>Jt</a:t>
            </a:r>
            <a:r>
              <a:rPr lang="en-US" sz="2800" dirty="0" smtClean="0">
                <a:solidFill>
                  <a:schemeClr val="tx1"/>
                </a:solidFill>
                <a:latin typeface="Book Antiqua" panose="02040602050305030304" pitchFamily="18" charset="0"/>
              </a:rPr>
              <a:t>, </a:t>
            </a:r>
            <a:r>
              <a:rPr lang="en-US" sz="2800" dirty="0" err="1" smtClean="0">
                <a:solidFill>
                  <a:schemeClr val="tx1"/>
                </a:solidFill>
                <a:latin typeface="Book Antiqua" panose="02040602050305030304" pitchFamily="18" charset="0"/>
              </a:rPr>
              <a:t>Asuranasi</a:t>
            </a:r>
            <a:r>
              <a:rPr lang="en-US" sz="2800" dirty="0" smtClean="0">
                <a:solidFill>
                  <a:schemeClr val="tx1"/>
                </a:solidFill>
                <a:latin typeface="Book Antiqua" panose="02040602050305030304" pitchFamily="18" charset="0"/>
              </a:rPr>
              <a:t> </a:t>
            </a:r>
            <a:r>
              <a:rPr lang="en-US" sz="2800" dirty="0" err="1" smtClean="0">
                <a:solidFill>
                  <a:schemeClr val="tx1"/>
                </a:solidFill>
                <a:latin typeface="Book Antiqua" panose="02040602050305030304" pitchFamily="18" charset="0"/>
              </a:rPr>
              <a:t>selama</a:t>
            </a:r>
            <a:r>
              <a:rPr lang="en-US" sz="2800" dirty="0" smtClean="0">
                <a:solidFill>
                  <a:schemeClr val="tx1"/>
                </a:solidFill>
                <a:latin typeface="Book Antiqua" panose="02040602050305030304" pitchFamily="18" charset="0"/>
              </a:rPr>
              <a:t> 5 </a:t>
            </a:r>
            <a:r>
              <a:rPr lang="en-US" sz="2800" dirty="0" err="1" smtClean="0">
                <a:solidFill>
                  <a:schemeClr val="tx1"/>
                </a:solidFill>
                <a:latin typeface="Book Antiqua" panose="02040602050305030304" pitchFamily="18" charset="0"/>
              </a:rPr>
              <a:t>th</a:t>
            </a:r>
            <a:r>
              <a:rPr lang="en-US" sz="2800" dirty="0" smtClean="0">
                <a:solidFill>
                  <a:schemeClr val="tx1"/>
                </a:solidFill>
                <a:latin typeface="Book Antiqua" panose="02040602050305030304" pitchFamily="18" charset="0"/>
              </a:rPr>
              <a:t> </a:t>
            </a:r>
            <a:r>
              <a:rPr lang="en-US" sz="2800" dirty="0" err="1" smtClean="0">
                <a:solidFill>
                  <a:schemeClr val="tx1"/>
                </a:solidFill>
                <a:latin typeface="Book Antiqua" panose="02040602050305030304" pitchFamily="18" charset="0"/>
              </a:rPr>
              <a:t>sebesar</a:t>
            </a:r>
            <a:r>
              <a:rPr lang="en-US" sz="2800" dirty="0" smtClean="0">
                <a:solidFill>
                  <a:schemeClr val="tx1"/>
                </a:solidFill>
                <a:latin typeface="Book Antiqua" panose="02040602050305030304" pitchFamily="18" charset="0"/>
              </a:rPr>
              <a:t> 5Jt, modal </a:t>
            </a:r>
            <a:r>
              <a:rPr lang="en-US" sz="2800" dirty="0" err="1" smtClean="0">
                <a:solidFill>
                  <a:schemeClr val="tx1"/>
                </a:solidFill>
                <a:latin typeface="Book Antiqua" panose="02040602050305030304" pitchFamily="18" charset="0"/>
              </a:rPr>
              <a:t>kerja</a:t>
            </a:r>
            <a:r>
              <a:rPr lang="en-US" sz="2800" dirty="0" smtClean="0">
                <a:solidFill>
                  <a:schemeClr val="tx1"/>
                </a:solidFill>
                <a:latin typeface="Book Antiqua" panose="02040602050305030304" pitchFamily="18" charset="0"/>
              </a:rPr>
              <a:t> yang </a:t>
            </a:r>
            <a:r>
              <a:rPr lang="en-US" sz="2800" dirty="0" err="1" smtClean="0">
                <a:solidFill>
                  <a:schemeClr val="tx1"/>
                </a:solidFill>
                <a:latin typeface="Book Antiqua" panose="02040602050305030304" pitchFamily="18" charset="0"/>
              </a:rPr>
              <a:t>dibutuhkan</a:t>
            </a:r>
            <a:r>
              <a:rPr lang="en-US" sz="2800" dirty="0" smtClean="0">
                <a:solidFill>
                  <a:schemeClr val="tx1"/>
                </a:solidFill>
                <a:latin typeface="Book Antiqua" panose="02040602050305030304" pitchFamily="18" charset="0"/>
              </a:rPr>
              <a:t> 2,5jt. </a:t>
            </a:r>
            <a:r>
              <a:rPr lang="en-US" sz="2800" dirty="0" err="1" smtClean="0">
                <a:solidFill>
                  <a:schemeClr val="tx1"/>
                </a:solidFill>
                <a:latin typeface="Book Antiqua" panose="02040602050305030304" pitchFamily="18" charset="0"/>
              </a:rPr>
              <a:t>Umur</a:t>
            </a:r>
            <a:r>
              <a:rPr lang="en-US" sz="2800" dirty="0" smtClean="0">
                <a:solidFill>
                  <a:schemeClr val="tx1"/>
                </a:solidFill>
                <a:latin typeface="Book Antiqua" panose="02040602050305030304" pitchFamily="18" charset="0"/>
              </a:rPr>
              <a:t> </a:t>
            </a:r>
            <a:r>
              <a:rPr lang="en-US" sz="2800" dirty="0" err="1" smtClean="0">
                <a:solidFill>
                  <a:schemeClr val="tx1"/>
                </a:solidFill>
                <a:latin typeface="Book Antiqua" panose="02040602050305030304" pitchFamily="18" charset="0"/>
              </a:rPr>
              <a:t>ekonomis</a:t>
            </a:r>
            <a:r>
              <a:rPr lang="en-US" sz="2800" dirty="0" smtClean="0">
                <a:solidFill>
                  <a:schemeClr val="tx1"/>
                </a:solidFill>
                <a:latin typeface="Book Antiqua" panose="02040602050305030304" pitchFamily="18" charset="0"/>
              </a:rPr>
              <a:t> 5 </a:t>
            </a:r>
            <a:r>
              <a:rPr lang="en-US" sz="2800" dirty="0" err="1" smtClean="0">
                <a:solidFill>
                  <a:schemeClr val="tx1"/>
                </a:solidFill>
                <a:latin typeface="Book Antiqua" panose="02040602050305030304" pitchFamily="18" charset="0"/>
              </a:rPr>
              <a:t>th</a:t>
            </a:r>
            <a:r>
              <a:rPr lang="en-US" sz="2800" dirty="0" smtClean="0">
                <a:solidFill>
                  <a:schemeClr val="tx1"/>
                </a:solidFill>
                <a:latin typeface="Book Antiqua" panose="02040602050305030304" pitchFamily="18" charset="0"/>
              </a:rPr>
              <a:t> </a:t>
            </a:r>
            <a:r>
              <a:rPr lang="en-US" sz="2800" dirty="0" err="1" smtClean="0">
                <a:solidFill>
                  <a:schemeClr val="tx1"/>
                </a:solidFill>
                <a:latin typeface="Book Antiqua" panose="02040602050305030304" pitchFamily="18" charset="0"/>
              </a:rPr>
              <a:t>dengan</a:t>
            </a:r>
            <a:r>
              <a:rPr lang="en-US" sz="2800" dirty="0" smtClean="0">
                <a:solidFill>
                  <a:schemeClr val="tx1"/>
                </a:solidFill>
                <a:latin typeface="Book Antiqua" panose="02040602050305030304" pitchFamily="18" charset="0"/>
              </a:rPr>
              <a:t> </a:t>
            </a:r>
            <a:r>
              <a:rPr lang="en-US" sz="2800" dirty="0" err="1" smtClean="0">
                <a:solidFill>
                  <a:schemeClr val="tx1"/>
                </a:solidFill>
                <a:latin typeface="Book Antiqua" panose="02040602050305030304" pitchFamily="18" charset="0"/>
              </a:rPr>
              <a:t>nilai</a:t>
            </a:r>
            <a:r>
              <a:rPr lang="en-US" sz="2800" dirty="0" smtClean="0">
                <a:solidFill>
                  <a:schemeClr val="tx1"/>
                </a:solidFill>
                <a:latin typeface="Book Antiqua" panose="02040602050305030304" pitchFamily="18" charset="0"/>
              </a:rPr>
              <a:t> </a:t>
            </a:r>
            <a:r>
              <a:rPr lang="en-US" sz="2800" dirty="0" err="1" smtClean="0">
                <a:solidFill>
                  <a:schemeClr val="tx1"/>
                </a:solidFill>
                <a:latin typeface="Book Antiqua" panose="02040602050305030304" pitchFamily="18" charset="0"/>
              </a:rPr>
              <a:t>residu</a:t>
            </a:r>
            <a:r>
              <a:rPr lang="en-US" sz="2800" dirty="0" smtClean="0">
                <a:solidFill>
                  <a:schemeClr val="tx1"/>
                </a:solidFill>
                <a:latin typeface="Book Antiqua" panose="02040602050305030304" pitchFamily="18" charset="0"/>
              </a:rPr>
              <a:t> 50jt</a:t>
            </a:r>
            <a:r>
              <a:rPr lang="id-ID" sz="2800" dirty="0" smtClean="0">
                <a:solidFill>
                  <a:schemeClr val="tx1"/>
                </a:solidFill>
                <a:latin typeface="Book Antiqua" panose="02040602050305030304" pitchFamily="18" charset="0"/>
              </a:rPr>
              <a:t/>
            </a:r>
            <a:br>
              <a:rPr lang="id-ID" sz="2800" dirty="0" smtClean="0">
                <a:solidFill>
                  <a:schemeClr val="tx1"/>
                </a:solidFill>
                <a:latin typeface="Book Antiqua" panose="02040602050305030304" pitchFamily="18" charset="0"/>
              </a:rPr>
            </a:br>
            <a:r>
              <a:rPr lang="id-ID" sz="2800" dirty="0">
                <a:solidFill>
                  <a:schemeClr val="tx1"/>
                </a:solidFill>
                <a:latin typeface="Book Antiqua" panose="02040602050305030304" pitchFamily="18" charset="0"/>
              </a:rPr>
              <a:t/>
            </a:r>
            <a:br>
              <a:rPr lang="id-ID" sz="2800" dirty="0">
                <a:solidFill>
                  <a:schemeClr val="tx1"/>
                </a:solidFill>
                <a:latin typeface="Book Antiqua" panose="02040602050305030304" pitchFamily="18" charset="0"/>
              </a:rPr>
            </a:br>
            <a:r>
              <a:rPr lang="id-ID" sz="2800" dirty="0" smtClean="0">
                <a:solidFill>
                  <a:schemeClr val="tx1"/>
                </a:solidFill>
                <a:latin typeface="Book Antiqua" panose="02040602050305030304" pitchFamily="18" charset="0"/>
              </a:rPr>
              <a:t/>
            </a:r>
            <a:br>
              <a:rPr lang="id-ID" sz="2800" dirty="0" smtClean="0">
                <a:solidFill>
                  <a:schemeClr val="tx1"/>
                </a:solidFill>
                <a:latin typeface="Book Antiqua" panose="02040602050305030304" pitchFamily="18" charset="0"/>
              </a:rPr>
            </a:br>
            <a:r>
              <a:rPr lang="id-ID" sz="2800" dirty="0">
                <a:solidFill>
                  <a:schemeClr val="tx1"/>
                </a:solidFill>
                <a:latin typeface="Book Antiqua" panose="02040602050305030304" pitchFamily="18" charset="0"/>
              </a:rPr>
              <a:t/>
            </a:r>
            <a:br>
              <a:rPr lang="id-ID" sz="2800" dirty="0">
                <a:solidFill>
                  <a:schemeClr val="tx1"/>
                </a:solidFill>
                <a:latin typeface="Book Antiqua" panose="02040602050305030304" pitchFamily="18" charset="0"/>
              </a:rPr>
            </a:br>
            <a:r>
              <a:rPr lang="id-ID" sz="2800" dirty="0" smtClean="0">
                <a:solidFill>
                  <a:schemeClr val="tx1"/>
                </a:solidFill>
                <a:latin typeface="Book Antiqua" panose="02040602050305030304" pitchFamily="18" charset="0"/>
              </a:rPr>
              <a:t/>
            </a:r>
            <a:br>
              <a:rPr lang="id-ID" sz="2800" dirty="0" smtClean="0">
                <a:solidFill>
                  <a:schemeClr val="tx1"/>
                </a:solidFill>
                <a:latin typeface="Book Antiqua" panose="02040602050305030304" pitchFamily="18" charset="0"/>
              </a:rPr>
            </a:br>
            <a:endParaRPr lang="en-US" sz="2800" dirty="0">
              <a:solidFill>
                <a:schemeClr val="tx1"/>
              </a:solidFill>
              <a:latin typeface="Book Antiqua" panose="02040602050305030304" pitchFamily="18" charset="0"/>
            </a:endParaRPr>
          </a:p>
        </p:txBody>
      </p:sp>
      <p:sp>
        <p:nvSpPr>
          <p:cNvPr id="3" name="Subtitle 2"/>
          <p:cNvSpPr>
            <a:spLocks noGrp="1"/>
          </p:cNvSpPr>
          <p:nvPr>
            <p:ph type="subTitle" idx="1"/>
          </p:nvPr>
        </p:nvSpPr>
        <p:spPr>
          <a:xfrm>
            <a:off x="5763801" y="930727"/>
            <a:ext cx="5961358" cy="5747657"/>
          </a:xfrm>
          <a:solidFill>
            <a:schemeClr val="accent6">
              <a:lumMod val="40000"/>
              <a:lumOff val="60000"/>
            </a:schemeClr>
          </a:solidFill>
        </p:spPr>
        <p:txBody>
          <a:bodyPr>
            <a:noAutofit/>
          </a:bodyPr>
          <a:lstStyle/>
          <a:p>
            <a:pPr algn="l"/>
            <a:endParaRPr lang="id-ID" sz="3200" b="1" dirty="0" smtClean="0">
              <a:solidFill>
                <a:schemeClr val="tx1"/>
              </a:solidFill>
            </a:endParaRPr>
          </a:p>
          <a:p>
            <a:pPr algn="l"/>
            <a:r>
              <a:rPr lang="en-US" sz="3200" b="1" dirty="0" err="1" smtClean="0">
                <a:solidFill>
                  <a:schemeClr val="tx1"/>
                </a:solidFill>
                <a:latin typeface="Arial" panose="020B0604020202020204" pitchFamily="34" charset="0"/>
                <a:cs typeface="Arial" panose="020B0604020202020204" pitchFamily="34" charset="0"/>
              </a:rPr>
              <a:t>Investasi</a:t>
            </a:r>
            <a:r>
              <a:rPr lang="en-US" dirty="0" smtClean="0">
                <a:solidFill>
                  <a:schemeClr val="tx1"/>
                </a:solidFill>
                <a:latin typeface="Arial" panose="020B0604020202020204" pitchFamily="34" charset="0"/>
                <a:cs typeface="Arial" panose="020B0604020202020204" pitchFamily="34" charset="0"/>
              </a:rPr>
              <a:t>	</a:t>
            </a:r>
          </a:p>
          <a:p>
            <a:pPr algn="l"/>
            <a:r>
              <a:rPr lang="en-US" sz="2800" dirty="0" err="1" smtClean="0">
                <a:solidFill>
                  <a:schemeClr val="tx1"/>
                </a:solidFill>
                <a:latin typeface="Arial" panose="020B0604020202020204" pitchFamily="34" charset="0"/>
                <a:cs typeface="Arial" panose="020B0604020202020204" pitchFamily="34" charset="0"/>
              </a:rPr>
              <a:t>Harga</a:t>
            </a:r>
            <a:r>
              <a:rPr lang="en-US" sz="2800" dirty="0" smtClean="0">
                <a:solidFill>
                  <a:schemeClr val="tx1"/>
                </a:solidFill>
                <a:latin typeface="Arial" panose="020B0604020202020204" pitchFamily="34" charset="0"/>
                <a:cs typeface="Arial" panose="020B0604020202020204" pitchFamily="34" charset="0"/>
              </a:rPr>
              <a:t> </a:t>
            </a:r>
            <a:r>
              <a:rPr lang="en-US" sz="2800" dirty="0" err="1" smtClean="0">
                <a:solidFill>
                  <a:schemeClr val="tx1"/>
                </a:solidFill>
                <a:latin typeface="Arial" panose="020B0604020202020204" pitchFamily="34" charset="0"/>
                <a:cs typeface="Arial" panose="020B0604020202020204" pitchFamily="34" charset="0"/>
              </a:rPr>
              <a:t>beli</a:t>
            </a:r>
            <a:r>
              <a:rPr lang="en-US" sz="2800" dirty="0" smtClean="0">
                <a:solidFill>
                  <a:schemeClr val="tx1"/>
                </a:solidFill>
                <a:latin typeface="Arial" panose="020B0604020202020204" pitchFamily="34" charset="0"/>
                <a:cs typeface="Arial" panose="020B0604020202020204" pitchFamily="34" charset="0"/>
              </a:rPr>
              <a:t> 	</a:t>
            </a:r>
            <a:r>
              <a:rPr lang="id-ID" sz="2800" dirty="0" smtClean="0">
                <a:solidFill>
                  <a:schemeClr val="tx1"/>
                </a:solidFill>
                <a:latin typeface="Arial" panose="020B0604020202020204" pitchFamily="34" charset="0"/>
                <a:cs typeface="Arial" panose="020B0604020202020204" pitchFamily="34" charset="0"/>
              </a:rPr>
              <a:t>      = </a:t>
            </a:r>
            <a:r>
              <a:rPr lang="en-US" sz="2800" dirty="0" smtClean="0">
                <a:solidFill>
                  <a:schemeClr val="tx1"/>
                </a:solidFill>
                <a:latin typeface="Arial" panose="020B0604020202020204" pitchFamily="34" charset="0"/>
                <a:cs typeface="Arial" panose="020B0604020202020204" pitchFamily="34" charset="0"/>
              </a:rPr>
              <a:t>Rp200.000.000</a:t>
            </a:r>
          </a:p>
          <a:p>
            <a:pPr algn="l"/>
            <a:r>
              <a:rPr lang="en-US" sz="2800" dirty="0" smtClean="0">
                <a:solidFill>
                  <a:schemeClr val="tx1"/>
                </a:solidFill>
                <a:latin typeface="Arial" panose="020B0604020202020204" pitchFamily="34" charset="0"/>
                <a:cs typeface="Arial" panose="020B0604020202020204" pitchFamily="34" charset="0"/>
              </a:rPr>
              <a:t>BBN	</a:t>
            </a:r>
            <a:r>
              <a:rPr lang="id-ID" sz="2800" dirty="0" smtClean="0">
                <a:solidFill>
                  <a:schemeClr val="tx1"/>
                </a:solidFill>
                <a:latin typeface="Arial" panose="020B0604020202020204" pitchFamily="34" charset="0"/>
                <a:cs typeface="Arial" panose="020B0604020202020204" pitchFamily="34" charset="0"/>
              </a:rPr>
              <a:t>	      = </a:t>
            </a:r>
            <a:r>
              <a:rPr lang="en-US" sz="2800" dirty="0" err="1" smtClean="0">
                <a:solidFill>
                  <a:schemeClr val="tx1"/>
                </a:solidFill>
                <a:latin typeface="Arial" panose="020B0604020202020204" pitchFamily="34" charset="0"/>
                <a:cs typeface="Arial" panose="020B0604020202020204" pitchFamily="34" charset="0"/>
              </a:rPr>
              <a:t>Rp</a:t>
            </a:r>
            <a:r>
              <a:rPr lang="id-ID" sz="2800" dirty="0" smtClean="0">
                <a:solidFill>
                  <a:schemeClr val="tx1"/>
                </a:solidFill>
                <a:latin typeface="Arial" panose="020B0604020202020204" pitchFamily="34" charset="0"/>
                <a:cs typeface="Arial" panose="020B0604020202020204" pitchFamily="34" charset="0"/>
              </a:rPr>
              <a:t>   </a:t>
            </a:r>
            <a:r>
              <a:rPr lang="en-US" sz="2800" dirty="0" smtClean="0">
                <a:solidFill>
                  <a:schemeClr val="tx1"/>
                </a:solidFill>
                <a:latin typeface="Arial" panose="020B0604020202020204" pitchFamily="34" charset="0"/>
                <a:cs typeface="Arial" panose="020B0604020202020204" pitchFamily="34" charset="0"/>
              </a:rPr>
              <a:t>25.000.000 </a:t>
            </a:r>
          </a:p>
          <a:p>
            <a:pPr algn="l"/>
            <a:r>
              <a:rPr lang="en-US" sz="2800" dirty="0" err="1" smtClean="0">
                <a:solidFill>
                  <a:schemeClr val="tx1"/>
                </a:solidFill>
                <a:latin typeface="Arial" panose="020B0604020202020204" pitchFamily="34" charset="0"/>
                <a:cs typeface="Arial" panose="020B0604020202020204" pitchFamily="34" charset="0"/>
              </a:rPr>
              <a:t>Asuransi</a:t>
            </a:r>
            <a:r>
              <a:rPr lang="en-US" sz="2800" dirty="0" smtClean="0">
                <a:solidFill>
                  <a:schemeClr val="tx1"/>
                </a:solidFill>
                <a:latin typeface="Arial" panose="020B0604020202020204" pitchFamily="34" charset="0"/>
                <a:cs typeface="Arial" panose="020B0604020202020204" pitchFamily="34" charset="0"/>
              </a:rPr>
              <a:t>	</a:t>
            </a:r>
            <a:r>
              <a:rPr lang="id-ID" sz="2800" dirty="0" smtClean="0">
                <a:solidFill>
                  <a:schemeClr val="tx1"/>
                </a:solidFill>
                <a:latin typeface="Arial" panose="020B0604020202020204" pitchFamily="34" charset="0"/>
                <a:cs typeface="Arial" panose="020B0604020202020204" pitchFamily="34" charset="0"/>
              </a:rPr>
              <a:t>     </a:t>
            </a:r>
            <a:r>
              <a:rPr lang="en-US" sz="2800" dirty="0" smtClean="0">
                <a:solidFill>
                  <a:schemeClr val="tx1"/>
                </a:solidFill>
                <a:latin typeface="Arial" panose="020B0604020202020204" pitchFamily="34" charset="0"/>
                <a:cs typeface="Arial" panose="020B0604020202020204" pitchFamily="34" charset="0"/>
              </a:rPr>
              <a:t> </a:t>
            </a:r>
            <a:r>
              <a:rPr lang="id-ID" sz="2800" dirty="0" smtClean="0">
                <a:solidFill>
                  <a:schemeClr val="tx1"/>
                </a:solidFill>
                <a:latin typeface="Arial" panose="020B0604020202020204" pitchFamily="34" charset="0"/>
                <a:cs typeface="Arial" panose="020B0604020202020204" pitchFamily="34" charset="0"/>
              </a:rPr>
              <a:t>= </a:t>
            </a:r>
            <a:r>
              <a:rPr lang="en-US" sz="2800" u="sng" dirty="0" err="1" smtClean="0">
                <a:solidFill>
                  <a:schemeClr val="tx1"/>
                </a:solidFill>
                <a:latin typeface="Arial" panose="020B0604020202020204" pitchFamily="34" charset="0"/>
                <a:cs typeface="Arial" panose="020B0604020202020204" pitchFamily="34" charset="0"/>
              </a:rPr>
              <a:t>Rp</a:t>
            </a:r>
            <a:r>
              <a:rPr lang="id-ID" sz="2800" u="sng" dirty="0" smtClean="0">
                <a:solidFill>
                  <a:schemeClr val="tx1"/>
                </a:solidFill>
                <a:latin typeface="Arial" panose="020B0604020202020204" pitchFamily="34" charset="0"/>
                <a:cs typeface="Arial" panose="020B0604020202020204" pitchFamily="34" charset="0"/>
              </a:rPr>
              <a:t>      </a:t>
            </a:r>
            <a:r>
              <a:rPr lang="en-US" sz="2800" u="sng" dirty="0" smtClean="0">
                <a:solidFill>
                  <a:schemeClr val="tx1"/>
                </a:solidFill>
                <a:latin typeface="Arial" panose="020B0604020202020204" pitchFamily="34" charset="0"/>
                <a:cs typeface="Arial" panose="020B0604020202020204" pitchFamily="34" charset="0"/>
              </a:rPr>
              <a:t>5.000.000 </a:t>
            </a:r>
            <a:r>
              <a:rPr lang="id-ID" sz="2800" u="sng" dirty="0">
                <a:solidFill>
                  <a:schemeClr val="tx1"/>
                </a:solidFill>
                <a:latin typeface="Arial" panose="020B0604020202020204" pitchFamily="34" charset="0"/>
                <a:cs typeface="Arial" panose="020B0604020202020204" pitchFamily="34" charset="0"/>
              </a:rPr>
              <a:t>+</a:t>
            </a:r>
            <a:endParaRPr lang="en-US" sz="2800" u="sng" dirty="0" smtClean="0">
              <a:solidFill>
                <a:schemeClr val="tx1"/>
              </a:solidFill>
              <a:latin typeface="Arial" panose="020B0604020202020204" pitchFamily="34" charset="0"/>
              <a:cs typeface="Arial" panose="020B0604020202020204" pitchFamily="34" charset="0"/>
            </a:endParaRPr>
          </a:p>
          <a:p>
            <a:pPr algn="l"/>
            <a:r>
              <a:rPr lang="en-US" sz="2800" dirty="0" err="1" smtClean="0">
                <a:solidFill>
                  <a:schemeClr val="tx1"/>
                </a:solidFill>
                <a:latin typeface="Arial" panose="020B0604020202020204" pitchFamily="34" charset="0"/>
                <a:cs typeface="Arial" panose="020B0604020202020204" pitchFamily="34" charset="0"/>
              </a:rPr>
              <a:t>Nilai</a:t>
            </a:r>
            <a:r>
              <a:rPr lang="en-US" sz="2800" dirty="0" smtClean="0">
                <a:solidFill>
                  <a:schemeClr val="tx1"/>
                </a:solidFill>
                <a:latin typeface="Arial" panose="020B0604020202020204" pitchFamily="34" charset="0"/>
                <a:cs typeface="Arial" panose="020B0604020202020204" pitchFamily="34" charset="0"/>
              </a:rPr>
              <a:t> </a:t>
            </a:r>
            <a:r>
              <a:rPr lang="en-US" sz="2800" dirty="0" err="1" smtClean="0">
                <a:solidFill>
                  <a:schemeClr val="tx1"/>
                </a:solidFill>
                <a:latin typeface="Arial" panose="020B0604020202020204" pitchFamily="34" charset="0"/>
                <a:cs typeface="Arial" panose="020B0604020202020204" pitchFamily="34" charset="0"/>
              </a:rPr>
              <a:t>perolehan</a:t>
            </a:r>
            <a:r>
              <a:rPr lang="id-ID" sz="2800" dirty="0" smtClean="0">
                <a:solidFill>
                  <a:schemeClr val="tx1"/>
                </a:solidFill>
                <a:latin typeface="Arial" panose="020B0604020202020204" pitchFamily="34" charset="0"/>
                <a:cs typeface="Arial" panose="020B0604020202020204" pitchFamily="34" charset="0"/>
              </a:rPr>
              <a:t> = </a:t>
            </a:r>
            <a:r>
              <a:rPr lang="en-US" sz="2800" dirty="0" err="1" smtClean="0">
                <a:solidFill>
                  <a:schemeClr val="tx1"/>
                </a:solidFill>
                <a:latin typeface="Arial" panose="020B0604020202020204" pitchFamily="34" charset="0"/>
                <a:cs typeface="Arial" panose="020B0604020202020204" pitchFamily="34" charset="0"/>
              </a:rPr>
              <a:t>Rp</a:t>
            </a:r>
            <a:r>
              <a:rPr lang="id-ID" sz="2800" dirty="0" smtClean="0">
                <a:solidFill>
                  <a:schemeClr val="tx1"/>
                </a:solidFill>
                <a:latin typeface="Arial" panose="020B0604020202020204" pitchFamily="34" charset="0"/>
                <a:cs typeface="Arial" panose="020B0604020202020204" pitchFamily="34" charset="0"/>
              </a:rPr>
              <a:t> </a:t>
            </a:r>
            <a:r>
              <a:rPr lang="en-US" sz="2800" dirty="0" smtClean="0">
                <a:solidFill>
                  <a:schemeClr val="tx1"/>
                </a:solidFill>
                <a:latin typeface="Arial" panose="020B0604020202020204" pitchFamily="34" charset="0"/>
                <a:cs typeface="Arial" panose="020B0604020202020204" pitchFamily="34" charset="0"/>
              </a:rPr>
              <a:t>230.000.000</a:t>
            </a:r>
          </a:p>
          <a:p>
            <a:pPr algn="l"/>
            <a:r>
              <a:rPr lang="en-US" sz="2800" dirty="0" smtClean="0">
                <a:solidFill>
                  <a:schemeClr val="tx1"/>
                </a:solidFill>
                <a:latin typeface="Arial" panose="020B0604020202020204" pitchFamily="34" charset="0"/>
                <a:cs typeface="Arial" panose="020B0604020202020204" pitchFamily="34" charset="0"/>
              </a:rPr>
              <a:t>Modal </a:t>
            </a:r>
            <a:r>
              <a:rPr lang="en-US" sz="2800" dirty="0" err="1" smtClean="0">
                <a:solidFill>
                  <a:schemeClr val="tx1"/>
                </a:solidFill>
                <a:latin typeface="Arial" panose="020B0604020202020204" pitchFamily="34" charset="0"/>
                <a:cs typeface="Arial" panose="020B0604020202020204" pitchFamily="34" charset="0"/>
              </a:rPr>
              <a:t>kerja</a:t>
            </a:r>
            <a:r>
              <a:rPr lang="id-ID" sz="2800" dirty="0" smtClean="0">
                <a:solidFill>
                  <a:schemeClr val="tx1"/>
                </a:solidFill>
                <a:latin typeface="Arial" panose="020B0604020202020204" pitchFamily="34" charset="0"/>
                <a:cs typeface="Arial" panose="020B0604020202020204" pitchFamily="34" charset="0"/>
              </a:rPr>
              <a:t>      =</a:t>
            </a:r>
            <a:r>
              <a:rPr lang="en-US" sz="2800" dirty="0" smtClean="0">
                <a:solidFill>
                  <a:schemeClr val="tx1"/>
                </a:solidFill>
                <a:latin typeface="Arial" panose="020B0604020202020204" pitchFamily="34" charset="0"/>
                <a:cs typeface="Arial" panose="020B0604020202020204" pitchFamily="34" charset="0"/>
              </a:rPr>
              <a:t> </a:t>
            </a:r>
            <a:r>
              <a:rPr lang="en-US" sz="2800" u="sng" dirty="0" err="1" smtClean="0">
                <a:solidFill>
                  <a:schemeClr val="tx1"/>
                </a:solidFill>
                <a:latin typeface="Arial" panose="020B0604020202020204" pitchFamily="34" charset="0"/>
                <a:cs typeface="Arial" panose="020B0604020202020204" pitchFamily="34" charset="0"/>
              </a:rPr>
              <a:t>Rp</a:t>
            </a:r>
            <a:r>
              <a:rPr lang="id-ID" sz="2800" u="sng" dirty="0" smtClean="0">
                <a:solidFill>
                  <a:schemeClr val="tx1"/>
                </a:solidFill>
                <a:latin typeface="Arial" panose="020B0604020202020204" pitchFamily="34" charset="0"/>
                <a:cs typeface="Arial" panose="020B0604020202020204" pitchFamily="34" charset="0"/>
              </a:rPr>
              <a:t>      </a:t>
            </a:r>
            <a:r>
              <a:rPr lang="en-US" sz="2800" u="sng" dirty="0" smtClean="0">
                <a:solidFill>
                  <a:schemeClr val="tx1"/>
                </a:solidFill>
                <a:latin typeface="Arial" panose="020B0604020202020204" pitchFamily="34" charset="0"/>
                <a:cs typeface="Arial" panose="020B0604020202020204" pitchFamily="34" charset="0"/>
              </a:rPr>
              <a:t>2.500.000</a:t>
            </a:r>
            <a:r>
              <a:rPr lang="id-ID" sz="2800" u="sng" dirty="0" smtClean="0">
                <a:solidFill>
                  <a:schemeClr val="tx1"/>
                </a:solidFill>
                <a:latin typeface="Arial" panose="020B0604020202020204" pitchFamily="34" charset="0"/>
                <a:cs typeface="Arial" panose="020B0604020202020204" pitchFamily="34" charset="0"/>
              </a:rPr>
              <a:t> +</a:t>
            </a:r>
            <a:endParaRPr lang="en-US" sz="2800" u="sng" dirty="0" smtClean="0">
              <a:solidFill>
                <a:schemeClr val="tx1"/>
              </a:solidFill>
              <a:latin typeface="Arial" panose="020B0604020202020204" pitchFamily="34" charset="0"/>
              <a:cs typeface="Arial" panose="020B0604020202020204" pitchFamily="34" charset="0"/>
            </a:endParaRPr>
          </a:p>
          <a:p>
            <a:pPr algn="l"/>
            <a:r>
              <a:rPr lang="en-US" sz="2800" dirty="0" smtClean="0">
                <a:solidFill>
                  <a:schemeClr val="tx1"/>
                </a:solidFill>
                <a:latin typeface="Arial" panose="020B0604020202020204" pitchFamily="34" charset="0"/>
                <a:cs typeface="Arial" panose="020B0604020202020204" pitchFamily="34" charset="0"/>
              </a:rPr>
              <a:t>total </a:t>
            </a:r>
            <a:r>
              <a:rPr lang="en-US" sz="2800" dirty="0" err="1" smtClean="0">
                <a:solidFill>
                  <a:schemeClr val="tx1"/>
                </a:solidFill>
                <a:latin typeface="Arial" panose="020B0604020202020204" pitchFamily="34" charset="0"/>
                <a:cs typeface="Arial" panose="020B0604020202020204" pitchFamily="34" charset="0"/>
              </a:rPr>
              <a:t>investasi</a:t>
            </a:r>
            <a:r>
              <a:rPr lang="id-ID" sz="2800" dirty="0" smtClean="0">
                <a:solidFill>
                  <a:schemeClr val="tx1"/>
                </a:solidFill>
                <a:latin typeface="Arial" panose="020B0604020202020204" pitchFamily="34" charset="0"/>
                <a:cs typeface="Arial" panose="020B0604020202020204" pitchFamily="34" charset="0"/>
              </a:rPr>
              <a:t>    = </a:t>
            </a:r>
            <a:r>
              <a:rPr lang="en-US" sz="2800" dirty="0" err="1" smtClean="0">
                <a:solidFill>
                  <a:schemeClr val="tx1"/>
                </a:solidFill>
                <a:latin typeface="Arial" panose="020B0604020202020204" pitchFamily="34" charset="0"/>
                <a:cs typeface="Arial" panose="020B0604020202020204" pitchFamily="34" charset="0"/>
              </a:rPr>
              <a:t>Rp</a:t>
            </a:r>
            <a:r>
              <a:rPr lang="id-ID" sz="2800" dirty="0" smtClean="0">
                <a:solidFill>
                  <a:schemeClr val="tx1"/>
                </a:solidFill>
                <a:latin typeface="Arial" panose="020B0604020202020204" pitchFamily="34" charset="0"/>
                <a:cs typeface="Arial" panose="020B0604020202020204" pitchFamily="34" charset="0"/>
              </a:rPr>
              <a:t>  </a:t>
            </a:r>
            <a:r>
              <a:rPr lang="en-US" sz="2800" dirty="0" smtClean="0">
                <a:solidFill>
                  <a:schemeClr val="tx1"/>
                </a:solidFill>
                <a:latin typeface="Arial" panose="020B0604020202020204" pitchFamily="34" charset="0"/>
                <a:cs typeface="Arial" panose="020B0604020202020204" pitchFamily="34" charset="0"/>
              </a:rPr>
              <a:t>232.500.000 </a:t>
            </a:r>
          </a:p>
          <a:p>
            <a:pPr algn="l"/>
            <a:r>
              <a:rPr lang="en-US" dirty="0" smtClean="0">
                <a:solidFill>
                  <a:schemeClr val="tx1"/>
                </a:solidFill>
                <a:latin typeface="Arial" panose="020B0604020202020204" pitchFamily="34" charset="0"/>
                <a:cs typeface="Arial" panose="020B0604020202020204" pitchFamily="34" charset="0"/>
              </a:rPr>
              <a:t>	</a:t>
            </a:r>
          </a:p>
          <a:p>
            <a:pPr algn="l"/>
            <a:r>
              <a:rPr lang="id-ID" sz="2800" dirty="0" smtClean="0">
                <a:solidFill>
                  <a:schemeClr val="tx1"/>
                </a:solidFill>
                <a:latin typeface="Arial" panose="020B0604020202020204" pitchFamily="34" charset="0"/>
                <a:cs typeface="Arial" panose="020B0604020202020204" pitchFamily="34" charset="0"/>
              </a:rPr>
              <a:t>Penyusutan = </a:t>
            </a:r>
            <a:r>
              <a:rPr lang="en-US" sz="2800" dirty="0" smtClean="0">
                <a:solidFill>
                  <a:schemeClr val="tx1"/>
                </a:solidFill>
                <a:latin typeface="Arial" panose="020B0604020202020204" pitchFamily="34" charset="0"/>
                <a:cs typeface="Arial" panose="020B0604020202020204" pitchFamily="34" charset="0"/>
              </a:rPr>
              <a:t>(230 </a:t>
            </a:r>
            <a:r>
              <a:rPr lang="en-US" sz="2800" dirty="0" err="1" smtClean="0">
                <a:solidFill>
                  <a:schemeClr val="tx1"/>
                </a:solidFill>
                <a:latin typeface="Arial" panose="020B0604020202020204" pitchFamily="34" charset="0"/>
                <a:cs typeface="Arial" panose="020B0604020202020204" pitchFamily="34" charset="0"/>
              </a:rPr>
              <a:t>jt</a:t>
            </a:r>
            <a:r>
              <a:rPr lang="id-ID" sz="2800" dirty="0" smtClean="0">
                <a:solidFill>
                  <a:schemeClr val="tx1"/>
                </a:solidFill>
                <a:latin typeface="Arial" panose="020B0604020202020204" pitchFamily="34" charset="0"/>
                <a:cs typeface="Arial" panose="020B0604020202020204" pitchFamily="34" charset="0"/>
              </a:rPr>
              <a:t> </a:t>
            </a:r>
            <a:r>
              <a:rPr lang="en-US" sz="2800" dirty="0" smtClean="0">
                <a:solidFill>
                  <a:schemeClr val="tx1"/>
                </a:solidFill>
                <a:latin typeface="Arial" panose="020B0604020202020204" pitchFamily="34" charset="0"/>
                <a:cs typeface="Arial" panose="020B0604020202020204" pitchFamily="34" charset="0"/>
              </a:rPr>
              <a:t>-</a:t>
            </a:r>
            <a:r>
              <a:rPr lang="id-ID" sz="2800" dirty="0" smtClean="0">
                <a:solidFill>
                  <a:schemeClr val="tx1"/>
                </a:solidFill>
                <a:latin typeface="Arial" panose="020B0604020202020204" pitchFamily="34" charset="0"/>
                <a:cs typeface="Arial" panose="020B0604020202020204" pitchFamily="34" charset="0"/>
              </a:rPr>
              <a:t> </a:t>
            </a:r>
            <a:r>
              <a:rPr lang="en-US" sz="2800" dirty="0" smtClean="0">
                <a:solidFill>
                  <a:schemeClr val="tx1"/>
                </a:solidFill>
                <a:latin typeface="Arial" panose="020B0604020202020204" pitchFamily="34" charset="0"/>
                <a:cs typeface="Arial" panose="020B0604020202020204" pitchFamily="34" charset="0"/>
              </a:rPr>
              <a:t>50 </a:t>
            </a:r>
            <a:r>
              <a:rPr lang="en-US" sz="2800" dirty="0" err="1" smtClean="0">
                <a:solidFill>
                  <a:schemeClr val="tx1"/>
                </a:solidFill>
                <a:latin typeface="Arial" panose="020B0604020202020204" pitchFamily="34" charset="0"/>
                <a:cs typeface="Arial" panose="020B0604020202020204" pitchFamily="34" charset="0"/>
              </a:rPr>
              <a:t>jt</a:t>
            </a:r>
            <a:r>
              <a:rPr lang="en-US" sz="2800" dirty="0" smtClean="0">
                <a:solidFill>
                  <a:schemeClr val="tx1"/>
                </a:solidFill>
                <a:latin typeface="Arial" panose="020B0604020202020204" pitchFamily="34" charset="0"/>
                <a:cs typeface="Arial" panose="020B0604020202020204" pitchFamily="34" charset="0"/>
              </a:rPr>
              <a:t>)/5 </a:t>
            </a:r>
            <a:r>
              <a:rPr lang="id-ID" sz="2800" dirty="0" smtClean="0">
                <a:solidFill>
                  <a:schemeClr val="tx1"/>
                </a:solidFill>
                <a:latin typeface="Arial" panose="020B0604020202020204" pitchFamily="34" charset="0"/>
                <a:cs typeface="Arial" panose="020B0604020202020204" pitchFamily="34" charset="0"/>
              </a:rPr>
              <a:t>=</a:t>
            </a:r>
            <a:r>
              <a:rPr lang="en-US" sz="2800" dirty="0" smtClean="0">
                <a:solidFill>
                  <a:schemeClr val="tx1"/>
                </a:solidFill>
                <a:latin typeface="Arial" panose="020B0604020202020204" pitchFamily="34" charset="0"/>
                <a:cs typeface="Arial" panose="020B0604020202020204" pitchFamily="34" charset="0"/>
              </a:rPr>
              <a:t>36 </a:t>
            </a:r>
            <a:r>
              <a:rPr lang="en-US" sz="2800" dirty="0" err="1" smtClean="0">
                <a:solidFill>
                  <a:schemeClr val="tx1"/>
                </a:solidFill>
                <a:latin typeface="Arial" panose="020B0604020202020204" pitchFamily="34" charset="0"/>
                <a:cs typeface="Arial" panose="020B0604020202020204" pitchFamily="34" charset="0"/>
              </a:rPr>
              <a:t>jt</a:t>
            </a:r>
            <a:endParaRPr lang="en-US" sz="2800" dirty="0">
              <a:solidFill>
                <a:schemeClr val="tx1"/>
              </a:solidFill>
              <a:latin typeface="Arial" panose="020B0604020202020204" pitchFamily="34" charset="0"/>
              <a:cs typeface="Arial" panose="020B0604020202020204" pitchFamily="34" charset="0"/>
            </a:endParaRPr>
          </a:p>
        </p:txBody>
      </p:sp>
      <p:sp>
        <p:nvSpPr>
          <p:cNvPr id="4" name="TextBox 3"/>
          <p:cNvSpPr txBox="1"/>
          <p:nvPr/>
        </p:nvSpPr>
        <p:spPr>
          <a:xfrm>
            <a:off x="2816678" y="139618"/>
            <a:ext cx="4469258" cy="646331"/>
          </a:xfrm>
          <a:prstGeom prst="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id-ID" sz="3600" dirty="0" smtClean="0"/>
              <a:t>Aliran Kas Investasi</a:t>
            </a:r>
            <a:endParaRPr lang="en-US" sz="3600" dirty="0"/>
          </a:p>
        </p:txBody>
      </p:sp>
    </p:spTree>
    <p:extLst>
      <p:ext uri="{BB962C8B-B14F-4D97-AF65-F5344CB8AC3E}">
        <p14:creationId xmlns:p14="http://schemas.microsoft.com/office/powerpoint/2010/main" val="34486235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524420197"/>
              </p:ext>
            </p:extLst>
          </p:nvPr>
        </p:nvGraphicFramePr>
        <p:xfrm>
          <a:off x="284102" y="2039253"/>
          <a:ext cx="11428440" cy="4777825"/>
        </p:xfrm>
        <a:graphic>
          <a:graphicData uri="http://schemas.openxmlformats.org/drawingml/2006/table">
            <a:tbl>
              <a:tblPr/>
              <a:tblGrid>
                <a:gridCol w="2726228"/>
                <a:gridCol w="1643866"/>
                <a:gridCol w="1643866"/>
                <a:gridCol w="1890444"/>
                <a:gridCol w="1582220"/>
                <a:gridCol w="1941816"/>
              </a:tblGrid>
              <a:tr h="371784">
                <a:tc gridSpan="6">
                  <a:txBody>
                    <a:bodyPr/>
                    <a:lstStyle/>
                    <a:p>
                      <a:pPr algn="ctr" fontAlgn="b"/>
                      <a:r>
                        <a:rPr lang="en-US" sz="2800" b="0" i="0" u="none" strike="noStrike" dirty="0" smtClean="0">
                          <a:solidFill>
                            <a:srgbClr val="000000"/>
                          </a:solidFill>
                          <a:effectLst/>
                          <a:latin typeface="Calibri" panose="020F0502020204030204" pitchFamily="34" charset="0"/>
                        </a:rPr>
                        <a:t>ALIRAN KAS OPERASIONAL</a:t>
                      </a:r>
                      <a:endParaRPr lang="en-US" sz="28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47125">
                <a:tc>
                  <a:txBody>
                    <a:bodyPr/>
                    <a:lstStyle/>
                    <a:p>
                      <a:pPr algn="l" fontAlgn="b"/>
                      <a:r>
                        <a:rPr lang="en-US" sz="2800" b="0" i="0" u="none" strike="noStrike" dirty="0" err="1">
                          <a:solidFill>
                            <a:srgbClr val="000000"/>
                          </a:solidFill>
                          <a:effectLst/>
                          <a:latin typeface="Calibri" panose="020F0502020204030204" pitchFamily="34" charset="0"/>
                        </a:rPr>
                        <a:t>Tahun</a:t>
                      </a:r>
                      <a:endParaRPr lang="en-US" sz="28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en-US" sz="2400" b="0" i="0" u="none" strike="noStrike" dirty="0" smtClean="0">
                          <a:solidFill>
                            <a:srgbClr val="000000"/>
                          </a:solidFill>
                          <a:effectLst/>
                          <a:latin typeface="Calibri" panose="020F0502020204030204" pitchFamily="34" charset="0"/>
                        </a:rPr>
                        <a:t>202</a:t>
                      </a:r>
                      <a:r>
                        <a:rPr lang="id-ID" sz="2400" b="0" i="0" u="none" strike="noStrike" dirty="0" smtClean="0">
                          <a:solidFill>
                            <a:srgbClr val="000000"/>
                          </a:solidFill>
                          <a:effectLst/>
                          <a:latin typeface="Calibri" panose="020F0502020204030204" pitchFamily="34" charset="0"/>
                        </a:rPr>
                        <a:t>1</a:t>
                      </a:r>
                      <a:endParaRPr lang="en-US" sz="24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en-US" sz="2400" b="0" i="0" u="none" strike="noStrike" dirty="0" smtClean="0">
                          <a:solidFill>
                            <a:srgbClr val="000000"/>
                          </a:solidFill>
                          <a:effectLst/>
                          <a:latin typeface="Calibri" panose="020F0502020204030204" pitchFamily="34" charset="0"/>
                        </a:rPr>
                        <a:t>202</a:t>
                      </a:r>
                      <a:r>
                        <a:rPr lang="id-ID" sz="2400" b="0" i="0" u="none" strike="noStrike" dirty="0" smtClean="0">
                          <a:solidFill>
                            <a:srgbClr val="000000"/>
                          </a:solidFill>
                          <a:effectLst/>
                          <a:latin typeface="Calibri" panose="020F0502020204030204" pitchFamily="34" charset="0"/>
                        </a:rPr>
                        <a:t>2</a:t>
                      </a:r>
                      <a:endParaRPr lang="en-US" sz="24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en-US" sz="2400" b="0" i="0" u="none" strike="noStrike" dirty="0" smtClean="0">
                          <a:solidFill>
                            <a:srgbClr val="000000"/>
                          </a:solidFill>
                          <a:effectLst/>
                          <a:latin typeface="Calibri" panose="020F0502020204030204" pitchFamily="34" charset="0"/>
                        </a:rPr>
                        <a:t>202</a:t>
                      </a:r>
                      <a:r>
                        <a:rPr lang="id-ID" sz="2400" b="0" i="0" u="none" strike="noStrike" dirty="0" smtClean="0">
                          <a:solidFill>
                            <a:srgbClr val="000000"/>
                          </a:solidFill>
                          <a:effectLst/>
                          <a:latin typeface="Calibri" panose="020F0502020204030204" pitchFamily="34" charset="0"/>
                        </a:rPr>
                        <a:t>3</a:t>
                      </a:r>
                      <a:endParaRPr lang="en-US" sz="24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en-US" sz="2400" b="0" i="0" u="none" strike="noStrike" dirty="0" smtClean="0">
                          <a:solidFill>
                            <a:srgbClr val="000000"/>
                          </a:solidFill>
                          <a:effectLst/>
                          <a:latin typeface="Calibri" panose="020F0502020204030204" pitchFamily="34" charset="0"/>
                        </a:rPr>
                        <a:t>202</a:t>
                      </a:r>
                      <a:r>
                        <a:rPr lang="id-ID" sz="2400" b="0" i="0" u="none" strike="noStrike" dirty="0" smtClean="0">
                          <a:solidFill>
                            <a:srgbClr val="000000"/>
                          </a:solidFill>
                          <a:effectLst/>
                          <a:latin typeface="Calibri" panose="020F0502020204030204" pitchFamily="34" charset="0"/>
                        </a:rPr>
                        <a:t>4</a:t>
                      </a:r>
                      <a:endParaRPr lang="en-US" sz="24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fontAlgn="b"/>
                      <a:r>
                        <a:rPr lang="en-US" sz="2400" b="0" i="0" u="none" strike="noStrike" dirty="0" smtClean="0">
                          <a:solidFill>
                            <a:srgbClr val="000000"/>
                          </a:solidFill>
                          <a:effectLst/>
                          <a:latin typeface="Calibri" panose="020F0502020204030204" pitchFamily="34" charset="0"/>
                        </a:rPr>
                        <a:t>202</a:t>
                      </a:r>
                      <a:r>
                        <a:rPr lang="id-ID" sz="2400" b="0" i="0" u="none" strike="noStrike" dirty="0" smtClean="0">
                          <a:solidFill>
                            <a:srgbClr val="000000"/>
                          </a:solidFill>
                          <a:effectLst/>
                          <a:latin typeface="Calibri" panose="020F0502020204030204" pitchFamily="34" charset="0"/>
                        </a:rPr>
                        <a:t>5</a:t>
                      </a:r>
                      <a:endParaRPr lang="en-US" sz="24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404677">
                <a:tc>
                  <a:txBody>
                    <a:bodyPr/>
                    <a:lstStyle/>
                    <a:p>
                      <a:pPr algn="l" fontAlgn="b"/>
                      <a:r>
                        <a:rPr lang="en-US" sz="2800" b="1" i="0" u="none" strike="noStrike" dirty="0" err="1">
                          <a:solidFill>
                            <a:srgbClr val="000000"/>
                          </a:solidFill>
                          <a:effectLst/>
                          <a:latin typeface="Calibri" panose="020F0502020204030204" pitchFamily="34" charset="0"/>
                        </a:rPr>
                        <a:t>Pendapatan</a:t>
                      </a:r>
                      <a:endParaRPr lang="en-US" sz="2800" b="1"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b"/>
                      <a:r>
                        <a:rPr lang="en-US" sz="2400" b="1" i="0" u="none" strike="noStrike" dirty="0">
                          <a:solidFill>
                            <a:srgbClr val="000000"/>
                          </a:solidFill>
                          <a:effectLst/>
                          <a:latin typeface="Calibri" panose="020F0502020204030204" pitchFamily="34" charset="0"/>
                        </a:rPr>
                        <a:t>    </a:t>
                      </a:r>
                      <a:r>
                        <a:rPr lang="en-US" sz="2400" b="1" i="0" u="none" strike="noStrike" dirty="0" smtClean="0">
                          <a:solidFill>
                            <a:srgbClr val="000000"/>
                          </a:solidFill>
                          <a:effectLst/>
                          <a:latin typeface="Calibri" panose="020F0502020204030204" pitchFamily="34" charset="0"/>
                        </a:rPr>
                        <a:t>122.500. </a:t>
                      </a:r>
                      <a:endParaRPr lang="en-US" sz="2400" b="1"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b"/>
                      <a:r>
                        <a:rPr lang="en-US" sz="2400" b="1" i="0" u="none" strike="noStrike" dirty="0">
                          <a:solidFill>
                            <a:srgbClr val="000000"/>
                          </a:solidFill>
                          <a:effectLst/>
                          <a:latin typeface="Calibri" panose="020F0502020204030204" pitchFamily="34" charset="0"/>
                        </a:rPr>
                        <a:t>    </a:t>
                      </a:r>
                      <a:r>
                        <a:rPr lang="en-US" sz="2400" b="1" i="0" u="none" strike="noStrike" dirty="0" smtClean="0">
                          <a:solidFill>
                            <a:srgbClr val="000000"/>
                          </a:solidFill>
                          <a:effectLst/>
                          <a:latin typeface="Calibri" panose="020F0502020204030204" pitchFamily="34" charset="0"/>
                        </a:rPr>
                        <a:t>122.500. </a:t>
                      </a:r>
                      <a:endParaRPr lang="en-US" sz="2400" b="1"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b"/>
                      <a:r>
                        <a:rPr lang="en-US" sz="2400" b="1" i="0" u="none" strike="noStrike" dirty="0">
                          <a:solidFill>
                            <a:srgbClr val="000000"/>
                          </a:solidFill>
                          <a:effectLst/>
                          <a:latin typeface="Calibri" panose="020F0502020204030204" pitchFamily="34" charset="0"/>
                        </a:rPr>
                        <a:t>   </a:t>
                      </a:r>
                      <a:r>
                        <a:rPr lang="en-US" sz="2400" b="1" i="0" u="none" strike="noStrike" dirty="0" smtClean="0">
                          <a:solidFill>
                            <a:srgbClr val="000000"/>
                          </a:solidFill>
                          <a:effectLst/>
                          <a:latin typeface="Calibri" panose="020F0502020204030204" pitchFamily="34" charset="0"/>
                        </a:rPr>
                        <a:t>122.500 </a:t>
                      </a:r>
                      <a:endParaRPr lang="en-US" sz="2400" b="1"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b"/>
                      <a:r>
                        <a:rPr lang="en-US" sz="2400" b="1" i="0" u="none" strike="noStrike" dirty="0">
                          <a:solidFill>
                            <a:srgbClr val="000000"/>
                          </a:solidFill>
                          <a:effectLst/>
                          <a:latin typeface="Calibri" panose="020F0502020204030204" pitchFamily="34" charset="0"/>
                        </a:rPr>
                        <a:t>   </a:t>
                      </a:r>
                      <a:r>
                        <a:rPr lang="en-US" sz="2400" b="1" i="0" u="none" strike="noStrike" dirty="0" smtClean="0">
                          <a:solidFill>
                            <a:srgbClr val="000000"/>
                          </a:solidFill>
                          <a:effectLst/>
                          <a:latin typeface="Calibri" panose="020F0502020204030204" pitchFamily="34" charset="0"/>
                        </a:rPr>
                        <a:t>113.750. </a:t>
                      </a:r>
                      <a:endParaRPr lang="en-US" sz="2400" b="1"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b"/>
                      <a:r>
                        <a:rPr lang="en-US" sz="2400" b="1" i="0" u="none" strike="noStrike" dirty="0">
                          <a:solidFill>
                            <a:srgbClr val="000000"/>
                          </a:solidFill>
                          <a:effectLst/>
                          <a:latin typeface="Calibri" panose="020F0502020204030204" pitchFamily="34" charset="0"/>
                        </a:rPr>
                        <a:t>       </a:t>
                      </a:r>
                      <a:r>
                        <a:rPr lang="en-US" sz="2400" b="1" i="0" u="none" strike="noStrike" dirty="0" smtClean="0">
                          <a:solidFill>
                            <a:srgbClr val="000000"/>
                          </a:solidFill>
                          <a:effectLst/>
                          <a:latin typeface="Calibri" panose="020F0502020204030204" pitchFamily="34" charset="0"/>
                        </a:rPr>
                        <a:t>113.750. </a:t>
                      </a:r>
                      <a:endParaRPr lang="en-US" sz="2400" b="1"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404677">
                <a:tc>
                  <a:txBody>
                    <a:bodyPr/>
                    <a:lstStyle/>
                    <a:p>
                      <a:pPr algn="l" fontAlgn="b"/>
                      <a:r>
                        <a:rPr lang="en-US" sz="2800" b="0" i="0" u="none" strike="noStrike" dirty="0" err="1">
                          <a:solidFill>
                            <a:srgbClr val="FF0000"/>
                          </a:solidFill>
                          <a:effectLst/>
                          <a:latin typeface="Calibri" panose="020F0502020204030204" pitchFamily="34" charset="0"/>
                        </a:rPr>
                        <a:t>biaya</a:t>
                      </a:r>
                      <a:r>
                        <a:rPr lang="en-US" sz="2800" b="0" i="0" u="none" strike="noStrike" dirty="0">
                          <a:solidFill>
                            <a:srgbClr val="FF0000"/>
                          </a:solidFill>
                          <a:effectLst/>
                          <a:latin typeface="Calibri" panose="020F0502020204030204" pitchFamily="34" charset="0"/>
                        </a:rPr>
                        <a:t> </a:t>
                      </a:r>
                      <a:r>
                        <a:rPr lang="en-US" sz="2800" b="0" i="0" u="none" strike="noStrike" dirty="0" err="1">
                          <a:solidFill>
                            <a:srgbClr val="FF0000"/>
                          </a:solidFill>
                          <a:effectLst/>
                          <a:latin typeface="Calibri" panose="020F0502020204030204" pitchFamily="34" charset="0"/>
                        </a:rPr>
                        <a:t>operasional</a:t>
                      </a:r>
                      <a:endParaRPr lang="en-US" sz="2800" b="0" i="0" u="none" strike="noStrike" dirty="0">
                        <a:solidFill>
                          <a:srgbClr val="FF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en-US" sz="2400" b="0" i="0" u="none" strike="noStrike" smtClean="0">
                          <a:solidFill>
                            <a:srgbClr val="FF0000"/>
                          </a:solidFill>
                          <a:effectLst/>
                          <a:latin typeface="Calibri" panose="020F0502020204030204" pitchFamily="34" charset="0"/>
                        </a:rPr>
                        <a:t>-35.000. </a:t>
                      </a:r>
                      <a:endParaRPr lang="en-US" sz="2400" b="0" i="0" u="none" strike="noStrike" dirty="0">
                        <a:solidFill>
                          <a:srgbClr val="FF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en-US" sz="2400" b="0" i="0" u="none" strike="noStrike" dirty="0" smtClean="0">
                          <a:solidFill>
                            <a:srgbClr val="FF0000"/>
                          </a:solidFill>
                          <a:effectLst/>
                          <a:latin typeface="Calibri" panose="020F0502020204030204" pitchFamily="34" charset="0"/>
                        </a:rPr>
                        <a:t>-35.000. </a:t>
                      </a:r>
                      <a:endParaRPr lang="en-US" sz="2400" b="0" i="0" u="none" strike="noStrike" dirty="0">
                        <a:solidFill>
                          <a:srgbClr val="FF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en-US" sz="2400" b="0" i="0" u="none" strike="noStrike" dirty="0" smtClean="0">
                          <a:solidFill>
                            <a:srgbClr val="FF0000"/>
                          </a:solidFill>
                          <a:effectLst/>
                          <a:latin typeface="Calibri" panose="020F0502020204030204" pitchFamily="34" charset="0"/>
                        </a:rPr>
                        <a:t>-35.000. </a:t>
                      </a:r>
                      <a:endParaRPr lang="en-US" sz="2400" b="0" i="0" u="none" strike="noStrike" dirty="0">
                        <a:solidFill>
                          <a:srgbClr val="FF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en-US" sz="2400" b="0" i="0" u="none" strike="noStrike" dirty="0" smtClean="0">
                          <a:solidFill>
                            <a:srgbClr val="FF0000"/>
                          </a:solidFill>
                          <a:effectLst/>
                          <a:latin typeface="Calibri" panose="020F0502020204030204" pitchFamily="34" charset="0"/>
                        </a:rPr>
                        <a:t>-32.500.</a:t>
                      </a:r>
                      <a:endParaRPr lang="en-US" sz="2400" b="0" i="0" u="none" strike="noStrike" dirty="0">
                        <a:solidFill>
                          <a:srgbClr val="FF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en-US" sz="2400" b="0" i="0" u="none" strike="noStrike" dirty="0" smtClean="0">
                          <a:solidFill>
                            <a:srgbClr val="FF0000"/>
                          </a:solidFill>
                          <a:effectLst/>
                          <a:latin typeface="Calibri" panose="020F0502020204030204" pitchFamily="34" charset="0"/>
                        </a:rPr>
                        <a:t>-32.500.</a:t>
                      </a:r>
                      <a:endParaRPr lang="en-US" sz="2400" b="0" i="0" u="none" strike="noStrike" dirty="0">
                        <a:solidFill>
                          <a:srgbClr val="FF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404677">
                <a:tc>
                  <a:txBody>
                    <a:bodyPr/>
                    <a:lstStyle/>
                    <a:p>
                      <a:pPr algn="l" fontAlgn="b"/>
                      <a:r>
                        <a:rPr lang="en-US" sz="2800" b="0" i="0" u="none" strike="noStrike" dirty="0" err="1">
                          <a:solidFill>
                            <a:srgbClr val="FF0000"/>
                          </a:solidFill>
                          <a:effectLst/>
                          <a:latin typeface="Calibri" panose="020F0502020204030204" pitchFamily="34" charset="0"/>
                        </a:rPr>
                        <a:t>biaya</a:t>
                      </a:r>
                      <a:r>
                        <a:rPr lang="en-US" sz="2800" b="0" i="0" u="none" strike="noStrike" dirty="0">
                          <a:solidFill>
                            <a:srgbClr val="FF0000"/>
                          </a:solidFill>
                          <a:effectLst/>
                          <a:latin typeface="Calibri" panose="020F0502020204030204" pitchFamily="34" charset="0"/>
                        </a:rPr>
                        <a:t> </a:t>
                      </a:r>
                      <a:r>
                        <a:rPr lang="en-US" sz="2800" b="0" i="0" u="none" strike="noStrike" dirty="0" err="1">
                          <a:solidFill>
                            <a:srgbClr val="FF0000"/>
                          </a:solidFill>
                          <a:effectLst/>
                          <a:latin typeface="Calibri" panose="020F0502020204030204" pitchFamily="34" charset="0"/>
                        </a:rPr>
                        <a:t>pemelihraan</a:t>
                      </a:r>
                      <a:endParaRPr lang="en-US" sz="2800" b="0" i="0" u="none" strike="noStrike" dirty="0">
                        <a:solidFill>
                          <a:srgbClr val="FF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id-ID" sz="2400" b="0" i="0" u="none" strike="noStrike" smtClean="0">
                          <a:solidFill>
                            <a:srgbClr val="FF0000"/>
                          </a:solidFill>
                          <a:effectLst/>
                          <a:latin typeface="Calibri" panose="020F0502020204030204" pitchFamily="34" charset="0"/>
                        </a:rPr>
                        <a:t>  </a:t>
                      </a:r>
                      <a:r>
                        <a:rPr lang="en-US" sz="2400" b="0" i="0" u="none" strike="noStrike" smtClean="0">
                          <a:solidFill>
                            <a:srgbClr val="FF0000"/>
                          </a:solidFill>
                          <a:effectLst/>
                          <a:latin typeface="Calibri" panose="020F0502020204030204" pitchFamily="34" charset="0"/>
                        </a:rPr>
                        <a:t>-7.500. </a:t>
                      </a:r>
                      <a:endParaRPr lang="en-US" sz="2400" b="0" i="0" u="none" strike="noStrike" dirty="0">
                        <a:solidFill>
                          <a:srgbClr val="FF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id-ID" sz="2400" b="0" i="0" u="none" strike="noStrike" dirty="0" smtClean="0">
                          <a:solidFill>
                            <a:srgbClr val="FF0000"/>
                          </a:solidFill>
                          <a:effectLst/>
                          <a:latin typeface="Calibri" panose="020F0502020204030204" pitchFamily="34" charset="0"/>
                        </a:rPr>
                        <a:t>  </a:t>
                      </a:r>
                      <a:r>
                        <a:rPr lang="en-US" sz="2400" b="0" i="0" u="none" strike="noStrike" dirty="0" smtClean="0">
                          <a:solidFill>
                            <a:srgbClr val="FF0000"/>
                          </a:solidFill>
                          <a:effectLst/>
                          <a:latin typeface="Calibri" panose="020F0502020204030204" pitchFamily="34" charset="0"/>
                        </a:rPr>
                        <a:t>-7.500. </a:t>
                      </a:r>
                      <a:endParaRPr lang="en-US" sz="2400" b="0" i="0" u="none" strike="noStrike" dirty="0">
                        <a:solidFill>
                          <a:srgbClr val="FF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id-ID" sz="2400" b="0" i="0" u="none" strike="noStrike" dirty="0" smtClean="0">
                          <a:solidFill>
                            <a:srgbClr val="FF0000"/>
                          </a:solidFill>
                          <a:effectLst/>
                          <a:latin typeface="Calibri" panose="020F0502020204030204" pitchFamily="34" charset="0"/>
                        </a:rPr>
                        <a:t> </a:t>
                      </a:r>
                      <a:r>
                        <a:rPr lang="en-US" sz="2400" b="0" i="0" u="none" strike="noStrike" dirty="0" smtClean="0">
                          <a:solidFill>
                            <a:srgbClr val="FF0000"/>
                          </a:solidFill>
                          <a:effectLst/>
                          <a:latin typeface="Calibri" panose="020F0502020204030204" pitchFamily="34" charset="0"/>
                        </a:rPr>
                        <a:t>- 7.500. </a:t>
                      </a:r>
                      <a:endParaRPr lang="en-US" sz="2400" b="0" i="0" u="none" strike="noStrike" dirty="0">
                        <a:solidFill>
                          <a:srgbClr val="FF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id-ID" sz="2400" b="0" i="0" u="none" strike="noStrike" dirty="0" smtClean="0">
                          <a:solidFill>
                            <a:srgbClr val="FF0000"/>
                          </a:solidFill>
                          <a:effectLst/>
                          <a:latin typeface="Calibri" panose="020F0502020204030204" pitchFamily="34" charset="0"/>
                        </a:rPr>
                        <a:t>  </a:t>
                      </a:r>
                      <a:r>
                        <a:rPr lang="en-US" sz="2400" b="0" i="0" u="none" strike="noStrike" dirty="0" smtClean="0">
                          <a:solidFill>
                            <a:srgbClr val="FF0000"/>
                          </a:solidFill>
                          <a:effectLst/>
                          <a:latin typeface="Calibri" panose="020F0502020204030204" pitchFamily="34" charset="0"/>
                        </a:rPr>
                        <a:t>-7.500. </a:t>
                      </a:r>
                      <a:endParaRPr lang="en-US" sz="2400" b="0" i="0" u="none" strike="noStrike" dirty="0">
                        <a:solidFill>
                          <a:srgbClr val="FF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id-ID" sz="2400" b="0" i="0" u="none" strike="noStrike" dirty="0" smtClean="0">
                          <a:solidFill>
                            <a:srgbClr val="FF0000"/>
                          </a:solidFill>
                          <a:effectLst/>
                          <a:latin typeface="Calibri" panose="020F0502020204030204" pitchFamily="34" charset="0"/>
                        </a:rPr>
                        <a:t>  </a:t>
                      </a:r>
                      <a:r>
                        <a:rPr lang="en-US" sz="2400" b="0" i="0" u="none" strike="noStrike" dirty="0" smtClean="0">
                          <a:solidFill>
                            <a:srgbClr val="FF0000"/>
                          </a:solidFill>
                          <a:effectLst/>
                          <a:latin typeface="Calibri" panose="020F0502020204030204" pitchFamily="34" charset="0"/>
                        </a:rPr>
                        <a:t>-7.500. </a:t>
                      </a:r>
                      <a:endParaRPr lang="en-US" sz="2400" b="0" i="0" u="none" strike="noStrike" dirty="0">
                        <a:solidFill>
                          <a:srgbClr val="FF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404677">
                <a:tc>
                  <a:txBody>
                    <a:bodyPr/>
                    <a:lstStyle/>
                    <a:p>
                      <a:pPr algn="l" fontAlgn="b"/>
                      <a:r>
                        <a:rPr lang="en-US" sz="2800" b="0" i="0" u="none" strike="noStrike" dirty="0" err="1">
                          <a:solidFill>
                            <a:srgbClr val="FF0000"/>
                          </a:solidFill>
                          <a:effectLst/>
                          <a:latin typeface="Calibri" panose="020F0502020204030204" pitchFamily="34" charset="0"/>
                        </a:rPr>
                        <a:t>Penyusutan</a:t>
                      </a:r>
                      <a:endParaRPr lang="en-US" sz="2800" b="0" i="0" u="none" strike="noStrike" dirty="0">
                        <a:solidFill>
                          <a:srgbClr val="FF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en-US" sz="2400" b="0" i="0" u="none" strike="noStrike" smtClean="0">
                          <a:solidFill>
                            <a:srgbClr val="FF0000"/>
                          </a:solidFill>
                          <a:effectLst/>
                          <a:latin typeface="Calibri" panose="020F0502020204030204" pitchFamily="34" charset="0"/>
                        </a:rPr>
                        <a:t>-36.000. </a:t>
                      </a:r>
                      <a:endParaRPr lang="en-US" sz="2400" b="0" i="0" u="none" strike="noStrike" dirty="0">
                        <a:solidFill>
                          <a:srgbClr val="FF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en-US" sz="2400" b="0" i="0" u="none" strike="noStrike" dirty="0" smtClean="0">
                          <a:solidFill>
                            <a:srgbClr val="FF0000"/>
                          </a:solidFill>
                          <a:effectLst/>
                          <a:latin typeface="Calibri" panose="020F0502020204030204" pitchFamily="34" charset="0"/>
                        </a:rPr>
                        <a:t>-36.000. </a:t>
                      </a:r>
                      <a:endParaRPr lang="en-US" sz="2400" b="0" i="0" u="none" strike="noStrike" dirty="0">
                        <a:solidFill>
                          <a:srgbClr val="FF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en-US" sz="2400" b="0" i="0" u="none" strike="noStrike" dirty="0" smtClean="0">
                          <a:solidFill>
                            <a:srgbClr val="FF0000"/>
                          </a:solidFill>
                          <a:effectLst/>
                          <a:latin typeface="Calibri" panose="020F0502020204030204" pitchFamily="34" charset="0"/>
                        </a:rPr>
                        <a:t>-36.000. </a:t>
                      </a:r>
                      <a:endParaRPr lang="en-US" sz="2400" b="0" i="0" u="none" strike="noStrike" dirty="0">
                        <a:solidFill>
                          <a:srgbClr val="FF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en-US" sz="2400" b="0" i="0" u="none" strike="noStrike" dirty="0" smtClean="0">
                          <a:solidFill>
                            <a:srgbClr val="FF0000"/>
                          </a:solidFill>
                          <a:effectLst/>
                          <a:latin typeface="Calibri" panose="020F0502020204030204" pitchFamily="34" charset="0"/>
                        </a:rPr>
                        <a:t>-36.000. </a:t>
                      </a:r>
                      <a:endParaRPr lang="en-US" sz="2400" b="0" i="0" u="none" strike="noStrike" dirty="0">
                        <a:solidFill>
                          <a:srgbClr val="FF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en-US" sz="2400" b="0" i="0" u="none" strike="noStrike" dirty="0" smtClean="0">
                          <a:solidFill>
                            <a:srgbClr val="FF0000"/>
                          </a:solidFill>
                          <a:effectLst/>
                          <a:latin typeface="Calibri" panose="020F0502020204030204" pitchFamily="34" charset="0"/>
                        </a:rPr>
                        <a:t>-36.000. </a:t>
                      </a:r>
                      <a:endParaRPr lang="en-US" sz="2400" b="0" i="0" u="none" strike="noStrike" dirty="0">
                        <a:solidFill>
                          <a:srgbClr val="FF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404677">
                <a:tc>
                  <a:txBody>
                    <a:bodyPr/>
                    <a:lstStyle/>
                    <a:p>
                      <a:pPr algn="l" fontAlgn="b"/>
                      <a:r>
                        <a:rPr lang="id-ID" sz="2800" b="0" i="0" u="none" strike="noStrike" dirty="0" smtClean="0">
                          <a:solidFill>
                            <a:srgbClr val="000000"/>
                          </a:solidFill>
                          <a:effectLst/>
                          <a:latin typeface="Calibri" panose="020F0502020204030204" pitchFamily="34" charset="0"/>
                        </a:rPr>
                        <a:t>L</a:t>
                      </a:r>
                      <a:r>
                        <a:rPr lang="en-US" sz="2800" b="0" i="0" u="none" strike="noStrike" dirty="0" smtClean="0">
                          <a:solidFill>
                            <a:srgbClr val="000000"/>
                          </a:solidFill>
                          <a:effectLst/>
                          <a:latin typeface="Calibri" panose="020F0502020204030204" pitchFamily="34" charset="0"/>
                        </a:rPr>
                        <a:t>aba </a:t>
                      </a:r>
                      <a:r>
                        <a:rPr lang="en-US" sz="2800" b="0" i="0" u="none" strike="noStrike" dirty="0" err="1" smtClean="0">
                          <a:solidFill>
                            <a:srgbClr val="000000"/>
                          </a:solidFill>
                          <a:effectLst/>
                          <a:latin typeface="Calibri" panose="020F0502020204030204" pitchFamily="34" charset="0"/>
                        </a:rPr>
                        <a:t>usaha</a:t>
                      </a:r>
                      <a:endParaRPr lang="en-US" sz="28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tabLst/>
                      </a:pPr>
                      <a:r>
                        <a:rPr lang="en-US" sz="2400" b="0" i="0" u="none" strike="noStrike" smtClean="0">
                          <a:solidFill>
                            <a:srgbClr val="000000"/>
                          </a:solidFill>
                          <a:effectLst/>
                          <a:latin typeface="Calibri" panose="020F0502020204030204" pitchFamily="34" charset="0"/>
                        </a:rPr>
                        <a:t>35.250. </a:t>
                      </a:r>
                      <a:endParaRPr lang="en-US" sz="24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en-US" sz="2400" b="0" i="0" u="none" strike="noStrike" dirty="0">
                          <a:solidFill>
                            <a:srgbClr val="000000"/>
                          </a:solidFill>
                          <a:effectLst/>
                          <a:latin typeface="Calibri" panose="020F0502020204030204" pitchFamily="34" charset="0"/>
                        </a:rPr>
                        <a:t>      35.250</a:t>
                      </a:r>
                      <a:r>
                        <a:rPr lang="en-US" sz="2400" b="0" i="0" u="none" strike="noStrike" dirty="0" smtClean="0">
                          <a:solidFill>
                            <a:srgbClr val="000000"/>
                          </a:solidFill>
                          <a:effectLst/>
                          <a:latin typeface="Calibri" panose="020F0502020204030204" pitchFamily="34" charset="0"/>
                        </a:rPr>
                        <a:t>. </a:t>
                      </a:r>
                      <a:endParaRPr lang="en-US" sz="24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en-US" sz="2400" b="0" i="0" u="none" strike="noStrike" dirty="0">
                          <a:solidFill>
                            <a:srgbClr val="000000"/>
                          </a:solidFill>
                          <a:effectLst/>
                          <a:latin typeface="Calibri" panose="020F0502020204030204" pitchFamily="34" charset="0"/>
                        </a:rPr>
                        <a:t>      35.250</a:t>
                      </a:r>
                      <a:r>
                        <a:rPr lang="en-US" sz="2400" b="0" i="0" u="none" strike="noStrike" dirty="0" smtClean="0">
                          <a:solidFill>
                            <a:srgbClr val="000000"/>
                          </a:solidFill>
                          <a:effectLst/>
                          <a:latin typeface="Calibri" panose="020F0502020204030204" pitchFamily="34" charset="0"/>
                        </a:rPr>
                        <a:t>. </a:t>
                      </a:r>
                      <a:endParaRPr lang="en-US" sz="24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en-US" sz="2400" b="0" i="0" u="none" strike="noStrike" dirty="0">
                          <a:solidFill>
                            <a:srgbClr val="000000"/>
                          </a:solidFill>
                          <a:effectLst/>
                          <a:latin typeface="Calibri" panose="020F0502020204030204" pitchFamily="34" charset="0"/>
                        </a:rPr>
                        <a:t>      37.750</a:t>
                      </a:r>
                      <a:r>
                        <a:rPr lang="en-US" sz="2400" b="0" i="0" u="none" strike="noStrike" dirty="0" smtClean="0">
                          <a:solidFill>
                            <a:srgbClr val="000000"/>
                          </a:solidFill>
                          <a:effectLst/>
                          <a:latin typeface="Calibri" panose="020F0502020204030204" pitchFamily="34" charset="0"/>
                        </a:rPr>
                        <a:t>. </a:t>
                      </a:r>
                      <a:endParaRPr lang="en-US" sz="24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en-US" sz="2400" b="0" i="0" u="none" strike="noStrike" dirty="0">
                          <a:solidFill>
                            <a:srgbClr val="000000"/>
                          </a:solidFill>
                          <a:effectLst/>
                          <a:latin typeface="Calibri" panose="020F0502020204030204" pitchFamily="34" charset="0"/>
                        </a:rPr>
                        <a:t>         </a:t>
                      </a:r>
                      <a:r>
                        <a:rPr lang="en-US" sz="2400" b="0" i="0" u="none" strike="noStrike" dirty="0" smtClean="0">
                          <a:solidFill>
                            <a:srgbClr val="000000"/>
                          </a:solidFill>
                          <a:effectLst/>
                          <a:latin typeface="Calibri" panose="020F0502020204030204" pitchFamily="34" charset="0"/>
                        </a:rPr>
                        <a:t>37.750. </a:t>
                      </a:r>
                      <a:endParaRPr lang="en-US" sz="2400" b="0"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404677">
                <a:tc>
                  <a:txBody>
                    <a:bodyPr/>
                    <a:lstStyle/>
                    <a:p>
                      <a:pPr algn="l" fontAlgn="b"/>
                      <a:r>
                        <a:rPr lang="en-US" sz="2800" b="0" i="0" u="none" strike="noStrike" dirty="0" err="1">
                          <a:solidFill>
                            <a:srgbClr val="000000"/>
                          </a:solidFill>
                          <a:effectLst/>
                          <a:latin typeface="Calibri" panose="020F0502020204030204" pitchFamily="34" charset="0"/>
                        </a:rPr>
                        <a:t>pajak</a:t>
                      </a:r>
                      <a:r>
                        <a:rPr lang="en-US" sz="2800" b="0" i="0" u="none" strike="noStrike" dirty="0">
                          <a:solidFill>
                            <a:srgbClr val="000000"/>
                          </a:solidFill>
                          <a:effectLst/>
                          <a:latin typeface="Calibri" panose="020F0502020204030204" pitchFamily="34" charset="0"/>
                        </a:rPr>
                        <a:t> 25%</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defTabSz="179388" fontAlgn="b">
                        <a:tabLst>
                          <a:tab pos="1612900" algn="l"/>
                        </a:tabLst>
                      </a:pPr>
                      <a:r>
                        <a:rPr lang="en-US" sz="2400" b="0" i="0" u="none" strike="noStrike" smtClean="0">
                          <a:solidFill>
                            <a:srgbClr val="FF0000"/>
                          </a:solidFill>
                          <a:effectLst/>
                          <a:latin typeface="Calibri" panose="020F0502020204030204" pitchFamily="34" charset="0"/>
                        </a:rPr>
                        <a:t>  </a:t>
                      </a:r>
                      <a:r>
                        <a:rPr lang="id-ID" sz="2400" b="0" i="0" u="none" strike="noStrike" smtClean="0">
                          <a:solidFill>
                            <a:srgbClr val="FF0000"/>
                          </a:solidFill>
                          <a:effectLst/>
                          <a:latin typeface="Calibri" panose="020F0502020204030204" pitchFamily="34" charset="0"/>
                        </a:rPr>
                        <a:t>-</a:t>
                      </a:r>
                      <a:r>
                        <a:rPr lang="en-US" sz="2400" b="0" i="0" u="none" strike="noStrike" smtClean="0">
                          <a:solidFill>
                            <a:srgbClr val="FF0000"/>
                          </a:solidFill>
                          <a:effectLst/>
                          <a:latin typeface="Calibri" panose="020F0502020204030204" pitchFamily="34" charset="0"/>
                        </a:rPr>
                        <a:t>8.812. </a:t>
                      </a:r>
                      <a:endParaRPr lang="en-US" sz="2400" b="0" i="0" u="none" strike="noStrike" dirty="0">
                        <a:solidFill>
                          <a:srgbClr val="FF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indent="0" algn="r" defTabSz="179388" fontAlgn="b"/>
                      <a:r>
                        <a:rPr lang="en-US" sz="2400" b="0" i="0" u="none" strike="noStrike" dirty="0">
                          <a:solidFill>
                            <a:srgbClr val="FF0000"/>
                          </a:solidFill>
                          <a:effectLst/>
                          <a:latin typeface="Calibri" panose="020F0502020204030204" pitchFamily="34" charset="0"/>
                        </a:rPr>
                        <a:t>         </a:t>
                      </a:r>
                      <a:r>
                        <a:rPr lang="id-ID" sz="2400" b="0" i="0" u="none" strike="noStrike" dirty="0" smtClean="0">
                          <a:solidFill>
                            <a:srgbClr val="FF0000"/>
                          </a:solidFill>
                          <a:effectLst/>
                          <a:latin typeface="Calibri" panose="020F0502020204030204" pitchFamily="34" charset="0"/>
                        </a:rPr>
                        <a:t>-</a:t>
                      </a:r>
                      <a:r>
                        <a:rPr lang="en-US" sz="2400" b="0" i="0" u="none" strike="noStrike" dirty="0" smtClean="0">
                          <a:solidFill>
                            <a:srgbClr val="FF0000"/>
                          </a:solidFill>
                          <a:effectLst/>
                          <a:latin typeface="Calibri" panose="020F0502020204030204" pitchFamily="34" charset="0"/>
                        </a:rPr>
                        <a:t>8.812.5 </a:t>
                      </a:r>
                      <a:endParaRPr lang="en-US" sz="2400" b="0" i="0" u="none" strike="noStrike" dirty="0">
                        <a:solidFill>
                          <a:srgbClr val="FF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en-US" sz="2400" b="0" i="0" u="none" strike="noStrike" dirty="0">
                          <a:solidFill>
                            <a:srgbClr val="FF0000"/>
                          </a:solidFill>
                          <a:effectLst/>
                          <a:latin typeface="Calibri" panose="020F0502020204030204" pitchFamily="34" charset="0"/>
                        </a:rPr>
                        <a:t>        </a:t>
                      </a:r>
                      <a:r>
                        <a:rPr lang="id-ID" sz="2400" b="0" i="0" u="none" strike="noStrike" dirty="0" smtClean="0">
                          <a:solidFill>
                            <a:srgbClr val="FF0000"/>
                          </a:solidFill>
                          <a:effectLst/>
                          <a:latin typeface="Calibri" panose="020F0502020204030204" pitchFamily="34" charset="0"/>
                        </a:rPr>
                        <a:t>-</a:t>
                      </a:r>
                      <a:r>
                        <a:rPr lang="en-US" sz="2400" b="0" i="0" u="none" strike="noStrike" dirty="0" smtClean="0">
                          <a:solidFill>
                            <a:srgbClr val="FF0000"/>
                          </a:solidFill>
                          <a:effectLst/>
                          <a:latin typeface="Calibri" panose="020F0502020204030204" pitchFamily="34" charset="0"/>
                        </a:rPr>
                        <a:t>8.812.5 </a:t>
                      </a:r>
                      <a:endParaRPr lang="en-US" sz="2400" b="0" i="0" u="none" strike="noStrike" dirty="0">
                        <a:solidFill>
                          <a:srgbClr val="FF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en-US" sz="2400" b="0" i="0" u="none" strike="noStrike" dirty="0">
                          <a:solidFill>
                            <a:srgbClr val="FF0000"/>
                          </a:solidFill>
                          <a:effectLst/>
                          <a:latin typeface="Calibri" panose="020F0502020204030204" pitchFamily="34" charset="0"/>
                        </a:rPr>
                        <a:t>       </a:t>
                      </a:r>
                      <a:r>
                        <a:rPr lang="id-ID" sz="2400" b="0" i="0" u="none" strike="noStrike" dirty="0" smtClean="0">
                          <a:solidFill>
                            <a:srgbClr val="FF0000"/>
                          </a:solidFill>
                          <a:effectLst/>
                          <a:latin typeface="Calibri" panose="020F0502020204030204" pitchFamily="34" charset="0"/>
                        </a:rPr>
                        <a:t>-</a:t>
                      </a:r>
                      <a:r>
                        <a:rPr lang="en-US" sz="2400" b="0" i="0" u="none" strike="noStrike" dirty="0" smtClean="0">
                          <a:solidFill>
                            <a:srgbClr val="FF0000"/>
                          </a:solidFill>
                          <a:effectLst/>
                          <a:latin typeface="Calibri" panose="020F0502020204030204" pitchFamily="34" charset="0"/>
                        </a:rPr>
                        <a:t> 9.437.5 </a:t>
                      </a:r>
                      <a:endParaRPr lang="en-US" sz="2400" b="0" i="0" u="none" strike="noStrike" dirty="0">
                        <a:solidFill>
                          <a:srgbClr val="FF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en-US" sz="2400" b="0" i="0" u="none" strike="noStrike" dirty="0">
                          <a:solidFill>
                            <a:srgbClr val="FF0000"/>
                          </a:solidFill>
                          <a:effectLst/>
                          <a:latin typeface="Calibri" panose="020F0502020204030204" pitchFamily="34" charset="0"/>
                        </a:rPr>
                        <a:t>           </a:t>
                      </a:r>
                      <a:r>
                        <a:rPr lang="en-US" sz="2400" b="0" i="0" u="none" strike="noStrike" dirty="0" smtClean="0">
                          <a:solidFill>
                            <a:srgbClr val="FF0000"/>
                          </a:solidFill>
                          <a:effectLst/>
                          <a:latin typeface="Calibri" panose="020F0502020204030204" pitchFamily="34" charset="0"/>
                        </a:rPr>
                        <a:t>9.437.5</a:t>
                      </a:r>
                      <a:endParaRPr lang="en-US" sz="2400" b="0" i="0" u="none" strike="noStrike" dirty="0">
                        <a:solidFill>
                          <a:srgbClr val="FF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404677">
                <a:tc>
                  <a:txBody>
                    <a:bodyPr/>
                    <a:lstStyle/>
                    <a:p>
                      <a:pPr algn="l" fontAlgn="b"/>
                      <a:r>
                        <a:rPr lang="en-US" sz="2800" b="0" i="0" u="none" strike="noStrike" dirty="0" err="1">
                          <a:solidFill>
                            <a:srgbClr val="2F75B5"/>
                          </a:solidFill>
                          <a:effectLst/>
                          <a:latin typeface="Calibri" panose="020F0502020204030204" pitchFamily="34" charset="0"/>
                        </a:rPr>
                        <a:t>Laba</a:t>
                      </a:r>
                      <a:r>
                        <a:rPr lang="en-US" sz="2800" b="0" i="0" u="none" strike="noStrike" dirty="0">
                          <a:solidFill>
                            <a:srgbClr val="2F75B5"/>
                          </a:solidFill>
                          <a:effectLst/>
                          <a:latin typeface="Calibri" panose="020F0502020204030204" pitchFamily="34" charset="0"/>
                        </a:rPr>
                        <a:t> </a:t>
                      </a:r>
                      <a:r>
                        <a:rPr lang="en-US" sz="2800" b="0" i="0" u="none" strike="noStrike" dirty="0" err="1">
                          <a:solidFill>
                            <a:srgbClr val="2F75B5"/>
                          </a:solidFill>
                          <a:effectLst/>
                          <a:latin typeface="Calibri" panose="020F0502020204030204" pitchFamily="34" charset="0"/>
                        </a:rPr>
                        <a:t>bersih</a:t>
                      </a:r>
                      <a:endParaRPr lang="en-US" sz="2800" b="0" i="0" u="none" strike="noStrike" dirty="0">
                        <a:solidFill>
                          <a:srgbClr val="2F75B5"/>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en-US" sz="2400" b="0" i="0" u="none" strike="noStrike" smtClean="0">
                          <a:solidFill>
                            <a:srgbClr val="2F75B5"/>
                          </a:solidFill>
                          <a:effectLst/>
                          <a:latin typeface="Calibri" panose="020F0502020204030204" pitchFamily="34" charset="0"/>
                        </a:rPr>
                        <a:t>       26.437. </a:t>
                      </a:r>
                      <a:endParaRPr lang="en-US" sz="2400" b="0" i="0" u="none" strike="noStrike" dirty="0">
                        <a:solidFill>
                          <a:srgbClr val="2F75B5"/>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en-US" sz="2400" b="0" i="0" u="none" strike="noStrike" dirty="0">
                          <a:solidFill>
                            <a:srgbClr val="2F75B5"/>
                          </a:solidFill>
                          <a:effectLst/>
                          <a:latin typeface="Calibri" panose="020F0502020204030204" pitchFamily="34" charset="0"/>
                        </a:rPr>
                        <a:t>      </a:t>
                      </a:r>
                      <a:r>
                        <a:rPr lang="en-US" sz="2400" b="0" i="0" u="none" strike="noStrike" dirty="0" smtClean="0">
                          <a:solidFill>
                            <a:srgbClr val="2F75B5"/>
                          </a:solidFill>
                          <a:effectLst/>
                          <a:latin typeface="Calibri" panose="020F0502020204030204" pitchFamily="34" charset="0"/>
                        </a:rPr>
                        <a:t>26.437.5 </a:t>
                      </a:r>
                      <a:endParaRPr lang="en-US" sz="2400" b="0" i="0" u="none" strike="noStrike" dirty="0">
                        <a:solidFill>
                          <a:srgbClr val="2F75B5"/>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en-US" sz="2400" b="0" i="0" u="none" strike="noStrike" dirty="0">
                          <a:solidFill>
                            <a:srgbClr val="2F75B5"/>
                          </a:solidFill>
                          <a:effectLst/>
                          <a:latin typeface="Calibri" panose="020F0502020204030204" pitchFamily="34" charset="0"/>
                        </a:rPr>
                        <a:t>      </a:t>
                      </a:r>
                      <a:r>
                        <a:rPr lang="en-US" sz="2400" b="0" i="0" u="none" strike="noStrike" dirty="0" smtClean="0">
                          <a:solidFill>
                            <a:srgbClr val="2F75B5"/>
                          </a:solidFill>
                          <a:effectLst/>
                          <a:latin typeface="Calibri" panose="020F0502020204030204" pitchFamily="34" charset="0"/>
                        </a:rPr>
                        <a:t>26.437.5 </a:t>
                      </a:r>
                      <a:endParaRPr lang="en-US" sz="2400" b="0" i="0" u="none" strike="noStrike" dirty="0">
                        <a:solidFill>
                          <a:srgbClr val="2F75B5"/>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en-US" sz="2400" b="0" i="0" u="none" strike="noStrike" dirty="0">
                          <a:solidFill>
                            <a:srgbClr val="2F75B5"/>
                          </a:solidFill>
                          <a:effectLst/>
                          <a:latin typeface="Calibri" panose="020F0502020204030204" pitchFamily="34" charset="0"/>
                        </a:rPr>
                        <a:t>      </a:t>
                      </a:r>
                      <a:r>
                        <a:rPr lang="en-US" sz="2400" b="0" i="0" u="none" strike="noStrike" dirty="0" smtClean="0">
                          <a:solidFill>
                            <a:srgbClr val="2F75B5"/>
                          </a:solidFill>
                          <a:effectLst/>
                          <a:latin typeface="Calibri" panose="020F0502020204030204" pitchFamily="34" charset="0"/>
                        </a:rPr>
                        <a:t>28.312.5 </a:t>
                      </a:r>
                      <a:endParaRPr lang="en-US" sz="2400" b="0" i="0" u="none" strike="noStrike" dirty="0">
                        <a:solidFill>
                          <a:srgbClr val="2F75B5"/>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en-US" sz="2400" b="0" i="0" u="none" strike="noStrike" dirty="0">
                          <a:solidFill>
                            <a:srgbClr val="2F75B5"/>
                          </a:solidFill>
                          <a:effectLst/>
                          <a:latin typeface="Calibri" panose="020F0502020204030204" pitchFamily="34" charset="0"/>
                        </a:rPr>
                        <a:t>         </a:t>
                      </a:r>
                      <a:r>
                        <a:rPr lang="en-US" sz="2400" b="0" i="0" u="none" strike="noStrike" dirty="0" smtClean="0">
                          <a:solidFill>
                            <a:srgbClr val="2F75B5"/>
                          </a:solidFill>
                          <a:effectLst/>
                          <a:latin typeface="Calibri" panose="020F0502020204030204" pitchFamily="34" charset="0"/>
                        </a:rPr>
                        <a:t>28.312.5</a:t>
                      </a:r>
                      <a:endParaRPr lang="en-US" sz="2400" b="0" i="0" u="none" strike="noStrike" dirty="0">
                        <a:solidFill>
                          <a:srgbClr val="2F75B5"/>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404677">
                <a:tc>
                  <a:txBody>
                    <a:bodyPr/>
                    <a:lstStyle/>
                    <a:p>
                      <a:pPr algn="l" fontAlgn="b"/>
                      <a:r>
                        <a:rPr lang="en-US" sz="2800" b="0" i="0" u="none" strike="noStrike" dirty="0" err="1">
                          <a:solidFill>
                            <a:srgbClr val="2F75B5"/>
                          </a:solidFill>
                          <a:effectLst/>
                          <a:latin typeface="Calibri" panose="020F0502020204030204" pitchFamily="34" charset="0"/>
                        </a:rPr>
                        <a:t>Penyustan</a:t>
                      </a:r>
                      <a:endParaRPr lang="en-US" sz="2800" b="0" i="0" u="none" strike="noStrike" dirty="0">
                        <a:solidFill>
                          <a:srgbClr val="2F75B5"/>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en-US" sz="2400" b="0" i="0" u="none" strike="noStrike" smtClean="0">
                          <a:solidFill>
                            <a:srgbClr val="2F75B5"/>
                          </a:solidFill>
                          <a:effectLst/>
                          <a:latin typeface="Calibri" panose="020F0502020204030204" pitchFamily="34" charset="0"/>
                        </a:rPr>
                        <a:t>       36.000. </a:t>
                      </a:r>
                      <a:endParaRPr lang="en-US" sz="2400" b="0" i="0" u="none" strike="noStrike" dirty="0">
                        <a:solidFill>
                          <a:srgbClr val="2F75B5"/>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en-US" sz="2400" b="0" i="0" u="none" strike="noStrike" dirty="0">
                          <a:solidFill>
                            <a:srgbClr val="2F75B5"/>
                          </a:solidFill>
                          <a:effectLst/>
                          <a:latin typeface="Calibri" panose="020F0502020204030204" pitchFamily="34" charset="0"/>
                        </a:rPr>
                        <a:t>      36.000</a:t>
                      </a:r>
                      <a:r>
                        <a:rPr lang="en-US" sz="2400" b="0" i="0" u="none" strike="noStrike" dirty="0" smtClean="0">
                          <a:solidFill>
                            <a:srgbClr val="2F75B5"/>
                          </a:solidFill>
                          <a:effectLst/>
                          <a:latin typeface="Calibri" panose="020F0502020204030204" pitchFamily="34" charset="0"/>
                        </a:rPr>
                        <a:t>. </a:t>
                      </a:r>
                      <a:endParaRPr lang="en-US" sz="2400" b="0" i="0" u="none" strike="noStrike" dirty="0">
                        <a:solidFill>
                          <a:srgbClr val="2F75B5"/>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en-US" sz="2400" b="0" i="0" u="none" strike="noStrike" dirty="0">
                          <a:solidFill>
                            <a:srgbClr val="2F75B5"/>
                          </a:solidFill>
                          <a:effectLst/>
                          <a:latin typeface="Calibri" panose="020F0502020204030204" pitchFamily="34" charset="0"/>
                        </a:rPr>
                        <a:t>      </a:t>
                      </a:r>
                      <a:r>
                        <a:rPr lang="en-US" sz="2400" b="0" i="0" u="none" strike="noStrike" dirty="0" smtClean="0">
                          <a:solidFill>
                            <a:srgbClr val="2F75B5"/>
                          </a:solidFill>
                          <a:effectLst/>
                          <a:latin typeface="Calibri" panose="020F0502020204030204" pitchFamily="34" charset="0"/>
                        </a:rPr>
                        <a:t>36.000.</a:t>
                      </a:r>
                      <a:endParaRPr lang="en-US" sz="2400" b="0" i="0" u="none" strike="noStrike" dirty="0">
                        <a:solidFill>
                          <a:srgbClr val="2F75B5"/>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en-US" sz="2400" b="0" i="0" u="none" strike="noStrike" dirty="0">
                          <a:solidFill>
                            <a:srgbClr val="2F75B5"/>
                          </a:solidFill>
                          <a:effectLst/>
                          <a:latin typeface="Calibri" panose="020F0502020204030204" pitchFamily="34" charset="0"/>
                        </a:rPr>
                        <a:t>      </a:t>
                      </a:r>
                      <a:r>
                        <a:rPr lang="en-US" sz="2400" b="0" i="0" u="none" strike="noStrike" dirty="0" smtClean="0">
                          <a:solidFill>
                            <a:srgbClr val="2F75B5"/>
                          </a:solidFill>
                          <a:effectLst/>
                          <a:latin typeface="Calibri" panose="020F0502020204030204" pitchFamily="34" charset="0"/>
                        </a:rPr>
                        <a:t>36.000. </a:t>
                      </a:r>
                      <a:endParaRPr lang="en-US" sz="2400" b="0" i="0" u="none" strike="noStrike" dirty="0">
                        <a:solidFill>
                          <a:srgbClr val="2F75B5"/>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fontAlgn="b"/>
                      <a:r>
                        <a:rPr lang="en-US" sz="2400" b="0" i="0" u="none" strike="noStrike" dirty="0">
                          <a:solidFill>
                            <a:srgbClr val="2F75B5"/>
                          </a:solidFill>
                          <a:effectLst/>
                          <a:latin typeface="Calibri" panose="020F0502020204030204" pitchFamily="34" charset="0"/>
                        </a:rPr>
                        <a:t>         </a:t>
                      </a:r>
                      <a:r>
                        <a:rPr lang="en-US" sz="2400" b="0" i="0" u="none" strike="noStrike" dirty="0" smtClean="0">
                          <a:solidFill>
                            <a:srgbClr val="2F75B5"/>
                          </a:solidFill>
                          <a:effectLst/>
                          <a:latin typeface="Calibri" panose="020F0502020204030204" pitchFamily="34" charset="0"/>
                        </a:rPr>
                        <a:t>36.000. </a:t>
                      </a:r>
                      <a:endParaRPr lang="en-US" sz="2400" b="0" i="0" u="none" strike="noStrike" dirty="0">
                        <a:solidFill>
                          <a:srgbClr val="2F75B5"/>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404677">
                <a:tc>
                  <a:txBody>
                    <a:bodyPr/>
                    <a:lstStyle/>
                    <a:p>
                      <a:pPr algn="l" fontAlgn="b"/>
                      <a:r>
                        <a:rPr lang="en-US" sz="2800" b="1" i="0" u="none" strike="noStrike" dirty="0" err="1">
                          <a:solidFill>
                            <a:srgbClr val="000000"/>
                          </a:solidFill>
                          <a:effectLst/>
                          <a:latin typeface="Calibri" panose="020F0502020204030204" pitchFamily="34" charset="0"/>
                        </a:rPr>
                        <a:t>kas</a:t>
                      </a:r>
                      <a:r>
                        <a:rPr lang="en-US" sz="2800" b="1" i="0" u="none" strike="noStrike" dirty="0">
                          <a:solidFill>
                            <a:srgbClr val="000000"/>
                          </a:solidFill>
                          <a:effectLst/>
                          <a:latin typeface="Calibri" panose="020F0502020204030204" pitchFamily="34" charset="0"/>
                        </a:rPr>
                        <a:t> </a:t>
                      </a:r>
                      <a:r>
                        <a:rPr lang="en-US" sz="2800" b="1" i="0" u="none" strike="noStrike" dirty="0" err="1">
                          <a:solidFill>
                            <a:srgbClr val="000000"/>
                          </a:solidFill>
                          <a:effectLst/>
                          <a:latin typeface="Calibri" panose="020F0502020204030204" pitchFamily="34" charset="0"/>
                        </a:rPr>
                        <a:t>masuk</a:t>
                      </a:r>
                      <a:r>
                        <a:rPr lang="en-US" sz="2800" b="1" i="0" u="none" strike="noStrike" dirty="0">
                          <a:solidFill>
                            <a:srgbClr val="000000"/>
                          </a:solidFill>
                          <a:effectLst/>
                          <a:latin typeface="Calibri" panose="020F0502020204030204" pitchFamily="34" charset="0"/>
                        </a:rPr>
                        <a:t> </a:t>
                      </a:r>
                      <a:r>
                        <a:rPr lang="en-US" sz="2800" b="1" i="0" u="none" strike="noStrike" dirty="0" err="1">
                          <a:solidFill>
                            <a:srgbClr val="000000"/>
                          </a:solidFill>
                          <a:effectLst/>
                          <a:latin typeface="Calibri" panose="020F0502020204030204" pitchFamily="34" charset="0"/>
                        </a:rPr>
                        <a:t>bersih</a:t>
                      </a:r>
                      <a:endParaRPr lang="en-US" sz="2800" b="1"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b"/>
                      <a:r>
                        <a:rPr lang="en-US" sz="2400" b="1" i="0" u="none" strike="noStrike" dirty="0">
                          <a:solidFill>
                            <a:srgbClr val="000000"/>
                          </a:solidFill>
                          <a:effectLst/>
                          <a:latin typeface="Calibri" panose="020F0502020204030204" pitchFamily="34" charset="0"/>
                        </a:rPr>
                        <a:t>       </a:t>
                      </a:r>
                      <a:r>
                        <a:rPr lang="en-US" sz="2400" b="1" i="0" u="none" strike="noStrike" dirty="0" smtClean="0">
                          <a:solidFill>
                            <a:srgbClr val="000000"/>
                          </a:solidFill>
                          <a:effectLst/>
                          <a:latin typeface="Calibri" panose="020F0502020204030204" pitchFamily="34" charset="0"/>
                        </a:rPr>
                        <a:t>69.000.</a:t>
                      </a:r>
                      <a:endParaRPr lang="en-US" sz="2400" b="1"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b"/>
                      <a:r>
                        <a:rPr lang="en-US" sz="2400" b="1" i="0" u="none" strike="noStrike" dirty="0">
                          <a:solidFill>
                            <a:srgbClr val="000000"/>
                          </a:solidFill>
                          <a:effectLst/>
                          <a:latin typeface="Calibri" panose="020F0502020204030204" pitchFamily="34" charset="0"/>
                        </a:rPr>
                        <a:t>      </a:t>
                      </a:r>
                      <a:r>
                        <a:rPr lang="en-US" sz="2400" b="1" i="0" u="none" strike="noStrike" dirty="0" smtClean="0">
                          <a:solidFill>
                            <a:srgbClr val="000000"/>
                          </a:solidFill>
                          <a:effectLst/>
                          <a:latin typeface="Calibri" panose="020F0502020204030204" pitchFamily="34" charset="0"/>
                        </a:rPr>
                        <a:t>69.000.</a:t>
                      </a:r>
                      <a:endParaRPr lang="en-US" sz="2400" b="1"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b"/>
                      <a:r>
                        <a:rPr lang="en-US" sz="2400" b="1" i="0" u="none" strike="noStrike" dirty="0">
                          <a:solidFill>
                            <a:srgbClr val="000000"/>
                          </a:solidFill>
                          <a:effectLst/>
                          <a:latin typeface="Calibri" panose="020F0502020204030204" pitchFamily="34" charset="0"/>
                        </a:rPr>
                        <a:t>      </a:t>
                      </a:r>
                      <a:r>
                        <a:rPr lang="en-US" sz="2400" b="1" i="0" u="none" strike="noStrike" dirty="0" smtClean="0">
                          <a:solidFill>
                            <a:srgbClr val="000000"/>
                          </a:solidFill>
                          <a:effectLst/>
                          <a:latin typeface="Calibri" panose="020F0502020204030204" pitchFamily="34" charset="0"/>
                        </a:rPr>
                        <a:t>69.000.</a:t>
                      </a:r>
                      <a:endParaRPr lang="en-US" sz="2400" b="1"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b"/>
                      <a:r>
                        <a:rPr lang="en-US" sz="2400" b="1" i="0" u="none" strike="noStrike" dirty="0">
                          <a:solidFill>
                            <a:srgbClr val="000000"/>
                          </a:solidFill>
                          <a:effectLst/>
                          <a:latin typeface="Calibri" panose="020F0502020204030204" pitchFamily="34" charset="0"/>
                        </a:rPr>
                        <a:t>      </a:t>
                      </a:r>
                      <a:r>
                        <a:rPr lang="en-US" sz="2400" b="1" i="0" u="none" strike="noStrike" dirty="0" smtClean="0">
                          <a:solidFill>
                            <a:srgbClr val="000000"/>
                          </a:solidFill>
                          <a:effectLst/>
                          <a:latin typeface="Calibri" panose="020F0502020204030204" pitchFamily="34" charset="0"/>
                        </a:rPr>
                        <a:t>64.312.5</a:t>
                      </a:r>
                      <a:endParaRPr lang="en-US" sz="2400" b="1"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b"/>
                      <a:r>
                        <a:rPr lang="en-US" sz="2400" b="1" i="0" u="none" strike="noStrike" dirty="0">
                          <a:solidFill>
                            <a:srgbClr val="000000"/>
                          </a:solidFill>
                          <a:effectLst/>
                          <a:latin typeface="Calibri" panose="020F0502020204030204" pitchFamily="34" charset="0"/>
                        </a:rPr>
                        <a:t>         </a:t>
                      </a:r>
                      <a:r>
                        <a:rPr lang="en-US" sz="2400" b="1" i="0" u="none" strike="noStrike" dirty="0" smtClean="0">
                          <a:solidFill>
                            <a:srgbClr val="000000"/>
                          </a:solidFill>
                          <a:effectLst/>
                          <a:latin typeface="Calibri" panose="020F0502020204030204" pitchFamily="34" charset="0"/>
                        </a:rPr>
                        <a:t>64.312.5</a:t>
                      </a:r>
                      <a:endParaRPr lang="en-US" sz="2400" b="1" i="0" u="none" strike="noStrike" dirty="0">
                        <a:solidFill>
                          <a:srgbClr val="000000"/>
                        </a:solidFill>
                        <a:effectLst/>
                        <a:latin typeface="Calibri" panose="020F050202020403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bl>
          </a:graphicData>
        </a:graphic>
      </p:graphicFrame>
      <p:sp>
        <p:nvSpPr>
          <p:cNvPr id="3" name="TextBox 2"/>
          <p:cNvSpPr txBox="1"/>
          <p:nvPr/>
        </p:nvSpPr>
        <p:spPr>
          <a:xfrm>
            <a:off x="232730" y="518479"/>
            <a:ext cx="11479812" cy="1569660"/>
          </a:xfrm>
          <a:prstGeom prst="rect">
            <a:avLst/>
          </a:prstGeom>
          <a:solidFill>
            <a:schemeClr val="accent4">
              <a:lumMod val="40000"/>
              <a:lumOff val="60000"/>
            </a:schemeClr>
          </a:solidFill>
        </p:spPr>
        <p:txBody>
          <a:bodyPr wrap="square" rtlCol="0">
            <a:spAutoFit/>
          </a:bodyPr>
          <a:lstStyle/>
          <a:p>
            <a:r>
              <a:rPr lang="id-ID" sz="2400" dirty="0" smtClean="0">
                <a:latin typeface="Arial" panose="020B0604020202020204" pitchFamily="34" charset="0"/>
                <a:cs typeface="Arial" panose="020B0604020202020204" pitchFamily="34" charset="0"/>
              </a:rPr>
              <a:t>Misal, Pendapatan rata-rata setiap hari Rp 350.000 dan biaya operasioanal Rp100.000 tiap hari, sedangkan biaya pemeliharaan Rp 7,5 jt setiap tahun. Hari operasi tiga tahun pertama 350 hari per tahun dan dua tahun terakhir 325 hari per tahun. Pajak yang berlaku 25%</a:t>
            </a:r>
            <a:endParaRPr lang="en-US" sz="2400" dirty="0">
              <a:latin typeface="Arial" panose="020B0604020202020204" pitchFamily="34" charset="0"/>
              <a:cs typeface="Arial" panose="020B0604020202020204" pitchFamily="34" charset="0"/>
            </a:endParaRPr>
          </a:p>
        </p:txBody>
      </p:sp>
      <p:sp>
        <p:nvSpPr>
          <p:cNvPr id="4" name="TextBox 3"/>
          <p:cNvSpPr txBox="1"/>
          <p:nvPr/>
        </p:nvSpPr>
        <p:spPr>
          <a:xfrm>
            <a:off x="2301412" y="56142"/>
            <a:ext cx="6359703" cy="58477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id-ID" sz="3200" dirty="0" smtClean="0"/>
              <a:t>Aliran Kas Operasional</a:t>
            </a:r>
            <a:endParaRPr lang="en-US" sz="3200" dirty="0"/>
          </a:p>
        </p:txBody>
      </p:sp>
    </p:spTree>
    <p:extLst>
      <p:ext uri="{BB962C8B-B14F-4D97-AF65-F5344CB8AC3E}">
        <p14:creationId xmlns:p14="http://schemas.microsoft.com/office/powerpoint/2010/main" val="18241035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836948566"/>
              </p:ext>
            </p:extLst>
          </p:nvPr>
        </p:nvGraphicFramePr>
        <p:xfrm>
          <a:off x="71919" y="1381685"/>
          <a:ext cx="11763909" cy="3687934"/>
        </p:xfrm>
        <a:graphic>
          <a:graphicData uri="http://schemas.openxmlformats.org/drawingml/2006/table">
            <a:tbl>
              <a:tblPr>
                <a:tableStyleId>{5DA37D80-6434-44D0-A028-1B22A696006F}</a:tableStyleId>
              </a:tblPr>
              <a:tblGrid>
                <a:gridCol w="2415572"/>
                <a:gridCol w="1370872"/>
                <a:gridCol w="1524951"/>
                <a:gridCol w="1587194"/>
                <a:gridCol w="1587194"/>
                <a:gridCol w="1566447"/>
                <a:gridCol w="1711679"/>
              </a:tblGrid>
              <a:tr h="503161">
                <a:tc>
                  <a:txBody>
                    <a:bodyPr/>
                    <a:lstStyle/>
                    <a:p>
                      <a:pPr algn="l" fontAlgn="b"/>
                      <a:r>
                        <a:rPr lang="en-US" sz="2000" u="none" strike="noStrike" dirty="0">
                          <a:effectLst/>
                          <a:latin typeface="Arial" panose="020B0604020202020204" pitchFamily="34" charset="0"/>
                          <a:cs typeface="Arial" panose="020B0604020202020204" pitchFamily="34" charset="0"/>
                        </a:rPr>
                        <a:t> ALIRAN KAS </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lnR w="12700" cap="flat" cmpd="sng" algn="ctr">
                      <a:solidFill>
                        <a:schemeClr val="tx1"/>
                      </a:solidFill>
                      <a:prstDash val="solid"/>
                      <a:round/>
                      <a:headEnd type="none" w="med" len="med"/>
                      <a:tailEnd type="none" w="med" len="med"/>
                    </a:lnR>
                    <a:solidFill>
                      <a:schemeClr val="accent6">
                        <a:lumMod val="60000"/>
                        <a:lumOff val="40000"/>
                      </a:schemeClr>
                    </a:solidFill>
                  </a:tcPr>
                </a:tc>
                <a:tc>
                  <a:txBody>
                    <a:bodyPr/>
                    <a:lstStyle/>
                    <a:p>
                      <a:pPr algn="ctr" fontAlgn="b"/>
                      <a:r>
                        <a:rPr lang="en-US" sz="2000" u="none" strike="noStrike" dirty="0">
                          <a:effectLst/>
                          <a:latin typeface="Arial" panose="020B0604020202020204" pitchFamily="34" charset="0"/>
                          <a:cs typeface="Arial" panose="020B0604020202020204" pitchFamily="34" charset="0"/>
                        </a:rPr>
                        <a:t> </a:t>
                      </a:r>
                      <a:r>
                        <a:rPr lang="en-US" sz="2000" u="none" strike="noStrike" dirty="0" smtClean="0">
                          <a:effectLst/>
                          <a:latin typeface="Arial" panose="020B0604020202020204" pitchFamily="34" charset="0"/>
                          <a:cs typeface="Arial" panose="020B0604020202020204" pitchFamily="34" charset="0"/>
                        </a:rPr>
                        <a:t>TAHUN</a:t>
                      </a:r>
                      <a:endParaRPr lang="id-ID" sz="2000" u="none" strike="noStrike" dirty="0" smtClean="0">
                        <a:effectLst/>
                        <a:latin typeface="Arial" panose="020B0604020202020204" pitchFamily="34" charset="0"/>
                        <a:cs typeface="Arial" panose="020B0604020202020204" pitchFamily="34" charset="0"/>
                      </a:endParaRPr>
                    </a:p>
                    <a:p>
                      <a:pPr algn="ctr" fontAlgn="b"/>
                      <a:r>
                        <a:rPr lang="en-US" sz="2000" u="none" strike="noStrike" dirty="0" smtClean="0">
                          <a:effectLst/>
                          <a:latin typeface="Arial" panose="020B0604020202020204" pitchFamily="34" charset="0"/>
                          <a:cs typeface="Arial" panose="020B0604020202020204" pitchFamily="34" charset="0"/>
                        </a:rPr>
                        <a:t> </a:t>
                      </a:r>
                      <a:r>
                        <a:rPr lang="en-US" sz="2000" u="none" strike="noStrike" dirty="0">
                          <a:effectLst/>
                          <a:latin typeface="Arial" panose="020B0604020202020204" pitchFamily="34" charset="0"/>
                          <a:cs typeface="Arial" panose="020B0604020202020204" pitchFamily="34" charset="0"/>
                        </a:rPr>
                        <a:t>0 </a:t>
                      </a:r>
                      <a:endParaRPr lang="en-US" sz="2000" b="0" i="0" u="none" strike="noStrike" dirty="0">
                        <a:solidFill>
                          <a:srgbClr val="9C0006"/>
                        </a:solidFill>
                        <a:effectLst/>
                        <a:latin typeface="Arial" panose="020B0604020202020204" pitchFamily="34" charset="0"/>
                        <a:cs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fontAlgn="b"/>
                      <a:r>
                        <a:rPr lang="en-US" sz="2000" u="none" strike="noStrike" dirty="0">
                          <a:effectLst/>
                          <a:latin typeface="Arial" panose="020B0604020202020204" pitchFamily="34" charset="0"/>
                          <a:cs typeface="Arial" panose="020B0604020202020204" pitchFamily="34" charset="0"/>
                        </a:rPr>
                        <a:t> </a:t>
                      </a:r>
                      <a:r>
                        <a:rPr lang="en-US" sz="2000" u="none" strike="noStrike" dirty="0" err="1">
                          <a:effectLst/>
                          <a:latin typeface="Arial" panose="020B0604020202020204" pitchFamily="34" charset="0"/>
                          <a:cs typeface="Arial" panose="020B0604020202020204" pitchFamily="34" charset="0"/>
                        </a:rPr>
                        <a:t>tahun</a:t>
                      </a:r>
                      <a:r>
                        <a:rPr lang="en-US" sz="2000" u="none" strike="noStrike" dirty="0">
                          <a:effectLst/>
                          <a:latin typeface="Arial" panose="020B0604020202020204" pitchFamily="34" charset="0"/>
                          <a:cs typeface="Arial" panose="020B0604020202020204" pitchFamily="34" charset="0"/>
                        </a:rPr>
                        <a:t> </a:t>
                      </a:r>
                      <a:endParaRPr lang="id-ID" sz="2000" u="none" strike="noStrike" dirty="0" smtClean="0">
                        <a:effectLst/>
                        <a:latin typeface="Arial" panose="020B0604020202020204" pitchFamily="34" charset="0"/>
                        <a:cs typeface="Arial" panose="020B0604020202020204" pitchFamily="34" charset="0"/>
                      </a:endParaRPr>
                    </a:p>
                    <a:p>
                      <a:pPr algn="ctr" fontAlgn="b"/>
                      <a:r>
                        <a:rPr lang="en-US" sz="2000" u="none" strike="noStrike" dirty="0" smtClean="0">
                          <a:effectLst/>
                          <a:latin typeface="Arial" panose="020B0604020202020204" pitchFamily="34" charset="0"/>
                          <a:cs typeface="Arial" panose="020B0604020202020204" pitchFamily="34" charset="0"/>
                        </a:rPr>
                        <a:t>202</a:t>
                      </a:r>
                      <a:r>
                        <a:rPr lang="id-ID" sz="2000" u="none" strike="noStrike" dirty="0" smtClean="0">
                          <a:effectLst/>
                          <a:latin typeface="Arial" panose="020B0604020202020204" pitchFamily="34" charset="0"/>
                          <a:cs typeface="Arial" panose="020B0604020202020204" pitchFamily="34" charset="0"/>
                        </a:rPr>
                        <a:t>1</a:t>
                      </a:r>
                      <a:r>
                        <a:rPr lang="en-US" sz="2000" u="none" strike="noStrike" dirty="0" smtClean="0">
                          <a:effectLst/>
                          <a:latin typeface="Arial" panose="020B0604020202020204" pitchFamily="34" charset="0"/>
                          <a:cs typeface="Arial" panose="020B0604020202020204" pitchFamily="34" charset="0"/>
                        </a:rPr>
                        <a:t> </a:t>
                      </a:r>
                      <a:endParaRPr lang="en-US" sz="2000" b="0" i="0" u="none" strike="noStrike" dirty="0">
                        <a:solidFill>
                          <a:srgbClr val="9C0006"/>
                        </a:solidFill>
                        <a:effectLst/>
                        <a:latin typeface="Arial" panose="020B0604020202020204" pitchFamily="34" charset="0"/>
                        <a:cs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fontAlgn="b"/>
                      <a:r>
                        <a:rPr lang="en-US" sz="2000" u="none" strike="noStrike" dirty="0">
                          <a:effectLst/>
                          <a:latin typeface="Arial" panose="020B0604020202020204" pitchFamily="34" charset="0"/>
                          <a:cs typeface="Arial" panose="020B0604020202020204" pitchFamily="34" charset="0"/>
                        </a:rPr>
                        <a:t> </a:t>
                      </a:r>
                      <a:r>
                        <a:rPr lang="en-US" sz="2000" u="none" strike="noStrike" dirty="0" err="1">
                          <a:effectLst/>
                          <a:latin typeface="Arial" panose="020B0604020202020204" pitchFamily="34" charset="0"/>
                          <a:cs typeface="Arial" panose="020B0604020202020204" pitchFamily="34" charset="0"/>
                        </a:rPr>
                        <a:t>tahun</a:t>
                      </a:r>
                      <a:r>
                        <a:rPr lang="en-US" sz="2000" u="none" strike="noStrike" dirty="0">
                          <a:effectLst/>
                          <a:latin typeface="Arial" panose="020B0604020202020204" pitchFamily="34" charset="0"/>
                          <a:cs typeface="Arial" panose="020B0604020202020204" pitchFamily="34" charset="0"/>
                        </a:rPr>
                        <a:t> </a:t>
                      </a:r>
                      <a:endParaRPr lang="id-ID" sz="2000" u="none" strike="noStrike" dirty="0" smtClean="0">
                        <a:effectLst/>
                        <a:latin typeface="Arial" panose="020B0604020202020204" pitchFamily="34" charset="0"/>
                        <a:cs typeface="Arial" panose="020B0604020202020204" pitchFamily="34" charset="0"/>
                      </a:endParaRPr>
                    </a:p>
                    <a:p>
                      <a:pPr algn="ctr" fontAlgn="b"/>
                      <a:r>
                        <a:rPr lang="en-US" sz="2000" u="none" strike="noStrike" dirty="0" smtClean="0">
                          <a:effectLst/>
                          <a:latin typeface="Arial" panose="020B0604020202020204" pitchFamily="34" charset="0"/>
                          <a:cs typeface="Arial" panose="020B0604020202020204" pitchFamily="34" charset="0"/>
                        </a:rPr>
                        <a:t>202</a:t>
                      </a:r>
                      <a:r>
                        <a:rPr lang="id-ID" sz="2000" u="none" strike="noStrike" dirty="0" smtClean="0">
                          <a:effectLst/>
                          <a:latin typeface="Arial" panose="020B0604020202020204" pitchFamily="34" charset="0"/>
                          <a:cs typeface="Arial" panose="020B0604020202020204" pitchFamily="34" charset="0"/>
                        </a:rPr>
                        <a:t>2</a:t>
                      </a:r>
                      <a:endParaRPr lang="en-US" sz="2000" b="0" i="0" u="none" strike="noStrike" dirty="0">
                        <a:solidFill>
                          <a:srgbClr val="9C0006"/>
                        </a:solidFill>
                        <a:effectLst/>
                        <a:latin typeface="Arial" panose="020B0604020202020204" pitchFamily="34" charset="0"/>
                        <a:cs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fontAlgn="b"/>
                      <a:r>
                        <a:rPr lang="en-US" sz="2000" u="none" strike="noStrike" dirty="0">
                          <a:effectLst/>
                          <a:latin typeface="Arial" panose="020B0604020202020204" pitchFamily="34" charset="0"/>
                          <a:cs typeface="Arial" panose="020B0604020202020204" pitchFamily="34" charset="0"/>
                        </a:rPr>
                        <a:t> </a:t>
                      </a:r>
                      <a:r>
                        <a:rPr lang="en-US" sz="2000" u="none" strike="noStrike" dirty="0" err="1">
                          <a:effectLst/>
                          <a:latin typeface="Arial" panose="020B0604020202020204" pitchFamily="34" charset="0"/>
                          <a:cs typeface="Arial" panose="020B0604020202020204" pitchFamily="34" charset="0"/>
                        </a:rPr>
                        <a:t>tahun</a:t>
                      </a:r>
                      <a:r>
                        <a:rPr lang="en-US" sz="2000" u="none" strike="noStrike" dirty="0">
                          <a:effectLst/>
                          <a:latin typeface="Arial" panose="020B0604020202020204" pitchFamily="34" charset="0"/>
                          <a:cs typeface="Arial" panose="020B0604020202020204" pitchFamily="34" charset="0"/>
                        </a:rPr>
                        <a:t> </a:t>
                      </a:r>
                      <a:endParaRPr lang="id-ID" sz="2000" u="none" strike="noStrike" dirty="0" smtClean="0">
                        <a:effectLst/>
                        <a:latin typeface="Arial" panose="020B0604020202020204" pitchFamily="34" charset="0"/>
                        <a:cs typeface="Arial" panose="020B0604020202020204" pitchFamily="34" charset="0"/>
                      </a:endParaRPr>
                    </a:p>
                    <a:p>
                      <a:pPr algn="ctr" fontAlgn="b"/>
                      <a:r>
                        <a:rPr lang="en-US" sz="2000" u="none" strike="noStrike" dirty="0" smtClean="0">
                          <a:effectLst/>
                          <a:latin typeface="Arial" panose="020B0604020202020204" pitchFamily="34" charset="0"/>
                          <a:cs typeface="Arial" panose="020B0604020202020204" pitchFamily="34" charset="0"/>
                        </a:rPr>
                        <a:t>202</a:t>
                      </a:r>
                      <a:r>
                        <a:rPr lang="id-ID" sz="2000" u="none" strike="noStrike" dirty="0" smtClean="0">
                          <a:effectLst/>
                          <a:latin typeface="Arial" panose="020B0604020202020204" pitchFamily="34" charset="0"/>
                          <a:cs typeface="Arial" panose="020B0604020202020204" pitchFamily="34" charset="0"/>
                        </a:rPr>
                        <a:t>3</a:t>
                      </a:r>
                      <a:endParaRPr lang="en-US" sz="2000" b="0" i="0" u="none" strike="noStrike" dirty="0">
                        <a:solidFill>
                          <a:srgbClr val="9C0006"/>
                        </a:solidFill>
                        <a:effectLst/>
                        <a:latin typeface="Arial" panose="020B0604020202020204" pitchFamily="34" charset="0"/>
                        <a:cs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fontAlgn="b"/>
                      <a:r>
                        <a:rPr lang="en-US" sz="2000" u="none" strike="noStrike" dirty="0">
                          <a:effectLst/>
                          <a:latin typeface="Arial" panose="020B0604020202020204" pitchFamily="34" charset="0"/>
                          <a:cs typeface="Arial" panose="020B0604020202020204" pitchFamily="34" charset="0"/>
                        </a:rPr>
                        <a:t> </a:t>
                      </a:r>
                      <a:r>
                        <a:rPr lang="en-US" sz="2000" u="none" strike="noStrike" dirty="0" err="1">
                          <a:effectLst/>
                          <a:latin typeface="Arial" panose="020B0604020202020204" pitchFamily="34" charset="0"/>
                          <a:cs typeface="Arial" panose="020B0604020202020204" pitchFamily="34" charset="0"/>
                        </a:rPr>
                        <a:t>tahun</a:t>
                      </a:r>
                      <a:r>
                        <a:rPr lang="en-US" sz="2000" u="none" strike="noStrike" dirty="0">
                          <a:effectLst/>
                          <a:latin typeface="Arial" panose="020B0604020202020204" pitchFamily="34" charset="0"/>
                          <a:cs typeface="Arial" panose="020B0604020202020204" pitchFamily="34" charset="0"/>
                        </a:rPr>
                        <a:t> </a:t>
                      </a:r>
                      <a:endParaRPr lang="id-ID" sz="2000" u="none" strike="noStrike" dirty="0" smtClean="0">
                        <a:effectLst/>
                        <a:latin typeface="Arial" panose="020B0604020202020204" pitchFamily="34" charset="0"/>
                        <a:cs typeface="Arial" panose="020B0604020202020204" pitchFamily="34" charset="0"/>
                      </a:endParaRPr>
                    </a:p>
                    <a:p>
                      <a:pPr algn="ctr" fontAlgn="b"/>
                      <a:r>
                        <a:rPr lang="id-ID" sz="2000" u="none" strike="noStrike" dirty="0" smtClean="0">
                          <a:effectLst/>
                          <a:latin typeface="Arial" panose="020B0604020202020204" pitchFamily="34" charset="0"/>
                          <a:cs typeface="Arial" panose="020B0604020202020204" pitchFamily="34" charset="0"/>
                        </a:rPr>
                        <a:t>2</a:t>
                      </a:r>
                      <a:r>
                        <a:rPr lang="en-US" sz="2000" u="none" strike="noStrike" dirty="0" smtClean="0">
                          <a:effectLst/>
                          <a:latin typeface="Arial" panose="020B0604020202020204" pitchFamily="34" charset="0"/>
                          <a:cs typeface="Arial" panose="020B0604020202020204" pitchFamily="34" charset="0"/>
                        </a:rPr>
                        <a:t>02</a:t>
                      </a:r>
                      <a:r>
                        <a:rPr lang="id-ID" sz="2000" u="none" strike="noStrike" dirty="0" smtClean="0">
                          <a:effectLst/>
                          <a:latin typeface="Arial" panose="020B0604020202020204" pitchFamily="34" charset="0"/>
                          <a:cs typeface="Arial" panose="020B0604020202020204" pitchFamily="34" charset="0"/>
                        </a:rPr>
                        <a:t>4</a:t>
                      </a:r>
                      <a:r>
                        <a:rPr lang="en-US" sz="2000" u="none" strike="noStrike" dirty="0" smtClean="0">
                          <a:effectLst/>
                          <a:latin typeface="Arial" panose="020B0604020202020204" pitchFamily="34" charset="0"/>
                          <a:cs typeface="Arial" panose="020B0604020202020204" pitchFamily="34" charset="0"/>
                        </a:rPr>
                        <a:t> </a:t>
                      </a:r>
                      <a:endParaRPr lang="en-US" sz="2000" b="0" i="0" u="none" strike="noStrike" dirty="0">
                        <a:solidFill>
                          <a:srgbClr val="9C0006"/>
                        </a:solidFill>
                        <a:effectLst/>
                        <a:latin typeface="Arial" panose="020B0604020202020204" pitchFamily="34" charset="0"/>
                        <a:cs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pPr algn="ctr" fontAlgn="b"/>
                      <a:r>
                        <a:rPr lang="en-US" sz="2000" u="none" strike="noStrike" dirty="0">
                          <a:effectLst/>
                          <a:latin typeface="Arial" panose="020B0604020202020204" pitchFamily="34" charset="0"/>
                          <a:cs typeface="Arial" panose="020B0604020202020204" pitchFamily="34" charset="0"/>
                        </a:rPr>
                        <a:t> </a:t>
                      </a:r>
                      <a:r>
                        <a:rPr lang="en-US" sz="2000" u="none" strike="noStrike" dirty="0" err="1">
                          <a:effectLst/>
                          <a:latin typeface="Arial" panose="020B0604020202020204" pitchFamily="34" charset="0"/>
                          <a:cs typeface="Arial" panose="020B0604020202020204" pitchFamily="34" charset="0"/>
                        </a:rPr>
                        <a:t>tahun</a:t>
                      </a:r>
                      <a:r>
                        <a:rPr lang="en-US" sz="2000" u="none" strike="noStrike" dirty="0">
                          <a:effectLst/>
                          <a:latin typeface="Arial" panose="020B0604020202020204" pitchFamily="34" charset="0"/>
                          <a:cs typeface="Arial" panose="020B0604020202020204" pitchFamily="34" charset="0"/>
                        </a:rPr>
                        <a:t> </a:t>
                      </a:r>
                      <a:endParaRPr lang="id-ID" sz="2000" u="none" strike="noStrike" dirty="0" smtClean="0">
                        <a:effectLst/>
                        <a:latin typeface="Arial" panose="020B0604020202020204" pitchFamily="34" charset="0"/>
                        <a:cs typeface="Arial" panose="020B0604020202020204" pitchFamily="34" charset="0"/>
                      </a:endParaRPr>
                    </a:p>
                    <a:p>
                      <a:pPr algn="ctr" fontAlgn="b"/>
                      <a:r>
                        <a:rPr lang="en-US" sz="2000" u="none" strike="noStrike" dirty="0" smtClean="0">
                          <a:effectLst/>
                          <a:latin typeface="Arial" panose="020B0604020202020204" pitchFamily="34" charset="0"/>
                          <a:cs typeface="Arial" panose="020B0604020202020204" pitchFamily="34" charset="0"/>
                        </a:rPr>
                        <a:t>202</a:t>
                      </a:r>
                      <a:r>
                        <a:rPr lang="id-ID" sz="2000" u="none" strike="noStrike" dirty="0" smtClean="0">
                          <a:effectLst/>
                          <a:latin typeface="Arial" panose="020B0604020202020204" pitchFamily="34" charset="0"/>
                          <a:cs typeface="Arial" panose="020B0604020202020204" pitchFamily="34" charset="0"/>
                        </a:rPr>
                        <a:t>5</a:t>
                      </a:r>
                      <a:r>
                        <a:rPr lang="en-US" sz="2000" u="none" strike="noStrike" dirty="0" smtClean="0">
                          <a:effectLst/>
                          <a:latin typeface="Arial" panose="020B0604020202020204" pitchFamily="34" charset="0"/>
                          <a:cs typeface="Arial" panose="020B0604020202020204" pitchFamily="34" charset="0"/>
                        </a:rPr>
                        <a:t> </a:t>
                      </a:r>
                      <a:endParaRPr lang="en-US" sz="2000" b="0" i="0" u="none" strike="noStrike" dirty="0">
                        <a:solidFill>
                          <a:srgbClr val="9C0006"/>
                        </a:solidFill>
                        <a:effectLst/>
                        <a:latin typeface="Arial" panose="020B0604020202020204" pitchFamily="34" charset="0"/>
                        <a:cs typeface="Arial" panose="020B0604020202020204" pitchFamily="34" charset="0"/>
                      </a:endParaRP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r>
              <a:tr h="685006">
                <a:tc>
                  <a:txBody>
                    <a:bodyPr/>
                    <a:lstStyle/>
                    <a:p>
                      <a:pPr algn="l" fontAlgn="b"/>
                      <a:r>
                        <a:rPr lang="en-US" sz="2000" u="none" strike="noStrike" dirty="0">
                          <a:effectLst/>
                          <a:latin typeface="Arial" panose="020B0604020202020204" pitchFamily="34" charset="0"/>
                          <a:cs typeface="Arial" panose="020B0604020202020204" pitchFamily="34" charset="0"/>
                        </a:rPr>
                        <a:t> INVESTASI </a:t>
                      </a:r>
                      <a:endParaRPr lang="en-US" sz="2000" b="0" i="0" u="none" strike="noStrike" dirty="0">
                        <a:solidFill>
                          <a:srgbClr val="FF0000"/>
                        </a:solidFill>
                        <a:effectLst/>
                        <a:latin typeface="Arial" panose="020B0604020202020204" pitchFamily="34" charset="0"/>
                        <a:cs typeface="Arial" panose="020B0604020202020204" pitchFamily="34" charset="0"/>
                      </a:endParaRPr>
                    </a:p>
                  </a:txBody>
                  <a:tcPr marL="6350" marR="6350" marT="6350" marB="0" anchor="ctr">
                    <a:lnR w="12700" cap="flat" cmpd="sng" algn="ctr">
                      <a:solidFill>
                        <a:schemeClr val="tx1"/>
                      </a:solidFill>
                      <a:prstDash val="solid"/>
                      <a:round/>
                      <a:headEnd type="none" w="med" len="med"/>
                      <a:tailEnd type="none" w="med" len="med"/>
                    </a:lnR>
                    <a:solidFill>
                      <a:schemeClr val="accent6">
                        <a:lumMod val="60000"/>
                        <a:lumOff val="40000"/>
                      </a:schemeClr>
                    </a:solidFill>
                  </a:tcPr>
                </a:tc>
                <a:tc>
                  <a:txBody>
                    <a:bodyPr/>
                    <a:lstStyle/>
                    <a:p>
                      <a:pPr algn="r" fontAlgn="b"/>
                      <a:r>
                        <a:rPr lang="en-US" sz="2000" u="none" strike="noStrike" dirty="0" smtClean="0">
                          <a:effectLst/>
                          <a:latin typeface="Arial" panose="020B0604020202020204" pitchFamily="34" charset="0"/>
                          <a:cs typeface="Arial" panose="020B0604020202020204" pitchFamily="34" charset="0"/>
                        </a:rPr>
                        <a:t>-</a:t>
                      </a:r>
                      <a:r>
                        <a:rPr lang="en-US" sz="2000" u="none" strike="noStrike" dirty="0" smtClean="0">
                          <a:solidFill>
                            <a:srgbClr val="FF0000"/>
                          </a:solidFill>
                          <a:effectLst/>
                          <a:latin typeface="Arial" panose="020B0604020202020204" pitchFamily="34" charset="0"/>
                          <a:cs typeface="Arial" panose="020B0604020202020204" pitchFamily="34" charset="0"/>
                        </a:rPr>
                        <a:t>232.500. </a:t>
                      </a:r>
                      <a:endParaRPr lang="en-US" sz="2000" b="0" i="0" u="none" strike="noStrike" dirty="0">
                        <a:solidFill>
                          <a:srgbClr val="FF0000"/>
                        </a:solidFill>
                        <a:effectLst/>
                        <a:latin typeface="Arial" panose="020B0604020202020204" pitchFamily="34" charset="0"/>
                        <a:cs typeface="Arial" panose="020B060402020202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l" fontAlgn="b"/>
                      <a:r>
                        <a:rPr lang="en-US" sz="2400" b="0" i="0" u="none" strike="noStrike" dirty="0">
                          <a:solidFill>
                            <a:srgbClr val="000000"/>
                          </a:solidFill>
                          <a:effectLst/>
                          <a:latin typeface="Calibri" panose="020F0502020204030204" pitchFamily="34" charset="0"/>
                        </a:rPr>
                        <a:t>                    -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l" fontAlgn="b"/>
                      <a:r>
                        <a:rPr lang="en-US" sz="2400" b="0" i="0" u="none" strike="noStrike" dirty="0">
                          <a:solidFill>
                            <a:srgbClr val="000000"/>
                          </a:solidFill>
                          <a:effectLst/>
                          <a:latin typeface="Calibri" panose="020F0502020204030204" pitchFamily="34" charset="0"/>
                        </a:rPr>
                        <a:t>                    -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l" fontAlgn="b"/>
                      <a:r>
                        <a:rPr lang="en-US" sz="2400" b="0" i="0" u="none" strike="noStrike" dirty="0">
                          <a:solidFill>
                            <a:srgbClr val="000000"/>
                          </a:solidFill>
                          <a:effectLst/>
                          <a:latin typeface="Calibri" panose="020F0502020204030204" pitchFamily="34" charset="0"/>
                        </a:rPr>
                        <a:t>                   -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l" fontAlgn="b"/>
                      <a:r>
                        <a:rPr lang="en-US" sz="2400" b="0" i="0" u="none" strike="noStrike" dirty="0">
                          <a:solidFill>
                            <a:srgbClr val="000000"/>
                          </a:solidFill>
                          <a:effectLst/>
                          <a:latin typeface="Calibri" panose="020F0502020204030204" pitchFamily="34" charset="0"/>
                        </a:rPr>
                        <a:t>                   -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l" fontAlgn="b"/>
                      <a:r>
                        <a:rPr lang="en-US" sz="2400" b="0" i="0" u="none" strike="noStrike">
                          <a:solidFill>
                            <a:srgbClr val="000000"/>
                          </a:solidFill>
                          <a:effectLst/>
                          <a:latin typeface="Calibri" panose="020F0502020204030204" pitchFamily="34" charset="0"/>
                        </a:rPr>
                        <a:t>                        -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r>
              <a:tr h="996053">
                <a:tc>
                  <a:txBody>
                    <a:bodyPr/>
                    <a:lstStyle/>
                    <a:p>
                      <a:pPr algn="l" fontAlgn="b"/>
                      <a:r>
                        <a:rPr lang="en-US" sz="2000" u="none" strike="noStrike" dirty="0">
                          <a:effectLst/>
                          <a:latin typeface="Arial" panose="020B0604020202020204" pitchFamily="34" charset="0"/>
                          <a:cs typeface="Arial" panose="020B0604020202020204" pitchFamily="34" charset="0"/>
                        </a:rPr>
                        <a:t> KAS OPERASIONAL </a:t>
                      </a:r>
                      <a:endParaRPr lang="en-US" sz="2000" b="0" i="0" u="none" strike="noStrike" dirty="0">
                        <a:solidFill>
                          <a:schemeClr val="accent5">
                            <a:lumMod val="50000"/>
                          </a:schemeClr>
                        </a:solidFill>
                        <a:effectLst/>
                        <a:latin typeface="Arial" panose="020B0604020202020204" pitchFamily="34" charset="0"/>
                        <a:cs typeface="Arial" panose="020B0604020202020204" pitchFamily="34" charset="0"/>
                      </a:endParaRPr>
                    </a:p>
                  </a:txBody>
                  <a:tcPr marL="6350" marR="6350" marT="6350" marB="0" anchor="ctr">
                    <a:lnR w="12700" cap="flat" cmpd="sng" algn="ctr">
                      <a:solidFill>
                        <a:schemeClr val="tx1"/>
                      </a:solidFill>
                      <a:prstDash val="solid"/>
                      <a:round/>
                      <a:headEnd type="none" w="med" len="med"/>
                      <a:tailEnd type="none" w="med" len="med"/>
                    </a:lnR>
                    <a:solidFill>
                      <a:schemeClr val="accent6">
                        <a:lumMod val="60000"/>
                        <a:lumOff val="40000"/>
                      </a:schemeClr>
                    </a:solidFill>
                  </a:tcPr>
                </a:tc>
                <a:tc>
                  <a:txBody>
                    <a:bodyPr/>
                    <a:lstStyle/>
                    <a:p>
                      <a:pPr algn="r" fontAlgn="b"/>
                      <a:r>
                        <a:rPr lang="id-ID" sz="2000" u="none" strike="noStrike" dirty="0" smtClean="0">
                          <a:effectLst/>
                          <a:latin typeface="Arial" panose="020B0604020202020204" pitchFamily="34" charset="0"/>
                          <a:cs typeface="Arial" panose="020B0604020202020204" pitchFamily="34" charset="0"/>
                        </a:rPr>
                        <a:t>-</a:t>
                      </a:r>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l" fontAlgn="b"/>
                      <a:r>
                        <a:rPr lang="en-US" sz="2400" b="0" i="0" u="none" strike="noStrike" dirty="0">
                          <a:solidFill>
                            <a:srgbClr val="000000"/>
                          </a:solidFill>
                          <a:effectLst/>
                          <a:latin typeface="Calibri" panose="020F0502020204030204" pitchFamily="34" charset="0"/>
                        </a:rPr>
                        <a:t>    </a:t>
                      </a:r>
                      <a:r>
                        <a:rPr lang="en-US" sz="2400" b="0" i="0" u="none" strike="noStrike" dirty="0" smtClean="0">
                          <a:solidFill>
                            <a:srgbClr val="000000"/>
                          </a:solidFill>
                          <a:effectLst/>
                          <a:latin typeface="Calibri" panose="020F0502020204030204" pitchFamily="34" charset="0"/>
                        </a:rPr>
                        <a:t>69.000. </a:t>
                      </a:r>
                      <a:endParaRPr lang="en-US" sz="24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l" fontAlgn="b"/>
                      <a:r>
                        <a:rPr lang="en-US" sz="2400" b="0" i="0" u="none" strike="noStrike" dirty="0">
                          <a:solidFill>
                            <a:srgbClr val="000000"/>
                          </a:solidFill>
                          <a:effectLst/>
                          <a:latin typeface="Calibri" panose="020F0502020204030204" pitchFamily="34" charset="0"/>
                        </a:rPr>
                        <a:t>   </a:t>
                      </a:r>
                      <a:r>
                        <a:rPr lang="en-US" sz="2400" b="0" i="0" u="none" strike="noStrike" dirty="0" smtClean="0">
                          <a:solidFill>
                            <a:srgbClr val="000000"/>
                          </a:solidFill>
                          <a:effectLst/>
                          <a:latin typeface="Calibri" panose="020F0502020204030204" pitchFamily="34" charset="0"/>
                        </a:rPr>
                        <a:t>69.000. </a:t>
                      </a:r>
                      <a:endParaRPr lang="en-US" sz="24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l" fontAlgn="b"/>
                      <a:r>
                        <a:rPr lang="en-US" sz="2400" b="0" i="0" u="none" strike="noStrike" dirty="0">
                          <a:solidFill>
                            <a:srgbClr val="000000"/>
                          </a:solidFill>
                          <a:effectLst/>
                          <a:latin typeface="Calibri" panose="020F0502020204030204" pitchFamily="34" charset="0"/>
                        </a:rPr>
                        <a:t>   </a:t>
                      </a:r>
                      <a:r>
                        <a:rPr lang="en-US" sz="2400" b="0" i="0" u="none" strike="noStrike" dirty="0" smtClean="0">
                          <a:solidFill>
                            <a:srgbClr val="000000"/>
                          </a:solidFill>
                          <a:effectLst/>
                          <a:latin typeface="Calibri" panose="020F0502020204030204" pitchFamily="34" charset="0"/>
                        </a:rPr>
                        <a:t>69.000. </a:t>
                      </a:r>
                      <a:endParaRPr lang="en-US" sz="24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l" fontAlgn="b"/>
                      <a:r>
                        <a:rPr lang="en-US" sz="2400" b="0" i="0" u="none" strike="noStrike" dirty="0">
                          <a:solidFill>
                            <a:srgbClr val="000000"/>
                          </a:solidFill>
                          <a:effectLst/>
                          <a:latin typeface="Calibri" panose="020F0502020204030204" pitchFamily="34" charset="0"/>
                        </a:rPr>
                        <a:t>  </a:t>
                      </a:r>
                      <a:r>
                        <a:rPr lang="en-US" sz="2400" b="0" i="0" u="none" strike="noStrike" dirty="0" smtClean="0">
                          <a:solidFill>
                            <a:srgbClr val="000000"/>
                          </a:solidFill>
                          <a:effectLst/>
                          <a:latin typeface="Calibri" panose="020F0502020204030204" pitchFamily="34" charset="0"/>
                        </a:rPr>
                        <a:t>64.312.5</a:t>
                      </a:r>
                      <a:endParaRPr lang="en-US" sz="24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l" fontAlgn="b"/>
                      <a:r>
                        <a:rPr lang="en-US" sz="2400" b="0" i="0" u="none" strike="noStrike" dirty="0">
                          <a:solidFill>
                            <a:srgbClr val="000000"/>
                          </a:solidFill>
                          <a:effectLst/>
                          <a:latin typeface="Calibri" panose="020F0502020204030204" pitchFamily="34" charset="0"/>
                        </a:rPr>
                        <a:t>       </a:t>
                      </a:r>
                      <a:r>
                        <a:rPr lang="en-US" sz="2400" b="0" i="0" u="none" strike="noStrike" dirty="0" smtClean="0">
                          <a:solidFill>
                            <a:srgbClr val="000000"/>
                          </a:solidFill>
                          <a:effectLst/>
                          <a:latin typeface="Calibri" panose="020F0502020204030204" pitchFamily="34" charset="0"/>
                        </a:rPr>
                        <a:t>64.312.5</a:t>
                      </a:r>
                      <a:endParaRPr lang="en-US" sz="24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r>
              <a:tr h="503161">
                <a:tc>
                  <a:txBody>
                    <a:bodyPr/>
                    <a:lstStyle/>
                    <a:p>
                      <a:pPr algn="l" fontAlgn="b"/>
                      <a:r>
                        <a:rPr lang="en-US" sz="2000" u="none" strike="noStrike" dirty="0">
                          <a:effectLst/>
                          <a:latin typeface="Arial" panose="020B0604020202020204" pitchFamily="34" charset="0"/>
                          <a:cs typeface="Arial" panose="020B0604020202020204" pitchFamily="34" charset="0"/>
                        </a:rPr>
                        <a:t> KAS TERMINAL  </a:t>
                      </a:r>
                      <a:endParaRPr lang="en-US" sz="2000" b="0" i="0" u="none" strike="noStrike" dirty="0">
                        <a:solidFill>
                          <a:schemeClr val="accent5">
                            <a:lumMod val="50000"/>
                          </a:schemeClr>
                        </a:solidFill>
                        <a:effectLst/>
                        <a:latin typeface="Arial" panose="020B0604020202020204" pitchFamily="34" charset="0"/>
                        <a:cs typeface="Arial" panose="020B0604020202020204" pitchFamily="34" charset="0"/>
                      </a:endParaRPr>
                    </a:p>
                  </a:txBody>
                  <a:tcPr marL="6350" marR="6350" marT="6350" marB="0" anchor="ctr">
                    <a:lnR w="12700" cap="flat" cmpd="sng" algn="ctr">
                      <a:solidFill>
                        <a:schemeClr val="tx1"/>
                      </a:solidFill>
                      <a:prstDash val="solid"/>
                      <a:round/>
                      <a:headEnd type="none" w="med" len="med"/>
                      <a:tailEnd type="none" w="med" len="med"/>
                    </a:lnR>
                    <a:solidFill>
                      <a:schemeClr val="accent6">
                        <a:lumMod val="60000"/>
                        <a:lumOff val="40000"/>
                      </a:schemeClr>
                    </a:solidFill>
                  </a:tcPr>
                </a:tc>
                <a:tc>
                  <a:txBody>
                    <a:bodyPr/>
                    <a:lstStyle/>
                    <a:p>
                      <a:pPr algn="r" fontAlgn="b"/>
                      <a:endParaRPr lang="en-US" sz="20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l" fontAlgn="b"/>
                      <a:r>
                        <a:rPr lang="en-US" sz="2400" b="0" i="0" u="none" strike="noStrike">
                          <a:solidFill>
                            <a:srgbClr val="000000"/>
                          </a:solidFill>
                          <a:effectLst/>
                          <a:latin typeface="Calibri" panose="020F0502020204030204" pitchFamily="34" charset="0"/>
                        </a:rPr>
                        <a:t>                    -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l" fontAlgn="b"/>
                      <a:r>
                        <a:rPr lang="en-US" sz="2400" b="0" i="0" u="none" strike="noStrike">
                          <a:solidFill>
                            <a:srgbClr val="000000"/>
                          </a:solidFill>
                          <a:effectLst/>
                          <a:latin typeface="Calibri" panose="020F0502020204030204" pitchFamily="34" charset="0"/>
                        </a:rPr>
                        <a:t>                    -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l" fontAlgn="b"/>
                      <a:r>
                        <a:rPr lang="en-US" sz="2400" b="0" i="0" u="none" strike="noStrike" dirty="0">
                          <a:solidFill>
                            <a:srgbClr val="000000"/>
                          </a:solidFill>
                          <a:effectLst/>
                          <a:latin typeface="Calibri" panose="020F0502020204030204" pitchFamily="34" charset="0"/>
                        </a:rPr>
                        <a:t>                   -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l" fontAlgn="b"/>
                      <a:r>
                        <a:rPr lang="en-US" sz="2400" b="0" i="0" u="none" strike="noStrike" dirty="0">
                          <a:solidFill>
                            <a:srgbClr val="000000"/>
                          </a:solidFill>
                          <a:effectLst/>
                          <a:latin typeface="Calibri" panose="020F0502020204030204" pitchFamily="34" charset="0"/>
                        </a:rPr>
                        <a:t>                   -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l" fontAlgn="b"/>
                      <a:r>
                        <a:rPr lang="en-US" sz="2400" b="0" i="0" u="none" strike="noStrike" dirty="0">
                          <a:solidFill>
                            <a:srgbClr val="000000"/>
                          </a:solidFill>
                          <a:effectLst/>
                          <a:latin typeface="Calibri" panose="020F0502020204030204" pitchFamily="34" charset="0"/>
                        </a:rPr>
                        <a:t>       </a:t>
                      </a:r>
                      <a:r>
                        <a:rPr lang="en-US" sz="2400" b="0" i="0" u="none" strike="noStrike" dirty="0" smtClean="0">
                          <a:solidFill>
                            <a:srgbClr val="000000"/>
                          </a:solidFill>
                          <a:effectLst/>
                          <a:latin typeface="Calibri" panose="020F0502020204030204" pitchFamily="34" charset="0"/>
                        </a:rPr>
                        <a:t>52.500.</a:t>
                      </a:r>
                      <a:endParaRPr lang="en-US" sz="24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r>
              <a:tr h="834900">
                <a:tc>
                  <a:txBody>
                    <a:bodyPr/>
                    <a:lstStyle/>
                    <a:p>
                      <a:pPr algn="l" fontAlgn="b"/>
                      <a:r>
                        <a:rPr lang="en-US" sz="2000" u="none" strike="noStrike" dirty="0">
                          <a:effectLst/>
                          <a:latin typeface="Arial" panose="020B0604020202020204" pitchFamily="34" charset="0"/>
                          <a:cs typeface="Arial" panose="020B0604020202020204" pitchFamily="34" charset="0"/>
                        </a:rPr>
                        <a:t>KAS BERSIH</a:t>
                      </a:r>
                      <a:endParaRPr lang="en-US" sz="2000" b="1"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lnR w="12700" cap="flat" cmpd="sng" algn="ctr">
                      <a:solidFill>
                        <a:schemeClr val="tx1"/>
                      </a:solidFill>
                      <a:prstDash val="solid"/>
                      <a:round/>
                      <a:headEnd type="none" w="med" len="med"/>
                      <a:tailEnd type="none" w="med" len="med"/>
                    </a:lnR>
                    <a:solidFill>
                      <a:schemeClr val="accent6">
                        <a:lumMod val="60000"/>
                        <a:lumOff val="40000"/>
                      </a:schemeClr>
                    </a:solidFill>
                  </a:tcPr>
                </a:tc>
                <a:tc>
                  <a:txBody>
                    <a:bodyPr/>
                    <a:lstStyle/>
                    <a:p>
                      <a:pPr algn="r" fontAlgn="b"/>
                      <a:r>
                        <a:rPr lang="en-US" sz="2000" u="none" strike="noStrike" dirty="0" smtClean="0">
                          <a:solidFill>
                            <a:srgbClr val="FF0000"/>
                          </a:solidFill>
                          <a:effectLst/>
                          <a:latin typeface="Arial" panose="020B0604020202020204" pitchFamily="34" charset="0"/>
                          <a:cs typeface="Arial" panose="020B0604020202020204" pitchFamily="34" charset="0"/>
                        </a:rPr>
                        <a:t>-232.500</a:t>
                      </a:r>
                      <a:r>
                        <a:rPr lang="en-US" sz="2000" u="none" strike="noStrike" dirty="0" smtClean="0">
                          <a:effectLst/>
                          <a:latin typeface="Arial" panose="020B0604020202020204" pitchFamily="34" charset="0"/>
                          <a:cs typeface="Arial" panose="020B0604020202020204" pitchFamily="34" charset="0"/>
                        </a:rPr>
                        <a:t>. </a:t>
                      </a:r>
                      <a:endParaRPr lang="en-US" sz="2000" b="1" i="0" u="none" strike="noStrike" dirty="0">
                        <a:solidFill>
                          <a:srgbClr val="FF0000"/>
                        </a:solidFill>
                        <a:effectLst/>
                        <a:latin typeface="Arial" panose="020B0604020202020204" pitchFamily="34" charset="0"/>
                        <a:cs typeface="Arial" panose="020B060402020202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l" fontAlgn="b"/>
                      <a:r>
                        <a:rPr lang="en-US" sz="2400" b="0" i="0" u="none" strike="noStrike" dirty="0">
                          <a:solidFill>
                            <a:srgbClr val="000000"/>
                          </a:solidFill>
                          <a:effectLst/>
                          <a:latin typeface="Calibri" panose="020F0502020204030204" pitchFamily="34" charset="0"/>
                        </a:rPr>
                        <a:t>    </a:t>
                      </a:r>
                      <a:r>
                        <a:rPr lang="en-US" sz="2400" b="0" i="0" u="none" strike="noStrike" dirty="0" smtClean="0">
                          <a:solidFill>
                            <a:srgbClr val="000000"/>
                          </a:solidFill>
                          <a:effectLst/>
                          <a:latin typeface="Calibri" panose="020F0502020204030204" pitchFamily="34" charset="0"/>
                        </a:rPr>
                        <a:t>69.000. </a:t>
                      </a:r>
                      <a:endParaRPr lang="en-US" sz="24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l" fontAlgn="b"/>
                      <a:r>
                        <a:rPr lang="en-US" sz="2400" b="0" i="0" u="none" strike="noStrike" dirty="0">
                          <a:solidFill>
                            <a:srgbClr val="000000"/>
                          </a:solidFill>
                          <a:effectLst/>
                          <a:latin typeface="Calibri" panose="020F0502020204030204" pitchFamily="34" charset="0"/>
                        </a:rPr>
                        <a:t>   </a:t>
                      </a:r>
                      <a:r>
                        <a:rPr lang="en-US" sz="2400" b="0" i="0" u="none" strike="noStrike" dirty="0" smtClean="0">
                          <a:solidFill>
                            <a:srgbClr val="000000"/>
                          </a:solidFill>
                          <a:effectLst/>
                          <a:latin typeface="Calibri" panose="020F0502020204030204" pitchFamily="34" charset="0"/>
                        </a:rPr>
                        <a:t>69.000. </a:t>
                      </a:r>
                      <a:endParaRPr lang="en-US" sz="24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l" fontAlgn="b"/>
                      <a:r>
                        <a:rPr lang="en-US" sz="2400" b="0" i="0" u="none" strike="noStrike" dirty="0">
                          <a:solidFill>
                            <a:srgbClr val="000000"/>
                          </a:solidFill>
                          <a:effectLst/>
                          <a:latin typeface="Calibri" panose="020F0502020204030204" pitchFamily="34" charset="0"/>
                        </a:rPr>
                        <a:t>   </a:t>
                      </a:r>
                      <a:r>
                        <a:rPr lang="en-US" sz="2400" b="0" i="0" u="none" strike="noStrike" dirty="0" smtClean="0">
                          <a:solidFill>
                            <a:srgbClr val="000000"/>
                          </a:solidFill>
                          <a:effectLst/>
                          <a:latin typeface="Calibri" panose="020F0502020204030204" pitchFamily="34" charset="0"/>
                        </a:rPr>
                        <a:t>69.000. </a:t>
                      </a:r>
                      <a:endParaRPr lang="en-US" sz="24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l" fontAlgn="b"/>
                      <a:r>
                        <a:rPr lang="en-US" sz="2400" b="0" i="0" u="none" strike="noStrike" dirty="0">
                          <a:solidFill>
                            <a:srgbClr val="000000"/>
                          </a:solidFill>
                          <a:effectLst/>
                          <a:latin typeface="Calibri" panose="020F0502020204030204" pitchFamily="34" charset="0"/>
                        </a:rPr>
                        <a:t>  </a:t>
                      </a:r>
                      <a:r>
                        <a:rPr lang="en-US" sz="2400" b="0" i="0" u="none" strike="noStrike" dirty="0" smtClean="0">
                          <a:solidFill>
                            <a:srgbClr val="000000"/>
                          </a:solidFill>
                          <a:effectLst/>
                          <a:latin typeface="Calibri" panose="020F0502020204030204" pitchFamily="34" charset="0"/>
                        </a:rPr>
                        <a:t>64.312.5 </a:t>
                      </a:r>
                      <a:endParaRPr lang="en-US" sz="24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l" fontAlgn="b"/>
                      <a:r>
                        <a:rPr lang="en-US" sz="2400" b="0" i="0" u="none" strike="noStrike" dirty="0">
                          <a:solidFill>
                            <a:srgbClr val="000000"/>
                          </a:solidFill>
                          <a:effectLst/>
                          <a:latin typeface="Calibri" panose="020F0502020204030204" pitchFamily="34" charset="0"/>
                        </a:rPr>
                        <a:t>     </a:t>
                      </a:r>
                      <a:r>
                        <a:rPr lang="en-US" sz="2400" b="0" i="0" u="none" strike="noStrike" dirty="0" smtClean="0">
                          <a:solidFill>
                            <a:srgbClr val="000000"/>
                          </a:solidFill>
                          <a:effectLst/>
                          <a:latin typeface="Calibri" panose="020F0502020204030204" pitchFamily="34" charset="0"/>
                        </a:rPr>
                        <a:t>116.812.5 </a:t>
                      </a:r>
                      <a:endParaRPr lang="en-US" sz="24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r>
            </a:tbl>
          </a:graphicData>
        </a:graphic>
      </p:graphicFrame>
      <p:sp>
        <p:nvSpPr>
          <p:cNvPr id="3" name="TextBox 2"/>
          <p:cNvSpPr txBox="1"/>
          <p:nvPr/>
        </p:nvSpPr>
        <p:spPr>
          <a:xfrm>
            <a:off x="2764629" y="565470"/>
            <a:ext cx="4767208"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id-ID" sz="3600" dirty="0" smtClean="0">
                <a:latin typeface="Arial Unicode MS" panose="020B0604020202020204" pitchFamily="34" charset="-128"/>
                <a:ea typeface="Arial Unicode MS" panose="020B0604020202020204" pitchFamily="34" charset="-128"/>
                <a:cs typeface="Arial Unicode MS" panose="020B0604020202020204" pitchFamily="34" charset="-128"/>
              </a:rPr>
              <a:t>Aliran Kas Total </a:t>
            </a:r>
            <a:endParaRPr lang="en-US" sz="36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3588953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7953" y="1186542"/>
            <a:ext cx="2834640" cy="2377440"/>
          </a:xfrm>
        </p:spPr>
        <p:txBody>
          <a:bodyPr>
            <a:normAutofit/>
          </a:bodyPr>
          <a:lstStyle/>
          <a:p>
            <a:r>
              <a:rPr lang="id-ID" sz="4000" b="1" dirty="0" smtClean="0"/>
              <a:t>KRITERIA INVESTASI</a:t>
            </a:r>
            <a:endParaRPr lang="en-US" sz="4000" b="1" dirty="0"/>
          </a:p>
        </p:txBody>
      </p:sp>
      <p:sp>
        <p:nvSpPr>
          <p:cNvPr id="5" name="TextBox 4"/>
          <p:cNvSpPr txBox="1"/>
          <p:nvPr/>
        </p:nvSpPr>
        <p:spPr>
          <a:xfrm>
            <a:off x="3457304" y="783047"/>
            <a:ext cx="7402285" cy="5078313"/>
          </a:xfrm>
          <a:prstGeom prst="rect">
            <a:avLst/>
          </a:prstGeom>
          <a:solidFill>
            <a:schemeClr val="accent1">
              <a:lumMod val="40000"/>
              <a:lumOff val="60000"/>
            </a:schemeClr>
          </a:solidFill>
        </p:spPr>
        <p:txBody>
          <a:bodyPr wrap="square" rtlCol="0">
            <a:spAutoFit/>
          </a:bodyPr>
          <a:lstStyle/>
          <a:p>
            <a:endParaRPr lang="id-ID" sz="3600" dirty="0" smtClean="0"/>
          </a:p>
          <a:p>
            <a:endParaRPr lang="id-ID" sz="3600" dirty="0"/>
          </a:p>
          <a:p>
            <a:endParaRPr lang="id-ID" sz="3600" dirty="0" smtClean="0"/>
          </a:p>
          <a:p>
            <a:r>
              <a:rPr lang="id-ID" sz="3600" dirty="0" smtClean="0"/>
              <a:t>PAYBACK PERIOD (PBP)</a:t>
            </a:r>
          </a:p>
          <a:p>
            <a:r>
              <a:rPr lang="id-ID" sz="3600" dirty="0" smtClean="0"/>
              <a:t>NET PRESENT VALUE (NPV)</a:t>
            </a:r>
          </a:p>
          <a:p>
            <a:r>
              <a:rPr lang="id-ID" sz="3600" dirty="0" smtClean="0"/>
              <a:t>INTERNAL RATE OFRETURN (IRR)</a:t>
            </a:r>
          </a:p>
          <a:p>
            <a:endParaRPr lang="id-ID" sz="3600" dirty="0"/>
          </a:p>
          <a:p>
            <a:endParaRPr lang="id-ID" sz="3600" dirty="0" smtClean="0"/>
          </a:p>
          <a:p>
            <a:endParaRPr lang="en-US" sz="3600" dirty="0"/>
          </a:p>
        </p:txBody>
      </p:sp>
    </p:spTree>
    <p:extLst>
      <p:ext uri="{BB962C8B-B14F-4D97-AF65-F5344CB8AC3E}">
        <p14:creationId xmlns:p14="http://schemas.microsoft.com/office/powerpoint/2010/main" val="10833461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98120" y="2137954"/>
            <a:ext cx="2945674" cy="1143000"/>
          </a:xfrm>
        </p:spPr>
        <p:txBody>
          <a:bodyPr>
            <a:normAutofit fontScale="90000"/>
          </a:bodyPr>
          <a:lstStyle/>
          <a:p>
            <a:r>
              <a:rPr lang="en-US" altLang="en-US" sz="4000" dirty="0">
                <a:latin typeface="BankGothic Md BT" pitchFamily="34" charset="0"/>
              </a:rPr>
              <a:t>PAYBACK PERIOD</a:t>
            </a:r>
          </a:p>
        </p:txBody>
      </p:sp>
      <p:sp>
        <p:nvSpPr>
          <p:cNvPr id="15364" name="Rectangle 3"/>
          <p:cNvSpPr>
            <a:spLocks noGrp="1" noChangeArrowheads="1"/>
          </p:cNvSpPr>
          <p:nvPr>
            <p:ph idx="1"/>
          </p:nvPr>
        </p:nvSpPr>
        <p:spPr>
          <a:xfrm>
            <a:off x="3457303" y="783770"/>
            <a:ext cx="7794171" cy="5277395"/>
          </a:xfrm>
        </p:spPr>
        <p:txBody>
          <a:bodyPr rtlCol="0">
            <a:normAutofit fontScale="92500" lnSpcReduction="20000"/>
          </a:bodyPr>
          <a:lstStyle/>
          <a:p>
            <a:pPr marL="357188" indent="-357188" defTabSz="620713">
              <a:buFont typeface="Wingdings" panose="05000000000000000000" pitchFamily="2" charset="2"/>
              <a:buChar char="q"/>
              <a:defRPr/>
            </a:pPr>
            <a:r>
              <a:rPr lang="en-US" sz="3000" dirty="0" err="1" smtClean="0">
                <a:solidFill>
                  <a:schemeClr val="tx1">
                    <a:lumMod val="75000"/>
                    <a:lumOff val="25000"/>
                  </a:schemeClr>
                </a:solidFill>
                <a:latin typeface="Arial" panose="020B0604020202020204" pitchFamily="34" charset="0"/>
                <a:cs typeface="Arial" panose="020B0604020202020204" pitchFamily="34" charset="0"/>
              </a:rPr>
              <a:t>Kriteria</a:t>
            </a:r>
            <a:r>
              <a:rPr lang="en-US" sz="3000" dirty="0" smtClean="0">
                <a:solidFill>
                  <a:schemeClr val="tx1">
                    <a:lumMod val="75000"/>
                    <a:lumOff val="25000"/>
                  </a:schemeClr>
                </a:solidFill>
                <a:latin typeface="Arial" panose="020B0604020202020204" pitchFamily="34" charset="0"/>
                <a:cs typeface="Arial" panose="020B0604020202020204" pitchFamily="34" charset="0"/>
              </a:rPr>
              <a:t> </a:t>
            </a:r>
            <a:r>
              <a:rPr lang="en-US" sz="3000" dirty="0">
                <a:solidFill>
                  <a:schemeClr val="tx1">
                    <a:lumMod val="75000"/>
                    <a:lumOff val="25000"/>
                  </a:schemeClr>
                </a:solidFill>
                <a:latin typeface="Arial" panose="020B0604020202020204" pitchFamily="34" charset="0"/>
                <a:cs typeface="Arial" panose="020B0604020202020204" pitchFamily="34" charset="0"/>
              </a:rPr>
              <a:t>yang </a:t>
            </a:r>
            <a:r>
              <a:rPr lang="en-US" sz="3000" dirty="0" err="1">
                <a:solidFill>
                  <a:schemeClr val="tx1">
                    <a:lumMod val="75000"/>
                    <a:lumOff val="25000"/>
                  </a:schemeClr>
                </a:solidFill>
                <a:latin typeface="Arial" panose="020B0604020202020204" pitchFamily="34" charset="0"/>
                <a:cs typeface="Arial" panose="020B0604020202020204" pitchFamily="34" charset="0"/>
              </a:rPr>
              <a:t>dipakai</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adalah</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seberapa</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cepat</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suatu</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investasi</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bisa</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kembali</a:t>
            </a:r>
            <a:r>
              <a:rPr lang="en-US" sz="3000" dirty="0">
                <a:solidFill>
                  <a:schemeClr val="tx1">
                    <a:lumMod val="75000"/>
                    <a:lumOff val="25000"/>
                  </a:schemeClr>
                </a:solidFill>
                <a:latin typeface="Arial" panose="020B0604020202020204" pitchFamily="34" charset="0"/>
                <a:cs typeface="Arial" panose="020B0604020202020204" pitchFamily="34" charset="0"/>
              </a:rPr>
              <a:t>. </a:t>
            </a:r>
            <a:endParaRPr lang="id-ID" sz="3000" dirty="0" smtClean="0">
              <a:solidFill>
                <a:schemeClr val="tx1">
                  <a:lumMod val="75000"/>
                  <a:lumOff val="25000"/>
                </a:schemeClr>
              </a:solidFill>
              <a:latin typeface="Arial" panose="020B0604020202020204" pitchFamily="34" charset="0"/>
              <a:cs typeface="Arial" panose="020B0604020202020204" pitchFamily="34" charset="0"/>
            </a:endParaRPr>
          </a:p>
          <a:p>
            <a:pPr marL="357188" indent="-357188" defTabSz="620713">
              <a:buFont typeface="Wingdings" panose="05000000000000000000" pitchFamily="2" charset="2"/>
              <a:buChar char="q"/>
              <a:defRPr/>
            </a:pPr>
            <a:r>
              <a:rPr lang="en-US" sz="3000" dirty="0" err="1" smtClean="0">
                <a:solidFill>
                  <a:schemeClr val="tx1">
                    <a:lumMod val="75000"/>
                    <a:lumOff val="25000"/>
                  </a:schemeClr>
                </a:solidFill>
                <a:latin typeface="Arial" panose="020B0604020202020204" pitchFamily="34" charset="0"/>
                <a:cs typeface="Arial" panose="020B0604020202020204" pitchFamily="34" charset="0"/>
              </a:rPr>
              <a:t>Jika</a:t>
            </a:r>
            <a:r>
              <a:rPr lang="en-US" sz="3000" dirty="0" smtClean="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waktu</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pengembalian</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i="1" dirty="0">
                <a:solidFill>
                  <a:schemeClr val="tx1">
                    <a:lumMod val="75000"/>
                    <a:lumOff val="25000"/>
                  </a:schemeClr>
                </a:solidFill>
                <a:latin typeface="Arial" panose="020B0604020202020204" pitchFamily="34" charset="0"/>
                <a:cs typeface="Arial" panose="020B0604020202020204" pitchFamily="34" charset="0"/>
              </a:rPr>
              <a:t>payback period</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proyek</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tersebut</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lebih</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pendek</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daripada</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umur</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proyek</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maka</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proyek</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akan</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diterima</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dan</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sebaliknya</a:t>
            </a:r>
            <a:r>
              <a:rPr lang="en-US" sz="3000" dirty="0">
                <a:solidFill>
                  <a:schemeClr val="tx1">
                    <a:lumMod val="75000"/>
                    <a:lumOff val="25000"/>
                  </a:schemeClr>
                </a:solidFill>
                <a:latin typeface="Arial" panose="020B0604020202020204" pitchFamily="34" charset="0"/>
                <a:cs typeface="Arial" panose="020B0604020202020204" pitchFamily="34" charset="0"/>
              </a:rPr>
              <a:t>. </a:t>
            </a:r>
          </a:p>
          <a:p>
            <a:pPr marL="0" indent="0" algn="just" defTabSz="620713">
              <a:buNone/>
              <a:defRPr/>
            </a:pPr>
            <a:r>
              <a:rPr lang="en-US" sz="3000" dirty="0" err="1" smtClean="0">
                <a:solidFill>
                  <a:schemeClr val="tx1">
                    <a:lumMod val="75000"/>
                    <a:lumOff val="25000"/>
                  </a:schemeClr>
                </a:solidFill>
                <a:latin typeface="Arial" panose="020B0604020202020204" pitchFamily="34" charset="0"/>
                <a:cs typeface="Arial" panose="020B0604020202020204" pitchFamily="34" charset="0"/>
              </a:rPr>
              <a:t>Masalah</a:t>
            </a:r>
            <a:r>
              <a:rPr lang="en-US" sz="3000" dirty="0" smtClean="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utama</a:t>
            </a:r>
            <a:r>
              <a:rPr lang="en-US" sz="3000" dirty="0">
                <a:solidFill>
                  <a:schemeClr val="tx1">
                    <a:lumMod val="75000"/>
                    <a:lumOff val="25000"/>
                  </a:schemeClr>
                </a:solidFill>
                <a:latin typeface="Arial" panose="020B0604020202020204" pitchFamily="34" charset="0"/>
                <a:cs typeface="Arial" panose="020B0604020202020204" pitchFamily="34" charset="0"/>
              </a:rPr>
              <a:t> yang </a:t>
            </a:r>
            <a:r>
              <a:rPr lang="en-US" sz="3000" dirty="0" err="1">
                <a:solidFill>
                  <a:schemeClr val="tx1">
                    <a:lumMod val="75000"/>
                    <a:lumOff val="25000"/>
                  </a:schemeClr>
                </a:solidFill>
                <a:latin typeface="Arial" panose="020B0604020202020204" pitchFamily="34" charset="0"/>
                <a:cs typeface="Arial" panose="020B0604020202020204" pitchFamily="34" charset="0"/>
              </a:rPr>
              <a:t>dihadapi</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oleh</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metoda</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ini</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adalah</a:t>
            </a:r>
            <a:r>
              <a:rPr lang="en-US" sz="3000" dirty="0">
                <a:solidFill>
                  <a:schemeClr val="tx1">
                    <a:lumMod val="75000"/>
                    <a:lumOff val="25000"/>
                  </a:schemeClr>
                </a:solidFill>
                <a:latin typeface="Arial" panose="020B0604020202020204" pitchFamily="34" charset="0"/>
                <a:cs typeface="Arial" panose="020B0604020202020204" pitchFamily="34" charset="0"/>
              </a:rPr>
              <a:t>:</a:t>
            </a:r>
          </a:p>
          <a:p>
            <a:pPr marL="357188" indent="-357188" defTabSz="620713">
              <a:buFont typeface="Wingdings" panose="05000000000000000000" pitchFamily="2" charset="2"/>
              <a:buChar char="q"/>
              <a:tabLst>
                <a:tab pos="357188" algn="l"/>
              </a:tabLst>
              <a:defRPr/>
            </a:pPr>
            <a:r>
              <a:rPr lang="en-US" sz="3000" dirty="0" err="1" smtClean="0">
                <a:solidFill>
                  <a:schemeClr val="tx1">
                    <a:lumMod val="75000"/>
                    <a:lumOff val="25000"/>
                  </a:schemeClr>
                </a:solidFill>
                <a:latin typeface="Arial" panose="020B0604020202020204" pitchFamily="34" charset="0"/>
                <a:cs typeface="Arial" panose="020B0604020202020204" pitchFamily="34" charset="0"/>
              </a:rPr>
              <a:t>Tidak</a:t>
            </a:r>
            <a:r>
              <a:rPr lang="en-US" sz="3000" dirty="0" smtClean="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adanya</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suatu</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standar</a:t>
            </a:r>
            <a:r>
              <a:rPr lang="en-US" sz="3000" dirty="0">
                <a:solidFill>
                  <a:schemeClr val="tx1">
                    <a:lumMod val="75000"/>
                    <a:lumOff val="25000"/>
                  </a:schemeClr>
                </a:solidFill>
                <a:latin typeface="Arial" panose="020B0604020202020204" pitchFamily="34" charset="0"/>
                <a:cs typeface="Arial" panose="020B0604020202020204" pitchFamily="34" charset="0"/>
              </a:rPr>
              <a:t> yang </a:t>
            </a:r>
            <a:r>
              <a:rPr lang="en-US" sz="3000" dirty="0" err="1">
                <a:solidFill>
                  <a:schemeClr val="tx1">
                    <a:lumMod val="75000"/>
                    <a:lumOff val="25000"/>
                  </a:schemeClr>
                </a:solidFill>
                <a:latin typeface="Arial" panose="020B0604020202020204" pitchFamily="34" charset="0"/>
                <a:cs typeface="Arial" panose="020B0604020202020204" pitchFamily="34" charset="0"/>
              </a:rPr>
              <a:t>dapat</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digunakan</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untuk</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menentukan</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i="1" dirty="0">
                <a:solidFill>
                  <a:schemeClr val="tx1">
                    <a:lumMod val="75000"/>
                    <a:lumOff val="25000"/>
                  </a:schemeClr>
                </a:solidFill>
                <a:latin typeface="Arial" panose="020B0604020202020204" pitchFamily="34" charset="0"/>
                <a:cs typeface="Arial" panose="020B0604020202020204" pitchFamily="34" charset="0"/>
              </a:rPr>
              <a:t>payback period</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maksimum</a:t>
            </a:r>
            <a:r>
              <a:rPr lang="en-US" sz="3000" dirty="0">
                <a:solidFill>
                  <a:schemeClr val="tx1">
                    <a:lumMod val="75000"/>
                    <a:lumOff val="25000"/>
                  </a:schemeClr>
                </a:solidFill>
                <a:latin typeface="Arial" panose="020B0604020202020204" pitchFamily="34" charset="0"/>
                <a:cs typeface="Arial" panose="020B0604020202020204" pitchFamily="34" charset="0"/>
              </a:rPr>
              <a:t> yang </a:t>
            </a:r>
            <a:r>
              <a:rPr lang="en-US" sz="3000" dirty="0" err="1">
                <a:solidFill>
                  <a:schemeClr val="tx1">
                    <a:lumMod val="75000"/>
                    <a:lumOff val="25000"/>
                  </a:schemeClr>
                </a:solidFill>
                <a:latin typeface="Arial" panose="020B0604020202020204" pitchFamily="34" charset="0"/>
                <a:cs typeface="Arial" panose="020B0604020202020204" pitchFamily="34" charset="0"/>
              </a:rPr>
              <a:t>disyaratkan</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smtClean="0">
                <a:solidFill>
                  <a:schemeClr val="tx1">
                    <a:lumMod val="75000"/>
                    <a:lumOff val="25000"/>
                  </a:schemeClr>
                </a:solidFill>
                <a:latin typeface="Arial" panose="020B0604020202020204" pitchFamily="34" charset="0"/>
                <a:cs typeface="Arial" panose="020B0604020202020204" pitchFamily="34" charset="0"/>
              </a:rPr>
              <a:t>sebagai</a:t>
            </a:r>
            <a:r>
              <a:rPr lang="en-US" sz="3000" dirty="0" smtClean="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angka</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pembanding</a:t>
            </a:r>
            <a:r>
              <a:rPr lang="en-US" sz="3000" dirty="0">
                <a:solidFill>
                  <a:schemeClr val="tx1">
                    <a:lumMod val="75000"/>
                    <a:lumOff val="25000"/>
                  </a:schemeClr>
                </a:solidFill>
                <a:latin typeface="Arial" panose="020B0604020202020204" pitchFamily="34" charset="0"/>
                <a:cs typeface="Arial" panose="020B0604020202020204" pitchFamily="34" charset="0"/>
              </a:rPr>
              <a:t>. </a:t>
            </a:r>
          </a:p>
          <a:p>
            <a:pPr marL="357188" indent="-357188" defTabSz="620713">
              <a:buFont typeface="Wingdings" panose="05000000000000000000" pitchFamily="2" charset="2"/>
              <a:buChar char="q"/>
              <a:tabLst>
                <a:tab pos="357188" algn="l"/>
              </a:tabLst>
              <a:defRPr/>
            </a:pPr>
            <a:r>
              <a:rPr lang="en-US" sz="3000" dirty="0" err="1" smtClean="0">
                <a:solidFill>
                  <a:schemeClr val="tx1">
                    <a:lumMod val="75000"/>
                    <a:lumOff val="25000"/>
                  </a:schemeClr>
                </a:solidFill>
                <a:latin typeface="Arial" panose="020B0604020202020204" pitchFamily="34" charset="0"/>
                <a:cs typeface="Arial" panose="020B0604020202020204" pitchFamily="34" charset="0"/>
              </a:rPr>
              <a:t>Diabaikannya</a:t>
            </a:r>
            <a:r>
              <a:rPr lang="en-US" sz="3000" dirty="0" smtClean="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nilai</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waktu</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uang</a:t>
            </a:r>
            <a:r>
              <a:rPr lang="en-US" sz="3000" i="1" dirty="0">
                <a:solidFill>
                  <a:schemeClr val="tx1">
                    <a:lumMod val="75000"/>
                    <a:lumOff val="25000"/>
                  </a:schemeClr>
                </a:solidFill>
                <a:latin typeface="Arial" panose="020B0604020202020204" pitchFamily="34" charset="0"/>
                <a:cs typeface="Arial" panose="020B0604020202020204" pitchFamily="34" charset="0"/>
              </a:rPr>
              <a:t> (time value of money</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dan</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tidak</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mempertimbangkan</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penerimaan</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kas</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setelah</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dirty="0" err="1">
                <a:solidFill>
                  <a:schemeClr val="tx1">
                    <a:lumMod val="75000"/>
                    <a:lumOff val="25000"/>
                  </a:schemeClr>
                </a:solidFill>
                <a:latin typeface="Arial" panose="020B0604020202020204" pitchFamily="34" charset="0"/>
                <a:cs typeface="Arial" panose="020B0604020202020204" pitchFamily="34" charset="0"/>
              </a:rPr>
              <a:t>periode</a:t>
            </a:r>
            <a:r>
              <a:rPr lang="en-US" sz="3000" dirty="0">
                <a:solidFill>
                  <a:schemeClr val="tx1">
                    <a:lumMod val="75000"/>
                    <a:lumOff val="25000"/>
                  </a:schemeClr>
                </a:solidFill>
                <a:latin typeface="Arial" panose="020B0604020202020204" pitchFamily="34" charset="0"/>
                <a:cs typeface="Arial" panose="020B0604020202020204" pitchFamily="34" charset="0"/>
              </a:rPr>
              <a:t> 	</a:t>
            </a:r>
            <a:r>
              <a:rPr lang="en-US" sz="3000" i="1" dirty="0">
                <a:solidFill>
                  <a:schemeClr val="tx1">
                    <a:lumMod val="75000"/>
                    <a:lumOff val="25000"/>
                  </a:schemeClr>
                </a:solidFill>
                <a:latin typeface="Arial" panose="020B0604020202020204" pitchFamily="34" charset="0"/>
                <a:cs typeface="Arial" panose="020B0604020202020204" pitchFamily="34" charset="0"/>
              </a:rPr>
              <a:t>payback</a:t>
            </a:r>
            <a:r>
              <a:rPr lang="en-US" sz="2200" dirty="0">
                <a:solidFill>
                  <a:schemeClr val="tx1">
                    <a:lumMod val="75000"/>
                    <a:lumOff val="25000"/>
                  </a:schemeClr>
                </a:solidFill>
              </a:rPr>
              <a:t>.</a:t>
            </a:r>
            <a:endParaRPr lang="en-US" sz="2400" dirty="0">
              <a:solidFill>
                <a:schemeClr val="tx1">
                  <a:lumMod val="75000"/>
                  <a:lumOff val="25000"/>
                </a:schemeClr>
              </a:solidFill>
            </a:endParaRPr>
          </a:p>
        </p:txBody>
      </p:sp>
      <p:sp>
        <p:nvSpPr>
          <p:cNvPr id="3174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spcBef>
                <a:spcPct val="0"/>
              </a:spcBef>
              <a:buClrTx/>
              <a:buFontTx/>
              <a:buNone/>
            </a:pPr>
            <a:fld id="{793B6A93-ABA3-41D1-9157-A8105AADB6C8}" type="slidenum">
              <a:rPr lang="en-US" altLang="en-US">
                <a:solidFill>
                  <a:srgbClr val="898989"/>
                </a:solidFill>
                <a:latin typeface="Times New Roman" panose="02020603050405020304" pitchFamily="18" charset="0"/>
              </a:rPr>
              <a:pPr>
                <a:spcBef>
                  <a:spcPct val="0"/>
                </a:spcBef>
                <a:buClrTx/>
                <a:buFontTx/>
                <a:buNone/>
              </a:pPr>
              <a:t>14</a:t>
            </a:fld>
            <a:endParaRPr lang="en-US" altLang="en-US">
              <a:solidFill>
                <a:srgbClr val="898989"/>
              </a:solidFill>
              <a:latin typeface="Times New Roman" panose="02020603050405020304" pitchFamily="18" charset="0"/>
            </a:endParaRPr>
          </a:p>
        </p:txBody>
      </p:sp>
    </p:spTree>
    <p:extLst>
      <p:ext uri="{BB962C8B-B14F-4D97-AF65-F5344CB8AC3E}">
        <p14:creationId xmlns:p14="http://schemas.microsoft.com/office/powerpoint/2010/main" val="31761044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067" y="924674"/>
            <a:ext cx="4889820" cy="1053743"/>
          </a:xfrm>
        </p:spPr>
        <p:txBody>
          <a:bodyPr>
            <a:normAutofit/>
          </a:bodyPr>
          <a:lstStyle/>
          <a:p>
            <a:r>
              <a:rPr lang="id-ID" sz="4400" dirty="0" smtClean="0"/>
              <a:t>PAYBACK PERIOD</a:t>
            </a:r>
            <a:endParaRPr lang="en-US" sz="4400" dirty="0"/>
          </a:p>
        </p:txBody>
      </p:sp>
      <p:sp>
        <p:nvSpPr>
          <p:cNvPr id="3" name="Subtitle 2"/>
          <p:cNvSpPr>
            <a:spLocks noGrp="1"/>
          </p:cNvSpPr>
          <p:nvPr>
            <p:ph type="subTitle" idx="1"/>
          </p:nvPr>
        </p:nvSpPr>
        <p:spPr>
          <a:xfrm>
            <a:off x="6179902" y="3729519"/>
            <a:ext cx="5748394" cy="2178122"/>
          </a:xfrm>
        </p:spPr>
        <p:style>
          <a:lnRef idx="3">
            <a:schemeClr val="lt1"/>
          </a:lnRef>
          <a:fillRef idx="1">
            <a:schemeClr val="accent2"/>
          </a:fillRef>
          <a:effectRef idx="1">
            <a:schemeClr val="accent2"/>
          </a:effectRef>
          <a:fontRef idx="minor">
            <a:schemeClr val="lt1"/>
          </a:fontRef>
        </p:style>
        <p:txBody>
          <a:bodyPr/>
          <a:lstStyle/>
          <a:p>
            <a:r>
              <a:rPr lang="id-ID" dirty="0" smtClean="0">
                <a:solidFill>
                  <a:schemeClr val="tx1"/>
                </a:solidFill>
                <a:latin typeface="Arial" panose="020B0604020202020204" pitchFamily="34" charset="0"/>
                <a:cs typeface="Arial" panose="020B0604020202020204" pitchFamily="34" charset="0"/>
              </a:rPr>
              <a:t>Sisa waktu Pelunasan </a:t>
            </a:r>
          </a:p>
          <a:p>
            <a:r>
              <a:rPr lang="id-ID" dirty="0" smtClean="0">
                <a:solidFill>
                  <a:schemeClr val="tx1"/>
                </a:solidFill>
                <a:latin typeface="Arial" panose="020B0604020202020204" pitchFamily="34" charset="0"/>
                <a:cs typeface="Arial" panose="020B0604020202020204" pitchFamily="34" charset="0"/>
              </a:rPr>
              <a:t>= (25.500.000 / 64.312.500) x 12 bulan </a:t>
            </a:r>
          </a:p>
          <a:p>
            <a:r>
              <a:rPr lang="id-ID" dirty="0" smtClean="0">
                <a:solidFill>
                  <a:schemeClr val="tx1"/>
                </a:solidFill>
                <a:latin typeface="Arial" panose="020B0604020202020204" pitchFamily="34" charset="0"/>
                <a:cs typeface="Arial" panose="020B0604020202020204" pitchFamily="34" charset="0"/>
              </a:rPr>
              <a:t>= 4,75 bulan</a:t>
            </a:r>
          </a:p>
          <a:p>
            <a:r>
              <a:rPr lang="id-ID" b="1" dirty="0" smtClean="0">
                <a:solidFill>
                  <a:schemeClr val="accent6">
                    <a:lumMod val="50000"/>
                  </a:schemeClr>
                </a:solidFill>
                <a:latin typeface="Arial" panose="020B0604020202020204" pitchFamily="34" charset="0"/>
                <a:cs typeface="Arial" panose="020B0604020202020204" pitchFamily="34" charset="0"/>
              </a:rPr>
              <a:t>PBP = 3 TH + 4,75 bln</a:t>
            </a:r>
            <a:endParaRPr lang="en-US" b="1" dirty="0">
              <a:solidFill>
                <a:schemeClr val="accent6">
                  <a:lumMod val="50000"/>
                </a:schemeClr>
              </a:solidFill>
              <a:latin typeface="Arial" panose="020B0604020202020204" pitchFamily="34" charset="0"/>
              <a:cs typeface="Arial" panose="020B0604020202020204"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249393971"/>
              </p:ext>
            </p:extLst>
          </p:nvPr>
        </p:nvGraphicFramePr>
        <p:xfrm>
          <a:off x="219629" y="2163353"/>
          <a:ext cx="4835258" cy="3609802"/>
        </p:xfrm>
        <a:graphic>
          <a:graphicData uri="http://schemas.openxmlformats.org/drawingml/2006/table">
            <a:tbl>
              <a:tblPr/>
              <a:tblGrid>
                <a:gridCol w="2452331"/>
                <a:gridCol w="2382927"/>
              </a:tblGrid>
              <a:tr h="455334">
                <a:tc>
                  <a:txBody>
                    <a:bodyPr/>
                    <a:lstStyle/>
                    <a:p>
                      <a:pPr algn="l" fontAlgn="b"/>
                      <a:r>
                        <a:rPr lang="en-US" sz="2400" b="0" i="0" u="none" strike="noStrike" dirty="0">
                          <a:solidFill>
                            <a:srgbClr val="000000"/>
                          </a:solidFill>
                          <a:effectLst/>
                          <a:latin typeface="Calibri" panose="020F0502020204030204" pitchFamily="34" charset="0"/>
                        </a:rPr>
                        <a:t>INVESTASI</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b"/>
                      <a:r>
                        <a:rPr lang="en-US" sz="2400" b="0" i="0" u="none" strike="noStrike" dirty="0">
                          <a:solidFill>
                            <a:srgbClr val="000000"/>
                          </a:solidFill>
                          <a:effectLst/>
                          <a:latin typeface="Calibri" panose="020F0502020204030204" pitchFamily="34" charset="0"/>
                        </a:rPr>
                        <a:t>-  232.500.000 </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422464">
                <a:tc>
                  <a:txBody>
                    <a:bodyPr/>
                    <a:lstStyle/>
                    <a:p>
                      <a:pPr algn="l" fontAlgn="b"/>
                      <a:r>
                        <a:rPr lang="en-US" sz="2400" b="0" i="0" u="none" strike="noStrike" dirty="0">
                          <a:solidFill>
                            <a:srgbClr val="000000"/>
                          </a:solidFill>
                          <a:effectLst/>
                          <a:latin typeface="Calibri" panose="020F0502020204030204" pitchFamily="34" charset="0"/>
                        </a:rPr>
                        <a:t>ALIRAN KAS 1</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2400" b="0" i="0" u="none" strike="noStrike" dirty="0">
                          <a:solidFill>
                            <a:srgbClr val="000000"/>
                          </a:solidFill>
                          <a:effectLst/>
                          <a:latin typeface="Calibri" panose="020F0502020204030204" pitchFamily="34" charset="0"/>
                        </a:rPr>
                        <a:t>      69.000.000 </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5334">
                <a:tc>
                  <a:txBody>
                    <a:bodyPr/>
                    <a:lstStyle/>
                    <a:p>
                      <a:pPr algn="l" fontAlgn="b"/>
                      <a:r>
                        <a:rPr lang="en-US" sz="2400" b="0" i="0" u="none" strike="noStrike" dirty="0">
                          <a:solidFill>
                            <a:srgbClr val="000000"/>
                          </a:solidFill>
                          <a:effectLst/>
                          <a:latin typeface="Calibri" panose="020F0502020204030204" pitchFamily="34" charset="0"/>
                        </a:rPr>
                        <a:t>NILAI BUKU 1</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b"/>
                      <a:r>
                        <a:rPr lang="en-US" sz="2400" b="0" i="0" u="none" strike="noStrike" dirty="0">
                          <a:solidFill>
                            <a:srgbClr val="000000"/>
                          </a:solidFill>
                          <a:effectLst/>
                          <a:latin typeface="Calibri" panose="020F0502020204030204" pitchFamily="34" charset="0"/>
                        </a:rPr>
                        <a:t>-  163.500.000 </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455334">
                <a:tc>
                  <a:txBody>
                    <a:bodyPr/>
                    <a:lstStyle/>
                    <a:p>
                      <a:pPr algn="l" fontAlgn="b"/>
                      <a:r>
                        <a:rPr lang="en-US" sz="2400" b="0" i="0" u="none" strike="noStrike">
                          <a:solidFill>
                            <a:srgbClr val="000000"/>
                          </a:solidFill>
                          <a:effectLst/>
                          <a:latin typeface="Calibri" panose="020F0502020204030204" pitchFamily="34" charset="0"/>
                        </a:rPr>
                        <a:t>ALIRAN KAS 2</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2400" b="0" i="0" u="none" strike="noStrike" dirty="0">
                          <a:solidFill>
                            <a:srgbClr val="000000"/>
                          </a:solidFill>
                          <a:effectLst/>
                          <a:latin typeface="Calibri" panose="020F0502020204030204" pitchFamily="34" charset="0"/>
                        </a:rPr>
                        <a:t>      69.000.000 </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5334">
                <a:tc>
                  <a:txBody>
                    <a:bodyPr/>
                    <a:lstStyle/>
                    <a:p>
                      <a:pPr algn="l" fontAlgn="b"/>
                      <a:r>
                        <a:rPr lang="en-US" sz="2400" b="0" i="0" u="none" strike="noStrike" dirty="0">
                          <a:solidFill>
                            <a:srgbClr val="000000"/>
                          </a:solidFill>
                          <a:effectLst/>
                          <a:latin typeface="Calibri" panose="020F0502020204030204" pitchFamily="34" charset="0"/>
                        </a:rPr>
                        <a:t>NILAI BUKU 2</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b"/>
                      <a:r>
                        <a:rPr lang="en-US" sz="2400" b="0" i="0" u="none" strike="noStrike" dirty="0">
                          <a:solidFill>
                            <a:srgbClr val="000000"/>
                          </a:solidFill>
                          <a:effectLst/>
                          <a:latin typeface="Calibri" panose="020F0502020204030204" pitchFamily="34" charset="0"/>
                        </a:rPr>
                        <a:t>-     94.500.000 </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455334">
                <a:tc>
                  <a:txBody>
                    <a:bodyPr/>
                    <a:lstStyle/>
                    <a:p>
                      <a:pPr algn="l" fontAlgn="b"/>
                      <a:r>
                        <a:rPr lang="en-US" sz="2400" b="0" i="0" u="none" strike="noStrike">
                          <a:solidFill>
                            <a:srgbClr val="000000"/>
                          </a:solidFill>
                          <a:effectLst/>
                          <a:latin typeface="Calibri" panose="020F0502020204030204" pitchFamily="34" charset="0"/>
                        </a:rPr>
                        <a:t>ALIRAN KAS 3</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2400" b="0" i="0" u="none" strike="noStrike" dirty="0">
                          <a:solidFill>
                            <a:srgbClr val="000000"/>
                          </a:solidFill>
                          <a:effectLst/>
                          <a:latin typeface="Calibri" panose="020F0502020204030204" pitchFamily="34" charset="0"/>
                        </a:rPr>
                        <a:t>      69.000.000 </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5334">
                <a:tc>
                  <a:txBody>
                    <a:bodyPr/>
                    <a:lstStyle/>
                    <a:p>
                      <a:pPr algn="l" fontAlgn="b"/>
                      <a:r>
                        <a:rPr lang="en-US" sz="2400" b="0" i="0" u="none" strike="noStrike" dirty="0">
                          <a:solidFill>
                            <a:srgbClr val="000000"/>
                          </a:solidFill>
                          <a:effectLst/>
                          <a:latin typeface="Calibri" panose="020F0502020204030204" pitchFamily="34" charset="0"/>
                        </a:rPr>
                        <a:t>NILAI BUKU 3</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b"/>
                      <a:r>
                        <a:rPr lang="en-US" sz="2400" b="0" i="0" u="none" strike="noStrike" dirty="0">
                          <a:solidFill>
                            <a:srgbClr val="000000"/>
                          </a:solidFill>
                          <a:effectLst/>
                          <a:latin typeface="Calibri" panose="020F0502020204030204" pitchFamily="34" charset="0"/>
                        </a:rPr>
                        <a:t>-     25.500.000 </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455334">
                <a:tc>
                  <a:txBody>
                    <a:bodyPr/>
                    <a:lstStyle/>
                    <a:p>
                      <a:pPr algn="l" fontAlgn="b"/>
                      <a:r>
                        <a:rPr lang="en-US" sz="2400" b="0" i="0" u="none" strike="noStrike" dirty="0">
                          <a:solidFill>
                            <a:srgbClr val="000000"/>
                          </a:solidFill>
                          <a:effectLst/>
                          <a:latin typeface="Calibri" panose="020F0502020204030204" pitchFamily="34" charset="0"/>
                        </a:rPr>
                        <a:t>ALIRAN KAS 4</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2400" b="0" i="0" u="none" strike="noStrike" dirty="0">
                          <a:solidFill>
                            <a:srgbClr val="000000"/>
                          </a:solidFill>
                          <a:effectLst/>
                          <a:latin typeface="Calibri" panose="020F0502020204030204" pitchFamily="34" charset="0"/>
                        </a:rPr>
                        <a:t>      64.312.500 </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Rectangular Callout 4"/>
          <p:cNvSpPr/>
          <p:nvPr/>
        </p:nvSpPr>
        <p:spPr>
          <a:xfrm>
            <a:off x="5455577" y="1345915"/>
            <a:ext cx="2661007" cy="632502"/>
          </a:xfrm>
          <a:prstGeom prst="wedgeRectCallout">
            <a:avLst>
              <a:gd name="adj1" fmla="val -89650"/>
              <a:gd name="adj2" fmla="val 530318"/>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id-ID" dirty="0" smtClean="0"/>
              <a:t>Nilai buku akhir tahun 3</a:t>
            </a:r>
            <a:endParaRPr lang="en-US" dirty="0"/>
          </a:p>
        </p:txBody>
      </p:sp>
      <p:sp>
        <p:nvSpPr>
          <p:cNvPr id="6" name="Rectangular Callout 5"/>
          <p:cNvSpPr/>
          <p:nvPr/>
        </p:nvSpPr>
        <p:spPr>
          <a:xfrm>
            <a:off x="6097711" y="2150830"/>
            <a:ext cx="2661007" cy="632502"/>
          </a:xfrm>
          <a:prstGeom prst="wedgeRectCallout">
            <a:avLst>
              <a:gd name="adj1" fmla="val -102777"/>
              <a:gd name="adj2" fmla="val 510826"/>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id-ID" dirty="0" smtClean="0"/>
              <a:t>Aliran kas  tahun</a:t>
            </a:r>
            <a:endParaRPr lang="en-US" dirty="0"/>
          </a:p>
        </p:txBody>
      </p:sp>
    </p:spTree>
    <p:extLst>
      <p:ext uri="{BB962C8B-B14F-4D97-AF65-F5344CB8AC3E}">
        <p14:creationId xmlns:p14="http://schemas.microsoft.com/office/powerpoint/2010/main" val="38521314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291737" y="2083527"/>
            <a:ext cx="2425337" cy="1143000"/>
          </a:xfrm>
        </p:spPr>
        <p:txBody>
          <a:bodyPr>
            <a:normAutofit fontScale="90000"/>
          </a:bodyPr>
          <a:lstStyle/>
          <a:p>
            <a:r>
              <a:rPr lang="en-US" altLang="en-US" sz="4000" b="1" dirty="0">
                <a:latin typeface="BankGothic Md BT" pitchFamily="34" charset="0"/>
              </a:rPr>
              <a:t>NET PRESENT VALUE</a:t>
            </a:r>
          </a:p>
        </p:txBody>
      </p:sp>
      <p:sp>
        <p:nvSpPr>
          <p:cNvPr id="17411" name="Rectangle 3"/>
          <p:cNvSpPr>
            <a:spLocks noGrp="1" noChangeArrowheads="1"/>
          </p:cNvSpPr>
          <p:nvPr>
            <p:ph idx="1"/>
          </p:nvPr>
        </p:nvSpPr>
        <p:spPr>
          <a:xfrm>
            <a:off x="3456095" y="818606"/>
            <a:ext cx="7865047" cy="5320937"/>
          </a:xfrm>
        </p:spPr>
        <p:txBody>
          <a:bodyPr rtlCol="0">
            <a:noAutofit/>
          </a:bodyPr>
          <a:lstStyle/>
          <a:p>
            <a:pPr defTabSz="263525">
              <a:buFont typeface="Wingdings" panose="05000000000000000000" pitchFamily="2" charset="2"/>
              <a:buChar char="q"/>
              <a:defRPr/>
            </a:pPr>
            <a:r>
              <a:rPr lang="en-US" altLang="en-US" sz="2800" dirty="0" err="1">
                <a:solidFill>
                  <a:schemeClr val="tx1">
                    <a:lumMod val="75000"/>
                    <a:lumOff val="25000"/>
                  </a:schemeClr>
                </a:solidFill>
              </a:rPr>
              <a:t>Kiteria</a:t>
            </a:r>
            <a:r>
              <a:rPr lang="en-US" altLang="en-US" sz="2800" dirty="0">
                <a:solidFill>
                  <a:schemeClr val="tx1">
                    <a:lumMod val="75000"/>
                    <a:lumOff val="25000"/>
                  </a:schemeClr>
                </a:solidFill>
              </a:rPr>
              <a:t> yang </a:t>
            </a:r>
            <a:r>
              <a:rPr lang="en-US" altLang="en-US" sz="2800" dirty="0" err="1">
                <a:solidFill>
                  <a:schemeClr val="tx1">
                    <a:lumMod val="75000"/>
                    <a:lumOff val="25000"/>
                  </a:schemeClr>
                </a:solidFill>
              </a:rPr>
              <a:t>dipergunakan</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adalah</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membandingkan</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nilai</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sekarang</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investasi</a:t>
            </a:r>
            <a:r>
              <a:rPr lang="en-US" altLang="en-US" sz="2800" dirty="0">
                <a:solidFill>
                  <a:schemeClr val="tx1">
                    <a:lumMod val="75000"/>
                    <a:lumOff val="25000"/>
                  </a:schemeClr>
                </a:solidFill>
              </a:rPr>
              <a:t> (</a:t>
            </a:r>
            <a:r>
              <a:rPr lang="en-US" altLang="en-US" sz="2800" i="1" dirty="0">
                <a:solidFill>
                  <a:schemeClr val="tx1">
                    <a:lumMod val="75000"/>
                    <a:lumOff val="25000"/>
                  </a:schemeClr>
                </a:solidFill>
              </a:rPr>
              <a:t>initial investment</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dengan</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nilai</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sekarang</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penerimaan-penerimaan</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kas</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bersih</a:t>
            </a:r>
            <a:r>
              <a:rPr lang="en-US" altLang="en-US" sz="2800" dirty="0">
                <a:solidFill>
                  <a:schemeClr val="tx1">
                    <a:lumMod val="75000"/>
                    <a:lumOff val="25000"/>
                  </a:schemeClr>
                </a:solidFill>
              </a:rPr>
              <a:t> (</a:t>
            </a:r>
            <a:r>
              <a:rPr lang="en-US" altLang="en-US" sz="2800" i="1" dirty="0">
                <a:solidFill>
                  <a:schemeClr val="tx1">
                    <a:lumMod val="75000"/>
                    <a:lumOff val="25000"/>
                  </a:schemeClr>
                </a:solidFill>
              </a:rPr>
              <a:t>operational</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dan</a:t>
            </a:r>
            <a:r>
              <a:rPr lang="en-US" altLang="en-US" sz="2800" dirty="0">
                <a:solidFill>
                  <a:schemeClr val="tx1">
                    <a:lumMod val="75000"/>
                    <a:lumOff val="25000"/>
                  </a:schemeClr>
                </a:solidFill>
              </a:rPr>
              <a:t> </a:t>
            </a:r>
            <a:r>
              <a:rPr lang="en-US" altLang="en-US" sz="2800" i="1" dirty="0">
                <a:solidFill>
                  <a:schemeClr val="tx1">
                    <a:lumMod val="75000"/>
                    <a:lumOff val="25000"/>
                  </a:schemeClr>
                </a:solidFill>
              </a:rPr>
              <a:t>terminal</a:t>
            </a:r>
            <a:r>
              <a:rPr lang="en-US" altLang="en-US" sz="2800" dirty="0">
                <a:solidFill>
                  <a:schemeClr val="tx1">
                    <a:lumMod val="75000"/>
                    <a:lumOff val="25000"/>
                  </a:schemeClr>
                </a:solidFill>
              </a:rPr>
              <a:t> </a:t>
            </a:r>
            <a:r>
              <a:rPr lang="en-US" altLang="en-US" sz="2800" i="1" dirty="0">
                <a:solidFill>
                  <a:schemeClr val="tx1">
                    <a:lumMod val="75000"/>
                    <a:lumOff val="25000"/>
                  </a:schemeClr>
                </a:solidFill>
              </a:rPr>
              <a:t>cash flow</a:t>
            </a:r>
            <a:r>
              <a:rPr lang="en-US" altLang="en-US" sz="2800" dirty="0">
                <a:solidFill>
                  <a:schemeClr val="tx1">
                    <a:lumMod val="75000"/>
                    <a:lumOff val="25000"/>
                  </a:schemeClr>
                </a:solidFill>
              </a:rPr>
              <a:t>). </a:t>
            </a:r>
          </a:p>
          <a:p>
            <a:pPr defTabSz="263525">
              <a:buFont typeface="Wingdings" panose="05000000000000000000" pitchFamily="2" charset="2"/>
              <a:buChar char="q"/>
              <a:defRPr/>
            </a:pPr>
            <a:r>
              <a:rPr lang="en-US" altLang="en-US" sz="2800" dirty="0" err="1" smtClean="0">
                <a:solidFill>
                  <a:schemeClr val="tx1">
                    <a:lumMod val="75000"/>
                    <a:lumOff val="25000"/>
                  </a:schemeClr>
                </a:solidFill>
              </a:rPr>
              <a:t>Apabila</a:t>
            </a:r>
            <a:r>
              <a:rPr lang="en-US" altLang="en-US" sz="2800" dirty="0" smtClean="0">
                <a:solidFill>
                  <a:schemeClr val="tx1">
                    <a:lumMod val="75000"/>
                    <a:lumOff val="25000"/>
                  </a:schemeClr>
                </a:solidFill>
              </a:rPr>
              <a:t> </a:t>
            </a:r>
            <a:r>
              <a:rPr lang="en-US" altLang="en-US" sz="2800" dirty="0">
                <a:solidFill>
                  <a:schemeClr val="tx1">
                    <a:lumMod val="75000"/>
                    <a:lumOff val="25000"/>
                  </a:schemeClr>
                </a:solidFill>
              </a:rPr>
              <a:t>Net Present Value (NPV) </a:t>
            </a:r>
            <a:r>
              <a:rPr lang="en-US" altLang="en-US" sz="2800" dirty="0" err="1">
                <a:solidFill>
                  <a:schemeClr val="tx1">
                    <a:lumMod val="75000"/>
                    <a:lumOff val="25000"/>
                  </a:schemeClr>
                </a:solidFill>
              </a:rPr>
              <a:t>lebih</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besar</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dari</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nol</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positif</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maka</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proyek</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tersebut</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akan</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diterima</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dan</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jika</a:t>
            </a:r>
            <a:r>
              <a:rPr lang="en-US" altLang="en-US" sz="2800" dirty="0">
                <a:solidFill>
                  <a:schemeClr val="tx1">
                    <a:lumMod val="75000"/>
                    <a:lumOff val="25000"/>
                  </a:schemeClr>
                </a:solidFill>
              </a:rPr>
              <a:t> NPV </a:t>
            </a:r>
            <a:r>
              <a:rPr lang="en-US" altLang="en-US" sz="2800" dirty="0" err="1">
                <a:solidFill>
                  <a:schemeClr val="tx1">
                    <a:lumMod val="75000"/>
                    <a:lumOff val="25000"/>
                  </a:schemeClr>
                </a:solidFill>
              </a:rPr>
              <a:t>lebih</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kecil</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dari</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nol</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negatif</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maka</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proyek</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tersebut</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ditolak</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Untuk</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menghitung</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nilai</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sekarang</a:t>
            </a:r>
            <a:r>
              <a:rPr lang="en-US" altLang="en-US" sz="2800" i="1" dirty="0">
                <a:solidFill>
                  <a:schemeClr val="tx1">
                    <a:lumMod val="75000"/>
                    <a:lumOff val="25000"/>
                  </a:schemeClr>
                </a:solidFill>
              </a:rPr>
              <a:t> (present valu</a:t>
            </a:r>
            <a:r>
              <a:rPr lang="en-US" altLang="en-US" sz="2800" dirty="0">
                <a:solidFill>
                  <a:schemeClr val="tx1">
                    <a:lumMod val="75000"/>
                    <a:lumOff val="25000"/>
                  </a:schemeClr>
                </a:solidFill>
              </a:rPr>
              <a:t>e), </a:t>
            </a:r>
            <a:r>
              <a:rPr lang="en-US" altLang="en-US" sz="2800" dirty="0" err="1">
                <a:solidFill>
                  <a:schemeClr val="tx1">
                    <a:lumMod val="75000"/>
                    <a:lumOff val="25000"/>
                  </a:schemeClr>
                </a:solidFill>
              </a:rPr>
              <a:t>kita</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perlu</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menentukan</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tingkat</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bunga</a:t>
            </a:r>
            <a:r>
              <a:rPr lang="en-US" altLang="en-US" sz="2800" dirty="0">
                <a:solidFill>
                  <a:schemeClr val="tx1">
                    <a:lumMod val="75000"/>
                    <a:lumOff val="25000"/>
                  </a:schemeClr>
                </a:solidFill>
              </a:rPr>
              <a:t> (</a:t>
            </a:r>
            <a:r>
              <a:rPr lang="en-US" altLang="en-US" sz="2800" i="1" dirty="0">
                <a:solidFill>
                  <a:schemeClr val="tx1">
                    <a:lumMod val="75000"/>
                    <a:lumOff val="25000"/>
                  </a:schemeClr>
                </a:solidFill>
              </a:rPr>
              <a:t>discount factor</a:t>
            </a:r>
            <a:r>
              <a:rPr lang="en-US" altLang="en-US" sz="2800" dirty="0">
                <a:solidFill>
                  <a:schemeClr val="tx1">
                    <a:lumMod val="75000"/>
                    <a:lumOff val="25000"/>
                  </a:schemeClr>
                </a:solidFill>
              </a:rPr>
              <a:t>) yang </a:t>
            </a:r>
            <a:r>
              <a:rPr lang="en-US" altLang="en-US" sz="2800" dirty="0" err="1">
                <a:solidFill>
                  <a:schemeClr val="tx1">
                    <a:lumMod val="75000"/>
                    <a:lumOff val="25000"/>
                  </a:schemeClr>
                </a:solidFill>
              </a:rPr>
              <a:t>dianggap</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relevan</a:t>
            </a:r>
            <a:r>
              <a:rPr lang="en-US" altLang="en-US" sz="2800" dirty="0">
                <a:solidFill>
                  <a:schemeClr val="tx1">
                    <a:lumMod val="75000"/>
                    <a:lumOff val="25000"/>
                  </a:schemeClr>
                </a:solidFill>
              </a:rPr>
              <a:t>.</a:t>
            </a:r>
          </a:p>
        </p:txBody>
      </p:sp>
      <p:sp>
        <p:nvSpPr>
          <p:cNvPr id="3686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spcBef>
                <a:spcPct val="0"/>
              </a:spcBef>
              <a:buClrTx/>
              <a:buFontTx/>
              <a:buNone/>
            </a:pPr>
            <a:fld id="{F0FF984D-D46F-40EA-8817-450B555FF898}" type="slidenum">
              <a:rPr lang="en-US" altLang="en-US">
                <a:solidFill>
                  <a:srgbClr val="898989"/>
                </a:solidFill>
                <a:latin typeface="Times New Roman" panose="02020603050405020304" pitchFamily="18" charset="0"/>
              </a:rPr>
              <a:pPr>
                <a:spcBef>
                  <a:spcPct val="0"/>
                </a:spcBef>
                <a:buClrTx/>
                <a:buFontTx/>
                <a:buNone/>
              </a:pPr>
              <a:t>16</a:t>
            </a:fld>
            <a:endParaRPr lang="en-US" altLang="en-US">
              <a:solidFill>
                <a:srgbClr val="898989"/>
              </a:solidFill>
              <a:latin typeface="Times New Roman" panose="02020603050405020304" pitchFamily="18" charset="0"/>
            </a:endParaRPr>
          </a:p>
        </p:txBody>
      </p:sp>
    </p:spTree>
    <p:extLst>
      <p:ext uri="{BB962C8B-B14F-4D97-AF65-F5344CB8AC3E}">
        <p14:creationId xmlns:p14="http://schemas.microsoft.com/office/powerpoint/2010/main" val="724061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0968" y="1022920"/>
            <a:ext cx="4992560" cy="826428"/>
          </a:xfrm>
        </p:spPr>
        <p:txBody>
          <a:bodyPr>
            <a:normAutofit/>
          </a:bodyPr>
          <a:lstStyle/>
          <a:p>
            <a:pPr algn="ctr"/>
            <a:r>
              <a:rPr lang="id-ID" sz="4000" dirty="0" smtClean="0"/>
              <a:t>NET PRESENT VALUE</a:t>
            </a:r>
            <a:endParaRPr lang="en-US" sz="4000" dirty="0"/>
          </a:p>
        </p:txBody>
      </p:sp>
      <p:graphicFrame>
        <p:nvGraphicFramePr>
          <p:cNvPr id="4" name="Table 3"/>
          <p:cNvGraphicFramePr>
            <a:graphicFrameLocks noGrp="1"/>
          </p:cNvGraphicFramePr>
          <p:nvPr>
            <p:extLst>
              <p:ext uri="{D42A27DB-BD31-4B8C-83A1-F6EECF244321}">
                <p14:modId xmlns:p14="http://schemas.microsoft.com/office/powerpoint/2010/main" val="2258781398"/>
              </p:ext>
            </p:extLst>
          </p:nvPr>
        </p:nvGraphicFramePr>
        <p:xfrm>
          <a:off x="343275" y="1643866"/>
          <a:ext cx="8605516" cy="4407610"/>
        </p:xfrm>
        <a:graphic>
          <a:graphicData uri="http://schemas.openxmlformats.org/drawingml/2006/table">
            <a:tbl>
              <a:tblPr/>
              <a:tblGrid>
                <a:gridCol w="1240207"/>
                <a:gridCol w="2860068"/>
                <a:gridCol w="1876395"/>
                <a:gridCol w="2628846"/>
              </a:tblGrid>
              <a:tr h="718008">
                <a:tc>
                  <a:txBody>
                    <a:bodyPr/>
                    <a:lstStyle/>
                    <a:p>
                      <a:pPr algn="ctr" fontAlgn="b"/>
                      <a:r>
                        <a:rPr lang="en-US" sz="2000" b="1" i="0" u="none" strike="noStrike" dirty="0">
                          <a:solidFill>
                            <a:srgbClr val="000000"/>
                          </a:solidFill>
                          <a:effectLst/>
                          <a:latin typeface="Calibri" panose="020F0502020204030204" pitchFamily="34" charset="0"/>
                        </a:rPr>
                        <a:t>TAHUN</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fontAlgn="b"/>
                      <a:r>
                        <a:rPr lang="en-US" sz="2000" b="1" i="0" u="none" strike="noStrike" dirty="0">
                          <a:solidFill>
                            <a:srgbClr val="000000"/>
                          </a:solidFill>
                          <a:effectLst/>
                          <a:latin typeface="Calibri" panose="020F0502020204030204" pitchFamily="34" charset="0"/>
                        </a:rPr>
                        <a:t>ALIRAN KAS</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fontAlgn="b"/>
                      <a:r>
                        <a:rPr lang="en-US" sz="2000" b="1" i="0" u="none" strike="noStrike" dirty="0">
                          <a:solidFill>
                            <a:srgbClr val="000000"/>
                          </a:solidFill>
                          <a:effectLst/>
                          <a:latin typeface="Calibri" panose="020F0502020204030204" pitchFamily="34" charset="0"/>
                        </a:rPr>
                        <a:t>DF 12%</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fontAlgn="b"/>
                      <a:r>
                        <a:rPr lang="en-US" sz="2000" b="1" i="0" u="none" strike="noStrike" dirty="0">
                          <a:solidFill>
                            <a:srgbClr val="000000"/>
                          </a:solidFill>
                          <a:effectLst/>
                          <a:latin typeface="Calibri" panose="020F0502020204030204" pitchFamily="34" charset="0"/>
                        </a:rPr>
                        <a:t>NILAI SEKARANG</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r>
              <a:tr h="527086">
                <a:tc>
                  <a:txBody>
                    <a:bodyPr/>
                    <a:lstStyle/>
                    <a:p>
                      <a:pPr algn="ctr" fontAlgn="b"/>
                      <a:r>
                        <a:rPr lang="en-US" sz="2800" b="0" i="0" u="none" strike="noStrike" dirty="0">
                          <a:solidFill>
                            <a:srgbClr val="000000"/>
                          </a:solidFill>
                          <a:effectLst/>
                          <a:latin typeface="Calibri" panose="020F0502020204030204" pitchFamily="34" charset="0"/>
                        </a:rPr>
                        <a:t>0</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2800" b="0" i="0" u="none" strike="noStrike" dirty="0">
                          <a:solidFill>
                            <a:srgbClr val="000000"/>
                          </a:solidFill>
                          <a:effectLst/>
                          <a:latin typeface="Calibri" panose="020F0502020204030204" pitchFamily="34" charset="0"/>
                        </a:rPr>
                        <a:t>- 232.500.000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
                      <a:r>
                        <a:rPr lang="en-US" sz="2800" b="0" i="0" u="none" strike="noStrike" dirty="0" smtClean="0">
                          <a:solidFill>
                            <a:srgbClr val="000000"/>
                          </a:solidFill>
                          <a:effectLst/>
                          <a:latin typeface="Calibri" panose="020F0502020204030204" pitchFamily="34" charset="0"/>
                        </a:rPr>
                        <a:t>1</a:t>
                      </a:r>
                      <a:endParaRPr lang="en-US" sz="28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b"/>
                      <a:r>
                        <a:rPr lang="en-US" sz="2800" b="0" i="0" u="none" strike="noStrike">
                          <a:solidFill>
                            <a:srgbClr val="000000"/>
                          </a:solidFill>
                          <a:effectLst/>
                          <a:latin typeface="Calibri" panose="020F0502020204030204" pitchFamily="34" charset="0"/>
                        </a:rPr>
                        <a:t>-   232.500.000,0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527086">
                <a:tc>
                  <a:txBody>
                    <a:bodyPr/>
                    <a:lstStyle/>
                    <a:p>
                      <a:pPr algn="ctr" fontAlgn="b"/>
                      <a:r>
                        <a:rPr lang="en-US" sz="2800" b="0" i="0" u="none" strike="noStrike">
                          <a:solidFill>
                            <a:srgbClr val="000000"/>
                          </a:solidFill>
                          <a:effectLst/>
                          <a:latin typeface="Calibri" panose="020F0502020204030204" pitchFamily="34" charset="0"/>
                        </a:rPr>
                        <a:t>1</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2800" b="0" i="0" u="none" strike="noStrike" dirty="0">
                          <a:solidFill>
                            <a:srgbClr val="000000"/>
                          </a:solidFill>
                          <a:effectLst/>
                          <a:latin typeface="Calibri" panose="020F0502020204030204" pitchFamily="34" charset="0"/>
                        </a:rPr>
                        <a:t>     69.000.000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
                      <a:r>
                        <a:rPr lang="en-US" sz="2800" b="0" i="0" u="none" strike="noStrike" dirty="0">
                          <a:solidFill>
                            <a:srgbClr val="000000"/>
                          </a:solidFill>
                          <a:effectLst/>
                          <a:latin typeface="Calibri" panose="020F0502020204030204" pitchFamily="34" charset="0"/>
                        </a:rPr>
                        <a:t>0,893</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b"/>
                      <a:r>
                        <a:rPr lang="en-US" sz="2800" b="0" i="0" u="none" strike="noStrike" dirty="0">
                          <a:solidFill>
                            <a:srgbClr val="000000"/>
                          </a:solidFill>
                          <a:effectLst/>
                          <a:latin typeface="Calibri" panose="020F0502020204030204" pitchFamily="34" charset="0"/>
                        </a:rPr>
                        <a:t>       61.607.142,9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527086">
                <a:tc>
                  <a:txBody>
                    <a:bodyPr/>
                    <a:lstStyle/>
                    <a:p>
                      <a:pPr algn="ctr" fontAlgn="b"/>
                      <a:r>
                        <a:rPr lang="en-US" sz="2800" b="0" i="0" u="none" strike="noStrike">
                          <a:solidFill>
                            <a:srgbClr val="000000"/>
                          </a:solidFill>
                          <a:effectLst/>
                          <a:latin typeface="Calibri" panose="020F0502020204030204" pitchFamily="34" charset="0"/>
                        </a:rPr>
                        <a:t>2</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2800" b="0" i="0" u="none" strike="noStrike" dirty="0">
                          <a:solidFill>
                            <a:srgbClr val="000000"/>
                          </a:solidFill>
                          <a:effectLst/>
                          <a:latin typeface="Calibri" panose="020F0502020204030204" pitchFamily="34" charset="0"/>
                        </a:rPr>
                        <a:t>     69.000.000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
                      <a:r>
                        <a:rPr lang="en-US" sz="2800" b="0" i="0" u="none" strike="noStrike" dirty="0">
                          <a:solidFill>
                            <a:srgbClr val="000000"/>
                          </a:solidFill>
                          <a:effectLst/>
                          <a:latin typeface="Calibri" panose="020F0502020204030204" pitchFamily="34" charset="0"/>
                        </a:rPr>
                        <a:t>0,797</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b"/>
                      <a:r>
                        <a:rPr lang="en-US" sz="2800" b="0" i="0" u="none" strike="noStrike" dirty="0">
                          <a:solidFill>
                            <a:srgbClr val="000000"/>
                          </a:solidFill>
                          <a:effectLst/>
                          <a:latin typeface="Calibri" panose="020F0502020204030204" pitchFamily="34" charset="0"/>
                        </a:rPr>
                        <a:t>       55.006.377,6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527086">
                <a:tc>
                  <a:txBody>
                    <a:bodyPr/>
                    <a:lstStyle/>
                    <a:p>
                      <a:pPr algn="ctr" fontAlgn="b"/>
                      <a:r>
                        <a:rPr lang="en-US" sz="2800" b="0" i="0" u="none" strike="noStrike">
                          <a:solidFill>
                            <a:srgbClr val="000000"/>
                          </a:solidFill>
                          <a:effectLst/>
                          <a:latin typeface="Calibri" panose="020F0502020204030204" pitchFamily="34" charset="0"/>
                        </a:rPr>
                        <a:t>3</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2800" b="0" i="0" u="none" strike="noStrike" dirty="0">
                          <a:solidFill>
                            <a:srgbClr val="000000"/>
                          </a:solidFill>
                          <a:effectLst/>
                          <a:latin typeface="Calibri" panose="020F0502020204030204" pitchFamily="34" charset="0"/>
                        </a:rPr>
                        <a:t>     69.000.000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
                      <a:r>
                        <a:rPr lang="en-US" sz="2800" b="0" i="0" u="none" strike="noStrike" dirty="0">
                          <a:solidFill>
                            <a:srgbClr val="000000"/>
                          </a:solidFill>
                          <a:effectLst/>
                          <a:latin typeface="Calibri" panose="020F0502020204030204" pitchFamily="34" charset="0"/>
                        </a:rPr>
                        <a:t>0,712</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b"/>
                      <a:r>
                        <a:rPr lang="en-US" sz="2800" b="0" i="0" u="none" strike="noStrike" dirty="0">
                          <a:solidFill>
                            <a:srgbClr val="000000"/>
                          </a:solidFill>
                          <a:effectLst/>
                          <a:latin typeface="Calibri" panose="020F0502020204030204" pitchFamily="34" charset="0"/>
                        </a:rPr>
                        <a:t>       49.112.837,1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527086">
                <a:tc>
                  <a:txBody>
                    <a:bodyPr/>
                    <a:lstStyle/>
                    <a:p>
                      <a:pPr algn="ctr" fontAlgn="b"/>
                      <a:r>
                        <a:rPr lang="en-US" sz="2800" b="0" i="0" u="none" strike="noStrike">
                          <a:solidFill>
                            <a:srgbClr val="000000"/>
                          </a:solidFill>
                          <a:effectLst/>
                          <a:latin typeface="Calibri" panose="020F0502020204030204" pitchFamily="34" charset="0"/>
                        </a:rPr>
                        <a:t>4</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2800" b="0" i="0" u="none" strike="noStrike" dirty="0">
                          <a:solidFill>
                            <a:srgbClr val="000000"/>
                          </a:solidFill>
                          <a:effectLst/>
                          <a:latin typeface="Calibri" panose="020F0502020204030204" pitchFamily="34" charset="0"/>
                        </a:rPr>
                        <a:t>     64.312.500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
                      <a:r>
                        <a:rPr lang="en-US" sz="2800" b="0" i="0" u="none" strike="noStrike" dirty="0">
                          <a:solidFill>
                            <a:srgbClr val="000000"/>
                          </a:solidFill>
                          <a:effectLst/>
                          <a:latin typeface="Calibri" panose="020F0502020204030204" pitchFamily="34" charset="0"/>
                        </a:rPr>
                        <a:t>0,636</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b"/>
                      <a:r>
                        <a:rPr lang="en-US" sz="2800" b="0" i="0" u="none" strike="noStrike" dirty="0">
                          <a:solidFill>
                            <a:srgbClr val="000000"/>
                          </a:solidFill>
                          <a:effectLst/>
                          <a:latin typeface="Calibri" panose="020F0502020204030204" pitchFamily="34" charset="0"/>
                        </a:rPr>
                        <a:t>       40.871.756,4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527086">
                <a:tc>
                  <a:txBody>
                    <a:bodyPr/>
                    <a:lstStyle/>
                    <a:p>
                      <a:pPr algn="ctr" fontAlgn="b"/>
                      <a:r>
                        <a:rPr lang="en-US" sz="2800" b="0" i="0" u="none" strike="noStrike">
                          <a:solidFill>
                            <a:srgbClr val="000000"/>
                          </a:solidFill>
                          <a:effectLst/>
                          <a:latin typeface="Calibri" panose="020F0502020204030204" pitchFamily="34" charset="0"/>
                        </a:rPr>
                        <a:t>5</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2800" b="0" i="0" u="none" strike="noStrike" dirty="0">
                          <a:solidFill>
                            <a:srgbClr val="000000"/>
                          </a:solidFill>
                          <a:effectLst/>
                          <a:latin typeface="Calibri" panose="020F0502020204030204" pitchFamily="34" charset="0"/>
                        </a:rPr>
                        <a:t>   116.812.500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
                      <a:r>
                        <a:rPr lang="en-US" sz="2800" b="0" i="0" u="none" strike="noStrike" dirty="0">
                          <a:solidFill>
                            <a:srgbClr val="000000"/>
                          </a:solidFill>
                          <a:effectLst/>
                          <a:latin typeface="Calibri" panose="020F0502020204030204" pitchFamily="34" charset="0"/>
                        </a:rPr>
                        <a:t>0,567</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b"/>
                      <a:r>
                        <a:rPr lang="en-US" sz="2800" b="0" i="0" u="none" strike="noStrike" dirty="0">
                          <a:solidFill>
                            <a:srgbClr val="000000"/>
                          </a:solidFill>
                          <a:effectLst/>
                          <a:latin typeface="Calibri" panose="020F0502020204030204" pitchFamily="34" charset="0"/>
                        </a:rPr>
                        <a:t>       66.282.549,6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527086">
                <a:tc>
                  <a:txBody>
                    <a:bodyPr/>
                    <a:lstStyle/>
                    <a:p>
                      <a:pPr algn="l" fontAlgn="b"/>
                      <a:endParaRPr lang="en-US" sz="2800" b="0" i="0" u="none" strike="noStrike" dirty="0">
                        <a:solidFill>
                          <a:srgbClr val="000000"/>
                        </a:solidFill>
                        <a:effectLst/>
                        <a:latin typeface="Calibri" panose="020F0502020204030204" pitchFamily="34" charset="0"/>
                      </a:endParaRP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gridSpan="2">
                  <a:txBody>
                    <a:bodyPr/>
                    <a:lstStyle/>
                    <a:p>
                      <a:pPr algn="ctr" fontAlgn="b"/>
                      <a:r>
                        <a:rPr lang="en-US" sz="2800" b="1" i="0" u="none" strike="noStrike" dirty="0">
                          <a:solidFill>
                            <a:srgbClr val="000000"/>
                          </a:solidFill>
                          <a:effectLst/>
                          <a:latin typeface="Calibri" panose="020F0502020204030204" pitchFamily="34" charset="0"/>
                        </a:rPr>
                        <a:t>NPV 12%</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hMerge="1">
                  <a:txBody>
                    <a:bodyPr/>
                    <a:lstStyle/>
                    <a:p>
                      <a:endParaRPr lang="en-US"/>
                    </a:p>
                  </a:txBody>
                  <a:tcPr/>
                </a:tc>
                <a:tc>
                  <a:txBody>
                    <a:bodyPr/>
                    <a:lstStyle/>
                    <a:p>
                      <a:pPr algn="l" fontAlgn="b"/>
                      <a:r>
                        <a:rPr lang="en-US" sz="2800" b="1" i="0" u="none" strike="noStrike" dirty="0">
                          <a:solidFill>
                            <a:srgbClr val="000000"/>
                          </a:solidFill>
                          <a:effectLst/>
                          <a:latin typeface="Calibri" panose="020F0502020204030204" pitchFamily="34" charset="0"/>
                        </a:rPr>
                        <a:t>   40.380.663,5 </a:t>
                      </a:r>
                    </a:p>
                  </a:txBody>
                  <a:tcPr marL="6350" marR="6350" marT="63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r>
            </a:tbl>
          </a:graphicData>
        </a:graphic>
      </p:graphicFrame>
    </p:spTree>
    <p:extLst>
      <p:ext uri="{BB962C8B-B14F-4D97-AF65-F5344CB8AC3E}">
        <p14:creationId xmlns:p14="http://schemas.microsoft.com/office/powerpoint/2010/main" val="30716386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0" y="2367067"/>
            <a:ext cx="3331028" cy="1143000"/>
          </a:xfrm>
        </p:spPr>
        <p:txBody>
          <a:bodyPr>
            <a:normAutofit fontScale="90000"/>
          </a:bodyPr>
          <a:lstStyle/>
          <a:p>
            <a:r>
              <a:rPr lang="en-US" altLang="en-US" b="1" dirty="0" smtClean="0">
                <a:latin typeface="BankGothic Md BT" pitchFamily="34" charset="0"/>
              </a:rPr>
              <a:t>INTERNAL RATE OF RETURN</a:t>
            </a:r>
          </a:p>
        </p:txBody>
      </p:sp>
      <p:sp>
        <p:nvSpPr>
          <p:cNvPr id="19459" name="Rectangle 3"/>
          <p:cNvSpPr>
            <a:spLocks noGrp="1" noChangeArrowheads="1"/>
          </p:cNvSpPr>
          <p:nvPr>
            <p:ph idx="1"/>
          </p:nvPr>
        </p:nvSpPr>
        <p:spPr>
          <a:xfrm>
            <a:off x="3405051" y="779417"/>
            <a:ext cx="8212183" cy="5264332"/>
          </a:xfrm>
        </p:spPr>
        <p:txBody>
          <a:bodyPr rtlCol="0">
            <a:noAutofit/>
          </a:bodyPr>
          <a:lstStyle/>
          <a:p>
            <a:pPr defTabSz="263525">
              <a:buFont typeface="Wingdings 3" charset="2"/>
              <a:buChar char=""/>
              <a:defRPr/>
            </a:pPr>
            <a:r>
              <a:rPr lang="en-US" altLang="en-US" sz="2800" dirty="0" err="1">
                <a:solidFill>
                  <a:schemeClr val="tx1">
                    <a:lumMod val="75000"/>
                    <a:lumOff val="25000"/>
                  </a:schemeClr>
                </a:solidFill>
              </a:rPr>
              <a:t>Dasar</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keputusan</a:t>
            </a:r>
            <a:r>
              <a:rPr lang="en-US" altLang="en-US" sz="2800" dirty="0">
                <a:solidFill>
                  <a:schemeClr val="tx1">
                    <a:lumMod val="75000"/>
                    <a:lumOff val="25000"/>
                  </a:schemeClr>
                </a:solidFill>
              </a:rPr>
              <a:t> yang </a:t>
            </a:r>
            <a:r>
              <a:rPr lang="en-US" altLang="en-US" sz="2800" dirty="0" err="1">
                <a:solidFill>
                  <a:schemeClr val="tx1">
                    <a:lumMod val="75000"/>
                    <a:lumOff val="25000"/>
                  </a:schemeClr>
                </a:solidFill>
              </a:rPr>
              <a:t>dipergunakan</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adalah</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membandingkan</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hasil</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perhitungan</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tingkat</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bunga</a:t>
            </a:r>
            <a:r>
              <a:rPr lang="en-US" altLang="en-US" sz="2800" dirty="0">
                <a:solidFill>
                  <a:schemeClr val="tx1">
                    <a:lumMod val="75000"/>
                    <a:lumOff val="25000"/>
                  </a:schemeClr>
                </a:solidFill>
              </a:rPr>
              <a:t> yang </a:t>
            </a:r>
            <a:r>
              <a:rPr lang="en-US" altLang="en-US" sz="2800" dirty="0" err="1">
                <a:solidFill>
                  <a:schemeClr val="tx1">
                    <a:lumMod val="75000"/>
                    <a:lumOff val="25000"/>
                  </a:schemeClr>
                </a:solidFill>
              </a:rPr>
              <a:t>menyamakan</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nilai</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sekarang</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investasi</a:t>
            </a:r>
            <a:r>
              <a:rPr lang="en-US" altLang="en-US" sz="2800" dirty="0">
                <a:solidFill>
                  <a:schemeClr val="tx1">
                    <a:lumMod val="75000"/>
                    <a:lumOff val="25000"/>
                  </a:schemeClr>
                </a:solidFill>
              </a:rPr>
              <a:t> (</a:t>
            </a:r>
            <a:r>
              <a:rPr lang="en-US" altLang="en-US" sz="2800" i="1" dirty="0">
                <a:solidFill>
                  <a:schemeClr val="tx1">
                    <a:lumMod val="75000"/>
                    <a:lumOff val="25000"/>
                  </a:schemeClr>
                </a:solidFill>
              </a:rPr>
              <a:t>present value of initial investment</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dengan</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nilai</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sekarang</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penerimaan-peneriamaan</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kas</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bersih</a:t>
            </a:r>
            <a:r>
              <a:rPr lang="en-US" altLang="en-US" sz="2800" dirty="0">
                <a:solidFill>
                  <a:schemeClr val="tx1">
                    <a:lumMod val="75000"/>
                    <a:lumOff val="25000"/>
                  </a:schemeClr>
                </a:solidFill>
              </a:rPr>
              <a:t> di </a:t>
            </a:r>
            <a:r>
              <a:rPr lang="en-US" altLang="en-US" sz="2800" dirty="0" err="1">
                <a:solidFill>
                  <a:schemeClr val="tx1">
                    <a:lumMod val="75000"/>
                    <a:lumOff val="25000"/>
                  </a:schemeClr>
                </a:solidFill>
              </a:rPr>
              <a:t>waktu</a:t>
            </a:r>
            <a:r>
              <a:rPr lang="en-US" altLang="en-US" sz="2800" dirty="0">
                <a:solidFill>
                  <a:schemeClr val="tx1">
                    <a:lumMod val="75000"/>
                    <a:lumOff val="25000"/>
                  </a:schemeClr>
                </a:solidFill>
              </a:rPr>
              <a:t> yang </a:t>
            </a:r>
            <a:r>
              <a:rPr lang="en-US" altLang="en-US" sz="2800" dirty="0" err="1">
                <a:solidFill>
                  <a:schemeClr val="tx1">
                    <a:lumMod val="75000"/>
                    <a:lumOff val="25000"/>
                  </a:schemeClr>
                </a:solidFill>
              </a:rPr>
              <a:t>akan</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datang</a:t>
            </a:r>
            <a:r>
              <a:rPr lang="en-US" altLang="en-US" sz="2800" dirty="0">
                <a:solidFill>
                  <a:schemeClr val="tx1">
                    <a:lumMod val="75000"/>
                    <a:lumOff val="25000"/>
                  </a:schemeClr>
                </a:solidFill>
              </a:rPr>
              <a:t>. </a:t>
            </a:r>
          </a:p>
          <a:p>
            <a:pPr defTabSz="263525">
              <a:buFont typeface="Wingdings 3" charset="2"/>
              <a:buChar char=""/>
              <a:defRPr/>
            </a:pPr>
            <a:r>
              <a:rPr lang="en-US" altLang="en-US" sz="2800" dirty="0" err="1" smtClean="0">
                <a:solidFill>
                  <a:schemeClr val="tx1">
                    <a:lumMod val="75000"/>
                    <a:lumOff val="25000"/>
                  </a:schemeClr>
                </a:solidFill>
              </a:rPr>
              <a:t>Suatu</a:t>
            </a:r>
            <a:r>
              <a:rPr lang="en-US" altLang="en-US" sz="2800" dirty="0" smtClean="0">
                <a:solidFill>
                  <a:schemeClr val="tx1">
                    <a:lumMod val="75000"/>
                    <a:lumOff val="25000"/>
                  </a:schemeClr>
                </a:solidFill>
              </a:rPr>
              <a:t> </a:t>
            </a:r>
            <a:r>
              <a:rPr lang="en-US" altLang="en-US" sz="2800" dirty="0" err="1">
                <a:solidFill>
                  <a:schemeClr val="tx1">
                    <a:lumMod val="75000"/>
                    <a:lumOff val="25000"/>
                  </a:schemeClr>
                </a:solidFill>
              </a:rPr>
              <a:t>usulan</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proyek</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akan</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diterima</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apabila</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tingkat</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bunga</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hasil</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perhitungan</a:t>
            </a:r>
            <a:r>
              <a:rPr lang="en-US" altLang="en-US" sz="2800" dirty="0">
                <a:solidFill>
                  <a:schemeClr val="tx1">
                    <a:lumMod val="75000"/>
                    <a:lumOff val="25000"/>
                  </a:schemeClr>
                </a:solidFill>
              </a:rPr>
              <a:t> IRR </a:t>
            </a:r>
            <a:r>
              <a:rPr lang="en-US" altLang="en-US" sz="2800" dirty="0" err="1">
                <a:solidFill>
                  <a:schemeClr val="tx1">
                    <a:lumMod val="75000"/>
                    <a:lumOff val="25000"/>
                  </a:schemeClr>
                </a:solidFill>
              </a:rPr>
              <a:t>lebih</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besar</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daripada</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tingkat</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bunga</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relevan</a:t>
            </a:r>
            <a:r>
              <a:rPr lang="en-US" altLang="en-US" sz="2800" dirty="0">
                <a:solidFill>
                  <a:schemeClr val="tx1">
                    <a:lumMod val="75000"/>
                    <a:lumOff val="25000"/>
                  </a:schemeClr>
                </a:solidFill>
              </a:rPr>
              <a:t> (</a:t>
            </a:r>
            <a:r>
              <a:rPr lang="en-US" altLang="en-US" sz="2800" i="1" dirty="0" err="1">
                <a:solidFill>
                  <a:schemeClr val="tx1">
                    <a:lumMod val="75000"/>
                    <a:lumOff val="25000"/>
                  </a:schemeClr>
                </a:solidFill>
              </a:rPr>
              <a:t>keuntungan</a:t>
            </a:r>
            <a:r>
              <a:rPr lang="en-US" altLang="en-US" sz="2800" i="1" dirty="0">
                <a:solidFill>
                  <a:schemeClr val="tx1">
                    <a:lumMod val="75000"/>
                    <a:lumOff val="25000"/>
                  </a:schemeClr>
                </a:solidFill>
              </a:rPr>
              <a:t> yang </a:t>
            </a:r>
            <a:r>
              <a:rPr lang="en-US" altLang="en-US" sz="2800" i="1" dirty="0" err="1">
                <a:solidFill>
                  <a:schemeClr val="tx1">
                    <a:lumMod val="75000"/>
                    <a:lumOff val="25000"/>
                  </a:schemeClr>
                </a:solidFill>
              </a:rPr>
              <a:t>disyaratkan</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metoda</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ini</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walaupun</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sudah</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mempertimbangkan</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nilai</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waktu</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uang</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namum</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dalam</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aplikasinya</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masih</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terdapat</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beberapa</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kelemahan</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jika</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dibandingkan</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dengan</a:t>
            </a:r>
            <a:r>
              <a:rPr lang="en-US" altLang="en-US" sz="2800" dirty="0">
                <a:solidFill>
                  <a:schemeClr val="tx1">
                    <a:lumMod val="75000"/>
                    <a:lumOff val="25000"/>
                  </a:schemeClr>
                </a:solidFill>
              </a:rPr>
              <a:t> </a:t>
            </a:r>
            <a:r>
              <a:rPr lang="en-US" altLang="en-US" sz="2800" dirty="0" err="1">
                <a:solidFill>
                  <a:schemeClr val="tx1">
                    <a:lumMod val="75000"/>
                    <a:lumOff val="25000"/>
                  </a:schemeClr>
                </a:solidFill>
              </a:rPr>
              <a:t>metoda</a:t>
            </a:r>
            <a:r>
              <a:rPr lang="en-US" altLang="en-US" sz="2800" dirty="0">
                <a:solidFill>
                  <a:schemeClr val="tx1">
                    <a:lumMod val="75000"/>
                    <a:lumOff val="25000"/>
                  </a:schemeClr>
                </a:solidFill>
              </a:rPr>
              <a:t> NPV. </a:t>
            </a:r>
          </a:p>
        </p:txBody>
      </p:sp>
      <p:sp>
        <p:nvSpPr>
          <p:cNvPr id="3891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fontAlgn="base">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spcBef>
                <a:spcPct val="0"/>
              </a:spcBef>
              <a:buClrTx/>
              <a:buFontTx/>
              <a:buNone/>
            </a:pPr>
            <a:fld id="{74EE400F-4DE4-424B-8AAB-AA2401CAB5E8}" type="slidenum">
              <a:rPr lang="en-US" altLang="en-US">
                <a:solidFill>
                  <a:srgbClr val="898989"/>
                </a:solidFill>
                <a:latin typeface="Times New Roman" panose="02020603050405020304" pitchFamily="18" charset="0"/>
              </a:rPr>
              <a:pPr>
                <a:spcBef>
                  <a:spcPct val="0"/>
                </a:spcBef>
                <a:buClrTx/>
                <a:buFontTx/>
                <a:buNone/>
              </a:pPr>
              <a:t>18</a:t>
            </a:fld>
            <a:endParaRPr lang="en-US" altLang="en-US">
              <a:solidFill>
                <a:srgbClr val="898989"/>
              </a:solidFill>
              <a:latin typeface="Times New Roman" panose="02020603050405020304" pitchFamily="18" charset="0"/>
            </a:endParaRPr>
          </a:p>
        </p:txBody>
      </p:sp>
    </p:spTree>
    <p:extLst>
      <p:ext uri="{BB962C8B-B14F-4D97-AF65-F5344CB8AC3E}">
        <p14:creationId xmlns:p14="http://schemas.microsoft.com/office/powerpoint/2010/main" val="16648390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362426955"/>
              </p:ext>
            </p:extLst>
          </p:nvPr>
        </p:nvGraphicFramePr>
        <p:xfrm>
          <a:off x="620819" y="1845316"/>
          <a:ext cx="5009419" cy="4150612"/>
        </p:xfrm>
        <a:graphic>
          <a:graphicData uri="http://schemas.openxmlformats.org/drawingml/2006/table">
            <a:tbl>
              <a:tblPr/>
              <a:tblGrid>
                <a:gridCol w="1515195"/>
                <a:gridCol w="3494224"/>
              </a:tblGrid>
              <a:tr h="692402">
                <a:tc>
                  <a:txBody>
                    <a:bodyPr/>
                    <a:lstStyle/>
                    <a:p>
                      <a:pPr algn="ctr" fontAlgn="b"/>
                      <a:r>
                        <a:rPr lang="en-US" sz="3200" b="0" i="0" u="none" strike="noStrike" dirty="0">
                          <a:solidFill>
                            <a:srgbClr val="000000"/>
                          </a:solidFill>
                          <a:effectLst/>
                          <a:latin typeface="Arial" panose="020B0604020202020204" pitchFamily="34" charset="0"/>
                          <a:cs typeface="Arial" panose="020B0604020202020204" pitchFamily="34" charset="0"/>
                        </a:rPr>
                        <a:t>TAHUN</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b"/>
                      <a:r>
                        <a:rPr lang="en-US" sz="3200" b="0" i="0" u="none" strike="noStrike" dirty="0">
                          <a:solidFill>
                            <a:srgbClr val="000000"/>
                          </a:solidFill>
                          <a:effectLst/>
                          <a:latin typeface="Arial" panose="020B0604020202020204" pitchFamily="34" charset="0"/>
                          <a:cs typeface="Arial" panose="020B0604020202020204" pitchFamily="34" charset="0"/>
                        </a:rPr>
                        <a:t>ALIRAN KAS</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471831">
                <a:tc>
                  <a:txBody>
                    <a:bodyPr/>
                    <a:lstStyle/>
                    <a:p>
                      <a:pPr algn="ctr" fontAlgn="b"/>
                      <a:r>
                        <a:rPr lang="en-US" sz="3200" b="0" i="0" u="none" strike="noStrike" dirty="0">
                          <a:solidFill>
                            <a:srgbClr val="000000"/>
                          </a:solidFill>
                          <a:effectLst/>
                          <a:latin typeface="Arial" panose="020B0604020202020204" pitchFamily="34" charset="0"/>
                          <a:cs typeface="Arial" panose="020B0604020202020204" pitchFamily="34" charset="0"/>
                        </a:rPr>
                        <a:t>0</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3200" b="0" i="0" u="none" strike="noStrike" dirty="0">
                          <a:solidFill>
                            <a:srgbClr val="000000"/>
                          </a:solidFill>
                          <a:effectLst/>
                          <a:latin typeface="Arial" panose="020B0604020202020204" pitchFamily="34" charset="0"/>
                          <a:cs typeface="Arial" panose="020B0604020202020204" pitchFamily="34" charset="0"/>
                        </a:rPr>
                        <a:t>- 232.500.000 </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71831">
                <a:tc>
                  <a:txBody>
                    <a:bodyPr/>
                    <a:lstStyle/>
                    <a:p>
                      <a:pPr algn="ctr" fontAlgn="b"/>
                      <a:r>
                        <a:rPr lang="en-US" sz="3200" b="0" i="0" u="none" strike="noStrike" dirty="0">
                          <a:solidFill>
                            <a:srgbClr val="000000"/>
                          </a:solidFill>
                          <a:effectLst/>
                          <a:latin typeface="Arial" panose="020B0604020202020204" pitchFamily="34" charset="0"/>
                          <a:cs typeface="Arial" panose="020B0604020202020204" pitchFamily="34" charset="0"/>
                        </a:rPr>
                        <a:t>1</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3200" b="0" i="0" u="none" strike="noStrike" dirty="0">
                          <a:solidFill>
                            <a:srgbClr val="000000"/>
                          </a:solidFill>
                          <a:effectLst/>
                          <a:latin typeface="Arial" panose="020B0604020202020204" pitchFamily="34" charset="0"/>
                          <a:cs typeface="Arial" panose="020B0604020202020204" pitchFamily="34" charset="0"/>
                        </a:rPr>
                        <a:t>     69.000.000 </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71831">
                <a:tc>
                  <a:txBody>
                    <a:bodyPr/>
                    <a:lstStyle/>
                    <a:p>
                      <a:pPr algn="ctr" fontAlgn="b"/>
                      <a:r>
                        <a:rPr lang="en-US" sz="3200" b="0" i="0" u="none" strike="noStrike" dirty="0">
                          <a:solidFill>
                            <a:srgbClr val="000000"/>
                          </a:solidFill>
                          <a:effectLst/>
                          <a:latin typeface="Arial" panose="020B0604020202020204" pitchFamily="34" charset="0"/>
                          <a:cs typeface="Arial" panose="020B0604020202020204" pitchFamily="34" charset="0"/>
                        </a:rPr>
                        <a:t>2</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3200" b="0" i="0" u="none" strike="noStrike" dirty="0">
                          <a:solidFill>
                            <a:srgbClr val="000000"/>
                          </a:solidFill>
                          <a:effectLst/>
                          <a:latin typeface="Arial" panose="020B0604020202020204" pitchFamily="34" charset="0"/>
                          <a:cs typeface="Arial" panose="020B0604020202020204" pitchFamily="34" charset="0"/>
                        </a:rPr>
                        <a:t>     69.000.000 </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71831">
                <a:tc>
                  <a:txBody>
                    <a:bodyPr/>
                    <a:lstStyle/>
                    <a:p>
                      <a:pPr algn="ctr" fontAlgn="b"/>
                      <a:r>
                        <a:rPr lang="en-US" sz="3200" b="0" i="0" u="none" strike="noStrike" dirty="0">
                          <a:solidFill>
                            <a:srgbClr val="000000"/>
                          </a:solidFill>
                          <a:effectLst/>
                          <a:latin typeface="Arial" panose="020B0604020202020204" pitchFamily="34" charset="0"/>
                          <a:cs typeface="Arial" panose="020B0604020202020204" pitchFamily="34" charset="0"/>
                        </a:rPr>
                        <a:t>3</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3200" b="0" i="0" u="none" strike="noStrike" dirty="0">
                          <a:solidFill>
                            <a:srgbClr val="000000"/>
                          </a:solidFill>
                          <a:effectLst/>
                          <a:latin typeface="Arial" panose="020B0604020202020204" pitchFamily="34" charset="0"/>
                          <a:cs typeface="Arial" panose="020B0604020202020204" pitchFamily="34" charset="0"/>
                        </a:rPr>
                        <a:t>     69.000.000 </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71831">
                <a:tc>
                  <a:txBody>
                    <a:bodyPr/>
                    <a:lstStyle/>
                    <a:p>
                      <a:pPr algn="ctr" fontAlgn="b"/>
                      <a:r>
                        <a:rPr lang="en-US" sz="3200" b="0" i="0" u="none" strike="noStrike" dirty="0">
                          <a:solidFill>
                            <a:srgbClr val="000000"/>
                          </a:solidFill>
                          <a:effectLst/>
                          <a:latin typeface="Arial" panose="020B0604020202020204" pitchFamily="34" charset="0"/>
                          <a:cs typeface="Arial" panose="020B0604020202020204" pitchFamily="34" charset="0"/>
                        </a:rPr>
                        <a:t>4</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3200" b="0" i="0" u="none" strike="noStrike" dirty="0">
                          <a:solidFill>
                            <a:srgbClr val="000000"/>
                          </a:solidFill>
                          <a:effectLst/>
                          <a:latin typeface="Arial" panose="020B0604020202020204" pitchFamily="34" charset="0"/>
                          <a:cs typeface="Arial" panose="020B0604020202020204" pitchFamily="34" charset="0"/>
                        </a:rPr>
                        <a:t>     64.312.500 </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71831">
                <a:tc>
                  <a:txBody>
                    <a:bodyPr/>
                    <a:lstStyle/>
                    <a:p>
                      <a:pPr algn="ctr" fontAlgn="b"/>
                      <a:r>
                        <a:rPr lang="en-US" sz="3200" b="0" i="0" u="none" strike="noStrike" dirty="0">
                          <a:solidFill>
                            <a:srgbClr val="000000"/>
                          </a:solidFill>
                          <a:effectLst/>
                          <a:latin typeface="Arial" panose="020B0604020202020204" pitchFamily="34" charset="0"/>
                          <a:cs typeface="Arial" panose="020B0604020202020204" pitchFamily="34" charset="0"/>
                        </a:rPr>
                        <a:t>5</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3200" b="0" i="0" u="none" strike="noStrike" dirty="0">
                          <a:solidFill>
                            <a:srgbClr val="000000"/>
                          </a:solidFill>
                          <a:effectLst/>
                          <a:latin typeface="Arial" panose="020B0604020202020204" pitchFamily="34" charset="0"/>
                          <a:cs typeface="Arial" panose="020B0604020202020204" pitchFamily="34" charset="0"/>
                        </a:rPr>
                        <a:t>   116.812.500 </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71831">
                <a:tc>
                  <a:txBody>
                    <a:bodyPr/>
                    <a:lstStyle/>
                    <a:p>
                      <a:pPr algn="ctr" fontAlgn="b"/>
                      <a:r>
                        <a:rPr lang="en-US" sz="3200" b="0" i="0" u="none" strike="noStrike" dirty="0">
                          <a:solidFill>
                            <a:srgbClr val="000000"/>
                          </a:solidFill>
                          <a:effectLst/>
                          <a:latin typeface="Arial" panose="020B0604020202020204" pitchFamily="34" charset="0"/>
                          <a:cs typeface="Arial" panose="020B0604020202020204" pitchFamily="34" charset="0"/>
                        </a:rPr>
                        <a:t>IRR</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
                      <a:r>
                        <a:rPr lang="en-US" sz="3200" b="0" i="0" u="none" strike="noStrike" dirty="0">
                          <a:solidFill>
                            <a:srgbClr val="000000"/>
                          </a:solidFill>
                          <a:effectLst/>
                          <a:latin typeface="Arial" panose="020B0604020202020204" pitchFamily="34" charset="0"/>
                          <a:cs typeface="Arial" panose="020B0604020202020204" pitchFamily="34" charset="0"/>
                        </a:rPr>
                        <a:t>18,31%</a:t>
                      </a:r>
                    </a:p>
                  </a:txBody>
                  <a:tcPr marL="6350" marR="6350" marT="635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bl>
          </a:graphicData>
        </a:graphic>
      </p:graphicFrame>
      <p:sp>
        <p:nvSpPr>
          <p:cNvPr id="5" name="TextBox 4"/>
          <p:cNvSpPr txBox="1"/>
          <p:nvPr/>
        </p:nvSpPr>
        <p:spPr>
          <a:xfrm>
            <a:off x="380143" y="1078787"/>
            <a:ext cx="5691884" cy="584775"/>
          </a:xfrm>
          <a:prstGeom prst="rect">
            <a:avLst/>
          </a:prstGeom>
          <a:noFill/>
        </p:spPr>
        <p:txBody>
          <a:bodyPr wrap="square" rtlCol="0">
            <a:spAutoFit/>
          </a:bodyPr>
          <a:lstStyle/>
          <a:p>
            <a:r>
              <a:rPr lang="id-ID" sz="3200" dirty="0" smtClean="0"/>
              <a:t>INTERNAL RATE OF RETURN</a:t>
            </a:r>
            <a:endParaRPr lang="en-US" sz="3200" dirty="0"/>
          </a:p>
        </p:txBody>
      </p:sp>
      <p:sp>
        <p:nvSpPr>
          <p:cNvPr id="6" name="TextBox 5"/>
          <p:cNvSpPr txBox="1"/>
          <p:nvPr/>
        </p:nvSpPr>
        <p:spPr>
          <a:xfrm>
            <a:off x="5609690" y="2517169"/>
            <a:ext cx="6553397" cy="892552"/>
          </a:xfrm>
          <a:prstGeom prst="rect">
            <a:avLst/>
          </a:prstGeom>
          <a:noFill/>
        </p:spPr>
        <p:txBody>
          <a:bodyPr wrap="none" rtlCol="0">
            <a:spAutoFit/>
          </a:bodyPr>
          <a:lstStyle/>
          <a:p>
            <a:r>
              <a:rPr lang="id-ID" sz="2000" b="1" dirty="0" smtClean="0">
                <a:latin typeface="Arial" panose="020B0604020202020204" pitchFamily="34" charset="0"/>
                <a:cs typeface="Arial" panose="020B0604020202020204" pitchFamily="34" charset="0"/>
              </a:rPr>
              <a:t>IRR &gt;TINGKAT KEUNTUNGAN YANG DISYARATKAN</a:t>
            </a:r>
          </a:p>
          <a:p>
            <a:pPr algn="ctr"/>
            <a:r>
              <a:rPr lang="id-ID" sz="3200" b="1" dirty="0" smtClean="0">
                <a:latin typeface="Arial" panose="020B0604020202020204" pitchFamily="34" charset="0"/>
                <a:cs typeface="Arial" panose="020B0604020202020204" pitchFamily="34" charset="0"/>
              </a:rPr>
              <a:t>18,31% &gt; 12%</a:t>
            </a:r>
            <a:endParaRPr lang="en-US"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411821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KEBUTUHAN DAN SUMBER DANA</a:t>
            </a:r>
            <a:endParaRPr lang="en-US" dirty="0"/>
          </a:p>
        </p:txBody>
      </p:sp>
      <p:sp>
        <p:nvSpPr>
          <p:cNvPr id="3" name="Picture Placeholder 2"/>
          <p:cNvSpPr>
            <a:spLocks noGrp="1"/>
          </p:cNvSpPr>
          <p:nvPr>
            <p:ph type="pic" idx="1"/>
          </p:nvPr>
        </p:nvSpPr>
        <p:spPr>
          <a:xfrm>
            <a:off x="3570643" y="854964"/>
            <a:ext cx="8115230" cy="5330952"/>
          </a:xfrm>
        </p:spPr>
      </p:sp>
      <p:sp>
        <p:nvSpPr>
          <p:cNvPr id="4" name="Text Placeholder 3"/>
          <p:cNvSpPr>
            <a:spLocks noGrp="1"/>
          </p:cNvSpPr>
          <p:nvPr>
            <p:ph type="body" sz="half" idx="2"/>
          </p:nvPr>
        </p:nvSpPr>
        <p:spPr/>
        <p:txBody>
          <a:bodyPr/>
          <a:lstStyle/>
          <a:p>
            <a:endParaRPr lang="en-US"/>
          </a:p>
        </p:txBody>
      </p:sp>
      <p:sp>
        <p:nvSpPr>
          <p:cNvPr id="5" name="TextBox 4"/>
          <p:cNvSpPr txBox="1"/>
          <p:nvPr/>
        </p:nvSpPr>
        <p:spPr>
          <a:xfrm>
            <a:off x="3683725" y="2189984"/>
            <a:ext cx="7707085" cy="1815882"/>
          </a:xfrm>
          <a:prstGeom prst="rect">
            <a:avLst/>
          </a:prstGeom>
          <a:noFill/>
        </p:spPr>
        <p:txBody>
          <a:bodyPr wrap="square" rtlCol="0">
            <a:spAutoFit/>
          </a:bodyPr>
          <a:lstStyle/>
          <a:p>
            <a:r>
              <a:rPr lang="id-ID" sz="2800" dirty="0" smtClean="0"/>
              <a:t>AKTIVA TETAP					Sumber Dana</a:t>
            </a:r>
          </a:p>
          <a:p>
            <a:pPr marL="342900" indent="-342900">
              <a:buAutoNum type="arabicPeriod"/>
            </a:pPr>
            <a:r>
              <a:rPr lang="id-ID" sz="2800" dirty="0" smtClean="0"/>
              <a:t>Tanah  dan bangunan		Modal Sendiri</a:t>
            </a:r>
          </a:p>
          <a:p>
            <a:pPr marL="342900" indent="-342900">
              <a:buAutoNum type="arabicPeriod"/>
            </a:pPr>
            <a:r>
              <a:rPr lang="id-ID" sz="2800" dirty="0" smtClean="0"/>
              <a:t>Mesin dan peralatan		Hutang jangka pnjang</a:t>
            </a:r>
          </a:p>
          <a:p>
            <a:pPr marL="342900" indent="-342900">
              <a:buAutoNum type="arabicPeriod"/>
            </a:pPr>
            <a:r>
              <a:rPr lang="id-ID" sz="2800" dirty="0" smtClean="0"/>
              <a:t>Aktiva tetap lain-lain		Hutang			</a:t>
            </a:r>
            <a:endParaRPr lang="en-US" sz="2800" dirty="0"/>
          </a:p>
        </p:txBody>
      </p:sp>
    </p:spTree>
    <p:extLst>
      <p:ext uri="{BB962C8B-B14F-4D97-AF65-F5344CB8AC3E}">
        <p14:creationId xmlns:p14="http://schemas.microsoft.com/office/powerpoint/2010/main" val="20827520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SUMBER  DAN KEBUTUHAN MODAL KERJA</a:t>
            </a:r>
            <a:endParaRPr lang="en-US" dirty="0"/>
          </a:p>
        </p:txBody>
      </p:sp>
      <p:sp>
        <p:nvSpPr>
          <p:cNvPr id="3" name="Picture Placeholder 2"/>
          <p:cNvSpPr>
            <a:spLocks noGrp="1"/>
          </p:cNvSpPr>
          <p:nvPr>
            <p:ph type="pic" idx="1"/>
          </p:nvPr>
        </p:nvSpPr>
        <p:spPr>
          <a:xfrm>
            <a:off x="3492266" y="731737"/>
            <a:ext cx="8115230" cy="5330952"/>
          </a:xfrm>
        </p:spPr>
      </p:sp>
      <p:sp>
        <p:nvSpPr>
          <p:cNvPr id="4" name="Text Placeholder 3"/>
          <p:cNvSpPr>
            <a:spLocks noGrp="1"/>
          </p:cNvSpPr>
          <p:nvPr>
            <p:ph type="body" sz="half" idx="2"/>
          </p:nvPr>
        </p:nvSpPr>
        <p:spPr/>
        <p:txBody>
          <a:bodyPr/>
          <a:lstStyle/>
          <a:p>
            <a:endParaRPr lang="en-US"/>
          </a:p>
        </p:txBody>
      </p:sp>
      <p:sp>
        <p:nvSpPr>
          <p:cNvPr id="5" name="TextBox 4"/>
          <p:cNvSpPr txBox="1"/>
          <p:nvPr/>
        </p:nvSpPr>
        <p:spPr>
          <a:xfrm>
            <a:off x="3866605" y="1223459"/>
            <a:ext cx="4310744" cy="1815882"/>
          </a:xfrm>
          <a:prstGeom prst="rect">
            <a:avLst/>
          </a:prstGeom>
          <a:noFill/>
        </p:spPr>
        <p:txBody>
          <a:bodyPr wrap="square" rtlCol="0">
            <a:spAutoFit/>
          </a:bodyPr>
          <a:lstStyle/>
          <a:p>
            <a:r>
              <a:rPr lang="id-ID" sz="2800" dirty="0" smtClean="0"/>
              <a:t>Komponen Modal kerja</a:t>
            </a:r>
          </a:p>
          <a:p>
            <a:pPr marL="342900" indent="-342900">
              <a:buAutoNum type="arabicPeriod"/>
            </a:pPr>
            <a:r>
              <a:rPr lang="id-ID" sz="2800" dirty="0" smtClean="0"/>
              <a:t>Kas</a:t>
            </a:r>
          </a:p>
          <a:p>
            <a:pPr marL="342900" indent="-342900">
              <a:buAutoNum type="arabicPeriod"/>
            </a:pPr>
            <a:r>
              <a:rPr lang="id-ID" sz="2800" dirty="0" smtClean="0"/>
              <a:t>Pihutang</a:t>
            </a:r>
          </a:p>
          <a:p>
            <a:pPr marL="342900" indent="-342900">
              <a:buAutoNum type="arabicPeriod"/>
            </a:pPr>
            <a:r>
              <a:rPr lang="id-ID" sz="2800" dirty="0" smtClean="0"/>
              <a:t>Persediaan</a:t>
            </a:r>
            <a:endParaRPr lang="en-US" sz="2800" dirty="0"/>
          </a:p>
        </p:txBody>
      </p:sp>
      <p:sp>
        <p:nvSpPr>
          <p:cNvPr id="6" name="TextBox 5"/>
          <p:cNvSpPr txBox="1"/>
          <p:nvPr/>
        </p:nvSpPr>
        <p:spPr>
          <a:xfrm>
            <a:off x="3866605" y="3039341"/>
            <a:ext cx="7010401" cy="2677656"/>
          </a:xfrm>
          <a:prstGeom prst="rect">
            <a:avLst/>
          </a:prstGeom>
          <a:noFill/>
        </p:spPr>
        <p:txBody>
          <a:bodyPr wrap="square" rtlCol="0">
            <a:spAutoFit/>
          </a:bodyPr>
          <a:lstStyle/>
          <a:p>
            <a:r>
              <a:rPr lang="id-ID" sz="2400" dirty="0" smtClean="0"/>
              <a:t>Sumber dana modal kerja dibiayai dengan sumber-sumber sesuai dengan lama penggunaan modal kerja</a:t>
            </a:r>
          </a:p>
          <a:p>
            <a:pPr marL="342900" indent="-342900">
              <a:buAutoNum type="arabicPeriod"/>
            </a:pPr>
            <a:r>
              <a:rPr lang="id-ID" sz="2400" dirty="0" smtClean="0"/>
              <a:t>Modal kerja yang permnen bisa dipenuhi dengan hutang jangka panjang atau modal sendiri</a:t>
            </a:r>
          </a:p>
          <a:p>
            <a:pPr marL="342900" indent="-342900">
              <a:buAutoNum type="arabicPeriod"/>
            </a:pPr>
            <a:r>
              <a:rPr lang="id-ID" sz="2400" dirty="0" smtClean="0"/>
              <a:t>Modal kerja musiman bisa dipenuhi dengan hutang jangka pendek</a:t>
            </a:r>
            <a:endParaRPr lang="id-ID" sz="2400" dirty="0"/>
          </a:p>
          <a:p>
            <a:endParaRPr lang="en-US" sz="2400" dirty="0"/>
          </a:p>
        </p:txBody>
      </p:sp>
    </p:spTree>
    <p:extLst>
      <p:ext uri="{BB962C8B-B14F-4D97-AF65-F5344CB8AC3E}">
        <p14:creationId xmlns:p14="http://schemas.microsoft.com/office/powerpoint/2010/main" val="15621719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5745" y="1097280"/>
            <a:ext cx="7315200" cy="1322832"/>
          </a:xfrm>
        </p:spPr>
        <p:txBody>
          <a:bodyPr/>
          <a:lstStyle/>
          <a:p>
            <a:r>
              <a:rPr lang="id-ID" dirty="0" smtClean="0"/>
              <a:t>ALIRAN KAS PROYEK</a:t>
            </a:r>
            <a:endParaRPr lang="en-US" dirty="0"/>
          </a:p>
        </p:txBody>
      </p:sp>
      <p:sp>
        <p:nvSpPr>
          <p:cNvPr id="3" name="Subtitle 2"/>
          <p:cNvSpPr>
            <a:spLocks noGrp="1"/>
          </p:cNvSpPr>
          <p:nvPr>
            <p:ph type="subTitle" idx="1"/>
          </p:nvPr>
        </p:nvSpPr>
        <p:spPr>
          <a:xfrm>
            <a:off x="416705" y="2420113"/>
            <a:ext cx="8135112" cy="2447978"/>
          </a:xfrm>
          <a:solidFill>
            <a:schemeClr val="tx2">
              <a:lumMod val="40000"/>
              <a:lumOff val="60000"/>
            </a:schemeClr>
          </a:solidFill>
        </p:spPr>
        <p:txBody>
          <a:bodyPr>
            <a:noAutofit/>
          </a:bodyPr>
          <a:lstStyle/>
          <a:p>
            <a:pPr marL="571500" indent="-571500">
              <a:buFont typeface="Wingdings" panose="05000000000000000000" pitchFamily="2" charset="2"/>
              <a:buChar char="q"/>
            </a:pPr>
            <a:r>
              <a:rPr lang="id-ID" sz="3600" dirty="0" smtClean="0"/>
              <a:t>INITIAL CASH FLOW /INVESMENT</a:t>
            </a:r>
          </a:p>
          <a:p>
            <a:pPr marL="571500" indent="-571500">
              <a:buFont typeface="Wingdings" panose="05000000000000000000" pitchFamily="2" charset="2"/>
              <a:buChar char="q"/>
            </a:pPr>
            <a:r>
              <a:rPr lang="id-ID" sz="3600" dirty="0" smtClean="0"/>
              <a:t>OPERTIONAL CASH FLOW</a:t>
            </a:r>
          </a:p>
          <a:p>
            <a:pPr marL="571500" indent="-571500">
              <a:buFont typeface="Wingdings" panose="05000000000000000000" pitchFamily="2" charset="2"/>
              <a:buChar char="q"/>
            </a:pPr>
            <a:r>
              <a:rPr lang="id-ID" sz="3600" dirty="0" smtClean="0"/>
              <a:t>TERMINAL CASH FLOW</a:t>
            </a:r>
            <a:endParaRPr lang="en-US" sz="3600" dirty="0"/>
          </a:p>
        </p:txBody>
      </p:sp>
    </p:spTree>
    <p:extLst>
      <p:ext uri="{BB962C8B-B14F-4D97-AF65-F5344CB8AC3E}">
        <p14:creationId xmlns:p14="http://schemas.microsoft.com/office/powerpoint/2010/main" val="33042723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67318" y="853440"/>
            <a:ext cx="6443036" cy="940525"/>
          </a:xfrm>
        </p:spPr>
        <p:txBody>
          <a:bodyPr/>
          <a:lstStyle/>
          <a:p>
            <a:r>
              <a:rPr lang="id-ID" dirty="0" smtClean="0"/>
              <a:t> aliran kas investasi</a:t>
            </a:r>
            <a:endParaRPr lang="en-US" dirty="0"/>
          </a:p>
        </p:txBody>
      </p:sp>
      <p:sp>
        <p:nvSpPr>
          <p:cNvPr id="3" name="Text Placeholder 2"/>
          <p:cNvSpPr>
            <a:spLocks noGrp="1"/>
          </p:cNvSpPr>
          <p:nvPr>
            <p:ph type="body" idx="1"/>
          </p:nvPr>
        </p:nvSpPr>
        <p:spPr>
          <a:xfrm>
            <a:off x="3467318" y="1793965"/>
            <a:ext cx="7734082" cy="3827853"/>
          </a:xfrm>
        </p:spPr>
        <p:txBody>
          <a:bodyPr>
            <a:normAutofit fontScale="92500" lnSpcReduction="10000"/>
          </a:bodyPr>
          <a:lstStyle/>
          <a:p>
            <a:r>
              <a:rPr lang="id-ID" dirty="0" smtClean="0"/>
              <a:t> 1</a:t>
            </a:r>
            <a:r>
              <a:rPr lang="id-ID" sz="3200" b="1" dirty="0" smtClean="0"/>
              <a:t>. Initial Cash Flows (Investasi)</a:t>
            </a:r>
          </a:p>
          <a:p>
            <a:r>
              <a:rPr lang="id-ID" sz="2800" dirty="0" smtClean="0"/>
              <a:t>Kas yang dikeluarkan pada awal investasi yang manfaatnya lebih dari stu tahun Misalnya:</a:t>
            </a:r>
          </a:p>
          <a:p>
            <a:pPr marL="457200" indent="-457200">
              <a:buAutoNum type="arabicPeriod"/>
            </a:pPr>
            <a:r>
              <a:rPr lang="id-ID" sz="2800" dirty="0" smtClean="0"/>
              <a:t>Kas yang dikeluarkan untuk Pengurusan surat ijin</a:t>
            </a:r>
          </a:p>
          <a:p>
            <a:pPr marL="457200" indent="-457200">
              <a:buAutoNum type="arabicPeriod"/>
            </a:pPr>
            <a:r>
              <a:rPr lang="id-ID" sz="2800" dirty="0" smtClean="0"/>
              <a:t>Pembelian tanah dan bangunan</a:t>
            </a:r>
          </a:p>
          <a:p>
            <a:pPr marL="457200" indent="-457200">
              <a:buAutoNum type="arabicPeriod"/>
            </a:pPr>
            <a:r>
              <a:rPr lang="id-ID" sz="2800" dirty="0" smtClean="0"/>
              <a:t>Nilai perolehan mesin pemasangan</a:t>
            </a:r>
          </a:p>
          <a:p>
            <a:pPr marL="457200" indent="-457200">
              <a:buAutoNum type="arabicPeriod"/>
            </a:pPr>
            <a:r>
              <a:rPr lang="id-ID" sz="2800" dirty="0" smtClean="0"/>
              <a:t>Nilai perolehan peralatan yang dibutuhkan. </a:t>
            </a:r>
          </a:p>
          <a:p>
            <a:pPr marL="457200" indent="-457200">
              <a:buAutoNum type="arabicPeriod"/>
            </a:pPr>
            <a:r>
              <a:rPr lang="id-ID" sz="2800" dirty="0" smtClean="0"/>
              <a:t>Modal kerja</a:t>
            </a:r>
          </a:p>
          <a:p>
            <a:pPr marL="457200" indent="-457200">
              <a:buAutoNum type="arabicPeriod"/>
            </a:pPr>
            <a:endParaRPr lang="en-US" sz="2800" dirty="0"/>
          </a:p>
        </p:txBody>
      </p:sp>
      <p:sp>
        <p:nvSpPr>
          <p:cNvPr id="4" name="TextBox 3"/>
          <p:cNvSpPr txBox="1"/>
          <p:nvPr/>
        </p:nvSpPr>
        <p:spPr>
          <a:xfrm>
            <a:off x="182880" y="1965961"/>
            <a:ext cx="2917371" cy="1200329"/>
          </a:xfrm>
          <a:prstGeom prst="rect">
            <a:avLst/>
          </a:prstGeom>
          <a:noFill/>
        </p:spPr>
        <p:txBody>
          <a:bodyPr wrap="square" rtlCol="0">
            <a:spAutoFit/>
          </a:bodyPr>
          <a:lstStyle/>
          <a:p>
            <a:r>
              <a:rPr lang="id-ID" sz="3600" dirty="0" smtClean="0"/>
              <a:t>ALIRAN KAS INVESTASI</a:t>
            </a:r>
            <a:endParaRPr lang="en-US" sz="3600" dirty="0"/>
          </a:p>
        </p:txBody>
      </p:sp>
    </p:spTree>
    <p:extLst>
      <p:ext uri="{BB962C8B-B14F-4D97-AF65-F5344CB8AC3E}">
        <p14:creationId xmlns:p14="http://schemas.microsoft.com/office/powerpoint/2010/main" val="22081791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919" y="1123837"/>
            <a:ext cx="3117298" cy="4601183"/>
          </a:xfrm>
        </p:spPr>
        <p:txBody>
          <a:bodyPr/>
          <a:lstStyle/>
          <a:p>
            <a:r>
              <a:rPr lang="id-ID" dirty="0" smtClean="0"/>
              <a:t>OPERATIONAL</a:t>
            </a:r>
            <a:br>
              <a:rPr lang="id-ID" dirty="0" smtClean="0"/>
            </a:br>
            <a:r>
              <a:rPr lang="id-ID" dirty="0" smtClean="0"/>
              <a:t>CASH FLOW </a:t>
            </a:r>
            <a:endParaRPr lang="en-US" dirty="0"/>
          </a:p>
        </p:txBody>
      </p:sp>
      <p:sp>
        <p:nvSpPr>
          <p:cNvPr id="3" name="TextBox 2"/>
          <p:cNvSpPr txBox="1"/>
          <p:nvPr/>
        </p:nvSpPr>
        <p:spPr>
          <a:xfrm>
            <a:off x="3814354" y="1027611"/>
            <a:ext cx="7654835" cy="1785104"/>
          </a:xfrm>
          <a:prstGeom prst="rect">
            <a:avLst/>
          </a:prstGeom>
          <a:noFill/>
        </p:spPr>
        <p:txBody>
          <a:bodyPr wrap="square" rtlCol="0">
            <a:spAutoFit/>
          </a:bodyPr>
          <a:lstStyle/>
          <a:p>
            <a:pPr marL="571500" indent="-571500">
              <a:buFont typeface="Wingdings" panose="05000000000000000000" pitchFamily="2" charset="2"/>
              <a:buChar char="q"/>
            </a:pPr>
            <a:r>
              <a:rPr lang="id-ID" sz="3600" dirty="0" smtClean="0">
                <a:solidFill>
                  <a:srgbClr val="00B050"/>
                </a:solidFill>
              </a:rPr>
              <a:t>Penerimaan kas operasi</a:t>
            </a:r>
          </a:p>
          <a:p>
            <a:pPr marL="896938" indent="-452438">
              <a:buFont typeface="Wingdings" panose="05000000000000000000" pitchFamily="2" charset="2"/>
              <a:buChar char="q"/>
            </a:pPr>
            <a:r>
              <a:rPr lang="id-ID" sz="2800" dirty="0" smtClean="0">
                <a:solidFill>
                  <a:srgbClr val="00B050"/>
                </a:solidFill>
              </a:rPr>
              <a:t>Penjualan</a:t>
            </a:r>
          </a:p>
          <a:p>
            <a:pPr marL="914400" lvl="1" indent="-457200">
              <a:buFont typeface="Wingdings" panose="05000000000000000000" pitchFamily="2" charset="2"/>
              <a:buChar char="q"/>
            </a:pPr>
            <a:r>
              <a:rPr lang="id-ID" sz="2800" dirty="0" smtClean="0">
                <a:solidFill>
                  <a:srgbClr val="00B050"/>
                </a:solidFill>
              </a:rPr>
              <a:t>Penerimaan sewa, bunga dan lain-lain</a:t>
            </a:r>
          </a:p>
          <a:p>
            <a:endParaRPr lang="en-US" dirty="0"/>
          </a:p>
        </p:txBody>
      </p:sp>
      <p:sp>
        <p:nvSpPr>
          <p:cNvPr id="4" name="TextBox 3"/>
          <p:cNvSpPr txBox="1"/>
          <p:nvPr/>
        </p:nvSpPr>
        <p:spPr>
          <a:xfrm>
            <a:off x="3910148" y="2393376"/>
            <a:ext cx="5582195" cy="2062103"/>
          </a:xfrm>
          <a:prstGeom prst="rect">
            <a:avLst/>
          </a:prstGeom>
          <a:noFill/>
        </p:spPr>
        <p:txBody>
          <a:bodyPr wrap="square" rtlCol="0">
            <a:spAutoFit/>
          </a:bodyPr>
          <a:lstStyle/>
          <a:p>
            <a:pPr marL="457200" indent="-457200">
              <a:buFont typeface="Wingdings" panose="05000000000000000000" pitchFamily="2" charset="2"/>
              <a:buChar char="q"/>
            </a:pPr>
            <a:r>
              <a:rPr lang="id-ID" sz="3200" dirty="0" smtClean="0">
                <a:solidFill>
                  <a:schemeClr val="accent4"/>
                </a:solidFill>
              </a:rPr>
              <a:t>Pengeluaran Kas Operasi</a:t>
            </a:r>
          </a:p>
          <a:p>
            <a:pPr marL="457200" indent="-12700">
              <a:buFont typeface="Wingdings" panose="05000000000000000000" pitchFamily="2" charset="2"/>
              <a:buChar char="q"/>
            </a:pPr>
            <a:r>
              <a:rPr lang="id-ID" sz="3200" dirty="0" smtClean="0">
                <a:solidFill>
                  <a:schemeClr val="accent4"/>
                </a:solidFill>
              </a:rPr>
              <a:t>	Biaya operasi</a:t>
            </a:r>
          </a:p>
          <a:p>
            <a:pPr marL="457200" indent="82550">
              <a:buFont typeface="Wingdings" panose="05000000000000000000" pitchFamily="2" charset="2"/>
              <a:buChar char="q"/>
            </a:pPr>
            <a:r>
              <a:rPr lang="id-ID" sz="3200" dirty="0">
                <a:solidFill>
                  <a:schemeClr val="accent4"/>
                </a:solidFill>
              </a:rPr>
              <a:t>	</a:t>
            </a:r>
            <a:r>
              <a:rPr lang="id-ID" sz="3200" dirty="0" smtClean="0">
                <a:solidFill>
                  <a:schemeClr val="accent4"/>
                </a:solidFill>
              </a:rPr>
              <a:t>Biaya sewa</a:t>
            </a:r>
          </a:p>
          <a:p>
            <a:pPr marL="457200" indent="82550">
              <a:buFont typeface="Wingdings" panose="05000000000000000000" pitchFamily="2" charset="2"/>
              <a:buChar char="q"/>
            </a:pPr>
            <a:r>
              <a:rPr lang="id-ID" sz="3200" dirty="0">
                <a:solidFill>
                  <a:schemeClr val="accent4"/>
                </a:solidFill>
              </a:rPr>
              <a:t> </a:t>
            </a:r>
            <a:r>
              <a:rPr lang="id-ID" sz="3200" dirty="0" smtClean="0">
                <a:solidFill>
                  <a:schemeClr val="accent4"/>
                </a:solidFill>
              </a:rPr>
              <a:t>biaya kas lain-lain</a:t>
            </a:r>
            <a:endParaRPr lang="en-US" sz="3200" dirty="0">
              <a:solidFill>
                <a:schemeClr val="accent4"/>
              </a:solidFill>
            </a:endParaRPr>
          </a:p>
        </p:txBody>
      </p:sp>
      <p:sp>
        <p:nvSpPr>
          <p:cNvPr id="5" name="TextBox 4"/>
          <p:cNvSpPr txBox="1"/>
          <p:nvPr/>
        </p:nvSpPr>
        <p:spPr>
          <a:xfrm>
            <a:off x="4049485" y="4359685"/>
            <a:ext cx="5643154" cy="646331"/>
          </a:xfrm>
          <a:prstGeom prst="rect">
            <a:avLst/>
          </a:prstGeom>
          <a:noFill/>
        </p:spPr>
        <p:txBody>
          <a:bodyPr wrap="square" rtlCol="0">
            <a:spAutoFit/>
          </a:bodyPr>
          <a:lstStyle/>
          <a:p>
            <a:pPr marL="285750" indent="-285750">
              <a:buFont typeface="Wingdings" panose="05000000000000000000" pitchFamily="2" charset="2"/>
              <a:buChar char="q"/>
            </a:pPr>
            <a:r>
              <a:rPr lang="id-ID" sz="3600" dirty="0" smtClean="0">
                <a:solidFill>
                  <a:schemeClr val="accent1">
                    <a:lumMod val="75000"/>
                  </a:schemeClr>
                </a:solidFill>
              </a:rPr>
              <a:t>Aliran kas bersih</a:t>
            </a:r>
            <a:endParaRPr lang="en-US" sz="3600" dirty="0">
              <a:solidFill>
                <a:schemeClr val="accent1">
                  <a:lumMod val="75000"/>
                </a:schemeClr>
              </a:solidFill>
            </a:endParaRPr>
          </a:p>
        </p:txBody>
      </p:sp>
    </p:spTree>
    <p:extLst>
      <p:ext uri="{BB962C8B-B14F-4D97-AF65-F5344CB8AC3E}">
        <p14:creationId xmlns:p14="http://schemas.microsoft.com/office/powerpoint/2010/main" val="30015363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TERMINAL CASH FLOW</a:t>
            </a:r>
            <a:endParaRPr lang="en-US" dirty="0"/>
          </a:p>
        </p:txBody>
      </p:sp>
      <p:sp>
        <p:nvSpPr>
          <p:cNvPr id="3" name="TextBox 2"/>
          <p:cNvSpPr txBox="1"/>
          <p:nvPr/>
        </p:nvSpPr>
        <p:spPr>
          <a:xfrm>
            <a:off x="3422469" y="2569029"/>
            <a:ext cx="8904617" cy="1569660"/>
          </a:xfrm>
          <a:prstGeom prst="rect">
            <a:avLst/>
          </a:prstGeom>
          <a:noFill/>
        </p:spPr>
        <p:txBody>
          <a:bodyPr wrap="none" rtlCol="0">
            <a:spAutoFit/>
          </a:bodyPr>
          <a:lstStyle/>
          <a:p>
            <a:r>
              <a:rPr lang="id-ID" sz="3200" dirty="0" smtClean="0"/>
              <a:t>Terminal Cash flow</a:t>
            </a:r>
          </a:p>
          <a:p>
            <a:pPr marL="457200" indent="-457200">
              <a:buFont typeface="Wingdings" panose="05000000000000000000" pitchFamily="2" charset="2"/>
              <a:buChar char="q"/>
            </a:pPr>
            <a:r>
              <a:rPr lang="id-ID" sz="3200" dirty="0" smtClean="0"/>
              <a:t>Penerimaan kas dari penjualan aktiva sisa(residu)</a:t>
            </a:r>
          </a:p>
          <a:p>
            <a:pPr marL="457200" indent="-457200">
              <a:buFont typeface="Wingdings" panose="05000000000000000000" pitchFamily="2" charset="2"/>
              <a:buChar char="q"/>
            </a:pPr>
            <a:r>
              <a:rPr lang="id-ID" sz="3200" dirty="0" smtClean="0"/>
              <a:t>Penerimaan Kembali Modal kerja</a:t>
            </a:r>
            <a:endParaRPr lang="en-US" sz="3200" dirty="0"/>
          </a:p>
        </p:txBody>
      </p:sp>
    </p:spTree>
    <p:extLst>
      <p:ext uri="{BB962C8B-B14F-4D97-AF65-F5344CB8AC3E}">
        <p14:creationId xmlns:p14="http://schemas.microsoft.com/office/powerpoint/2010/main" val="15720166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044043707"/>
              </p:ext>
            </p:extLst>
          </p:nvPr>
        </p:nvGraphicFramePr>
        <p:xfrm>
          <a:off x="557350" y="592187"/>
          <a:ext cx="9877290" cy="5222164"/>
        </p:xfrm>
        <a:graphic>
          <a:graphicData uri="http://schemas.openxmlformats.org/drawingml/2006/table">
            <a:tbl>
              <a:tblPr>
                <a:tableStyleId>{5C22544A-7EE6-4342-B048-85BDC9FD1C3A}</a:tableStyleId>
              </a:tblPr>
              <a:tblGrid>
                <a:gridCol w="2525996"/>
                <a:gridCol w="2590765"/>
                <a:gridCol w="2380264"/>
                <a:gridCol w="236465"/>
                <a:gridCol w="2143800"/>
              </a:tblGrid>
              <a:tr h="430203">
                <a:tc gridSpan="5">
                  <a:txBody>
                    <a:bodyPr/>
                    <a:lstStyle/>
                    <a:p>
                      <a:pPr algn="l" fontAlgn="b"/>
                      <a:r>
                        <a:rPr lang="id-ID" sz="3600" u="none" strike="noStrike" dirty="0" smtClean="0">
                          <a:effectLst/>
                        </a:rPr>
                        <a:t>      </a:t>
                      </a:r>
                      <a:r>
                        <a:rPr lang="es-ES" sz="3600" u="none" strike="noStrike" dirty="0" smtClean="0">
                          <a:effectLst/>
                        </a:rPr>
                        <a:t> </a:t>
                      </a:r>
                      <a:r>
                        <a:rPr lang="es-ES" sz="3600" u="none" strike="noStrike" dirty="0" err="1">
                          <a:effectLst/>
                        </a:rPr>
                        <a:t>Laba</a:t>
                      </a:r>
                      <a:r>
                        <a:rPr lang="es-ES" sz="3600" u="none" strike="noStrike" dirty="0">
                          <a:effectLst/>
                        </a:rPr>
                        <a:t> </a:t>
                      </a:r>
                      <a:r>
                        <a:rPr lang="es-ES" sz="3600" u="none" strike="noStrike" dirty="0" smtClean="0">
                          <a:effectLst/>
                        </a:rPr>
                        <a:t>–</a:t>
                      </a:r>
                      <a:r>
                        <a:rPr lang="es-ES" sz="3600" u="none" strike="noStrike" dirty="0" err="1" smtClean="0">
                          <a:effectLst/>
                        </a:rPr>
                        <a:t>rugi</a:t>
                      </a:r>
                      <a:r>
                        <a:rPr lang="id-ID" sz="3600" u="none" strike="noStrike" dirty="0" smtClean="0">
                          <a:effectLst/>
                        </a:rPr>
                        <a:t>                          liran Kas</a:t>
                      </a:r>
                      <a:endParaRPr lang="es-ES" sz="3600" b="0" i="0" u="none" strike="noStrike" dirty="0">
                        <a:solidFill>
                          <a:srgbClr val="000000"/>
                        </a:solidFill>
                        <a:effectLst/>
                        <a:latin typeface="Calibri" panose="020F0502020204030204" pitchFamily="34" charset="0"/>
                      </a:endParaRPr>
                    </a:p>
                  </a:txBody>
                  <a:tcPr marL="6350" marR="6350" marT="635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30203">
                <a:tc>
                  <a:txBody>
                    <a:bodyPr/>
                    <a:lstStyle/>
                    <a:p>
                      <a:pPr algn="l" fontAlgn="b"/>
                      <a:r>
                        <a:rPr lang="en-US" sz="2400" u="none" strike="noStrike" dirty="0" err="1">
                          <a:effectLst/>
                          <a:latin typeface="Arial Narrow" panose="020B0606020202030204" pitchFamily="34" charset="0"/>
                        </a:rPr>
                        <a:t>Pendapatan</a:t>
                      </a:r>
                      <a:endParaRPr lang="en-US" sz="2400" b="0" i="0" u="none" strike="noStrike" dirty="0">
                        <a:solidFill>
                          <a:srgbClr val="000000"/>
                        </a:solidFill>
                        <a:effectLst/>
                        <a:latin typeface="Arial Narrow" panose="020B0606020202030204" pitchFamily="34" charset="0"/>
                      </a:endParaRPr>
                    </a:p>
                  </a:txBody>
                  <a:tcPr marL="6350" marR="6350" marT="6350" marB="0" anchor="b"/>
                </a:tc>
                <a:tc>
                  <a:txBody>
                    <a:bodyPr/>
                    <a:lstStyle/>
                    <a:p>
                      <a:pPr algn="l" fontAlgn="b"/>
                      <a:r>
                        <a:rPr lang="en-US" sz="2400" u="none" strike="noStrike" dirty="0">
                          <a:effectLst/>
                          <a:latin typeface="Arial Narrow" panose="020B0606020202030204" pitchFamily="34" charset="0"/>
                        </a:rPr>
                        <a:t>Rp1.000</a:t>
                      </a:r>
                      <a:endParaRPr lang="en-US" sz="2400" b="0" i="0" u="none" strike="noStrike" dirty="0">
                        <a:solidFill>
                          <a:srgbClr val="000000"/>
                        </a:solidFill>
                        <a:effectLst/>
                        <a:latin typeface="Arial Narrow" panose="020B0606020202030204" pitchFamily="34" charset="0"/>
                      </a:endParaRPr>
                    </a:p>
                  </a:txBody>
                  <a:tcPr marL="6350" marR="6350" marT="6350" marB="0" anchor="b"/>
                </a:tc>
                <a:tc gridSpan="2">
                  <a:txBody>
                    <a:bodyPr/>
                    <a:lstStyle/>
                    <a:p>
                      <a:pPr algn="l" fontAlgn="b"/>
                      <a:r>
                        <a:rPr lang="en-US" sz="2400" u="none" strike="noStrike">
                          <a:effectLst/>
                          <a:latin typeface="Arial Narrow" panose="020B0606020202030204" pitchFamily="34" charset="0"/>
                        </a:rPr>
                        <a:t>kas masuk</a:t>
                      </a:r>
                      <a:endParaRPr lang="en-US" sz="2400" b="0" i="0" u="none" strike="noStrike">
                        <a:solidFill>
                          <a:srgbClr val="000000"/>
                        </a:solidFill>
                        <a:effectLst/>
                        <a:latin typeface="Arial Narrow" panose="020B0606020202030204" pitchFamily="34" charset="0"/>
                      </a:endParaRPr>
                    </a:p>
                  </a:txBody>
                  <a:tcPr marL="6350" marR="6350" marT="6350" marB="0" anchor="b"/>
                </a:tc>
                <a:tc hMerge="1">
                  <a:txBody>
                    <a:bodyPr/>
                    <a:lstStyle/>
                    <a:p>
                      <a:pPr algn="r" fontAlgn="b"/>
                      <a:endParaRPr lang="en-US" sz="24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2400" u="none" strike="noStrike" dirty="0">
                          <a:effectLst/>
                          <a:latin typeface="Arial Narrow" panose="020B0606020202030204" pitchFamily="34" charset="0"/>
                        </a:rPr>
                        <a:t>Rp1.000</a:t>
                      </a:r>
                      <a:endParaRPr lang="en-US" sz="2400" b="0" i="0" u="none" strike="noStrike" dirty="0">
                        <a:solidFill>
                          <a:srgbClr val="000000"/>
                        </a:solidFill>
                        <a:effectLst/>
                        <a:latin typeface="Arial Narrow" panose="020B0606020202030204" pitchFamily="34" charset="0"/>
                      </a:endParaRPr>
                    </a:p>
                  </a:txBody>
                  <a:tcPr marL="6350" marR="6350" marT="6350" marB="0" anchor="b"/>
                </a:tc>
              </a:tr>
              <a:tr h="430203">
                <a:tc>
                  <a:txBody>
                    <a:bodyPr/>
                    <a:lstStyle/>
                    <a:p>
                      <a:pPr algn="l" fontAlgn="b"/>
                      <a:r>
                        <a:rPr lang="en-US" sz="2400" u="none" strike="noStrike" dirty="0" err="1">
                          <a:effectLst/>
                          <a:latin typeface="Arial Narrow" panose="020B0606020202030204" pitchFamily="34" charset="0"/>
                        </a:rPr>
                        <a:t>Biaya</a:t>
                      </a:r>
                      <a:r>
                        <a:rPr lang="en-US" sz="2400" u="none" strike="noStrike" dirty="0">
                          <a:effectLst/>
                          <a:latin typeface="Arial Narrow" panose="020B0606020202030204" pitchFamily="34" charset="0"/>
                        </a:rPr>
                        <a:t> </a:t>
                      </a:r>
                      <a:r>
                        <a:rPr lang="en-US" sz="2400" u="none" strike="noStrike" dirty="0" err="1">
                          <a:effectLst/>
                          <a:latin typeface="Arial Narrow" panose="020B0606020202030204" pitchFamily="34" charset="0"/>
                        </a:rPr>
                        <a:t>Tunai</a:t>
                      </a:r>
                      <a:endParaRPr lang="en-US" sz="2400" b="0" i="0" u="none" strike="noStrike" dirty="0">
                        <a:solidFill>
                          <a:srgbClr val="000000"/>
                        </a:solidFill>
                        <a:effectLst/>
                        <a:latin typeface="Arial Narrow" panose="020B0606020202030204" pitchFamily="34" charset="0"/>
                      </a:endParaRPr>
                    </a:p>
                  </a:txBody>
                  <a:tcPr marL="6350" marR="6350" marT="6350" marB="0" anchor="b"/>
                </a:tc>
                <a:tc>
                  <a:txBody>
                    <a:bodyPr/>
                    <a:lstStyle/>
                    <a:p>
                      <a:pPr algn="l" fontAlgn="b"/>
                      <a:r>
                        <a:rPr lang="en-US" sz="2400" u="none" strike="noStrike" dirty="0" err="1" smtClean="0">
                          <a:solidFill>
                            <a:srgbClr val="C00000"/>
                          </a:solidFill>
                          <a:effectLst/>
                          <a:latin typeface="Arial Narrow" panose="020B0606020202030204" pitchFamily="34" charset="0"/>
                        </a:rPr>
                        <a:t>Rp</a:t>
                      </a:r>
                      <a:r>
                        <a:rPr lang="id-ID" sz="2400" u="none" strike="noStrike" dirty="0" smtClean="0">
                          <a:solidFill>
                            <a:srgbClr val="C00000"/>
                          </a:solidFill>
                          <a:effectLst/>
                          <a:latin typeface="Arial Narrow" panose="020B0606020202030204" pitchFamily="34" charset="0"/>
                        </a:rPr>
                        <a:t>    </a:t>
                      </a:r>
                      <a:r>
                        <a:rPr lang="en-US" sz="2400" u="none" strike="noStrike" dirty="0" smtClean="0">
                          <a:solidFill>
                            <a:srgbClr val="C00000"/>
                          </a:solidFill>
                          <a:effectLst/>
                          <a:latin typeface="Arial Narrow" panose="020B0606020202030204" pitchFamily="34" charset="0"/>
                        </a:rPr>
                        <a:t>500</a:t>
                      </a:r>
                      <a:endParaRPr lang="en-US" sz="2400" b="0" i="0" u="none" strike="noStrike" dirty="0">
                        <a:solidFill>
                          <a:srgbClr val="C00000"/>
                        </a:solidFill>
                        <a:effectLst/>
                        <a:latin typeface="Arial Narrow" panose="020B0606020202030204" pitchFamily="34" charset="0"/>
                      </a:endParaRPr>
                    </a:p>
                  </a:txBody>
                  <a:tcPr marL="6350" marR="6350" marT="6350" marB="0" anchor="b"/>
                </a:tc>
                <a:tc gridSpan="2">
                  <a:txBody>
                    <a:bodyPr/>
                    <a:lstStyle/>
                    <a:p>
                      <a:pPr algn="l" fontAlgn="b"/>
                      <a:r>
                        <a:rPr lang="en-US" sz="2400" u="none" strike="noStrike" dirty="0" err="1">
                          <a:solidFill>
                            <a:srgbClr val="C00000"/>
                          </a:solidFill>
                          <a:effectLst/>
                          <a:latin typeface="Arial Narrow" panose="020B0606020202030204" pitchFamily="34" charset="0"/>
                        </a:rPr>
                        <a:t>kas</a:t>
                      </a:r>
                      <a:r>
                        <a:rPr lang="en-US" sz="2400" u="none" strike="noStrike" dirty="0">
                          <a:solidFill>
                            <a:srgbClr val="C00000"/>
                          </a:solidFill>
                          <a:effectLst/>
                          <a:latin typeface="Arial Narrow" panose="020B0606020202030204" pitchFamily="34" charset="0"/>
                        </a:rPr>
                        <a:t> </a:t>
                      </a:r>
                      <a:r>
                        <a:rPr lang="en-US" sz="2400" u="none" strike="noStrike" dirty="0" err="1">
                          <a:solidFill>
                            <a:srgbClr val="C00000"/>
                          </a:solidFill>
                          <a:effectLst/>
                          <a:latin typeface="Arial Narrow" panose="020B0606020202030204" pitchFamily="34" charset="0"/>
                        </a:rPr>
                        <a:t>keluar</a:t>
                      </a:r>
                      <a:r>
                        <a:rPr lang="en-US" sz="2400" u="none" strike="noStrike" dirty="0">
                          <a:solidFill>
                            <a:srgbClr val="C00000"/>
                          </a:solidFill>
                          <a:effectLst/>
                          <a:latin typeface="Arial Narrow" panose="020B0606020202030204" pitchFamily="34" charset="0"/>
                        </a:rPr>
                        <a:t> </a:t>
                      </a:r>
                      <a:endParaRPr lang="en-US" sz="2400" b="0" i="0" u="none" strike="noStrike" dirty="0">
                        <a:solidFill>
                          <a:srgbClr val="C00000"/>
                        </a:solidFill>
                        <a:effectLst/>
                        <a:latin typeface="Arial Narrow" panose="020B0606020202030204" pitchFamily="34" charset="0"/>
                      </a:endParaRPr>
                    </a:p>
                  </a:txBody>
                  <a:tcPr marL="6350" marR="6350" marT="6350" marB="0" anchor="b"/>
                </a:tc>
                <a:tc hMerge="1">
                  <a:txBody>
                    <a:bodyPr/>
                    <a:lstStyle/>
                    <a:p>
                      <a:pPr algn="r" fontAlgn="b"/>
                      <a:endParaRPr lang="en-US" sz="24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2400" u="none" strike="noStrike" dirty="0" err="1" smtClean="0">
                          <a:solidFill>
                            <a:srgbClr val="C00000"/>
                          </a:solidFill>
                          <a:effectLst/>
                          <a:latin typeface="Arial Narrow" panose="020B0606020202030204" pitchFamily="34" charset="0"/>
                        </a:rPr>
                        <a:t>Rp</a:t>
                      </a:r>
                      <a:r>
                        <a:rPr lang="id-ID" sz="2400" u="none" strike="noStrike" dirty="0" smtClean="0">
                          <a:solidFill>
                            <a:srgbClr val="C00000"/>
                          </a:solidFill>
                          <a:effectLst/>
                          <a:latin typeface="Arial Narrow" panose="020B0606020202030204" pitchFamily="34" charset="0"/>
                        </a:rPr>
                        <a:t>    </a:t>
                      </a:r>
                      <a:r>
                        <a:rPr lang="en-US" sz="2400" u="none" strike="noStrike" dirty="0" smtClean="0">
                          <a:solidFill>
                            <a:srgbClr val="C00000"/>
                          </a:solidFill>
                          <a:effectLst/>
                          <a:latin typeface="Arial Narrow" panose="020B0606020202030204" pitchFamily="34" charset="0"/>
                        </a:rPr>
                        <a:t>500</a:t>
                      </a:r>
                      <a:endParaRPr lang="en-US" sz="2400" b="0" i="0" u="none" strike="noStrike" dirty="0">
                        <a:solidFill>
                          <a:srgbClr val="C00000"/>
                        </a:solidFill>
                        <a:effectLst/>
                        <a:latin typeface="Arial Narrow" panose="020B0606020202030204" pitchFamily="34" charset="0"/>
                      </a:endParaRPr>
                    </a:p>
                  </a:txBody>
                  <a:tcPr marL="6350" marR="6350" marT="6350" marB="0" anchor="b"/>
                </a:tc>
              </a:tr>
              <a:tr h="430203">
                <a:tc>
                  <a:txBody>
                    <a:bodyPr/>
                    <a:lstStyle/>
                    <a:p>
                      <a:pPr algn="l" fontAlgn="b"/>
                      <a:r>
                        <a:rPr lang="en-US" sz="2400" u="none" strike="noStrike">
                          <a:effectLst/>
                          <a:latin typeface="Arial Narrow" panose="020B0606020202030204" pitchFamily="34" charset="0"/>
                        </a:rPr>
                        <a:t>Biaya non tunai</a:t>
                      </a:r>
                      <a:endParaRPr lang="en-US" sz="2400" b="0" i="0" u="none" strike="noStrike">
                        <a:solidFill>
                          <a:srgbClr val="000000"/>
                        </a:solidFill>
                        <a:effectLst/>
                        <a:latin typeface="Arial Narrow" panose="020B0606020202030204" pitchFamily="34" charset="0"/>
                      </a:endParaRPr>
                    </a:p>
                  </a:txBody>
                  <a:tcPr marL="6350" marR="6350" marT="6350" marB="0" anchor="b"/>
                </a:tc>
                <a:tc>
                  <a:txBody>
                    <a:bodyPr/>
                    <a:lstStyle/>
                    <a:p>
                      <a:pPr algn="l" fontAlgn="b"/>
                      <a:r>
                        <a:rPr lang="en-US" sz="2400" u="none" strike="noStrike" dirty="0" err="1" smtClean="0">
                          <a:solidFill>
                            <a:srgbClr val="C00000"/>
                          </a:solidFill>
                          <a:effectLst/>
                          <a:latin typeface="Arial Narrow" panose="020B0606020202030204" pitchFamily="34" charset="0"/>
                        </a:rPr>
                        <a:t>Rp</a:t>
                      </a:r>
                      <a:r>
                        <a:rPr lang="id-ID" sz="2400" u="none" strike="noStrike" dirty="0" smtClean="0">
                          <a:solidFill>
                            <a:srgbClr val="C00000"/>
                          </a:solidFill>
                          <a:effectLst/>
                          <a:latin typeface="Arial Narrow" panose="020B0606020202030204" pitchFamily="34" charset="0"/>
                        </a:rPr>
                        <a:t>    </a:t>
                      </a:r>
                      <a:r>
                        <a:rPr lang="en-US" sz="2400" u="none" strike="noStrike" dirty="0" smtClean="0">
                          <a:solidFill>
                            <a:srgbClr val="C00000"/>
                          </a:solidFill>
                          <a:effectLst/>
                          <a:latin typeface="Arial Narrow" panose="020B0606020202030204" pitchFamily="34" charset="0"/>
                        </a:rPr>
                        <a:t>300</a:t>
                      </a:r>
                      <a:endParaRPr lang="en-US" sz="2400" b="0" i="0" u="none" strike="noStrike" dirty="0">
                        <a:solidFill>
                          <a:srgbClr val="C00000"/>
                        </a:solidFill>
                        <a:effectLst/>
                        <a:latin typeface="Arial Narrow" panose="020B0606020202030204" pitchFamily="34" charset="0"/>
                      </a:endParaRPr>
                    </a:p>
                  </a:txBody>
                  <a:tcPr marL="6350" marR="6350" marT="6350" marB="0" anchor="b"/>
                </a:tc>
                <a:tc gridSpan="2">
                  <a:txBody>
                    <a:bodyPr/>
                    <a:lstStyle/>
                    <a:p>
                      <a:pPr algn="l" fontAlgn="b"/>
                      <a:endParaRPr lang="en-US" sz="2400" b="0" i="0" u="none" strike="noStrike" dirty="0">
                        <a:solidFill>
                          <a:srgbClr val="C00000"/>
                        </a:solidFill>
                        <a:effectLst/>
                        <a:latin typeface="Arial Narrow" panose="020B0606020202030204" pitchFamily="34" charset="0"/>
                      </a:endParaRPr>
                    </a:p>
                  </a:txBody>
                  <a:tcPr marL="6350" marR="6350" marT="6350" marB="0" anchor="b"/>
                </a:tc>
                <a:tc hMerge="1">
                  <a:txBody>
                    <a:bodyPr/>
                    <a:lstStyle/>
                    <a:p>
                      <a:pPr algn="l" fontAlgn="b"/>
                      <a:endParaRPr lang="en-US" sz="24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a:endParaRPr lang="en-US" dirty="0">
                        <a:solidFill>
                          <a:srgbClr val="C00000"/>
                        </a:solidFill>
                        <a:latin typeface="Arial Narrow" panose="020B0606020202030204" pitchFamily="34" charset="0"/>
                      </a:endParaRPr>
                    </a:p>
                  </a:txBody>
                  <a:tcPr marL="6350" marR="6350" marT="6350" marB="0" anchor="b"/>
                </a:tc>
              </a:tr>
              <a:tr h="430203">
                <a:tc>
                  <a:txBody>
                    <a:bodyPr/>
                    <a:lstStyle/>
                    <a:p>
                      <a:pPr algn="l" fontAlgn="b"/>
                      <a:r>
                        <a:rPr lang="en-US" sz="2400" u="none" strike="noStrike">
                          <a:effectLst/>
                          <a:latin typeface="Arial Narrow" panose="020B0606020202030204" pitchFamily="34" charset="0"/>
                        </a:rPr>
                        <a:t>laba sebelum pajak</a:t>
                      </a:r>
                      <a:endParaRPr lang="en-US" sz="2400" b="0" i="0" u="none" strike="noStrike">
                        <a:solidFill>
                          <a:srgbClr val="000000"/>
                        </a:solidFill>
                        <a:effectLst/>
                        <a:latin typeface="Arial Narrow" panose="020B0606020202030204" pitchFamily="34" charset="0"/>
                      </a:endParaRPr>
                    </a:p>
                  </a:txBody>
                  <a:tcPr marL="6350" marR="6350" marT="6350" marB="0" anchor="b"/>
                </a:tc>
                <a:tc>
                  <a:txBody>
                    <a:bodyPr/>
                    <a:lstStyle/>
                    <a:p>
                      <a:pPr algn="l" fontAlgn="b"/>
                      <a:r>
                        <a:rPr lang="en-US" sz="2400" u="none" strike="noStrike" dirty="0" err="1" smtClean="0">
                          <a:effectLst/>
                          <a:latin typeface="Arial Narrow" panose="020B0606020202030204" pitchFamily="34" charset="0"/>
                        </a:rPr>
                        <a:t>Rp</a:t>
                      </a:r>
                      <a:r>
                        <a:rPr lang="id-ID" sz="2400" u="none" strike="noStrike" dirty="0" smtClean="0">
                          <a:effectLst/>
                          <a:latin typeface="Arial Narrow" panose="020B0606020202030204" pitchFamily="34" charset="0"/>
                        </a:rPr>
                        <a:t>    </a:t>
                      </a:r>
                      <a:r>
                        <a:rPr lang="en-US" sz="2400" u="none" strike="noStrike" dirty="0" smtClean="0">
                          <a:effectLst/>
                          <a:latin typeface="Arial Narrow" panose="020B0606020202030204" pitchFamily="34" charset="0"/>
                        </a:rPr>
                        <a:t>200</a:t>
                      </a:r>
                      <a:endParaRPr lang="en-US" sz="2400" b="0" i="0" u="none" strike="noStrike" dirty="0">
                        <a:solidFill>
                          <a:srgbClr val="000000"/>
                        </a:solidFill>
                        <a:effectLst/>
                        <a:latin typeface="Arial Narrow" panose="020B0606020202030204" pitchFamily="34" charset="0"/>
                      </a:endParaRPr>
                    </a:p>
                  </a:txBody>
                  <a:tcPr marL="6350" marR="6350" marT="6350" marB="0" anchor="b"/>
                </a:tc>
                <a:tc gridSpan="2">
                  <a:txBody>
                    <a:bodyPr/>
                    <a:lstStyle/>
                    <a:p>
                      <a:pPr algn="l" fontAlgn="b"/>
                      <a:endParaRPr lang="en-US" sz="2400" b="0" i="0" u="none" strike="noStrike" dirty="0">
                        <a:solidFill>
                          <a:srgbClr val="000000"/>
                        </a:solidFill>
                        <a:effectLst/>
                        <a:latin typeface="Arial Narrow" panose="020B0606020202030204" pitchFamily="34" charset="0"/>
                      </a:endParaRPr>
                    </a:p>
                  </a:txBody>
                  <a:tcPr marL="6350" marR="6350" marT="6350" marB="0" anchor="b"/>
                </a:tc>
                <a:tc hMerge="1">
                  <a:txBody>
                    <a:bodyPr/>
                    <a:lstStyle/>
                    <a:p>
                      <a:pPr algn="l" fontAlgn="b"/>
                      <a:endParaRPr lang="en-US" sz="24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a:endParaRPr lang="en-US" dirty="0">
                        <a:latin typeface="Arial Narrow" panose="020B0606020202030204" pitchFamily="34" charset="0"/>
                      </a:endParaRPr>
                    </a:p>
                  </a:txBody>
                  <a:tcPr marL="6350" marR="6350" marT="6350" marB="0" anchor="b"/>
                </a:tc>
              </a:tr>
              <a:tr h="430203">
                <a:tc>
                  <a:txBody>
                    <a:bodyPr/>
                    <a:lstStyle/>
                    <a:p>
                      <a:pPr algn="l" fontAlgn="b"/>
                      <a:r>
                        <a:rPr lang="en-US" sz="2400" u="none" strike="noStrike">
                          <a:effectLst/>
                          <a:latin typeface="Arial Narrow" panose="020B0606020202030204" pitchFamily="34" charset="0"/>
                        </a:rPr>
                        <a:t>pajak 25%</a:t>
                      </a:r>
                      <a:endParaRPr lang="en-US" sz="2400" b="0" i="0" u="none" strike="noStrike">
                        <a:solidFill>
                          <a:srgbClr val="000000"/>
                        </a:solidFill>
                        <a:effectLst/>
                        <a:latin typeface="Arial Narrow" panose="020B0606020202030204" pitchFamily="34" charset="0"/>
                      </a:endParaRPr>
                    </a:p>
                  </a:txBody>
                  <a:tcPr marL="6350" marR="6350" marT="6350" marB="0" anchor="b"/>
                </a:tc>
                <a:tc>
                  <a:txBody>
                    <a:bodyPr/>
                    <a:lstStyle/>
                    <a:p>
                      <a:pPr algn="l" fontAlgn="b"/>
                      <a:r>
                        <a:rPr lang="en-US" sz="2400" u="none" strike="noStrike" dirty="0" err="1" smtClean="0">
                          <a:solidFill>
                            <a:srgbClr val="C00000"/>
                          </a:solidFill>
                          <a:effectLst/>
                          <a:latin typeface="Arial Narrow" panose="020B0606020202030204" pitchFamily="34" charset="0"/>
                        </a:rPr>
                        <a:t>Rp</a:t>
                      </a:r>
                      <a:r>
                        <a:rPr lang="id-ID" sz="2400" u="none" strike="noStrike" dirty="0" smtClean="0">
                          <a:solidFill>
                            <a:srgbClr val="C00000"/>
                          </a:solidFill>
                          <a:effectLst/>
                          <a:latin typeface="Arial Narrow" panose="020B0606020202030204" pitchFamily="34" charset="0"/>
                        </a:rPr>
                        <a:t>      50</a:t>
                      </a:r>
                      <a:endParaRPr lang="en-US" sz="2400" b="0" i="0" u="none" strike="noStrike" dirty="0">
                        <a:solidFill>
                          <a:srgbClr val="C00000"/>
                        </a:solidFill>
                        <a:effectLst/>
                        <a:latin typeface="Arial Narrow" panose="020B0606020202030204" pitchFamily="34" charset="0"/>
                      </a:endParaRPr>
                    </a:p>
                  </a:txBody>
                  <a:tcPr marL="6350" marR="6350" marT="6350" marB="0" anchor="b"/>
                </a:tc>
                <a:tc gridSpan="2">
                  <a:txBody>
                    <a:bodyPr/>
                    <a:lstStyle/>
                    <a:p>
                      <a:pPr algn="l" fontAlgn="b"/>
                      <a:r>
                        <a:rPr lang="en-US" sz="2400" u="none" strike="noStrike" dirty="0" err="1">
                          <a:solidFill>
                            <a:srgbClr val="C00000"/>
                          </a:solidFill>
                          <a:effectLst/>
                          <a:latin typeface="Arial Narrow" panose="020B0606020202030204" pitchFamily="34" charset="0"/>
                        </a:rPr>
                        <a:t>kas</a:t>
                      </a:r>
                      <a:r>
                        <a:rPr lang="en-US" sz="2400" u="none" strike="noStrike" dirty="0">
                          <a:solidFill>
                            <a:srgbClr val="C00000"/>
                          </a:solidFill>
                          <a:effectLst/>
                          <a:latin typeface="Arial Narrow" panose="020B0606020202030204" pitchFamily="34" charset="0"/>
                        </a:rPr>
                        <a:t> </a:t>
                      </a:r>
                      <a:r>
                        <a:rPr lang="en-US" sz="2400" u="none" strike="noStrike" dirty="0" err="1">
                          <a:solidFill>
                            <a:srgbClr val="C00000"/>
                          </a:solidFill>
                          <a:effectLst/>
                          <a:latin typeface="Arial Narrow" panose="020B0606020202030204" pitchFamily="34" charset="0"/>
                        </a:rPr>
                        <a:t>keluar</a:t>
                      </a:r>
                      <a:r>
                        <a:rPr lang="en-US" sz="2400" u="none" strike="noStrike" dirty="0">
                          <a:solidFill>
                            <a:srgbClr val="C00000"/>
                          </a:solidFill>
                          <a:effectLst/>
                          <a:latin typeface="Arial Narrow" panose="020B0606020202030204" pitchFamily="34" charset="0"/>
                        </a:rPr>
                        <a:t> </a:t>
                      </a:r>
                      <a:endParaRPr lang="en-US" sz="2400" b="0" i="0" u="none" strike="noStrike" dirty="0">
                        <a:solidFill>
                          <a:srgbClr val="C00000"/>
                        </a:solidFill>
                        <a:effectLst/>
                        <a:latin typeface="Arial Narrow" panose="020B0606020202030204" pitchFamily="34" charset="0"/>
                      </a:endParaRPr>
                    </a:p>
                  </a:txBody>
                  <a:tcPr marL="6350" marR="6350" marT="6350" marB="0" anchor="b"/>
                </a:tc>
                <a:tc hMerge="1">
                  <a:txBody>
                    <a:bodyPr/>
                    <a:lstStyle/>
                    <a:p>
                      <a:pPr algn="r" fontAlgn="b"/>
                      <a:endParaRPr lang="en-US" sz="24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2400" u="none" strike="noStrike" dirty="0" err="1" smtClean="0">
                          <a:solidFill>
                            <a:srgbClr val="C00000"/>
                          </a:solidFill>
                          <a:effectLst/>
                          <a:latin typeface="Arial Narrow" panose="020B0606020202030204" pitchFamily="34" charset="0"/>
                        </a:rPr>
                        <a:t>Rp</a:t>
                      </a:r>
                      <a:r>
                        <a:rPr lang="id-ID" sz="2400" u="none" strike="noStrike" dirty="0" smtClean="0">
                          <a:solidFill>
                            <a:srgbClr val="C00000"/>
                          </a:solidFill>
                          <a:effectLst/>
                          <a:latin typeface="Arial Narrow" panose="020B0606020202030204" pitchFamily="34" charset="0"/>
                        </a:rPr>
                        <a:t>     50</a:t>
                      </a:r>
                      <a:endParaRPr lang="en-US" sz="2400" b="0" i="0" u="none" strike="noStrike" dirty="0">
                        <a:solidFill>
                          <a:srgbClr val="C00000"/>
                        </a:solidFill>
                        <a:effectLst/>
                        <a:latin typeface="Arial Narrow" panose="020B0606020202030204" pitchFamily="34" charset="0"/>
                      </a:endParaRPr>
                    </a:p>
                  </a:txBody>
                  <a:tcPr marL="6350" marR="6350" marT="6350" marB="0" anchor="b"/>
                </a:tc>
              </a:tr>
              <a:tr h="430203">
                <a:tc>
                  <a:txBody>
                    <a:bodyPr/>
                    <a:lstStyle/>
                    <a:p>
                      <a:pPr algn="l" fontAlgn="b"/>
                      <a:r>
                        <a:rPr lang="en-US" sz="2400" u="none" strike="noStrike">
                          <a:effectLst/>
                          <a:latin typeface="Arial Narrow" panose="020B0606020202030204" pitchFamily="34" charset="0"/>
                        </a:rPr>
                        <a:t>laba bersih </a:t>
                      </a:r>
                      <a:endParaRPr lang="en-US" sz="2400" b="0" i="0" u="none" strike="noStrike">
                        <a:solidFill>
                          <a:srgbClr val="000000"/>
                        </a:solidFill>
                        <a:effectLst/>
                        <a:latin typeface="Arial Narrow" panose="020B0606020202030204" pitchFamily="34" charset="0"/>
                      </a:endParaRPr>
                    </a:p>
                  </a:txBody>
                  <a:tcPr marL="6350" marR="6350" marT="6350" marB="0" anchor="b"/>
                </a:tc>
                <a:tc>
                  <a:txBody>
                    <a:bodyPr/>
                    <a:lstStyle/>
                    <a:p>
                      <a:pPr algn="l" fontAlgn="b"/>
                      <a:r>
                        <a:rPr lang="en-US" sz="2400" u="none" strike="noStrike" dirty="0" err="1" smtClean="0">
                          <a:effectLst/>
                          <a:latin typeface="Arial Narrow" panose="020B0606020202030204" pitchFamily="34" charset="0"/>
                        </a:rPr>
                        <a:t>Rp</a:t>
                      </a:r>
                      <a:r>
                        <a:rPr lang="id-ID" sz="2400" u="none" strike="noStrike" dirty="0" smtClean="0">
                          <a:effectLst/>
                          <a:latin typeface="Arial Narrow" panose="020B0606020202030204" pitchFamily="34" charset="0"/>
                        </a:rPr>
                        <a:t>    </a:t>
                      </a:r>
                      <a:r>
                        <a:rPr lang="en-US" sz="2400" u="none" strike="noStrike" dirty="0" smtClean="0">
                          <a:effectLst/>
                          <a:latin typeface="Arial Narrow" panose="020B0606020202030204" pitchFamily="34" charset="0"/>
                        </a:rPr>
                        <a:t>1</a:t>
                      </a:r>
                      <a:r>
                        <a:rPr lang="id-ID" sz="2400" u="none" strike="noStrike" dirty="0" smtClean="0">
                          <a:effectLst/>
                          <a:latin typeface="Arial Narrow" panose="020B0606020202030204" pitchFamily="34" charset="0"/>
                        </a:rPr>
                        <a:t>50</a:t>
                      </a:r>
                      <a:endParaRPr lang="en-US" sz="2400" b="0" i="0" u="none" strike="noStrike" dirty="0">
                        <a:solidFill>
                          <a:srgbClr val="000000"/>
                        </a:solidFill>
                        <a:effectLst/>
                        <a:latin typeface="Arial Narrow" panose="020B0606020202030204" pitchFamily="34" charset="0"/>
                      </a:endParaRPr>
                    </a:p>
                  </a:txBody>
                  <a:tcPr marL="6350" marR="6350" marT="6350" marB="0" anchor="b"/>
                </a:tc>
                <a:tc gridSpan="2">
                  <a:txBody>
                    <a:bodyPr/>
                    <a:lstStyle/>
                    <a:p>
                      <a:pPr algn="l" fontAlgn="b"/>
                      <a:r>
                        <a:rPr lang="en-US" sz="2400" u="none" strike="noStrike">
                          <a:effectLst/>
                          <a:latin typeface="Arial Narrow" panose="020B0606020202030204" pitchFamily="34" charset="0"/>
                        </a:rPr>
                        <a:t>kas masuk bersih</a:t>
                      </a:r>
                      <a:endParaRPr lang="en-US" sz="2400" b="0" i="0" u="none" strike="noStrike">
                        <a:solidFill>
                          <a:srgbClr val="000000"/>
                        </a:solidFill>
                        <a:effectLst/>
                        <a:latin typeface="Arial Narrow" panose="020B0606020202030204" pitchFamily="34" charset="0"/>
                      </a:endParaRPr>
                    </a:p>
                  </a:txBody>
                  <a:tcPr marL="6350" marR="6350" marT="6350" marB="0" anchor="b"/>
                </a:tc>
                <a:tc hMerge="1">
                  <a:txBody>
                    <a:bodyPr/>
                    <a:lstStyle/>
                    <a:p>
                      <a:pPr algn="r" fontAlgn="b"/>
                      <a:endParaRPr lang="en-US" sz="24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2400" u="none" strike="noStrike" dirty="0" err="1" smtClean="0">
                          <a:effectLst/>
                          <a:latin typeface="Arial Narrow" panose="020B0606020202030204" pitchFamily="34" charset="0"/>
                        </a:rPr>
                        <a:t>Rp</a:t>
                      </a:r>
                      <a:r>
                        <a:rPr lang="id-ID" sz="2400" u="none" strike="noStrike" dirty="0" smtClean="0">
                          <a:effectLst/>
                          <a:latin typeface="Arial Narrow" panose="020B0606020202030204" pitchFamily="34" charset="0"/>
                        </a:rPr>
                        <a:t>   </a:t>
                      </a:r>
                      <a:r>
                        <a:rPr lang="en-US" sz="2400" u="none" strike="noStrike" dirty="0" smtClean="0">
                          <a:effectLst/>
                          <a:latin typeface="Arial Narrow" panose="020B0606020202030204" pitchFamily="34" charset="0"/>
                        </a:rPr>
                        <a:t>4</a:t>
                      </a:r>
                      <a:r>
                        <a:rPr lang="id-ID" sz="2400" u="none" strike="noStrike" dirty="0" smtClean="0">
                          <a:effectLst/>
                          <a:latin typeface="Arial Narrow" panose="020B0606020202030204" pitchFamily="34" charset="0"/>
                        </a:rPr>
                        <a:t>50</a:t>
                      </a:r>
                      <a:endParaRPr lang="en-US" sz="2400" b="0" i="0" u="none" strike="noStrike" dirty="0">
                        <a:solidFill>
                          <a:srgbClr val="000000"/>
                        </a:solidFill>
                        <a:effectLst/>
                        <a:latin typeface="Arial Narrow" panose="020B0606020202030204" pitchFamily="34" charset="0"/>
                      </a:endParaRPr>
                    </a:p>
                  </a:txBody>
                  <a:tcPr marL="6350" marR="6350" marT="6350" marB="0" anchor="b"/>
                </a:tc>
              </a:tr>
              <a:tr h="430203">
                <a:tc>
                  <a:txBody>
                    <a:bodyPr/>
                    <a:lstStyle/>
                    <a:p>
                      <a:pPr algn="l" fontAlgn="b"/>
                      <a:endParaRPr lang="en-US" sz="2400" b="0" i="0" u="none" strike="noStrike">
                        <a:solidFill>
                          <a:srgbClr val="000000"/>
                        </a:solidFill>
                        <a:effectLst/>
                        <a:latin typeface="Arial Narrow" panose="020B0606020202030204" pitchFamily="34" charset="0"/>
                      </a:endParaRPr>
                    </a:p>
                  </a:txBody>
                  <a:tcPr marL="6350" marR="6350" marT="6350" marB="0" anchor="b"/>
                </a:tc>
                <a:tc>
                  <a:txBody>
                    <a:bodyPr/>
                    <a:lstStyle/>
                    <a:p>
                      <a:pPr algn="l" fontAlgn="b"/>
                      <a:endParaRPr lang="en-US" sz="2400" b="0" i="0" u="none" strike="noStrike">
                        <a:solidFill>
                          <a:srgbClr val="000000"/>
                        </a:solidFill>
                        <a:effectLst/>
                        <a:latin typeface="Arial Narrow" panose="020B0606020202030204" pitchFamily="34" charset="0"/>
                      </a:endParaRPr>
                    </a:p>
                  </a:txBody>
                  <a:tcPr marL="6350" marR="6350" marT="6350" marB="0" anchor="b"/>
                </a:tc>
                <a:tc gridSpan="2">
                  <a:txBody>
                    <a:bodyPr/>
                    <a:lstStyle/>
                    <a:p>
                      <a:pPr algn="l" fontAlgn="b"/>
                      <a:endParaRPr lang="en-US" sz="2400" b="0" i="0" u="none" strike="noStrike">
                        <a:solidFill>
                          <a:srgbClr val="000000"/>
                        </a:solidFill>
                        <a:effectLst/>
                        <a:latin typeface="Arial Narrow" panose="020B0606020202030204" pitchFamily="34" charset="0"/>
                      </a:endParaRPr>
                    </a:p>
                  </a:txBody>
                  <a:tcPr marL="6350" marR="6350" marT="6350" marB="0" anchor="b"/>
                </a:tc>
                <a:tc hMerge="1">
                  <a:txBody>
                    <a:bodyPr/>
                    <a:lstStyle/>
                    <a:p>
                      <a:pPr algn="l" fontAlgn="b"/>
                      <a:endParaRPr lang="en-US" sz="2400" b="0" i="0" u="none" strike="noStrike" dirty="0">
                        <a:solidFill>
                          <a:srgbClr val="000000"/>
                        </a:solidFill>
                        <a:effectLst/>
                        <a:latin typeface="Calibri" panose="020F0502020204030204" pitchFamily="34" charset="0"/>
                      </a:endParaRPr>
                    </a:p>
                  </a:txBody>
                  <a:tcPr marL="6350" marR="6350" marT="6350" marB="0" anchor="b"/>
                </a:tc>
                <a:tc>
                  <a:txBody>
                    <a:bodyPr/>
                    <a:lstStyle/>
                    <a:p>
                      <a:endParaRPr lang="en-US" dirty="0">
                        <a:latin typeface="Arial Narrow" panose="020B0606020202030204" pitchFamily="34" charset="0"/>
                      </a:endParaRPr>
                    </a:p>
                  </a:txBody>
                  <a:tcPr marL="6350" marR="6350" marT="6350" marB="0" anchor="b"/>
                </a:tc>
              </a:tr>
              <a:tr h="430203">
                <a:tc gridSpan="5">
                  <a:txBody>
                    <a:bodyPr/>
                    <a:lstStyle/>
                    <a:p>
                      <a:pPr algn="ctr" fontAlgn="b"/>
                      <a:r>
                        <a:rPr lang="it-IT" sz="4000" u="none" strike="noStrike" dirty="0">
                          <a:effectLst/>
                          <a:latin typeface="Arial Narrow" panose="020B0606020202030204" pitchFamily="34" charset="0"/>
                        </a:rPr>
                        <a:t>kas masuk bersih = Laba bersih + biaya non tunai = </a:t>
                      </a:r>
                      <a:r>
                        <a:rPr lang="it-IT" sz="4000" u="none" strike="noStrike" dirty="0" smtClean="0">
                          <a:effectLst/>
                          <a:latin typeface="Arial Narrow" panose="020B0606020202030204" pitchFamily="34" charset="0"/>
                        </a:rPr>
                        <a:t>15</a:t>
                      </a:r>
                      <a:r>
                        <a:rPr lang="id-ID" sz="4000" u="none" strike="noStrike" dirty="0" smtClean="0">
                          <a:effectLst/>
                          <a:latin typeface="Arial Narrow" panose="020B0606020202030204" pitchFamily="34" charset="0"/>
                        </a:rPr>
                        <a:t>0</a:t>
                      </a:r>
                      <a:r>
                        <a:rPr lang="it-IT" sz="4000" u="none" strike="noStrike" dirty="0" smtClean="0">
                          <a:effectLst/>
                          <a:latin typeface="Arial Narrow" panose="020B0606020202030204" pitchFamily="34" charset="0"/>
                        </a:rPr>
                        <a:t>+ </a:t>
                      </a:r>
                      <a:r>
                        <a:rPr lang="it-IT" sz="4000" u="none" strike="noStrike" dirty="0">
                          <a:effectLst/>
                          <a:latin typeface="Arial Narrow" panose="020B0606020202030204" pitchFamily="34" charset="0"/>
                        </a:rPr>
                        <a:t>300 =</a:t>
                      </a:r>
                      <a:r>
                        <a:rPr lang="it-IT" sz="4000" u="none" strike="noStrike" dirty="0" smtClean="0">
                          <a:effectLst/>
                          <a:latin typeface="Arial Narrow" panose="020B0606020202030204" pitchFamily="34" charset="0"/>
                        </a:rPr>
                        <a:t>45</a:t>
                      </a:r>
                      <a:r>
                        <a:rPr lang="id-ID" sz="4000" u="none" strike="noStrike" dirty="0" smtClean="0">
                          <a:effectLst/>
                          <a:latin typeface="Arial Narrow" panose="020B0606020202030204" pitchFamily="34" charset="0"/>
                        </a:rPr>
                        <a:t>0</a:t>
                      </a:r>
                      <a:endParaRPr lang="it-IT" sz="4000" b="0" i="0" u="none" strike="noStrike" dirty="0">
                        <a:solidFill>
                          <a:srgbClr val="000000"/>
                        </a:solidFill>
                        <a:effectLst/>
                        <a:latin typeface="Arial Narrow" panose="020B0606020202030204" pitchFamily="34" charset="0"/>
                      </a:endParaRPr>
                    </a:p>
                  </a:txBody>
                  <a:tcPr marL="6350" marR="6350" marT="635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30203">
                <a:tc>
                  <a:txBody>
                    <a:bodyPr/>
                    <a:lstStyle/>
                    <a:p>
                      <a:pPr algn="l" fontAlgn="b"/>
                      <a:endParaRPr lang="en-US" sz="2400" b="0" i="0" u="none" strike="noStrike">
                        <a:solidFill>
                          <a:srgbClr val="000000"/>
                        </a:solidFill>
                        <a:effectLst/>
                        <a:latin typeface="Arial Narrow" panose="020B0606020202030204" pitchFamily="34" charset="0"/>
                      </a:endParaRPr>
                    </a:p>
                  </a:txBody>
                  <a:tcPr marL="6350" marR="6350" marT="6350" marB="0" anchor="b"/>
                </a:tc>
                <a:tc>
                  <a:txBody>
                    <a:bodyPr/>
                    <a:lstStyle/>
                    <a:p>
                      <a:pPr algn="l" fontAlgn="b"/>
                      <a:endParaRPr lang="en-US" sz="2400" b="0" i="0" u="none" strike="noStrike">
                        <a:solidFill>
                          <a:srgbClr val="000000"/>
                        </a:solidFill>
                        <a:effectLst/>
                        <a:latin typeface="Arial Narrow" panose="020B0606020202030204" pitchFamily="34" charset="0"/>
                      </a:endParaRPr>
                    </a:p>
                  </a:txBody>
                  <a:tcPr marL="6350" marR="6350" marT="6350" marB="0" anchor="b"/>
                </a:tc>
                <a:tc>
                  <a:txBody>
                    <a:bodyPr/>
                    <a:lstStyle/>
                    <a:p>
                      <a:pPr algn="l" fontAlgn="b"/>
                      <a:endParaRPr lang="en-US" sz="2400" b="0" i="0" u="none" strike="noStrike" dirty="0">
                        <a:solidFill>
                          <a:srgbClr val="000000"/>
                        </a:solidFill>
                        <a:effectLst/>
                        <a:latin typeface="Arial Narrow" panose="020B0606020202030204" pitchFamily="34" charset="0"/>
                      </a:endParaRPr>
                    </a:p>
                  </a:txBody>
                  <a:tcPr marL="6350" marR="6350" marT="6350" marB="0" anchor="b"/>
                </a:tc>
                <a:tc gridSpan="2">
                  <a:txBody>
                    <a:bodyPr/>
                    <a:lstStyle/>
                    <a:p>
                      <a:pPr algn="l" fontAlgn="b"/>
                      <a:endParaRPr lang="en-US" sz="2400" b="0" i="0" u="none" strike="noStrike" dirty="0">
                        <a:solidFill>
                          <a:srgbClr val="000000"/>
                        </a:solidFill>
                        <a:effectLst/>
                        <a:latin typeface="Arial Narrow" panose="020B0606020202030204" pitchFamily="34" charset="0"/>
                      </a:endParaRPr>
                    </a:p>
                  </a:txBody>
                  <a:tcPr marL="6350" marR="6350" marT="6350" marB="0" anchor="b"/>
                </a:tc>
                <a:tc hMerge="1">
                  <a:txBody>
                    <a:bodyPr/>
                    <a:lstStyle/>
                    <a:p>
                      <a:endParaRPr lang="en-US"/>
                    </a:p>
                  </a:txBody>
                  <a:tcPr/>
                </a:tc>
              </a:tr>
            </a:tbl>
          </a:graphicData>
        </a:graphic>
      </p:graphicFrame>
    </p:spTree>
    <p:extLst>
      <p:ext uri="{BB962C8B-B14F-4D97-AF65-F5344CB8AC3E}">
        <p14:creationId xmlns:p14="http://schemas.microsoft.com/office/powerpoint/2010/main" val="37357158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8903" y="2562407"/>
            <a:ext cx="10515600" cy="1325563"/>
          </a:xfrm>
          <a:solidFill>
            <a:schemeClr val="accent1"/>
          </a:solidFill>
        </p:spPr>
        <p:txBody>
          <a:bodyPr/>
          <a:lstStyle/>
          <a:p>
            <a:pPr algn="ctr"/>
            <a:r>
              <a:rPr lang="id-ID" dirty="0" smtClean="0"/>
              <a:t>PERHITUNGAN ALIRAN KAS</a:t>
            </a:r>
            <a:endParaRPr lang="en-US" dirty="0"/>
          </a:p>
        </p:txBody>
      </p:sp>
    </p:spTree>
    <p:extLst>
      <p:ext uri="{BB962C8B-B14F-4D97-AF65-F5344CB8AC3E}">
        <p14:creationId xmlns:p14="http://schemas.microsoft.com/office/powerpoint/2010/main" val="2462458869"/>
      </p:ext>
    </p:extLst>
  </p:cSld>
  <p:clrMapOvr>
    <a:masterClrMapping/>
  </p:clrMapOvr>
  <p:timing>
    <p:tnLst>
      <p:par>
        <p:cTn id="1" dur="indefinite" restart="never" nodeType="tmRoot"/>
      </p:par>
    </p:tnLst>
  </p:timing>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Frame</Template>
  <TotalTime>1158</TotalTime>
  <Words>952</Words>
  <Application>Microsoft Office PowerPoint</Application>
  <PresentationFormat>Widescreen</PresentationFormat>
  <Paragraphs>277</Paragraphs>
  <Slides>19</Slides>
  <Notes>1</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19</vt:i4>
      </vt:variant>
    </vt:vector>
  </HeadingPairs>
  <TitlesOfParts>
    <vt:vector size="31" baseType="lpstr">
      <vt:lpstr>Arial Unicode MS</vt:lpstr>
      <vt:lpstr>Arial</vt:lpstr>
      <vt:lpstr>Arial Narrow</vt:lpstr>
      <vt:lpstr>BankGothic Md BT</vt:lpstr>
      <vt:lpstr>Book Antiqua</vt:lpstr>
      <vt:lpstr>Calibri</vt:lpstr>
      <vt:lpstr>Corbel</vt:lpstr>
      <vt:lpstr>Times New Roman</vt:lpstr>
      <vt:lpstr>Wingdings</vt:lpstr>
      <vt:lpstr>Wingdings 2</vt:lpstr>
      <vt:lpstr>Wingdings 3</vt:lpstr>
      <vt:lpstr>Frame</vt:lpstr>
      <vt:lpstr>KONSEP NETT PRESENT VALUE (NPV)  Dr. Febriansyah, SE., MM., MH.</vt:lpstr>
      <vt:lpstr>KEBUTUHAN DAN SUMBER DANA</vt:lpstr>
      <vt:lpstr>SUMBER  DAN KEBUTUHAN MODAL KERJA</vt:lpstr>
      <vt:lpstr>ALIRAN KAS PROYEK</vt:lpstr>
      <vt:lpstr> aliran kas investasi</vt:lpstr>
      <vt:lpstr>OPERATIONAL CASH FLOW </vt:lpstr>
      <vt:lpstr>TERMINAL CASH FLOW</vt:lpstr>
      <vt:lpstr>PowerPoint Presentation</vt:lpstr>
      <vt:lpstr>PERHITUNGAN ALIRAN KAS</vt:lpstr>
      <vt:lpstr>Contoh Perhitungan aliran kas proyek,   Misal investasi proyek transportasi dengan data sebagai berikut: Harga beli kendaraan 200 jt, Biaya balik nama 25 Jt, Asuranasi selama 5 th sebesar 5Jt, modal kerja yang dibutuhkan 2,5jt. Umur ekonomis 5 th dengan nilai residu 50jt     </vt:lpstr>
      <vt:lpstr>PowerPoint Presentation</vt:lpstr>
      <vt:lpstr>PowerPoint Presentation</vt:lpstr>
      <vt:lpstr>KRITERIA INVESTASI</vt:lpstr>
      <vt:lpstr>PAYBACK PERIOD</vt:lpstr>
      <vt:lpstr>PAYBACK PERIOD</vt:lpstr>
      <vt:lpstr>NET PRESENT VALUE</vt:lpstr>
      <vt:lpstr>PowerPoint Presentation</vt:lpstr>
      <vt:lpstr>INTERNAL RATE OF RETURN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herry subagyo</dc:creator>
  <cp:lastModifiedBy>ASUS</cp:lastModifiedBy>
  <cp:revision>38</cp:revision>
  <dcterms:created xsi:type="dcterms:W3CDTF">2020-12-10T01:02:12Z</dcterms:created>
  <dcterms:modified xsi:type="dcterms:W3CDTF">2024-11-29T01:50:03Z</dcterms:modified>
</cp:coreProperties>
</file>