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555" y="725805"/>
            <a:ext cx="11597640" cy="2111375"/>
          </a:xfrm>
        </p:spPr>
        <p:txBody>
          <a:bodyPr/>
          <a:lstStyle/>
          <a:p>
            <a:r>
              <a:rPr lang="en-US" altLang="en-US" sz="4000" b="1" dirty="0">
                <a:solidFill>
                  <a:schemeClr val="tx1"/>
                </a:solidFill>
                <a:latin typeface="Tahoma" panose="020B0604030504040204" charset="0"/>
                <a:cs typeface="Tahoma" panose="020B0604030504040204" charset="0"/>
              </a:rPr>
              <a:t>Pengantar Manajemen Strategik Pariwisata</a:t>
            </a:r>
            <a:endParaRPr lang="en-US" altLang="en-US" sz="4000" b="1" dirty="0">
              <a:solidFill>
                <a:schemeClr val="tx1"/>
              </a:solidFill>
              <a:latin typeface="Tahoma" panose="020B0604030504040204" charset="0"/>
              <a:cs typeface="Tahoma" panose="020B0604030504040204" charset="0"/>
            </a:endParaRPr>
          </a:p>
        </p:txBody>
      </p:sp>
      <p:sp>
        <p:nvSpPr>
          <p:cNvPr id="3" name="Subtitle 2"/>
          <p:cNvSpPr>
            <a:spLocks noGrp="1"/>
          </p:cNvSpPr>
          <p:nvPr>
            <p:ph type="subTitle" idx="1"/>
          </p:nvPr>
        </p:nvSpPr>
        <p:spPr>
          <a:xfrm>
            <a:off x="758613" y="4632325"/>
            <a:ext cx="10949517" cy="1752600"/>
          </a:xfrm>
        </p:spPr>
        <p:txBody>
          <a:bodyPr/>
          <a:lstStyle/>
          <a:p>
            <a:r>
              <a:rPr lang="en-US" sz="6000" b="1" dirty="0">
                <a:solidFill>
                  <a:schemeClr val="tx1"/>
                </a:solidFill>
                <a:latin typeface="+mj-lt"/>
                <a:ea typeface="+mj-ea"/>
                <a:cs typeface="+mj-cs"/>
              </a:rPr>
              <a:t>Minggu-1</a:t>
            </a:r>
            <a:endParaRPr lang="en-US" sz="6000" b="1" dirty="0">
              <a:solidFill>
                <a:schemeClr val="tx1"/>
              </a:solidFill>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sz="4000" b="1" dirty="0">
                <a:latin typeface="Tahoma" panose="020B0604030504040204" charset="0"/>
                <a:cs typeface="Tahoma" panose="020B0604030504040204" charset="0"/>
                <a:sym typeface="+mn-ea"/>
              </a:rPr>
              <a:t>Definisi, konsep dasar, dan peran strategi</a:t>
            </a:r>
            <a:endParaRPr lang="en-US" altLang="en-US" sz="4000" b="1" dirty="0">
              <a:latin typeface="Tahoma" panose="020B0604030504040204" charset="0"/>
              <a:cs typeface="Tahoma" panose="020B0604030504040204" charset="0"/>
              <a:sym typeface="+mn-ea"/>
            </a:endParaRPr>
          </a:p>
        </p:txBody>
      </p:sp>
      <p:sp>
        <p:nvSpPr>
          <p:cNvPr id="3" name="Content Placeholder 2"/>
          <p:cNvSpPr>
            <a:spLocks noGrp="1"/>
          </p:cNvSpPr>
          <p:nvPr>
            <p:ph idx="1"/>
          </p:nvPr>
        </p:nvSpPr>
        <p:spPr>
          <a:xfrm>
            <a:off x="609600" y="1174750"/>
            <a:ext cx="9733915" cy="4953000"/>
          </a:xfrm>
        </p:spPr>
        <p:txBody>
          <a:bodyPr/>
          <a:p>
            <a:pPr marL="0" indent="0" algn="just">
              <a:buNone/>
            </a:pPr>
            <a:r>
              <a:rPr lang="en-US" altLang="en-US"/>
              <a:t>Strategi pengembangan pariwisata adalah upaya yang dilakukan untuk meningkatkan potensi pariwisata yang ada di suatu kawasan, cara yang dilakukan dapat berupa melakukan perbaikan terhadap infrastruktur yang ada baik itu secara fisik maupun nonfisik, sehingga semua itu bertujuan untuk meningkatkan kesejahteraan masyarakat yang berada disekitar daerah tujuan wisata.</a:t>
            </a: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4000" b="1"/>
              <a:t>Konsep Dasar Pariwisata</a:t>
            </a:r>
            <a:endParaRPr lang="en-US" altLang="en-US" sz="4000" b="1"/>
          </a:p>
        </p:txBody>
      </p:sp>
      <p:sp>
        <p:nvSpPr>
          <p:cNvPr id="3" name="Content Placeholder 2"/>
          <p:cNvSpPr>
            <a:spLocks noGrp="1"/>
          </p:cNvSpPr>
          <p:nvPr>
            <p:ph idx="1"/>
          </p:nvPr>
        </p:nvSpPr>
        <p:spPr/>
        <p:txBody>
          <a:bodyPr/>
          <a:p>
            <a:pPr marL="0" indent="0" algn="just">
              <a:buNone/>
            </a:pPr>
            <a:r>
              <a:rPr lang="en-US" altLang="en-US" sz="2000"/>
              <a:t>Pariwisata berasal dari dua kata yaitu ”pari” dan ”wisata”. Pari mengandung arti berkali-kali, berulang-ulang, berkeliling dari satu tempat ke tempat yang lain (Revida, dkk, 2020). </a:t>
            </a:r>
            <a:endParaRPr lang="en-US" altLang="en-US" sz="2000"/>
          </a:p>
          <a:p>
            <a:pPr marL="0" indent="0" algn="just">
              <a:buNone/>
            </a:pPr>
            <a:endParaRPr lang="en-US" altLang="en-US" sz="2000"/>
          </a:p>
          <a:p>
            <a:pPr marL="0" indent="0" algn="just">
              <a:buNone/>
            </a:pPr>
            <a:r>
              <a:rPr lang="en-US" altLang="en-US" sz="2000"/>
              <a:t>Beberapa pengertian pariwisata diajukan oleh beberapa ahli sebagai berikut:</a:t>
            </a:r>
            <a:endParaRPr lang="en-US" altLang="en-US" sz="2000"/>
          </a:p>
          <a:p>
            <a:pPr marL="0" indent="0" algn="just">
              <a:buNone/>
            </a:pPr>
            <a:endParaRPr lang="en-US" altLang="en-US" sz="2000"/>
          </a:p>
          <a:p>
            <a:pPr marL="0" indent="0" algn="just">
              <a:buNone/>
            </a:pPr>
            <a:r>
              <a:rPr lang="en-US" altLang="en-US" sz="2000"/>
              <a:t>1. Cooper (2008) mendefinisikan pariwisata sebagai serangkaian kegiatan perjalanan yang dilakukan oleh perorangan atau keluarga ataupun kelompok dari tempat tinggal asalnya ke berbagai tempat lain dengan tujuan melakukan kunjungan wisata dan bukan untuk bekerja atau mencari penghasilan di tempat tujuan.</a:t>
            </a:r>
            <a:endParaRPr lang="en-US" altLang="en-US" sz="2000"/>
          </a:p>
          <a:p>
            <a:pPr marL="0" indent="0" algn="just">
              <a:buNone/>
            </a:pPr>
            <a:endParaRPr lang="en-US" altLang="en-US" sz="2000"/>
          </a:p>
          <a:p>
            <a:pPr marL="0" indent="0" algn="just">
              <a:buNone/>
            </a:pPr>
            <a:r>
              <a:rPr lang="en-US" altLang="en-US" sz="2000"/>
              <a:t>2. Revida, dkk (2020) memberi arti pariwisata sebagai suatu kegiatan atau aktivitas yang dilakukan oleh seseorang atau sekelompok orang </a:t>
            </a:r>
            <a:r>
              <a:rPr lang="en-US" altLang="en-US" sz="2000">
                <a:sym typeface="+mn-ea"/>
              </a:rPr>
              <a:t>secara berpindah-pindah dari satu tempat ke tempat lain secara berulang-ulang yang dilakukan untuk sementara waktu dengan maksud untuk menikmati keindahan dan bukan untuk menambah penghasilan atau mencari nafkah.</a:t>
            </a:r>
            <a:endParaRPr lang="en-US" altLang="en-US" sz="2000"/>
          </a:p>
          <a:p>
            <a:pPr marL="0" indent="0" algn="just">
              <a:buNone/>
            </a:pPr>
            <a:endParaRPr lang="en-US" altLang="en-US" sz="2000"/>
          </a:p>
          <a:p>
            <a:pPr marL="0" indent="0" algn="just">
              <a:buNone/>
            </a:pPr>
            <a:endParaRPr lang="en-US" altLang="en-US"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sym typeface="+mn-ea"/>
              </a:rPr>
              <a:t>Konsep Dasar Pariwisata</a:t>
            </a:r>
            <a:endParaRPr lang="en-US"/>
          </a:p>
        </p:txBody>
      </p:sp>
      <p:sp>
        <p:nvSpPr>
          <p:cNvPr id="3" name="Content Placeholder 2"/>
          <p:cNvSpPr>
            <a:spLocks noGrp="1"/>
          </p:cNvSpPr>
          <p:nvPr>
            <p:ph idx="1"/>
          </p:nvPr>
        </p:nvSpPr>
        <p:spPr/>
        <p:txBody>
          <a:bodyPr/>
          <a:p>
            <a:pPr marL="0" indent="0" algn="just">
              <a:buNone/>
            </a:pPr>
            <a:r>
              <a:rPr lang="en-US" altLang="en-US" sz="2000"/>
              <a:t>3. Yoeti (2013) menyatakan pariwisata adalah suatu perjalanan yang dilakukan untuk sementara waktu yang diselenggarakan dari satu tempat ke tempat lain dengan maksud bukan untuk usaha atau mencari nafkah di tempat yang dikunjungi, tetapi semata-mata untuk menikmati perjalanan tersebut guna bertamasya dan rekreasi atau untuk memenuhi keinginan yang beraneka ragam.</a:t>
            </a:r>
            <a:endParaRPr lang="en-US" altLang="en-US" sz="2000"/>
          </a:p>
          <a:p>
            <a:pPr marL="0" indent="0" algn="just">
              <a:buNone/>
            </a:pPr>
            <a:endParaRPr lang="en-US" altLang="en-US" sz="2000"/>
          </a:p>
          <a:p>
            <a:pPr marL="0" indent="0" algn="just">
              <a:buNone/>
            </a:pPr>
            <a:r>
              <a:rPr lang="en-US" altLang="en-US" sz="2000"/>
              <a:t>4. Wardiyanto (2011) mengidentikkan pariwisata dengan ”travel” yang artinya suatu perjalanan yang terencana yang dilakukan secara individu maupun kelompok dari suatu tempat ke tempat yang lain dengan tujuan untuk mendapatkan kepuasan dan kesenangan.</a:t>
            </a:r>
            <a:endParaRPr lang="en-US" altLang="en-US" sz="2000"/>
          </a:p>
          <a:p>
            <a:pPr marL="0" indent="0" algn="just">
              <a:buNone/>
            </a:pPr>
            <a:endParaRPr lang="en-US" alt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t>Manajemen Pariwisata</a:t>
            </a:r>
            <a:endParaRPr lang="en-US" altLang="en-US" b="1"/>
          </a:p>
        </p:txBody>
      </p:sp>
      <p:sp>
        <p:nvSpPr>
          <p:cNvPr id="3" name="Content Placeholder 2"/>
          <p:cNvSpPr>
            <a:spLocks noGrp="1"/>
          </p:cNvSpPr>
          <p:nvPr>
            <p:ph idx="1"/>
          </p:nvPr>
        </p:nvSpPr>
        <p:spPr>
          <a:xfrm>
            <a:off x="609600" y="1174750"/>
            <a:ext cx="9000490" cy="4953000"/>
          </a:xfrm>
        </p:spPr>
        <p:txBody>
          <a:bodyPr/>
          <a:p>
            <a:pPr marL="0" indent="0" algn="just">
              <a:buNone/>
            </a:pPr>
            <a:r>
              <a:rPr lang="en-US" altLang="en-US"/>
              <a:t>Manajemen pariwisata terdiri dari dua kata yaitu manajemen dan pariwisata. Manajemen adalah proses mencapai sesuatu melalui kegiatan orang lain. </a:t>
            </a:r>
            <a:endParaRPr lang="en-US" altLang="en-US"/>
          </a:p>
          <a:p>
            <a:pPr marL="0" indent="0" algn="just">
              <a:buNone/>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40690" y="190500"/>
            <a:ext cx="10972800" cy="582613"/>
          </a:xfrm>
        </p:spPr>
        <p:txBody>
          <a:bodyPr/>
          <a:p>
            <a:r>
              <a:rPr lang="en-US" altLang="en-US" b="1">
                <a:sym typeface="+mn-ea"/>
              </a:rPr>
              <a:t>Pengertian manajemen pariwisata </a:t>
            </a:r>
            <a:endParaRPr lang="en-US" altLang="en-US" b="1">
              <a:sym typeface="+mn-ea"/>
            </a:endParaRPr>
          </a:p>
        </p:txBody>
      </p:sp>
      <p:sp>
        <p:nvSpPr>
          <p:cNvPr id="3" name="Content Placeholder 2"/>
          <p:cNvSpPr>
            <a:spLocks noGrp="1"/>
          </p:cNvSpPr>
          <p:nvPr>
            <p:ph idx="1"/>
          </p:nvPr>
        </p:nvSpPr>
        <p:spPr>
          <a:xfrm>
            <a:off x="356870" y="1403350"/>
            <a:ext cx="10972800" cy="4953000"/>
          </a:xfrm>
        </p:spPr>
        <p:txBody>
          <a:bodyPr/>
          <a:p>
            <a:pPr marL="0" indent="0" algn="just">
              <a:buNone/>
            </a:pPr>
            <a:r>
              <a:rPr lang="en-US" altLang="en-US" sz="2000"/>
              <a:t>1.Darwis (2019) menyatakan </a:t>
            </a:r>
            <a:r>
              <a:rPr lang="en-US" altLang="en-US" sz="2000"/>
              <a:t>manajemen pariwisata adalah menyelaraskan pertumbuhan ekonomi dan pendapatan dengan layanan pariwisata, perlindungan lingkungan dan konservasi keanekaragaman budaya.</a:t>
            </a:r>
            <a:endParaRPr lang="en-US" altLang="en-US" sz="2000"/>
          </a:p>
          <a:p>
            <a:pPr marL="0" indent="0" algn="just">
              <a:buNone/>
            </a:pPr>
            <a:endParaRPr lang="en-US" altLang="en-US" sz="2000"/>
          </a:p>
          <a:p>
            <a:pPr marL="0" indent="0" algn="just">
              <a:buNone/>
            </a:pPr>
            <a:r>
              <a:rPr lang="en-US" altLang="en-US" sz="2000"/>
              <a:t>2. Bambang &amp; Roedjinandari (2017) mengatakan manajemen pariwisata pada dasarnya menitikberatkan pada pengelolaan sumber daya pariwisata, interaksi antara wisatawan dengan alam dan masyarakat lokal di daerah tujuan wisata.</a:t>
            </a:r>
            <a:endParaRPr lang="en-US" altLang="en-US" sz="2000"/>
          </a:p>
          <a:p>
            <a:pPr marL="0" indent="0" algn="just">
              <a:buNone/>
            </a:pPr>
            <a:endParaRPr lang="en-US" altLang="en-US" sz="2000"/>
          </a:p>
          <a:p>
            <a:pPr marL="0" indent="0" algn="just">
              <a:buNone/>
            </a:pPr>
            <a:r>
              <a:rPr lang="en-US" altLang="en-US" sz="2000"/>
              <a:t>3. Gabur &amp; Sukana (2020) menyampai manajemen pariwisata sebagai suatu instrumen yang spesifik digunakan agar sebuah instansi dapat mencapai hasil guna mendapatkan fasilitas destinasi pelayanan yang mengacu dengan kepariwisataan. </a:t>
            </a:r>
            <a:endParaRPr lang="en-US" altLang="en-US" sz="2000"/>
          </a:p>
          <a:p>
            <a:pPr marL="0" indent="0" algn="just">
              <a:buNone/>
            </a:pPr>
            <a:endParaRPr lang="en-US" altLang="en-US" sz="2000"/>
          </a:p>
          <a:p>
            <a:pPr marL="0" indent="0" algn="just">
              <a:buNone/>
            </a:pPr>
            <a:r>
              <a:rPr lang="en-US" altLang="en-US" sz="2000"/>
              <a:t>4. Manson, Johnston &amp; Twynam (2000) memberi batasan manajemen pariwisata adalah kegiatan memindahkan sementara tempat-tempat wisata ke beberapa tujuan selain pekerjaan atau tempat tinggal dan mengkoordinasikannya sehingga anggota dapat menikmatinya.</a:t>
            </a:r>
            <a:endParaRPr lang="en-US" alt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4000" b="1"/>
              <a:t>Prinsip-Prinsip Manajemen Pariwisata</a:t>
            </a:r>
            <a:endParaRPr lang="en-US" altLang="en-US" sz="4000" b="1"/>
          </a:p>
        </p:txBody>
      </p:sp>
      <p:sp>
        <p:nvSpPr>
          <p:cNvPr id="3" name="Content Placeholder 2"/>
          <p:cNvSpPr>
            <a:spLocks noGrp="1"/>
          </p:cNvSpPr>
          <p:nvPr>
            <p:ph idx="1"/>
          </p:nvPr>
        </p:nvSpPr>
        <p:spPr>
          <a:xfrm>
            <a:off x="609600" y="1174750"/>
            <a:ext cx="10010775" cy="4953000"/>
          </a:xfrm>
        </p:spPr>
        <p:txBody>
          <a:bodyPr/>
          <a:p>
            <a:pPr marL="0" indent="0" algn="just">
              <a:buNone/>
            </a:pPr>
            <a:r>
              <a:rPr lang="en-US" altLang="en-US" sz="2000"/>
              <a:t>Menurut Cox yang dikutip oleh Darwis (2019), menyatakan beberapa prinsip manajemen pariwisata yaitu:</a:t>
            </a:r>
            <a:endParaRPr lang="en-US" altLang="en-US" sz="2000"/>
          </a:p>
          <a:p>
            <a:pPr marL="0" indent="0" algn="just">
              <a:buNone/>
            </a:pPr>
            <a:endParaRPr lang="en-US" altLang="en-US" sz="2000"/>
          </a:p>
          <a:p>
            <a:pPr marL="0" indent="0" algn="just">
              <a:buNone/>
            </a:pPr>
            <a:r>
              <a:rPr lang="en-US" altLang="en-US" sz="2000"/>
              <a:t>1. Pariwisata yang dibangun dan dikembangkan harus berlandaskan pada kearifan lokal dan special local sense yang mencerminkan ciri khas unik situs budaya dan lingkungan.</a:t>
            </a:r>
            <a:endParaRPr lang="en-US" altLang="en-US" sz="2000"/>
          </a:p>
          <a:p>
            <a:pPr marL="0" indent="0" algn="just">
              <a:buNone/>
            </a:pPr>
            <a:r>
              <a:rPr lang="en-US" altLang="en-US" sz="2000"/>
              <a:t>2. Kawasan pariwisata yang dikembangkan harus bertumpu pada konservasi, perlindungan, serta pertumbuhan kualitas sumber daya.</a:t>
            </a:r>
            <a:endParaRPr lang="en-US" altLang="en-US" sz="2000"/>
          </a:p>
          <a:p>
            <a:pPr marL="0" indent="0" algn="just">
              <a:buNone/>
            </a:pPr>
            <a:r>
              <a:rPr lang="en-US" altLang="en-US" sz="2000"/>
              <a:t>3. Budaya lokal menjadi sumber utama dalam mengembangkan atraksi wisata tambahan.</a:t>
            </a:r>
            <a:endParaRPr lang="en-US" altLang="en-US" sz="2000"/>
          </a:p>
          <a:p>
            <a:pPr marL="0" indent="0" algn="just">
              <a:buNone/>
            </a:pPr>
            <a:r>
              <a:rPr lang="en-US" altLang="en-US" sz="2000"/>
              <a:t>4. Keunikan budaya dan lingkungan lokal menjadi tumpuan utama dalam memberikan pelayanan pada wisatawan yang berkunjung.</a:t>
            </a:r>
            <a:endParaRPr lang="en-US" altLang="en-US" sz="2000"/>
          </a:p>
          <a:p>
            <a:pPr marL="0" indent="0" algn="just">
              <a:buNone/>
            </a:pPr>
            <a:r>
              <a:rPr lang="en-US" altLang="en-US" sz="2000"/>
              <a:t>5. Mendukung dan menerima pembangunan dan pengembangan pariwisata apabila telah terbukti membawa dampak positif.</a:t>
            </a:r>
            <a:endParaRPr lang="en-US" altLang="en-US" sz="2000"/>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3855</Words>
  <Application>WPS Slides</Application>
  <PresentationFormat>Widescreen</PresentationFormat>
  <Paragraphs>52</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Arial</vt:lpstr>
      <vt:lpstr>SimSun</vt:lpstr>
      <vt:lpstr>Wingdings</vt:lpstr>
      <vt:lpstr>Calibri Light</vt:lpstr>
      <vt:lpstr>Calibri</vt:lpstr>
      <vt:lpstr>Microsoft YaHei</vt:lpstr>
      <vt:lpstr>Arial Unicode MS</vt:lpstr>
      <vt:lpstr>Tahoma</vt:lpstr>
      <vt:lpstr>Blue Waves</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Manajemen Strategik Pariwisata</dc:title>
  <dc:creator>User</dc:creator>
  <cp:lastModifiedBy>Kja Idris Asmuni</cp:lastModifiedBy>
  <cp:revision>1</cp:revision>
  <dcterms:created xsi:type="dcterms:W3CDTF">2025-04-15T04:37:57Z</dcterms:created>
  <dcterms:modified xsi:type="dcterms:W3CDTF">2025-04-15T04:37:58Z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C31B171CDA5C46A983B6E5CD24F79D32_12</vt:lpwstr>
  </property>
  <property fmtid="{D5CDD505-2E9C-101B-9397-08002B2CF9AE}" pid="3" name="KSOProductBuildVer">
    <vt:lpwstr>1033-12.2.0.20782</vt:lpwstr>
  </property>
</Properties>
</file>