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68" r:id="rId1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118"/>
  </p:normalViewPr>
  <p:slideViewPr>
    <p:cSldViewPr>
      <p:cViewPr varScale="1">
        <p:scale>
          <a:sx n="72" d="100"/>
          <a:sy n="72" d="100"/>
        </p:scale>
        <p:origin x="2160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16783" y="2519933"/>
            <a:ext cx="3710432" cy="632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24572" y="606424"/>
            <a:ext cx="7094854" cy="8030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2585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8800" y="6384786"/>
            <a:ext cx="2069464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92803" y="6384786"/>
            <a:ext cx="73913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487" y="312102"/>
            <a:ext cx="736219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Arial MT"/>
                <a:cs typeface="Arial MT"/>
              </a:rPr>
              <a:t>KDMK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MK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: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SITIAKMA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PEMROGRAMAN</a:t>
            </a:r>
            <a:r>
              <a:rPr sz="1100" spc="254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(Edit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dari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“VIEW-</a:t>
            </a:r>
            <a:r>
              <a:rPr sz="1100" dirty="0">
                <a:latin typeface="Arial MT"/>
                <a:cs typeface="Arial MT"/>
              </a:rPr>
              <a:t>SLIDE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MASTER”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,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jika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sudah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“CLOSE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MSTER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VIEW”)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1483550" y="1794401"/>
            <a:ext cx="6172200" cy="123238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0955" algn="ctr">
              <a:lnSpc>
                <a:spcPct val="100000"/>
              </a:lnSpc>
              <a:spcBef>
                <a:spcPts val="130"/>
              </a:spcBef>
            </a:pPr>
            <a:r>
              <a:rPr lang="en-US" sz="3950" dirty="0" err="1">
                <a:solidFill>
                  <a:srgbClr val="001F5F"/>
                </a:solidFill>
                <a:latin typeface="Cambria"/>
                <a:cs typeface="Cambria"/>
              </a:rPr>
              <a:t>Tindak</a:t>
            </a:r>
            <a:r>
              <a:rPr lang="en-US" sz="39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3950" dirty="0" err="1">
                <a:solidFill>
                  <a:srgbClr val="001F5F"/>
                </a:solidFill>
                <a:latin typeface="Cambria"/>
                <a:cs typeface="Cambria"/>
              </a:rPr>
              <a:t>Pidana</a:t>
            </a:r>
            <a:r>
              <a:rPr lang="en-US" sz="39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3950" dirty="0" err="1">
                <a:solidFill>
                  <a:srgbClr val="001F5F"/>
                </a:solidFill>
                <a:latin typeface="Cambria"/>
                <a:cs typeface="Cambria"/>
              </a:rPr>
              <a:t>Hubungan</a:t>
            </a:r>
            <a:r>
              <a:rPr lang="en-US" sz="395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US" sz="3950" dirty="0" err="1">
                <a:solidFill>
                  <a:srgbClr val="001F5F"/>
                </a:solidFill>
                <a:latin typeface="Cambria"/>
                <a:cs typeface="Cambria"/>
              </a:rPr>
              <a:t>Kontraktual</a:t>
            </a:r>
            <a:endParaRPr sz="3950" dirty="0">
              <a:latin typeface="Cambria"/>
              <a:cs typeface="Cambri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10500" y="57150"/>
            <a:ext cx="1276350" cy="128587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5350" y="4962525"/>
            <a:ext cx="7415276" cy="68103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211262" y="4466844"/>
            <a:ext cx="6799580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3950" b="1" spc="-20" dirty="0">
                <a:solidFill>
                  <a:srgbClr val="001F5F"/>
                </a:solidFill>
                <a:latin typeface="Cambria"/>
                <a:cs typeface="Cambria"/>
              </a:rPr>
              <a:t>Dewi </a:t>
            </a:r>
            <a:r>
              <a:rPr lang="en-US" sz="3950" b="1" spc="-20" dirty="0" err="1">
                <a:solidFill>
                  <a:srgbClr val="001F5F"/>
                </a:solidFill>
                <a:latin typeface="Cambria"/>
                <a:cs typeface="Cambria"/>
              </a:rPr>
              <a:t>Noviyanti</a:t>
            </a:r>
            <a:r>
              <a:rPr sz="3950" b="1" spc="-20" dirty="0">
                <a:solidFill>
                  <a:srgbClr val="001F5F"/>
                </a:solidFill>
                <a:latin typeface="Cambria"/>
                <a:cs typeface="Cambria"/>
              </a:rPr>
              <a:t>, </a:t>
            </a:r>
            <a:r>
              <a:rPr sz="3950" b="1" dirty="0">
                <a:solidFill>
                  <a:srgbClr val="001F5F"/>
                </a:solidFill>
                <a:latin typeface="Cambria"/>
                <a:cs typeface="Cambria"/>
              </a:rPr>
              <a:t>S.H.,</a:t>
            </a:r>
            <a:r>
              <a:rPr sz="395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950" b="1" spc="-20" dirty="0">
                <a:solidFill>
                  <a:srgbClr val="001F5F"/>
                </a:solidFill>
                <a:latin typeface="Cambria"/>
                <a:cs typeface="Cambria"/>
              </a:rPr>
              <a:t>M.H.</a:t>
            </a:r>
            <a:endParaRPr sz="3950" dirty="0">
              <a:latin typeface="Cambria"/>
              <a:cs typeface="Cambri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188075" y="6384786"/>
            <a:ext cx="213550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spc="-20" dirty="0">
                <a:latin typeface="Arial MT"/>
                <a:cs typeface="Arial MT"/>
              </a:rPr>
              <a:t>Tanggal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Berlaku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07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April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2021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8" name="Persegi Panjang 17">
            <a:extLst>
              <a:ext uri="{FF2B5EF4-FFF2-40B4-BE49-F238E27FC236}">
                <a16:creationId xmlns:a16="http://schemas.microsoft.com/office/drawing/2014/main" id="{5102F62F-4EDA-1087-D0EE-E9EF5F2359E9}"/>
              </a:ext>
            </a:extLst>
          </p:cNvPr>
          <p:cNvSpPr/>
          <p:nvPr/>
        </p:nvSpPr>
        <p:spPr>
          <a:xfrm>
            <a:off x="2819400" y="3316899"/>
            <a:ext cx="3216275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Pertemuan Ke 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4066738-86AA-E20F-7B13-5A27A5732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663C531-454B-D2A6-217B-0420CE5A8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368972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Unsur-Unsur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Subyektif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jahat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rea)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Obyektif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melanggar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Kesalahan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Bagaimana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kesalahan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pembuatan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pelaksanaannya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66639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A06AE6E-FA97-5A91-94BA-178C2082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572" y="606424"/>
            <a:ext cx="7094854" cy="1400383"/>
          </a:xfrm>
        </p:spPr>
        <p:txBody>
          <a:bodyPr/>
          <a:lstStyle/>
          <a:p>
            <a:pPr algn="ctr"/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Sanksi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Hukum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br>
              <a:rPr lang="id-ID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d-ID" dirty="0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9FC70808-3024-F6FD-06C7-55F6AA6FB0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421346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Sanksi</a:t>
            </a: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Penjara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dikenakan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pelaku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Sanksi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rugi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kerugian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dituntut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dirugikan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Peran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Mediasi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Alternatif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penyelesaian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sengketa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63902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140A60E-3C1A-DF7F-B429-E1C42504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D3EBF2C-F050-898D-1791-BD78EEC89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421346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Upaya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Pencegahan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Peran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Advokat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Notaris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Pentingnya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konsultasi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pembuatan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Verifikasi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Validasi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Pemeriksaan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pemalsuan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Pendidikan Hukum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kepada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Masyarakat: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Penyuluhan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risiko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1305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3F23AD45-EB6C-FE28-AB6E-10664A303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542" y="457200"/>
            <a:ext cx="8082915" cy="5467331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Jenis-jenis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Indonesia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ditemui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praktik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Indonesia: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Beli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beli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mana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penjual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berjanji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menyerahkan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kepada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pembeli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pembeli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berjanji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membayar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harga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Utama: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Penjual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menyerahkan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Pembeli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membayar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harga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disepakati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Contoh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Pembelian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rumah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kendaraan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dagangan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049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1E8AE286-9D23-5E04-1172-566C736C5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663306"/>
            <a:ext cx="8082915" cy="613110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Sewa-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Leasing)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Definisi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sewa-menyewa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pemilik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pemilik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menyerahkan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selama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waktu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syarat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membayar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imbalannya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Utama: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(lessee)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menerima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penggunaan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Penyewa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membayar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harga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sewa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selama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jangka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waktu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Contoh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Sewa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apartemen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kendaraan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peralatan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kantor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Definisi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pemberi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menyatakan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meliputi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kedua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belah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Utama: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disepakati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Pemberi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gaji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Contoh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karyawan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4029584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487" y="312102"/>
            <a:ext cx="736219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Arial MT"/>
                <a:cs typeface="Arial MT"/>
              </a:rPr>
              <a:t>KDMK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MK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: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SITIAKMA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PEMROGRAMAN</a:t>
            </a:r>
            <a:r>
              <a:rPr sz="1100" spc="254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(Edit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dari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“VIEW-</a:t>
            </a:r>
            <a:r>
              <a:rPr sz="1100" dirty="0">
                <a:latin typeface="Arial MT"/>
                <a:cs typeface="Arial MT"/>
              </a:rPr>
              <a:t>SLIDE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MASTER”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,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jika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sudah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“CLOSE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MSTER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VIEW”)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188075" y="6384786"/>
            <a:ext cx="213550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spc="-20" dirty="0">
                <a:latin typeface="Arial MT"/>
                <a:cs typeface="Arial MT"/>
              </a:rPr>
              <a:t>Tanggal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Berlaku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07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April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2021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71545" y="3524250"/>
            <a:ext cx="220789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b="0" dirty="0">
                <a:solidFill>
                  <a:srgbClr val="888888"/>
                </a:solidFill>
                <a:latin typeface="Wingdings"/>
                <a:cs typeface="Wingdings"/>
              </a:rPr>
              <a:t></a:t>
            </a:r>
            <a:r>
              <a:rPr sz="3950" b="0" spc="45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950" dirty="0">
                <a:solidFill>
                  <a:srgbClr val="888888"/>
                </a:solidFill>
                <a:latin typeface="Times New Roman"/>
                <a:cs typeface="Times New Roman"/>
              </a:rPr>
              <a:t>END</a:t>
            </a:r>
            <a:r>
              <a:rPr sz="3950" spc="40" dirty="0">
                <a:solidFill>
                  <a:srgbClr val="888888"/>
                </a:solidFill>
                <a:latin typeface="Times New Roman"/>
                <a:cs typeface="Times New Roman"/>
              </a:rPr>
              <a:t> </a:t>
            </a:r>
            <a:r>
              <a:rPr sz="3950" b="0" spc="-50" dirty="0">
                <a:solidFill>
                  <a:srgbClr val="888888"/>
                </a:solidFill>
                <a:latin typeface="Wingdings"/>
                <a:cs typeface="Wingdings"/>
              </a:rPr>
              <a:t></a:t>
            </a:r>
            <a:endParaRPr sz="3950">
              <a:latin typeface="Wingdings"/>
              <a:cs typeface="Wingding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9487" y="312102"/>
            <a:ext cx="736219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Arial MT"/>
                <a:cs typeface="Arial MT"/>
              </a:rPr>
              <a:t>KDMK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MK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: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SITIAKMA</a:t>
            </a:r>
            <a:r>
              <a:rPr sz="1100" spc="-5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–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PEMROGRAMAN</a:t>
            </a:r>
            <a:r>
              <a:rPr sz="1100" spc="254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(Edit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dari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“VIEW-</a:t>
            </a:r>
            <a:r>
              <a:rPr sz="1100" dirty="0">
                <a:latin typeface="Arial MT"/>
                <a:cs typeface="Arial MT"/>
              </a:rPr>
              <a:t>SLIDE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MASTER”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,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jika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sudah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“CLOSE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MSTER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VIEW”)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No.</a:t>
            </a:r>
            <a:r>
              <a:rPr spc="-25" dirty="0"/>
              <a:t> </a:t>
            </a:r>
            <a:r>
              <a:rPr dirty="0"/>
              <a:t>Dokumen</a:t>
            </a:r>
            <a:r>
              <a:rPr spc="-5" dirty="0"/>
              <a:t> </a:t>
            </a:r>
            <a:r>
              <a:rPr dirty="0"/>
              <a:t>:</a:t>
            </a:r>
            <a:r>
              <a:rPr spc="-15" dirty="0"/>
              <a:t> </a:t>
            </a:r>
            <a:r>
              <a:rPr spc="-10" dirty="0"/>
              <a:t>4FM-DP40101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dirty="0"/>
              <a:t>Revisi</a:t>
            </a:r>
            <a:r>
              <a:rPr spc="-35" dirty="0"/>
              <a:t> </a:t>
            </a:r>
            <a:r>
              <a:rPr dirty="0"/>
              <a:t>:</a:t>
            </a:r>
            <a:r>
              <a:rPr spc="5" dirty="0"/>
              <a:t> </a:t>
            </a:r>
            <a:r>
              <a:rPr spc="-25" dirty="0"/>
              <a:t>00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188075" y="6384786"/>
            <a:ext cx="213550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0"/>
              </a:lnSpc>
            </a:pPr>
            <a:r>
              <a:rPr sz="1200" spc="-20" dirty="0">
                <a:latin typeface="Arial MT"/>
                <a:cs typeface="Arial MT"/>
              </a:rPr>
              <a:t>Tanggal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Berlaku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: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07</a:t>
            </a:r>
            <a:r>
              <a:rPr sz="1200" spc="-8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April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20" dirty="0">
                <a:latin typeface="Arial MT"/>
                <a:cs typeface="Arial MT"/>
              </a:rPr>
              <a:t>2021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4572" y="606424"/>
            <a:ext cx="7094854" cy="521360"/>
          </a:xfrm>
          <a:prstGeom prst="rect">
            <a:avLst/>
          </a:prstGeom>
        </p:spPr>
        <p:txBody>
          <a:bodyPr vert="horz" wrap="square" lIns="0" tIns="241998" rIns="0" bIns="0" rtlCol="0">
            <a:spAutoFit/>
          </a:bodyPr>
          <a:lstStyle/>
          <a:p>
            <a:pPr marL="793115">
              <a:lnSpc>
                <a:spcPct val="100000"/>
              </a:lnSpc>
              <a:spcBef>
                <a:spcPts val="125"/>
              </a:spcBef>
            </a:pPr>
            <a:r>
              <a:rPr sz="1800" dirty="0" err="1"/>
              <a:t>Pengertian</a:t>
            </a:r>
            <a:r>
              <a:rPr sz="1800" spc="-90" dirty="0"/>
              <a:t> </a:t>
            </a:r>
            <a:r>
              <a:rPr lang="en-US" sz="1800" spc="-90" dirty="0" err="1"/>
              <a:t>Tindak</a:t>
            </a:r>
            <a:r>
              <a:rPr lang="en-US" sz="1800" spc="-90" dirty="0"/>
              <a:t> </a:t>
            </a:r>
            <a:r>
              <a:rPr lang="en-US" sz="1800" spc="-90" dirty="0" err="1"/>
              <a:t>Pidana</a:t>
            </a:r>
            <a:r>
              <a:rPr lang="en-US" sz="1800" spc="-90" dirty="0"/>
              <a:t> </a:t>
            </a:r>
            <a:r>
              <a:rPr lang="en-US" sz="1800" spc="-90" dirty="0" err="1"/>
              <a:t>Hubungan</a:t>
            </a:r>
            <a:r>
              <a:rPr lang="en-US" sz="1800" spc="-90" dirty="0"/>
              <a:t> </a:t>
            </a:r>
            <a:r>
              <a:rPr lang="en-US" sz="1800" spc="-90" dirty="0" err="1"/>
              <a:t>Kontraktual</a:t>
            </a:r>
            <a:endParaRPr sz="1800"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81000" y="1224621"/>
            <a:ext cx="8082915" cy="55019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just">
              <a:lnSpc>
                <a:spcPct val="102000"/>
              </a:lnSpc>
              <a:spcBef>
                <a:spcPts val="60"/>
              </a:spcBef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merujuk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melanggar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akibat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Jika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perbuatan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merugikan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lain,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menimbulkan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2700" marR="5080" algn="just">
              <a:lnSpc>
                <a:spcPct val="102000"/>
              </a:lnSpc>
              <a:spcBef>
                <a:spcPts val="60"/>
              </a:spcBef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700" marR="5080" algn="just">
              <a:lnSpc>
                <a:spcPct val="102000"/>
              </a:lnSpc>
              <a:spcBef>
                <a:spcPts val="60"/>
              </a:spcBef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contoh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55600" marR="5080" indent="-342900" algn="just">
              <a:lnSpc>
                <a:spcPct val="102000"/>
              </a:lnSpc>
              <a:spcBef>
                <a:spcPts val="60"/>
              </a:spcBef>
              <a:buAutoNum type="arabicPeriod"/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Penipuan</a:t>
            </a: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 Fraud :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penipuan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ketika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informasi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salah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menyesatkan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mempengaruhi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55600" marR="5080" indent="-342900" algn="just">
              <a:lnSpc>
                <a:spcPct val="102000"/>
              </a:lnSpc>
              <a:spcBef>
                <a:spcPts val="60"/>
              </a:spcBef>
              <a:buAutoNum type="arabicPeriod"/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Penggelapan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(Embezzlement)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enggelapan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ketika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mengelola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menguasai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milik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lain,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pribadi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55600" marR="5080" indent="-342900" algn="just">
              <a:lnSpc>
                <a:spcPct val="102000"/>
              </a:lnSpc>
              <a:spcBef>
                <a:spcPts val="60"/>
              </a:spcBef>
              <a:buAutoNum type="arabicPeriod"/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700" marR="5080" algn="just">
              <a:lnSpc>
                <a:spcPct val="102000"/>
              </a:lnSpc>
              <a:spcBef>
                <a:spcPts val="60"/>
              </a:spcBef>
            </a:pPr>
            <a:endParaRPr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12BC971-4DFD-2C71-778B-8E5E1C5C8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75" y="606424"/>
            <a:ext cx="7582851" cy="307777"/>
          </a:xfrm>
        </p:spPr>
        <p:txBody>
          <a:bodyPr/>
          <a:lstStyle/>
          <a:p>
            <a:pPr algn="ctr"/>
            <a:r>
              <a:rPr lang="id-ID" sz="2000" dirty="0"/>
              <a:t>Contoh Tindak Pidana Hubungan Kontraktual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3DD6AC5C-4750-6C26-9A74-23626814E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492686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d-ID" dirty="0"/>
              <a:t>3.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Pemalsuan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(Forgery)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Pemalsuan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ketika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memalsukan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berkaitan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menandatangani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dokumen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persetujuan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palsu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Pelanggaran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(Breach of Contract</a:t>
            </a:r>
            <a:r>
              <a:rPr lang="id-ID" sz="12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Meskipun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pelanggaran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selalu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dianggap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pengertian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pelanggaran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berujung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kriminal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penipuan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pemalsuan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sengaja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merugikan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lain.</a:t>
            </a:r>
            <a:endParaRPr lang="id-ID" sz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017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F094D65F-CCCE-6287-85CA-8AC773AC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381000"/>
            <a:ext cx="8082915" cy="661347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Korupsi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(Corruption)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terutama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pemerintah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sektor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korupsi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sogokan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memenangkan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mengubah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sudah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disepakati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demi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keuntungan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pribadi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id-ID" dirty="0"/>
              <a:t>6.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Pencucian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Uang (Money Laundering)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pencucian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jika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terlibat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usaha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menyembunyikan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asal-usul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uang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kegiatan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ilegal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transaksi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Penganiayaan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Kekerasan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ekstrem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penganiayaan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kekerasan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rangka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menegakkan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memaksa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lain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0264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482B6728-0774-A5D7-42FF-86471BF0E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359790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terjadi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dikenakan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sanksi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berbeda-beda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tergantung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jenis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pelanggarannya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kasus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dikenakan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penjara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bahkan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lainnya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merugikan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pidana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mempengaruhi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sendiri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apabila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dibuat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dasar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penipuan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penggelapan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pemalsuan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dianggap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batal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demi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8288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8B9487C2-1DEA-376C-BA9C-0583E7F4A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4164902"/>
          </a:xfrm>
        </p:spPr>
        <p:txBody>
          <a:bodyPr/>
          <a:lstStyle/>
          <a:p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timbul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dua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disepakati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bersama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di mana masing-masing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sesuai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tercantum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hubungan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kontraktual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para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berjanji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tindakan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tertentu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apabila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lain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menuntut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pemenuhan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rugi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3694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Teks 2">
            <a:extLst>
              <a:ext uri="{FF2B5EF4-FFF2-40B4-BE49-F238E27FC236}">
                <a16:creationId xmlns:a16="http://schemas.microsoft.com/office/drawing/2014/main" id="{9282147A-53BA-A504-B0DE-053F5B747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359790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umum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dibuat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oleh dua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dipertanggungjawabkan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berbentuk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tertulis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maupun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meskipun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lebih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dibuat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tertulis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menghindari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sengketa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kemudian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juga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selama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syarat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ketentuan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akibat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berarti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apabila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salah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dikenakan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sanksi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berupa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ganti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rugi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bahkan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pembatalan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2734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E69E33B-33AB-0A36-D8FD-2C70C061A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572" y="606424"/>
            <a:ext cx="7094854" cy="738664"/>
          </a:xfrm>
        </p:spPr>
        <p:txBody>
          <a:bodyPr/>
          <a:lstStyle/>
          <a:p>
            <a:pPr algn="ctr"/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sebuah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mengikat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dipenuhi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Unsur-unsur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br>
              <a:rPr lang="id-ID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id-ID" sz="1600" dirty="0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EF199AED-6511-BE33-FE1D-64AB867AF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143000"/>
            <a:ext cx="8082915" cy="501169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sebuah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mengikat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secara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dipenuhi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Unsur-unsur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adalah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Kesepakatan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/>
              <a:t>(Consensual Agreement)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Kedua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sepakat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Kesepakatan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biasanya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tercapai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melalui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penawaran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(offer)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penerimaan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(acceptance)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tawaran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Kecakapan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para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(Capacity to Contract)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Pihak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membuat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kecakapan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yaitu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sudah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dewasa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berada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bawah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pengampuan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dan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sedang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keadaan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terpaksa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bawah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pengaruh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tekanan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ancaman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endParaRPr lang="id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526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3FE96B1-A18A-1E85-C9E5-0918B4222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0B13FBD6-1E9F-1F42-4069-16840FF4C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75" y="1626298"/>
            <a:ext cx="8082915" cy="436016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halal (Legality of the Object)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Isi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mencakup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hal-hal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bertentangan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perundang-undangan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berlaku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Jika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maka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batal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demi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(Legal Cause)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-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tujuan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yaitu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alasan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atau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maksud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menurut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Sebab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seperti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perjanjian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kegiatan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melanggar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dapat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kontrak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menjadi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tidak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sah</a:t>
            </a:r>
            <a:r>
              <a:rPr lang="en-U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id-ID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90583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1392</Words>
  <Application>Microsoft Macintosh PowerPoint</Application>
  <PresentationFormat>Tampilan Layar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22" baseType="lpstr">
      <vt:lpstr>Aptos</vt:lpstr>
      <vt:lpstr>Arial</vt:lpstr>
      <vt:lpstr>Arial MT</vt:lpstr>
      <vt:lpstr>Cambria</vt:lpstr>
      <vt:lpstr>Times New Roman</vt:lpstr>
      <vt:lpstr>Wingdings</vt:lpstr>
      <vt:lpstr>Office Theme</vt:lpstr>
      <vt:lpstr>Tindak Pidana Hubungan Kontraktual</vt:lpstr>
      <vt:lpstr>Pengertian Tindak Pidana Hubungan Kontraktual</vt:lpstr>
      <vt:lpstr>Contoh Tindak Pidana Hubungan Kontraktual</vt:lpstr>
      <vt:lpstr>Presentasi PowerPoint</vt:lpstr>
      <vt:lpstr>Presentasi PowerPoint</vt:lpstr>
      <vt:lpstr>Presentasi PowerPoint</vt:lpstr>
      <vt:lpstr>Presentasi PowerPoint</vt:lpstr>
      <vt:lpstr>Untuk sebuah kontrak dapat sah dan mengikat secara hukum, ada beberapa unsur yang harus dipenuhi. Unsur-unsur tersebut adalah: </vt:lpstr>
      <vt:lpstr>Presentasi PowerPoint</vt:lpstr>
      <vt:lpstr>Presentasi PowerPoint</vt:lpstr>
      <vt:lpstr>Sanksi Hukum Terhadap Tindak Pidana dalam Kontrak </vt:lpstr>
      <vt:lpstr>Presentasi PowerPoint</vt:lpstr>
      <vt:lpstr>Presentasi PowerPoint</vt:lpstr>
      <vt:lpstr>Presentasi PowerPoint</vt:lpstr>
      <vt:lpstr> END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sondikaragani5</cp:lastModifiedBy>
  <cp:revision>5</cp:revision>
  <dcterms:created xsi:type="dcterms:W3CDTF">2024-12-16T12:23:28Z</dcterms:created>
  <dcterms:modified xsi:type="dcterms:W3CDTF">2024-12-18T04:52:05Z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2024-12-16T00:00:00Z</vt:filetime>
  </property>
  <property fmtid="{D5CDD505-2E9C-101B-9397-08002B2CF9AE}" pid="3" name="LastSaved">
    <vt:filetime>2024-12-16T00:00:00Z</vt:filetime>
  </property>
</Properties>
</file>