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59" d="100"/>
          <a:sy n="59" d="100"/>
        </p:scale>
        <p:origin x="88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5CD60141-EEBD-4EC1-8E34-0344C16A18A2}"/>
              </a:ext>
              <a:ext uri="{C183D7F6-B498-43B3-948B-1728B52AA6E4}">
                <adec:decorative xmlns:adec="http://schemas.microsoft.com/office/drawing/2017/decorative" val="1"/>
              </a:ext>
            </a:extLst>
          </p:cNvPr>
          <p:cNvSpPr/>
          <p:nvPr/>
        </p:nvSpPr>
        <p:spPr>
          <a:xfrm>
            <a:off x="5318308" y="0"/>
            <a:ext cx="6873692" cy="6858000"/>
          </a:xfrm>
          <a:custGeom>
            <a:avLst/>
            <a:gdLst>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0 w 12192000"/>
              <a:gd name="connsiteY6" fmla="*/ 0 h 6858000"/>
              <a:gd name="connsiteX7" fmla="*/ 6700 w 12192000"/>
              <a:gd name="connsiteY7" fmla="*/ 0 h 6858000"/>
              <a:gd name="connsiteX8" fmla="*/ 6700 w 12192000"/>
              <a:gd name="connsiteY8" fmla="*/ 6858000 h 6858000"/>
              <a:gd name="connsiteX9" fmla="*/ 0 w 12192000"/>
              <a:gd name="connsiteY9" fmla="*/ 6858000 h 6858000"/>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11328900 w 12192000"/>
              <a:gd name="connsiteY6" fmla="*/ 0 h 6858000"/>
              <a:gd name="connsiteX7" fmla="*/ 0 w 12192000"/>
              <a:gd name="connsiteY7" fmla="*/ 6858000 h 6858000"/>
              <a:gd name="connsiteX8" fmla="*/ 6700 w 12192000"/>
              <a:gd name="connsiteY8" fmla="*/ 0 h 6858000"/>
              <a:gd name="connsiteX9" fmla="*/ 6700 w 12192000"/>
              <a:gd name="connsiteY9" fmla="*/ 6858000 h 6858000"/>
              <a:gd name="connsiteX10" fmla="*/ 0 w 12192000"/>
              <a:gd name="connsiteY10" fmla="*/ 6858000 h 6858000"/>
              <a:gd name="connsiteX0" fmla="*/ 11322200 w 12185300"/>
              <a:gd name="connsiteY0" fmla="*/ 0 h 6858000"/>
              <a:gd name="connsiteX1" fmla="*/ 12185300 w 12185300"/>
              <a:gd name="connsiteY1" fmla="*/ 0 h 6858000"/>
              <a:gd name="connsiteX2" fmla="*/ 12185300 w 12185300"/>
              <a:gd name="connsiteY2" fmla="*/ 6858000 h 6858000"/>
              <a:gd name="connsiteX3" fmla="*/ 5311608 w 12185300"/>
              <a:gd name="connsiteY3" fmla="*/ 6858000 h 6858000"/>
              <a:gd name="connsiteX4" fmla="*/ 11322197 w 12185300"/>
              <a:gd name="connsiteY4" fmla="*/ 4 h 6858000"/>
              <a:gd name="connsiteX5" fmla="*/ 11322198 w 12185300"/>
              <a:gd name="connsiteY5" fmla="*/ 2 h 6858000"/>
              <a:gd name="connsiteX6" fmla="*/ 11322200 w 12185300"/>
              <a:gd name="connsiteY6" fmla="*/ 0 h 6858000"/>
              <a:gd name="connsiteX7" fmla="*/ 0 w 12185300"/>
              <a:gd name="connsiteY7" fmla="*/ 6858000 h 6858000"/>
              <a:gd name="connsiteX8" fmla="*/ 0 w 12185300"/>
              <a:gd name="connsiteY8" fmla="*/ 0 h 6858000"/>
              <a:gd name="connsiteX9" fmla="*/ 0 w 12185300"/>
              <a:gd name="connsiteY9" fmla="*/ 6858000 h 6858000"/>
              <a:gd name="connsiteX0" fmla="*/ 6010592 w 6873692"/>
              <a:gd name="connsiteY0" fmla="*/ 0 h 6858000"/>
              <a:gd name="connsiteX1" fmla="*/ 6873692 w 6873692"/>
              <a:gd name="connsiteY1" fmla="*/ 0 h 6858000"/>
              <a:gd name="connsiteX2" fmla="*/ 6873692 w 6873692"/>
              <a:gd name="connsiteY2" fmla="*/ 6858000 h 6858000"/>
              <a:gd name="connsiteX3" fmla="*/ 0 w 6873692"/>
              <a:gd name="connsiteY3" fmla="*/ 6858000 h 6858000"/>
              <a:gd name="connsiteX4" fmla="*/ 6010589 w 6873692"/>
              <a:gd name="connsiteY4" fmla="*/ 4 h 6858000"/>
              <a:gd name="connsiteX5" fmla="*/ 6010590 w 6873692"/>
              <a:gd name="connsiteY5" fmla="*/ 2 h 6858000"/>
              <a:gd name="connsiteX6" fmla="*/ 6010592 w 6873692"/>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73692" h="6858000">
                <a:moveTo>
                  <a:pt x="6010592" y="0"/>
                </a:moveTo>
                <a:lnTo>
                  <a:pt x="6873692" y="0"/>
                </a:lnTo>
                <a:lnTo>
                  <a:pt x="6873692" y="6858000"/>
                </a:lnTo>
                <a:lnTo>
                  <a:pt x="0" y="6858000"/>
                </a:lnTo>
                <a:lnTo>
                  <a:pt x="6010589" y="4"/>
                </a:lnTo>
                <a:cubicBezTo>
                  <a:pt x="6010589" y="3"/>
                  <a:pt x="6010590" y="3"/>
                  <a:pt x="6010590" y="2"/>
                </a:cubicBezTo>
                <a:lnTo>
                  <a:pt x="6010592" y="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65FCBBA-905A-4FD1-BFBA-F3EE6DA264E0}"/>
              </a:ext>
            </a:extLst>
          </p:cNvPr>
          <p:cNvSpPr>
            <a:spLocks noGrp="1"/>
          </p:cNvSpPr>
          <p:nvPr>
            <p:ph type="ctrTitle"/>
          </p:nvPr>
        </p:nvSpPr>
        <p:spPr>
          <a:xfrm>
            <a:off x="1143000" y="1181098"/>
            <a:ext cx="8986580" cy="2832404"/>
          </a:xfrm>
        </p:spPr>
        <p:txBody>
          <a:bodyPr anchor="t">
            <a:normAutofit/>
          </a:bodyPr>
          <a:lstStyle>
            <a:lvl1pPr algn="l">
              <a:lnSpc>
                <a:spcPct val="100000"/>
              </a:lnSpc>
              <a:defRPr sz="4800" cap="all" spc="300" baseline="0"/>
            </a:lvl1pPr>
          </a:lstStyle>
          <a:p>
            <a:r>
              <a:rPr lang="en-US" dirty="0"/>
              <a:t>Click to edit Master title style</a:t>
            </a:r>
          </a:p>
        </p:txBody>
      </p:sp>
      <p:sp>
        <p:nvSpPr>
          <p:cNvPr id="3" name="Subtitle 2">
            <a:extLst>
              <a:ext uri="{FF2B5EF4-FFF2-40B4-BE49-F238E27FC236}">
                <a16:creationId xmlns:a16="http://schemas.microsoft.com/office/drawing/2014/main" id="{13DD287E-F1C8-463F-8429-D1B5B1582520}"/>
              </a:ext>
            </a:extLst>
          </p:cNvPr>
          <p:cNvSpPr>
            <a:spLocks noGrp="1"/>
          </p:cNvSpPr>
          <p:nvPr>
            <p:ph type="subTitle" idx="1"/>
          </p:nvPr>
        </p:nvSpPr>
        <p:spPr>
          <a:xfrm>
            <a:off x="1143000" y="5463522"/>
            <a:ext cx="8986580" cy="650311"/>
          </a:xfrm>
        </p:spPr>
        <p:txBody>
          <a:bodyPr>
            <a:normAutofit/>
          </a:bodyPr>
          <a:lstStyle>
            <a:lvl1pPr marL="0" indent="0" algn="l">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81F44ED-7973-4A99-B2CA-A8962BCE0D5D}"/>
              </a:ext>
            </a:extLst>
          </p:cNvPr>
          <p:cNvSpPr>
            <a:spLocks noGrp="1"/>
          </p:cNvSpPr>
          <p:nvPr>
            <p:ph type="dt" sz="half" idx="10"/>
          </p:nvPr>
        </p:nvSpPr>
        <p:spPr/>
        <p:txBody>
          <a:bodyPr/>
          <a:lstStyle/>
          <a:p>
            <a:fld id="{3CADBD16-5BFB-4D9F-9646-C75D1B53BBB6}" type="datetimeFigureOut">
              <a:rPr lang="en-US" smtClean="0"/>
              <a:t>9/19/2024</a:t>
            </a:fld>
            <a:endParaRPr lang="en-US"/>
          </a:p>
        </p:txBody>
      </p:sp>
      <p:sp>
        <p:nvSpPr>
          <p:cNvPr id="5" name="Footer Placeholder 4">
            <a:extLst>
              <a:ext uri="{FF2B5EF4-FFF2-40B4-BE49-F238E27FC236}">
                <a16:creationId xmlns:a16="http://schemas.microsoft.com/office/drawing/2014/main" id="{08DF96F2-D6BE-49AC-A605-5AE87C3F2F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17FC50-B13C-4B63-AE64-F71A6EDE63B6}"/>
              </a:ext>
            </a:extLst>
          </p:cNvPr>
          <p:cNvSpPr>
            <a:spLocks noGrp="1"/>
          </p:cNvSpPr>
          <p:nvPr>
            <p:ph type="sldNum" sz="quarter" idx="12"/>
          </p:nvPr>
        </p:nvSpPr>
        <p:spPr/>
        <p:txBody>
          <a:bodyPr/>
          <a:lstStyle/>
          <a:p>
            <a:fld id="{C0722274-0FAA-4649-AA4E-4210F4F32167}" type="slidenum">
              <a:rPr lang="en-US" smtClean="0"/>
              <a:t>‹#›</a:t>
            </a:fld>
            <a:endParaRPr lang="en-US"/>
          </a:p>
        </p:txBody>
      </p:sp>
      <p:cxnSp>
        <p:nvCxnSpPr>
          <p:cNvPr id="12" name="Straight Connector 11">
            <a:extLst>
              <a:ext uri="{FF2B5EF4-FFF2-40B4-BE49-F238E27FC236}">
                <a16:creationId xmlns:a16="http://schemas.microsoft.com/office/drawing/2014/main" id="{4C75A547-BCD1-42BE-966E-53CA0AB93165}"/>
              </a:ext>
            </a:extLst>
          </p:cNvPr>
          <p:cNvCxnSpPr>
            <a:cxnSpLocks/>
          </p:cNvCxnSpPr>
          <p:nvPr/>
        </p:nvCxnSpPr>
        <p:spPr>
          <a:xfrm>
            <a:off x="1188357" y="5151666"/>
            <a:ext cx="982254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4608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A3BF2-BCE9-47D7-B1C0-1F0E4936B6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2722E9-C3E4-48AF-996A-495AE659FA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C9E516-382B-4845-93BF-20C16EE0DB05}"/>
              </a:ext>
            </a:extLst>
          </p:cNvPr>
          <p:cNvSpPr>
            <a:spLocks noGrp="1"/>
          </p:cNvSpPr>
          <p:nvPr>
            <p:ph type="dt" sz="half" idx="10"/>
          </p:nvPr>
        </p:nvSpPr>
        <p:spPr/>
        <p:txBody>
          <a:bodyPr/>
          <a:lstStyle/>
          <a:p>
            <a:fld id="{3CADBD16-5BFB-4D9F-9646-C75D1B53BBB6}" type="datetimeFigureOut">
              <a:rPr lang="en-US" smtClean="0"/>
              <a:t>9/19/2024</a:t>
            </a:fld>
            <a:endParaRPr lang="en-US"/>
          </a:p>
        </p:txBody>
      </p:sp>
      <p:sp>
        <p:nvSpPr>
          <p:cNvPr id="5" name="Footer Placeholder 4">
            <a:extLst>
              <a:ext uri="{FF2B5EF4-FFF2-40B4-BE49-F238E27FC236}">
                <a16:creationId xmlns:a16="http://schemas.microsoft.com/office/drawing/2014/main" id="{EAB96E16-F168-442A-843C-5D490D54B0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A61BEA-A969-437A-BD8B-CB1B709AD430}"/>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765324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528449-3E11-45FF-BF3A-651867603E75}"/>
              </a:ext>
            </a:extLst>
          </p:cNvPr>
          <p:cNvSpPr>
            <a:spLocks noGrp="1"/>
          </p:cNvSpPr>
          <p:nvPr>
            <p:ph type="title" orient="vert"/>
          </p:nvPr>
        </p:nvSpPr>
        <p:spPr>
          <a:xfrm>
            <a:off x="8572500" y="870625"/>
            <a:ext cx="2476499" cy="5029201"/>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AFC0EAB0-2DFA-4CBA-86B1-1826EF523D4D}"/>
              </a:ext>
            </a:extLst>
          </p:cNvPr>
          <p:cNvSpPr>
            <a:spLocks noGrp="1"/>
          </p:cNvSpPr>
          <p:nvPr>
            <p:ph type="body" orient="vert" idx="1"/>
          </p:nvPr>
        </p:nvSpPr>
        <p:spPr>
          <a:xfrm>
            <a:off x="1143000" y="870625"/>
            <a:ext cx="7324928" cy="50292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FA22F89-E1F5-45D7-945A-8A2886C4BA59}"/>
              </a:ext>
            </a:extLst>
          </p:cNvPr>
          <p:cNvSpPr>
            <a:spLocks noGrp="1"/>
          </p:cNvSpPr>
          <p:nvPr>
            <p:ph type="dt" sz="half" idx="10"/>
          </p:nvPr>
        </p:nvSpPr>
        <p:spPr/>
        <p:txBody>
          <a:bodyPr/>
          <a:lstStyle/>
          <a:p>
            <a:fld id="{3CADBD16-5BFB-4D9F-9646-C75D1B53BBB6}" type="datetimeFigureOut">
              <a:rPr lang="en-US" smtClean="0"/>
              <a:t>9/19/2024</a:t>
            </a:fld>
            <a:endParaRPr lang="en-US"/>
          </a:p>
        </p:txBody>
      </p:sp>
      <p:sp>
        <p:nvSpPr>
          <p:cNvPr id="5" name="Footer Placeholder 4">
            <a:extLst>
              <a:ext uri="{FF2B5EF4-FFF2-40B4-BE49-F238E27FC236}">
                <a16:creationId xmlns:a16="http://schemas.microsoft.com/office/drawing/2014/main" id="{637E7E82-5FB8-4289-AD0C-0BA788E14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A4046-1A2C-41F5-A177-1C3919C20569}"/>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813452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CD6F3-88F1-4195-8395-57AA096BB3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D8D06C-EB08-40B3-AFB3-A62F441122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962F-B413-4C4C-A490-724DDB9E7DB9}"/>
              </a:ext>
            </a:extLst>
          </p:cNvPr>
          <p:cNvSpPr>
            <a:spLocks noGrp="1"/>
          </p:cNvSpPr>
          <p:nvPr>
            <p:ph type="dt" sz="half" idx="10"/>
          </p:nvPr>
        </p:nvSpPr>
        <p:spPr/>
        <p:txBody>
          <a:bodyPr/>
          <a:lstStyle/>
          <a:p>
            <a:fld id="{3CADBD16-5BFB-4D9F-9646-C75D1B53BBB6}" type="datetimeFigureOut">
              <a:rPr lang="en-US" smtClean="0"/>
              <a:t>9/19/2024</a:t>
            </a:fld>
            <a:endParaRPr lang="en-US"/>
          </a:p>
        </p:txBody>
      </p:sp>
      <p:sp>
        <p:nvSpPr>
          <p:cNvPr id="5" name="Footer Placeholder 4">
            <a:extLst>
              <a:ext uri="{FF2B5EF4-FFF2-40B4-BE49-F238E27FC236}">
                <a16:creationId xmlns:a16="http://schemas.microsoft.com/office/drawing/2014/main" id="{02871813-4E87-4C04-835D-76246010B0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922BA3-033C-491E-A045-F0052AC19A8C}"/>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4083949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E19AD-2EDD-4B4F-9F9E-46A4441847A6}"/>
              </a:ext>
            </a:extLst>
          </p:cNvPr>
          <p:cNvSpPr>
            <a:spLocks noGrp="1"/>
          </p:cNvSpPr>
          <p:nvPr>
            <p:ph type="title"/>
          </p:nvPr>
        </p:nvSpPr>
        <p:spPr>
          <a:xfrm>
            <a:off x="1143000" y="1709738"/>
            <a:ext cx="8520952" cy="2852737"/>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00EE5927-21D5-4EBA-A112-CAD1BD38BCB1}"/>
              </a:ext>
            </a:extLst>
          </p:cNvPr>
          <p:cNvSpPr>
            <a:spLocks noGrp="1"/>
          </p:cNvSpPr>
          <p:nvPr>
            <p:ph type="body" idx="1"/>
          </p:nvPr>
        </p:nvSpPr>
        <p:spPr>
          <a:xfrm>
            <a:off x="1143000" y="4589466"/>
            <a:ext cx="8520952" cy="813266"/>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CEF0D16-9D87-4D76-A5A5-534E24B7DD25}"/>
              </a:ext>
            </a:extLst>
          </p:cNvPr>
          <p:cNvSpPr>
            <a:spLocks noGrp="1"/>
          </p:cNvSpPr>
          <p:nvPr>
            <p:ph type="dt" sz="half" idx="10"/>
          </p:nvPr>
        </p:nvSpPr>
        <p:spPr/>
        <p:txBody>
          <a:bodyPr/>
          <a:lstStyle/>
          <a:p>
            <a:fld id="{3CADBD16-5BFB-4D9F-9646-C75D1B53BBB6}" type="datetimeFigureOut">
              <a:rPr lang="en-US" smtClean="0"/>
              <a:t>9/19/2024</a:t>
            </a:fld>
            <a:endParaRPr lang="en-US"/>
          </a:p>
        </p:txBody>
      </p:sp>
      <p:sp>
        <p:nvSpPr>
          <p:cNvPr id="5" name="Footer Placeholder 4">
            <a:extLst>
              <a:ext uri="{FF2B5EF4-FFF2-40B4-BE49-F238E27FC236}">
                <a16:creationId xmlns:a16="http://schemas.microsoft.com/office/drawing/2014/main" id="{5965F387-5AAC-45D0-ABCE-B1CF4BC7E0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8AF6FE-0006-4F40-A7FB-E0FDBADF7548}"/>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4290654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8AADE-587E-4574-B21B-7ABDE5A236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2F9DA5-4DFB-4211-A58A-FFD842C27A65}"/>
              </a:ext>
            </a:extLst>
          </p:cNvPr>
          <p:cNvSpPr>
            <a:spLocks noGrp="1"/>
          </p:cNvSpPr>
          <p:nvPr>
            <p:ph sz="half" idx="1"/>
          </p:nvPr>
        </p:nvSpPr>
        <p:spPr>
          <a:xfrm>
            <a:off x="1143000" y="2339501"/>
            <a:ext cx="4798979" cy="35505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A99F26-66AF-4614-91CE-C93A24BAC23A}"/>
              </a:ext>
            </a:extLst>
          </p:cNvPr>
          <p:cNvSpPr>
            <a:spLocks noGrp="1"/>
          </p:cNvSpPr>
          <p:nvPr>
            <p:ph sz="half" idx="2"/>
          </p:nvPr>
        </p:nvSpPr>
        <p:spPr>
          <a:xfrm>
            <a:off x="6250020" y="2339501"/>
            <a:ext cx="4798980" cy="35505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7F8F678E-59B5-4DF9-ABCB-506B9CB701CC}"/>
              </a:ext>
            </a:extLst>
          </p:cNvPr>
          <p:cNvSpPr>
            <a:spLocks noGrp="1"/>
          </p:cNvSpPr>
          <p:nvPr>
            <p:ph type="dt" sz="half" idx="10"/>
          </p:nvPr>
        </p:nvSpPr>
        <p:spPr/>
        <p:txBody>
          <a:bodyPr/>
          <a:lstStyle/>
          <a:p>
            <a:fld id="{3CADBD16-5BFB-4D9F-9646-C75D1B53BBB6}" type="datetimeFigureOut">
              <a:rPr lang="en-US" smtClean="0"/>
              <a:t>9/19/2024</a:t>
            </a:fld>
            <a:endParaRPr lang="en-US"/>
          </a:p>
        </p:txBody>
      </p:sp>
      <p:sp>
        <p:nvSpPr>
          <p:cNvPr id="6" name="Footer Placeholder 5">
            <a:extLst>
              <a:ext uri="{FF2B5EF4-FFF2-40B4-BE49-F238E27FC236}">
                <a16:creationId xmlns:a16="http://schemas.microsoft.com/office/drawing/2014/main" id="{18B50A53-317B-444A-9BA2-F69CDBF5DA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B269A1-B0FB-4C8F-B6AA-0718C92D3D22}"/>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638250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2BBBF-42B2-4A5D-B145-46983A530170}"/>
              </a:ext>
            </a:extLst>
          </p:cNvPr>
          <p:cNvSpPr>
            <a:spLocks noGrp="1"/>
          </p:cNvSpPr>
          <p:nvPr>
            <p:ph type="title"/>
          </p:nvPr>
        </p:nvSpPr>
        <p:spPr>
          <a:xfrm>
            <a:off x="1143000" y="1133272"/>
            <a:ext cx="9905999" cy="846307"/>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804BE44-5271-4B5D-B649-35E3AF20B48F}"/>
              </a:ext>
            </a:extLst>
          </p:cNvPr>
          <p:cNvSpPr>
            <a:spLocks noGrp="1"/>
          </p:cNvSpPr>
          <p:nvPr>
            <p:ph type="body" idx="1"/>
          </p:nvPr>
        </p:nvSpPr>
        <p:spPr>
          <a:xfrm>
            <a:off x="1142999" y="2067127"/>
            <a:ext cx="4798980"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4D7891E-0C0A-4688-97DD-C0715E322194}"/>
              </a:ext>
            </a:extLst>
          </p:cNvPr>
          <p:cNvSpPr>
            <a:spLocks noGrp="1"/>
          </p:cNvSpPr>
          <p:nvPr>
            <p:ph sz="half" idx="2"/>
          </p:nvPr>
        </p:nvSpPr>
        <p:spPr>
          <a:xfrm>
            <a:off x="1143001" y="2864795"/>
            <a:ext cx="4798978"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5EAF30-3412-49B0-93D1-596CC2695B26}"/>
              </a:ext>
            </a:extLst>
          </p:cNvPr>
          <p:cNvSpPr>
            <a:spLocks noGrp="1"/>
          </p:cNvSpPr>
          <p:nvPr>
            <p:ph type="body" sz="quarter" idx="3"/>
          </p:nvPr>
        </p:nvSpPr>
        <p:spPr>
          <a:xfrm>
            <a:off x="6250018" y="2067127"/>
            <a:ext cx="4798981"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F707B9B7-F41C-4314-9F0C-BB84547FB8CA}"/>
              </a:ext>
            </a:extLst>
          </p:cNvPr>
          <p:cNvSpPr>
            <a:spLocks noGrp="1"/>
          </p:cNvSpPr>
          <p:nvPr>
            <p:ph sz="quarter" idx="4"/>
          </p:nvPr>
        </p:nvSpPr>
        <p:spPr>
          <a:xfrm>
            <a:off x="6250019" y="2864795"/>
            <a:ext cx="4798982"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8421587F-6AFC-4906-86EB-6B0A86EEF300}"/>
              </a:ext>
            </a:extLst>
          </p:cNvPr>
          <p:cNvSpPr>
            <a:spLocks noGrp="1"/>
          </p:cNvSpPr>
          <p:nvPr>
            <p:ph type="dt" sz="half" idx="10"/>
          </p:nvPr>
        </p:nvSpPr>
        <p:spPr/>
        <p:txBody>
          <a:bodyPr/>
          <a:lstStyle/>
          <a:p>
            <a:fld id="{3CADBD16-5BFB-4D9F-9646-C75D1B53BBB6}" type="datetimeFigureOut">
              <a:rPr lang="en-US" smtClean="0"/>
              <a:t>9/19/2024</a:t>
            </a:fld>
            <a:endParaRPr lang="en-US"/>
          </a:p>
        </p:txBody>
      </p:sp>
      <p:sp>
        <p:nvSpPr>
          <p:cNvPr id="8" name="Footer Placeholder 7">
            <a:extLst>
              <a:ext uri="{FF2B5EF4-FFF2-40B4-BE49-F238E27FC236}">
                <a16:creationId xmlns:a16="http://schemas.microsoft.com/office/drawing/2014/main" id="{354BE2C5-583B-49BC-9864-B01EEF7987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39B236-45F5-4CC6-8D53-A6903A1CC8B3}"/>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40598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6B206-0678-4577-B79F-760526A5FD76}"/>
              </a:ext>
            </a:extLst>
          </p:cNvPr>
          <p:cNvSpPr>
            <a:spLocks noGrp="1"/>
          </p:cNvSpPr>
          <p:nvPr>
            <p:ph type="title"/>
          </p:nvPr>
        </p:nvSpPr>
        <p:spPr>
          <a:xfrm>
            <a:off x="2019300" y="1322615"/>
            <a:ext cx="8175171" cy="4212771"/>
          </a:xfrm>
        </p:spPr>
        <p:txBody>
          <a:bodyPr/>
          <a:lstStyle>
            <a:lvl1pPr algn="ctr">
              <a:defRPr/>
            </a:lvl1pPr>
          </a:lstStyle>
          <a:p>
            <a:r>
              <a:rPr lang="en-US" dirty="0"/>
              <a:t>Click to edit Master title style</a:t>
            </a:r>
          </a:p>
        </p:txBody>
      </p:sp>
      <p:sp>
        <p:nvSpPr>
          <p:cNvPr id="3" name="Date Placeholder 2">
            <a:extLst>
              <a:ext uri="{FF2B5EF4-FFF2-40B4-BE49-F238E27FC236}">
                <a16:creationId xmlns:a16="http://schemas.microsoft.com/office/drawing/2014/main" id="{E6D5FCB8-AFD3-4801-BBD6-9548F4CF7C86}"/>
              </a:ext>
            </a:extLst>
          </p:cNvPr>
          <p:cNvSpPr>
            <a:spLocks noGrp="1"/>
          </p:cNvSpPr>
          <p:nvPr>
            <p:ph type="dt" sz="half" idx="10"/>
          </p:nvPr>
        </p:nvSpPr>
        <p:spPr/>
        <p:txBody>
          <a:bodyPr/>
          <a:lstStyle/>
          <a:p>
            <a:fld id="{3CADBD16-5BFB-4D9F-9646-C75D1B53BBB6}" type="datetimeFigureOut">
              <a:rPr lang="en-US" smtClean="0"/>
              <a:t>9/19/2024</a:t>
            </a:fld>
            <a:endParaRPr lang="en-US"/>
          </a:p>
        </p:txBody>
      </p:sp>
      <p:sp>
        <p:nvSpPr>
          <p:cNvPr id="4" name="Footer Placeholder 3">
            <a:extLst>
              <a:ext uri="{FF2B5EF4-FFF2-40B4-BE49-F238E27FC236}">
                <a16:creationId xmlns:a16="http://schemas.microsoft.com/office/drawing/2014/main" id="{0F6DACF8-CBC0-416B-B28E-EE18C4238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0C7421-FF49-4CE9-87D0-2B4FFE0E3DC4}"/>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197781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19CBFE-15AA-4447-9F9C-D8B0BEB242DA}"/>
              </a:ext>
            </a:extLst>
          </p:cNvPr>
          <p:cNvSpPr>
            <a:spLocks noGrp="1"/>
          </p:cNvSpPr>
          <p:nvPr>
            <p:ph type="dt" sz="half" idx="10"/>
          </p:nvPr>
        </p:nvSpPr>
        <p:spPr/>
        <p:txBody>
          <a:bodyPr/>
          <a:lstStyle/>
          <a:p>
            <a:fld id="{3CADBD16-5BFB-4D9F-9646-C75D1B53BBB6}" type="datetimeFigureOut">
              <a:rPr lang="en-US" smtClean="0"/>
              <a:t>9/19/2024</a:t>
            </a:fld>
            <a:endParaRPr lang="en-US"/>
          </a:p>
        </p:txBody>
      </p:sp>
      <p:sp>
        <p:nvSpPr>
          <p:cNvPr id="3" name="Footer Placeholder 2">
            <a:extLst>
              <a:ext uri="{FF2B5EF4-FFF2-40B4-BE49-F238E27FC236}">
                <a16:creationId xmlns:a16="http://schemas.microsoft.com/office/drawing/2014/main" id="{C6B48227-EC1E-4063-9682-891A2DB1A8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22C6A63-C3F4-4563-A542-9A41AC946C32}"/>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296870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900C1-FE18-461C-801C-8626C7759861}"/>
              </a:ext>
            </a:extLst>
          </p:cNvPr>
          <p:cNvSpPr>
            <a:spLocks noGrp="1"/>
          </p:cNvSpPr>
          <p:nvPr>
            <p:ph type="title"/>
          </p:nvPr>
        </p:nvSpPr>
        <p:spPr>
          <a:xfrm>
            <a:off x="1143000" y="1600200"/>
            <a:ext cx="3932237" cy="1964986"/>
          </a:xfrm>
        </p:spPr>
        <p:txBody>
          <a:bodyPr anchor="b">
            <a:normAutofit/>
          </a:bodyPr>
          <a:lstStyle>
            <a:lvl1pPr>
              <a:lnSpc>
                <a:spcPct val="110000"/>
              </a:lnSpc>
              <a:defRPr sz="2400" cap="all" spc="300" baseline="0"/>
            </a:lvl1pPr>
          </a:lstStyle>
          <a:p>
            <a:r>
              <a:rPr lang="en-US" dirty="0"/>
              <a:t>Click to edit Master title style</a:t>
            </a:r>
          </a:p>
        </p:txBody>
      </p:sp>
      <p:sp>
        <p:nvSpPr>
          <p:cNvPr id="3" name="Content Placeholder 2">
            <a:extLst>
              <a:ext uri="{FF2B5EF4-FFF2-40B4-BE49-F238E27FC236}">
                <a16:creationId xmlns:a16="http://schemas.microsoft.com/office/drawing/2014/main" id="{AB14CFF3-3406-49E3-9D5A-1BE90FFA508E}"/>
              </a:ext>
            </a:extLst>
          </p:cNvPr>
          <p:cNvSpPr>
            <a:spLocks noGrp="1"/>
          </p:cNvSpPr>
          <p:nvPr>
            <p:ph idx="1"/>
          </p:nvPr>
        </p:nvSpPr>
        <p:spPr>
          <a:xfrm>
            <a:off x="5627451" y="987425"/>
            <a:ext cx="542154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033D14FF-9082-4BBA-BC7A-F4C5B78599C5}"/>
              </a:ext>
            </a:extLst>
          </p:cNvPr>
          <p:cNvSpPr>
            <a:spLocks noGrp="1"/>
          </p:cNvSpPr>
          <p:nvPr>
            <p:ph type="body" sz="half" idx="2"/>
          </p:nvPr>
        </p:nvSpPr>
        <p:spPr>
          <a:xfrm>
            <a:off x="1143000" y="3662464"/>
            <a:ext cx="3932237" cy="2206523"/>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D5A2726-EB8E-4DF7-9A1B-F03BD8C7179E}"/>
              </a:ext>
            </a:extLst>
          </p:cNvPr>
          <p:cNvSpPr>
            <a:spLocks noGrp="1"/>
          </p:cNvSpPr>
          <p:nvPr>
            <p:ph type="dt" sz="half" idx="10"/>
          </p:nvPr>
        </p:nvSpPr>
        <p:spPr/>
        <p:txBody>
          <a:bodyPr/>
          <a:lstStyle/>
          <a:p>
            <a:fld id="{3CADBD16-5BFB-4D9F-9646-C75D1B53BBB6}" type="datetimeFigureOut">
              <a:rPr lang="en-US" smtClean="0"/>
              <a:t>9/19/2024</a:t>
            </a:fld>
            <a:endParaRPr lang="en-US"/>
          </a:p>
        </p:txBody>
      </p:sp>
      <p:sp>
        <p:nvSpPr>
          <p:cNvPr id="6" name="Footer Placeholder 5">
            <a:extLst>
              <a:ext uri="{FF2B5EF4-FFF2-40B4-BE49-F238E27FC236}">
                <a16:creationId xmlns:a16="http://schemas.microsoft.com/office/drawing/2014/main" id="{8D9929BE-611C-4FE6-B0A5-E0FF9DF969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B90B32-1D0E-4BCD-8850-59EA235F7EB4}"/>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457409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CA1460E-1069-4FCA-B04E-28F77C861046}"/>
              </a:ext>
            </a:extLst>
          </p:cNvPr>
          <p:cNvSpPr>
            <a:spLocks noGrp="1"/>
          </p:cNvSpPr>
          <p:nvPr>
            <p:ph type="pic" idx="1"/>
          </p:nvPr>
        </p:nvSpPr>
        <p:spPr>
          <a:xfrm>
            <a:off x="5513614" y="987425"/>
            <a:ext cx="55353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6138C1E-867B-4FE9-8783-9B1246AEB797}"/>
              </a:ext>
            </a:extLst>
          </p:cNvPr>
          <p:cNvSpPr>
            <a:spLocks noGrp="1"/>
          </p:cNvSpPr>
          <p:nvPr>
            <p:ph type="body" sz="half" idx="2"/>
          </p:nvPr>
        </p:nvSpPr>
        <p:spPr>
          <a:xfrm>
            <a:off x="1143000" y="3657601"/>
            <a:ext cx="3932236" cy="2211388"/>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0721568-4870-46F2-9F7E-F410702012D9}"/>
              </a:ext>
            </a:extLst>
          </p:cNvPr>
          <p:cNvSpPr>
            <a:spLocks noGrp="1"/>
          </p:cNvSpPr>
          <p:nvPr>
            <p:ph type="dt" sz="half" idx="10"/>
          </p:nvPr>
        </p:nvSpPr>
        <p:spPr/>
        <p:txBody>
          <a:bodyPr/>
          <a:lstStyle/>
          <a:p>
            <a:fld id="{3CADBD16-5BFB-4D9F-9646-C75D1B53BBB6}" type="datetimeFigureOut">
              <a:rPr lang="en-US" smtClean="0"/>
              <a:t>9/19/2024</a:t>
            </a:fld>
            <a:endParaRPr lang="en-US"/>
          </a:p>
        </p:txBody>
      </p:sp>
      <p:sp>
        <p:nvSpPr>
          <p:cNvPr id="6" name="Footer Placeholder 5">
            <a:extLst>
              <a:ext uri="{FF2B5EF4-FFF2-40B4-BE49-F238E27FC236}">
                <a16:creationId xmlns:a16="http://schemas.microsoft.com/office/drawing/2014/main" id="{0BB3CC65-0E73-45A1-9D4F-3F4559B3B6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8C58CD-9BC3-431E-A7B4-D596A7F06C5E}"/>
              </a:ext>
            </a:extLst>
          </p:cNvPr>
          <p:cNvSpPr>
            <a:spLocks noGrp="1"/>
          </p:cNvSpPr>
          <p:nvPr>
            <p:ph type="sldNum" sz="quarter" idx="12"/>
          </p:nvPr>
        </p:nvSpPr>
        <p:spPr/>
        <p:txBody>
          <a:bodyPr/>
          <a:lstStyle/>
          <a:p>
            <a:fld id="{C0722274-0FAA-4649-AA4E-4210F4F32167}" type="slidenum">
              <a:rPr lang="en-US" smtClean="0"/>
              <a:t>‹#›</a:t>
            </a:fld>
            <a:endParaRPr lang="en-US"/>
          </a:p>
        </p:txBody>
      </p:sp>
      <p:sp>
        <p:nvSpPr>
          <p:cNvPr id="2" name="Title 1">
            <a:extLst>
              <a:ext uri="{FF2B5EF4-FFF2-40B4-BE49-F238E27FC236}">
                <a16:creationId xmlns:a16="http://schemas.microsoft.com/office/drawing/2014/main" id="{2368F756-D171-474C-8B1A-C818032F6F78}"/>
              </a:ext>
            </a:extLst>
          </p:cNvPr>
          <p:cNvSpPr>
            <a:spLocks noGrp="1"/>
          </p:cNvSpPr>
          <p:nvPr>
            <p:ph type="title"/>
          </p:nvPr>
        </p:nvSpPr>
        <p:spPr>
          <a:xfrm>
            <a:off x="1143000" y="1600201"/>
            <a:ext cx="3932236" cy="1959428"/>
          </a:xfrm>
        </p:spPr>
        <p:txBody>
          <a:bodyPr anchor="b">
            <a:normAutofit/>
          </a:bodyPr>
          <a:lstStyle>
            <a:lvl1pPr>
              <a:lnSpc>
                <a:spcPct val="110000"/>
              </a:lnSpc>
              <a:defRPr sz="2400" cap="all" spc="300" baseline="0"/>
            </a:lvl1pPr>
          </a:lstStyle>
          <a:p>
            <a:r>
              <a:rPr lang="en-US" dirty="0"/>
              <a:t>Click to edit Master title style</a:t>
            </a:r>
          </a:p>
        </p:txBody>
      </p:sp>
    </p:spTree>
    <p:extLst>
      <p:ext uri="{BB962C8B-B14F-4D97-AF65-F5344CB8AC3E}">
        <p14:creationId xmlns:p14="http://schemas.microsoft.com/office/powerpoint/2010/main" val="1134923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91C2F78B-DEE8-4195-A196-DFC51BDADFF9}"/>
              </a:ext>
            </a:extLst>
          </p:cNvPr>
          <p:cNvSpPr/>
          <p:nvPr/>
        </p:nvSpPr>
        <p:spPr>
          <a:xfrm>
            <a:off x="9749268" y="4070878"/>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A1D79D08-4BE8-4799-BE09-5078DFEE2256}"/>
              </a:ext>
            </a:extLst>
          </p:cNvPr>
          <p:cNvSpPr/>
          <p:nvPr/>
        </p:nvSpPr>
        <p:spPr>
          <a:xfrm rot="10800000">
            <a:off x="0" y="0"/>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C95D65A1-16CB-407F-993F-2A6D59BCC0C8}"/>
              </a:ext>
            </a:extLst>
          </p:cNvPr>
          <p:cNvCxnSpPr>
            <a:cxnSpLocks/>
          </p:cNvCxnSpPr>
          <p:nvPr/>
        </p:nvCxnSpPr>
        <p:spPr>
          <a:xfrm>
            <a:off x="1233837" y="6172200"/>
            <a:ext cx="9760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0BA018A2-815D-41B0-A189-FDF7A5E88891}"/>
              </a:ext>
            </a:extLst>
          </p:cNvPr>
          <p:cNvSpPr>
            <a:spLocks noGrp="1"/>
          </p:cNvSpPr>
          <p:nvPr>
            <p:ph type="title"/>
          </p:nvPr>
        </p:nvSpPr>
        <p:spPr>
          <a:xfrm>
            <a:off x="1143000" y="872935"/>
            <a:ext cx="9905999" cy="136089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6DFAE63-1276-4C7C-BFF5-F5DF1CDB23E5}"/>
              </a:ext>
            </a:extLst>
          </p:cNvPr>
          <p:cNvSpPr>
            <a:spLocks noGrp="1"/>
          </p:cNvSpPr>
          <p:nvPr>
            <p:ph type="body" idx="1"/>
          </p:nvPr>
        </p:nvSpPr>
        <p:spPr>
          <a:xfrm>
            <a:off x="1143000" y="2332026"/>
            <a:ext cx="9905999" cy="356711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5380268-2D73-487C-843B-51648AE18194}"/>
              </a:ext>
            </a:extLst>
          </p:cNvPr>
          <p:cNvSpPr>
            <a:spLocks noGrp="1"/>
          </p:cNvSpPr>
          <p:nvPr>
            <p:ph type="dt" sz="half" idx="2"/>
          </p:nvPr>
        </p:nvSpPr>
        <p:spPr>
          <a:xfrm>
            <a:off x="7388157" y="6356350"/>
            <a:ext cx="3093395" cy="365125"/>
          </a:xfrm>
          <a:prstGeom prst="rect">
            <a:avLst/>
          </a:prstGeom>
        </p:spPr>
        <p:txBody>
          <a:bodyPr vert="horz" lIns="91440" tIns="45720" rIns="91440" bIns="45720" rtlCol="0" anchor="ctr"/>
          <a:lstStyle>
            <a:lvl1pPr algn="r">
              <a:defRPr sz="1050">
                <a:solidFill>
                  <a:schemeClr val="tx1"/>
                </a:solidFill>
              </a:defRPr>
            </a:lvl1pPr>
          </a:lstStyle>
          <a:p>
            <a:fld id="{3CADBD16-5BFB-4D9F-9646-C75D1B53BBB6}" type="datetimeFigureOut">
              <a:rPr lang="en-US" smtClean="0"/>
              <a:pPr/>
              <a:t>9/19/2024</a:t>
            </a:fld>
            <a:endParaRPr lang="en-US" dirty="0"/>
          </a:p>
        </p:txBody>
      </p:sp>
      <p:sp>
        <p:nvSpPr>
          <p:cNvPr id="5" name="Footer Placeholder 4">
            <a:extLst>
              <a:ext uri="{FF2B5EF4-FFF2-40B4-BE49-F238E27FC236}">
                <a16:creationId xmlns:a16="http://schemas.microsoft.com/office/drawing/2014/main" id="{99F61E6D-D51F-4BD7-B59D-19AF179177B8}"/>
              </a:ext>
            </a:extLst>
          </p:cNvPr>
          <p:cNvSpPr>
            <a:spLocks noGrp="1"/>
          </p:cNvSpPr>
          <p:nvPr>
            <p:ph type="ftr" sz="quarter" idx="3"/>
          </p:nvPr>
        </p:nvSpPr>
        <p:spPr>
          <a:xfrm>
            <a:off x="1143000" y="6356350"/>
            <a:ext cx="3959157" cy="365125"/>
          </a:xfrm>
          <a:prstGeom prst="rect">
            <a:avLst/>
          </a:prstGeom>
        </p:spPr>
        <p:txBody>
          <a:bodyPr vert="horz" lIns="91440" tIns="45720" rIns="91440" bIns="45720" rtlCol="0" anchor="ctr"/>
          <a:lstStyle>
            <a:lvl1pPr algn="l">
              <a:defRPr sz="105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27701B1-1C93-41C2-AEE1-815DEA51B962}"/>
              </a:ext>
            </a:extLst>
          </p:cNvPr>
          <p:cNvSpPr>
            <a:spLocks noGrp="1"/>
          </p:cNvSpPr>
          <p:nvPr>
            <p:ph type="sldNum" sz="quarter" idx="4"/>
          </p:nvPr>
        </p:nvSpPr>
        <p:spPr>
          <a:xfrm>
            <a:off x="10423186" y="6356350"/>
            <a:ext cx="625813" cy="365125"/>
          </a:xfrm>
          <a:prstGeom prst="rect">
            <a:avLst/>
          </a:prstGeom>
        </p:spPr>
        <p:txBody>
          <a:bodyPr vert="horz" lIns="91440" tIns="45720" rIns="91440" bIns="45720" rtlCol="0" anchor="ctr"/>
          <a:lstStyle>
            <a:lvl1pPr algn="r">
              <a:defRPr sz="1050">
                <a:solidFill>
                  <a:schemeClr val="tx1"/>
                </a:solidFill>
              </a:defRPr>
            </a:lvl1p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3742919681"/>
      </p:ext>
    </p:extLst>
  </p:cSld>
  <p:clrMap bg1="dk1" tx1="lt1" bg2="dk2" tx2="lt2" accent1="accent1" accent2="accent2" accent3="accent3" accent4="accent4" accent5="accent5" accent6="accent6" hlink="hlink" folHlink="folHlink"/>
  <p:sldLayoutIdLst>
    <p:sldLayoutId id="2147483680" r:id="rId1"/>
    <p:sldLayoutId id="2147483679" r:id="rId2"/>
    <p:sldLayoutId id="2147483678" r:id="rId3"/>
    <p:sldLayoutId id="2147483671" r:id="rId4"/>
    <p:sldLayoutId id="2147483677" r:id="rId5"/>
    <p:sldLayoutId id="2147483666" r:id="rId6"/>
    <p:sldLayoutId id="2147483676" r:id="rId7"/>
    <p:sldLayoutId id="2147483663" r:id="rId8"/>
    <p:sldLayoutId id="2147483664" r:id="rId9"/>
    <p:sldLayoutId id="2147483665" r:id="rId10"/>
    <p:sldLayoutId id="2147483675" r:id="rId11"/>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228600" indent="0" algn="l" defTabSz="914400" rtl="0" eaLnBrk="1" latinLnBrk="0" hangingPunct="1">
        <a:lnSpc>
          <a:spcPct val="120000"/>
        </a:lnSpc>
        <a:spcBef>
          <a:spcPts val="500"/>
        </a:spcBef>
        <a:buFontTx/>
        <a:buNone/>
        <a:defRPr sz="1800" i="1" kern="1200">
          <a:solidFill>
            <a:schemeClr val="tx1"/>
          </a:solidFill>
          <a:latin typeface="+mn-lt"/>
          <a:ea typeface="+mn-ea"/>
          <a:cs typeface="+mn-cs"/>
        </a:defRPr>
      </a:lvl2pPr>
      <a:lvl3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502920" indent="0" algn="l" defTabSz="914400" rtl="0" eaLnBrk="1" latinLnBrk="0" hangingPunct="1">
        <a:lnSpc>
          <a:spcPct val="120000"/>
        </a:lnSpc>
        <a:spcBef>
          <a:spcPts val="500"/>
        </a:spcBef>
        <a:buFontTx/>
        <a:buNone/>
        <a:defRPr sz="1400" i="1" kern="1200">
          <a:solidFill>
            <a:schemeClr val="tx1"/>
          </a:solidFill>
          <a:latin typeface="+mn-lt"/>
          <a:ea typeface="+mn-ea"/>
          <a:cs typeface="+mn-cs"/>
        </a:defRPr>
      </a:lvl4pPr>
      <a:lvl5pPr marL="73152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2838FE8C-B88C-4F0C-ABB8-731DFE116C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F8F6ACE0-DBCA-952E-7E49-D368392BA1FD}"/>
              </a:ext>
            </a:extLst>
          </p:cNvPr>
          <p:cNvSpPr>
            <a:spLocks noGrp="1"/>
          </p:cNvSpPr>
          <p:nvPr>
            <p:ph type="ctrTitle"/>
          </p:nvPr>
        </p:nvSpPr>
        <p:spPr>
          <a:xfrm>
            <a:off x="1143000" y="4035104"/>
            <a:ext cx="9906000" cy="1256047"/>
          </a:xfrm>
        </p:spPr>
        <p:txBody>
          <a:bodyPr anchor="b">
            <a:normAutofit/>
          </a:bodyPr>
          <a:lstStyle/>
          <a:p>
            <a:pPr algn="ctr"/>
            <a:r>
              <a:rPr lang="en-US"/>
              <a:t>Uninformed service</a:t>
            </a:r>
            <a:endParaRPr lang="id-ID"/>
          </a:p>
        </p:txBody>
      </p:sp>
      <p:sp>
        <p:nvSpPr>
          <p:cNvPr id="3" name="Subjudul 2">
            <a:extLst>
              <a:ext uri="{FF2B5EF4-FFF2-40B4-BE49-F238E27FC236}">
                <a16:creationId xmlns:a16="http://schemas.microsoft.com/office/drawing/2014/main" id="{E462D8E2-F5F8-CDA9-8FEA-676C615366DC}"/>
              </a:ext>
            </a:extLst>
          </p:cNvPr>
          <p:cNvSpPr>
            <a:spLocks noGrp="1"/>
          </p:cNvSpPr>
          <p:nvPr>
            <p:ph type="subTitle" idx="1"/>
          </p:nvPr>
        </p:nvSpPr>
        <p:spPr>
          <a:xfrm>
            <a:off x="2449585" y="5427676"/>
            <a:ext cx="7281644" cy="744523"/>
          </a:xfrm>
        </p:spPr>
        <p:txBody>
          <a:bodyPr>
            <a:normAutofit/>
          </a:bodyPr>
          <a:lstStyle/>
          <a:p>
            <a:pPr algn="ctr"/>
            <a:r>
              <a:rPr lang="id-ID" dirty="0" err="1">
                <a:solidFill>
                  <a:schemeClr val="bg2"/>
                </a:solidFill>
                <a:effectLst/>
                <a:highlight>
                  <a:srgbClr val="FFFF00"/>
                </a:highlight>
                <a:latin typeface="Times New Roman" panose="02020603050405020304" pitchFamily="18" charset="0"/>
              </a:rPr>
              <a:t>Mengindentifikasi</a:t>
            </a:r>
            <a:r>
              <a:rPr lang="id-ID" dirty="0">
                <a:solidFill>
                  <a:schemeClr val="bg2"/>
                </a:solidFill>
                <a:effectLst/>
                <a:highlight>
                  <a:srgbClr val="FFFF00"/>
                </a:highlight>
                <a:latin typeface="Times New Roman" panose="02020603050405020304" pitchFamily="18" charset="0"/>
              </a:rPr>
              <a:t> Barang bawaan tamu</a:t>
            </a:r>
            <a:endParaRPr lang="id-ID" dirty="0">
              <a:solidFill>
                <a:schemeClr val="bg2"/>
              </a:solidFill>
              <a:highlight>
                <a:srgbClr val="FFFF00"/>
              </a:highlight>
            </a:endParaRPr>
          </a:p>
        </p:txBody>
      </p:sp>
      <p:pic>
        <p:nvPicPr>
          <p:cNvPr id="4" name="Picture 3" descr="Cat biru dan Pink campuran">
            <a:extLst>
              <a:ext uri="{FF2B5EF4-FFF2-40B4-BE49-F238E27FC236}">
                <a16:creationId xmlns:a16="http://schemas.microsoft.com/office/drawing/2014/main" id="{F97D6E3E-53E1-4571-8EBA-FD8635F251F9}"/>
              </a:ext>
            </a:extLst>
          </p:cNvPr>
          <p:cNvPicPr>
            <a:picLocks noChangeAspect="1"/>
          </p:cNvPicPr>
          <p:nvPr/>
        </p:nvPicPr>
        <p:blipFill>
          <a:blip r:embed="rId2"/>
          <a:srcRect t="32651" r="1" b="1"/>
          <a:stretch/>
        </p:blipFill>
        <p:spPr>
          <a:xfrm>
            <a:off x="20" y="10"/>
            <a:ext cx="7627541" cy="3428990"/>
          </a:xfrm>
          <a:custGeom>
            <a:avLst/>
            <a:gdLst/>
            <a:ahLst/>
            <a:cxnLst/>
            <a:rect l="l" t="t" r="r" b="b"/>
            <a:pathLst>
              <a:path w="7627561" h="3429000">
                <a:moveTo>
                  <a:pt x="0" y="0"/>
                </a:moveTo>
                <a:lnTo>
                  <a:pt x="7627561" y="0"/>
                </a:lnTo>
                <a:lnTo>
                  <a:pt x="4622265" y="3429000"/>
                </a:lnTo>
                <a:lnTo>
                  <a:pt x="0" y="3429000"/>
                </a:lnTo>
                <a:close/>
              </a:path>
            </a:pathLst>
          </a:custGeom>
        </p:spPr>
      </p:pic>
      <p:pic>
        <p:nvPicPr>
          <p:cNvPr id="1026" name="Picture 2" descr="Teknik Penanganan Barang Bawaan Tamu Hotel">
            <a:extLst>
              <a:ext uri="{FF2B5EF4-FFF2-40B4-BE49-F238E27FC236}">
                <a16:creationId xmlns:a16="http://schemas.microsoft.com/office/drawing/2014/main" id="{82D12C3C-F689-05DE-8ABC-0629BE8DE1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8207" b="13254"/>
          <a:stretch/>
        </p:blipFill>
        <p:spPr bwMode="auto">
          <a:xfrm>
            <a:off x="4564440" y="10"/>
            <a:ext cx="7627561" cy="3428990"/>
          </a:xfrm>
          <a:custGeom>
            <a:avLst/>
            <a:gdLst/>
            <a:ahLst/>
            <a:cxnLst/>
            <a:rect l="l" t="t" r="r" b="b"/>
            <a:pathLst>
              <a:path w="7627561" h="3429000">
                <a:moveTo>
                  <a:pt x="3005296" y="0"/>
                </a:moveTo>
                <a:lnTo>
                  <a:pt x="7627561" y="0"/>
                </a:lnTo>
                <a:lnTo>
                  <a:pt x="7627561" y="3429000"/>
                </a:lnTo>
                <a:lnTo>
                  <a:pt x="0" y="3429000"/>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0668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E63DF5C-4DAC-BBDE-EAEF-FB841DE19FDB}"/>
              </a:ext>
            </a:extLst>
          </p:cNvPr>
          <p:cNvSpPr>
            <a:spLocks noGrp="1"/>
          </p:cNvSpPr>
          <p:nvPr>
            <p:ph type="title"/>
          </p:nvPr>
        </p:nvSpPr>
        <p:spPr/>
        <p:txBody>
          <a:bodyPr/>
          <a:lstStyle/>
          <a:p>
            <a:endParaRPr lang="id-ID" dirty="0"/>
          </a:p>
        </p:txBody>
      </p:sp>
      <p:sp>
        <p:nvSpPr>
          <p:cNvPr id="3" name="Tampungan Konten 2">
            <a:extLst>
              <a:ext uri="{FF2B5EF4-FFF2-40B4-BE49-F238E27FC236}">
                <a16:creationId xmlns:a16="http://schemas.microsoft.com/office/drawing/2014/main" id="{25D1CA99-48C2-D766-ECDA-2B2801034E39}"/>
              </a:ext>
            </a:extLst>
          </p:cNvPr>
          <p:cNvSpPr>
            <a:spLocks noGrp="1"/>
          </p:cNvSpPr>
          <p:nvPr>
            <p:ph idx="1"/>
          </p:nvPr>
        </p:nvSpPr>
        <p:spPr>
          <a:xfrm>
            <a:off x="1469571" y="576943"/>
            <a:ext cx="9579427" cy="5682343"/>
          </a:xfrm>
        </p:spPr>
        <p:txBody>
          <a:bodyPr>
            <a:normAutofit/>
          </a:bodyPr>
          <a:lstStyle/>
          <a:p>
            <a:r>
              <a:rPr lang="id-ID" b="1" dirty="0">
                <a:solidFill>
                  <a:schemeClr val="bg1"/>
                </a:solidFill>
                <a:highlight>
                  <a:srgbClr val="FFFF00"/>
                </a:highlight>
              </a:rPr>
              <a:t>Contoh Prosedur Layanan </a:t>
            </a:r>
            <a:r>
              <a:rPr lang="id-ID" b="1" dirty="0" err="1">
                <a:solidFill>
                  <a:schemeClr val="bg1"/>
                </a:solidFill>
                <a:highlight>
                  <a:srgbClr val="FFFF00"/>
                </a:highlight>
              </a:rPr>
              <a:t>Porter</a:t>
            </a:r>
            <a:endParaRPr lang="id-ID" b="1" dirty="0">
              <a:solidFill>
                <a:schemeClr val="bg1"/>
              </a:solidFill>
              <a:highlight>
                <a:srgbClr val="FFFF00"/>
              </a:highlight>
            </a:endParaRPr>
          </a:p>
          <a:p>
            <a:pPr>
              <a:buFont typeface="+mj-lt"/>
              <a:buAutoNum type="arabicPeriod"/>
            </a:pPr>
            <a:r>
              <a:rPr lang="id-ID" b="1" dirty="0">
                <a:solidFill>
                  <a:schemeClr val="bg1"/>
                </a:solidFill>
                <a:highlight>
                  <a:srgbClr val="FFFF00"/>
                </a:highlight>
              </a:rPr>
              <a:t>Permintaan Layanan</a:t>
            </a:r>
            <a:r>
              <a:rPr lang="id-ID" dirty="0">
                <a:solidFill>
                  <a:schemeClr val="bg1"/>
                </a:solidFill>
                <a:highlight>
                  <a:srgbClr val="FFFF00"/>
                </a:highlight>
              </a:rPr>
              <a:t>: Tamu menghubungi layanan </a:t>
            </a:r>
            <a:r>
              <a:rPr lang="id-ID" dirty="0" err="1">
                <a:solidFill>
                  <a:schemeClr val="bg1"/>
                </a:solidFill>
                <a:highlight>
                  <a:srgbClr val="FFFF00"/>
                </a:highlight>
              </a:rPr>
              <a:t>porter</a:t>
            </a:r>
            <a:r>
              <a:rPr lang="id-ID" dirty="0">
                <a:solidFill>
                  <a:schemeClr val="bg1"/>
                </a:solidFill>
                <a:highlight>
                  <a:srgbClr val="FFFF00"/>
                </a:highlight>
              </a:rPr>
              <a:t> melalui telepon atau aplikasi.</a:t>
            </a:r>
          </a:p>
          <a:p>
            <a:pPr>
              <a:buFont typeface="+mj-lt"/>
              <a:buAutoNum type="arabicPeriod"/>
            </a:pPr>
            <a:r>
              <a:rPr lang="id-ID" b="1" dirty="0"/>
              <a:t>Pencatatan</a:t>
            </a:r>
            <a:r>
              <a:rPr lang="id-ID" dirty="0"/>
              <a:t>: </a:t>
            </a:r>
            <a:r>
              <a:rPr lang="id-ID" dirty="0" err="1"/>
              <a:t>Porter</a:t>
            </a:r>
            <a:r>
              <a:rPr lang="id-ID" dirty="0"/>
              <a:t> mencatat nama tamu, nomor kamar, dan jumlah barang.</a:t>
            </a:r>
          </a:p>
          <a:p>
            <a:pPr>
              <a:buFont typeface="+mj-lt"/>
              <a:buAutoNum type="arabicPeriod"/>
            </a:pPr>
            <a:r>
              <a:rPr lang="id-ID" b="1" dirty="0"/>
              <a:t>Pengambilan Barang</a:t>
            </a:r>
            <a:r>
              <a:rPr lang="id-ID" dirty="0"/>
              <a:t>: </a:t>
            </a:r>
            <a:r>
              <a:rPr lang="id-ID" dirty="0" err="1"/>
              <a:t>Porter</a:t>
            </a:r>
            <a:r>
              <a:rPr lang="id-ID" dirty="0"/>
              <a:t> mengambil barang dari kendaraan atau area resepsi dan mengantar ke kamar tamu.</a:t>
            </a:r>
          </a:p>
          <a:p>
            <a:pPr>
              <a:buFont typeface="+mj-lt"/>
              <a:buAutoNum type="arabicPeriod"/>
            </a:pPr>
            <a:r>
              <a:rPr lang="id-ID" b="1" dirty="0"/>
              <a:t>Konfirmasi</a:t>
            </a:r>
            <a:r>
              <a:rPr lang="id-ID" dirty="0"/>
              <a:t>: Tamu mengonfirmasi penerimaan barang dan memberikan umpan balik.</a:t>
            </a:r>
          </a:p>
          <a:p>
            <a:r>
              <a:rPr lang="id-ID" b="1" dirty="0">
                <a:solidFill>
                  <a:schemeClr val="bg1"/>
                </a:solidFill>
                <a:highlight>
                  <a:srgbClr val="FFFF00"/>
                </a:highlight>
              </a:rPr>
              <a:t>Penutup</a:t>
            </a:r>
          </a:p>
          <a:p>
            <a:r>
              <a:rPr lang="id-ID" dirty="0"/>
              <a:t>Dengan sistem administrasi layanan </a:t>
            </a:r>
            <a:r>
              <a:rPr lang="id-ID" dirty="0" err="1"/>
              <a:t>porter</a:t>
            </a:r>
            <a:r>
              <a:rPr lang="id-ID" dirty="0"/>
              <a:t> yang terstruktur, Anda dapat meningkatkan kepuasan tamu dan efisiensi operasional. Fokus pada pelayanan pelanggan dan pengelolaan yang baik akan menciptakan pengalaman menginap yang lebih menyenangkan.</a:t>
            </a:r>
          </a:p>
          <a:p>
            <a:endParaRPr lang="id-ID" dirty="0"/>
          </a:p>
        </p:txBody>
      </p:sp>
    </p:spTree>
    <p:extLst>
      <p:ext uri="{BB962C8B-B14F-4D97-AF65-F5344CB8AC3E}">
        <p14:creationId xmlns:p14="http://schemas.microsoft.com/office/powerpoint/2010/main" val="2874441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23" name="Rectangle 9222">
            <a:extLst>
              <a:ext uri="{FF2B5EF4-FFF2-40B4-BE49-F238E27FC236}">
                <a16:creationId xmlns:a16="http://schemas.microsoft.com/office/drawing/2014/main" id="{FA294778-47A8-4EEF-9689-F6964D44D1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25" name="Freeform: Shape 9224">
            <a:extLst>
              <a:ext uri="{FF2B5EF4-FFF2-40B4-BE49-F238E27FC236}">
                <a16:creationId xmlns:a16="http://schemas.microsoft.com/office/drawing/2014/main" id="{BD2A511A-065F-489D-9CF0-FEF36143AC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5318060" y="0"/>
            <a:ext cx="6885325" cy="6858000"/>
          </a:xfrm>
          <a:custGeom>
            <a:avLst/>
            <a:gdLst>
              <a:gd name="connsiteX0" fmla="*/ 4456883 w 6885325"/>
              <a:gd name="connsiteY0" fmla="*/ 6858000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9" fmla="*/ 4456884 w 6885325"/>
              <a:gd name="connsiteY9" fmla="*/ 6857999 h 6858000"/>
              <a:gd name="connsiteX0" fmla="*/ 4456884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9" fmla="*/ 4456884 w 6885325"/>
              <a:gd name="connsiteY9"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5 w 6885325"/>
              <a:gd name="connsiteY6"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5 w 6885325"/>
              <a:gd name="connsiteY5"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6857999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85325" h="6858000">
                <a:moveTo>
                  <a:pt x="6885325" y="6857999"/>
                </a:moveTo>
                <a:lnTo>
                  <a:pt x="0" y="6858000"/>
                </a:lnTo>
                <a:lnTo>
                  <a:pt x="6010592" y="0"/>
                </a:lnTo>
                <a:lnTo>
                  <a:pt x="6885325" y="0"/>
                </a:lnTo>
                <a:lnTo>
                  <a:pt x="6885325" y="6857999"/>
                </a:lnTo>
                <a:close/>
              </a:path>
            </a:pathLst>
          </a:cu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227" name="Freeform: Shape 9226">
            <a:extLst>
              <a:ext uri="{FF2B5EF4-FFF2-40B4-BE49-F238E27FC236}">
                <a16:creationId xmlns:a16="http://schemas.microsoft.com/office/drawing/2014/main" id="{6F626582-88CC-4CA0-8BC6-94550FF9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1317267" cy="6858000"/>
          </a:xfrm>
          <a:custGeom>
            <a:avLst/>
            <a:gdLst>
              <a:gd name="connsiteX0" fmla="*/ 0 w 11317267"/>
              <a:gd name="connsiteY0" fmla="*/ 0 h 6858000"/>
              <a:gd name="connsiteX1" fmla="*/ 11317267 w 11317267"/>
              <a:gd name="connsiteY1" fmla="*/ 0 h 6858000"/>
              <a:gd name="connsiteX2" fmla="*/ 5306679 w 11317267"/>
              <a:gd name="connsiteY2" fmla="*/ 6857996 h 6858000"/>
              <a:gd name="connsiteX3" fmla="*/ 5306677 w 11317267"/>
              <a:gd name="connsiteY3" fmla="*/ 6857998 h 6858000"/>
              <a:gd name="connsiteX4" fmla="*/ 5306675 w 11317267"/>
              <a:gd name="connsiteY4" fmla="*/ 6858000 h 6858000"/>
              <a:gd name="connsiteX5" fmla="*/ 0 w 11317267"/>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17267" h="6858000">
                <a:moveTo>
                  <a:pt x="0" y="0"/>
                </a:moveTo>
                <a:lnTo>
                  <a:pt x="11317267" y="0"/>
                </a:lnTo>
                <a:lnTo>
                  <a:pt x="5306679" y="6857996"/>
                </a:lnTo>
                <a:cubicBezTo>
                  <a:pt x="5306679" y="6857997"/>
                  <a:pt x="5306677" y="6857997"/>
                  <a:pt x="5306677" y="6857998"/>
                </a:cubicBezTo>
                <a:lnTo>
                  <a:pt x="5306675" y="6858000"/>
                </a:lnTo>
                <a:lnTo>
                  <a:pt x="0" y="685800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Judul 1">
            <a:extLst>
              <a:ext uri="{FF2B5EF4-FFF2-40B4-BE49-F238E27FC236}">
                <a16:creationId xmlns:a16="http://schemas.microsoft.com/office/drawing/2014/main" id="{85DF57B1-4039-E08D-9F3E-0028CECB3352}"/>
              </a:ext>
            </a:extLst>
          </p:cNvPr>
          <p:cNvSpPr>
            <a:spLocks noGrp="1"/>
          </p:cNvSpPr>
          <p:nvPr>
            <p:ph type="title"/>
          </p:nvPr>
        </p:nvSpPr>
        <p:spPr>
          <a:xfrm>
            <a:off x="1012372" y="185057"/>
            <a:ext cx="7622914" cy="1415143"/>
          </a:xfrm>
        </p:spPr>
        <p:txBody>
          <a:bodyPr>
            <a:normAutofit/>
          </a:bodyPr>
          <a:lstStyle/>
          <a:p>
            <a:r>
              <a:rPr lang="sv-SE" dirty="0">
                <a:effectLst/>
                <a:highlight>
                  <a:srgbClr val="FF0000"/>
                </a:highlight>
                <a:latin typeface="Times New Roman" panose="02020603050405020304" pitchFamily="18" charset="0"/>
              </a:rPr>
              <a:t>Metode penanganan barang bawaan tamu</a:t>
            </a:r>
            <a:endParaRPr lang="id-ID" dirty="0">
              <a:highlight>
                <a:srgbClr val="FF0000"/>
              </a:highlight>
            </a:endParaRPr>
          </a:p>
        </p:txBody>
      </p:sp>
      <p:sp>
        <p:nvSpPr>
          <p:cNvPr id="3" name="Tampungan Konten 2">
            <a:extLst>
              <a:ext uri="{FF2B5EF4-FFF2-40B4-BE49-F238E27FC236}">
                <a16:creationId xmlns:a16="http://schemas.microsoft.com/office/drawing/2014/main" id="{4BBE3607-334E-7813-79B2-D7123D0EC9A6}"/>
              </a:ext>
            </a:extLst>
          </p:cNvPr>
          <p:cNvSpPr>
            <a:spLocks noGrp="1"/>
          </p:cNvSpPr>
          <p:nvPr>
            <p:ph idx="1"/>
          </p:nvPr>
        </p:nvSpPr>
        <p:spPr>
          <a:xfrm>
            <a:off x="1153885" y="1785258"/>
            <a:ext cx="5104927" cy="4199806"/>
          </a:xfrm>
        </p:spPr>
        <p:txBody>
          <a:bodyPr>
            <a:normAutofit fontScale="92500"/>
          </a:bodyPr>
          <a:lstStyle/>
          <a:p>
            <a:pPr>
              <a:lnSpc>
                <a:spcPct val="110000"/>
              </a:lnSpc>
            </a:pPr>
            <a:r>
              <a:rPr lang="id-ID" sz="1800" dirty="0"/>
              <a:t>Menangani barang bawaan tamu dengan baik sangat penting untuk memberikan pengalaman menginap yang memuaskan. Berikut adalah beberapa metode yang dapat diterapkan:</a:t>
            </a:r>
            <a:endParaRPr lang="en-US" sz="1800" dirty="0"/>
          </a:p>
          <a:p>
            <a:pPr>
              <a:lnSpc>
                <a:spcPct val="110000"/>
              </a:lnSpc>
            </a:pPr>
            <a:endParaRPr lang="en-US" sz="1800" dirty="0"/>
          </a:p>
          <a:p>
            <a:pPr>
              <a:lnSpc>
                <a:spcPct val="110000"/>
              </a:lnSpc>
            </a:pPr>
            <a:r>
              <a:rPr lang="id-ID" sz="1800" b="1" dirty="0">
                <a:solidFill>
                  <a:schemeClr val="bg2"/>
                </a:solidFill>
                <a:highlight>
                  <a:srgbClr val="FFFF00"/>
                </a:highlight>
              </a:rPr>
              <a:t>1. Proses </a:t>
            </a:r>
            <a:r>
              <a:rPr lang="id-ID" sz="1800" b="1" dirty="0" err="1">
                <a:solidFill>
                  <a:schemeClr val="bg2"/>
                </a:solidFill>
                <a:highlight>
                  <a:srgbClr val="FFFF00"/>
                </a:highlight>
              </a:rPr>
              <a:t>Check</a:t>
            </a:r>
            <a:r>
              <a:rPr lang="id-ID" sz="1800" b="1" dirty="0">
                <a:solidFill>
                  <a:schemeClr val="bg2"/>
                </a:solidFill>
                <a:highlight>
                  <a:srgbClr val="FFFF00"/>
                </a:highlight>
              </a:rPr>
              <a:t>-in yang Terstruktur</a:t>
            </a:r>
          </a:p>
          <a:p>
            <a:pPr>
              <a:lnSpc>
                <a:spcPct val="110000"/>
              </a:lnSpc>
              <a:buFont typeface="Arial" panose="020B0604020202020204" pitchFamily="34" charset="0"/>
              <a:buChar char="•"/>
            </a:pPr>
            <a:r>
              <a:rPr lang="id-ID" sz="1800" b="1" dirty="0"/>
              <a:t>Formulir Pendaftaran</a:t>
            </a:r>
            <a:r>
              <a:rPr lang="id-ID" sz="1800" dirty="0"/>
              <a:t>: Minta tamu untuk mengisi formulir yang mencantumkan jumlah dan jenis barang bawaan mereka saat </a:t>
            </a:r>
            <a:r>
              <a:rPr lang="id-ID" sz="1800" dirty="0" err="1"/>
              <a:t>check</a:t>
            </a:r>
            <a:r>
              <a:rPr lang="id-ID" sz="1800" dirty="0"/>
              <a:t>-in.</a:t>
            </a:r>
          </a:p>
          <a:p>
            <a:pPr>
              <a:lnSpc>
                <a:spcPct val="110000"/>
              </a:lnSpc>
              <a:buFont typeface="Arial" panose="020B0604020202020204" pitchFamily="34" charset="0"/>
              <a:buChar char="•"/>
            </a:pPr>
            <a:r>
              <a:rPr lang="id-ID" sz="1800" b="1" dirty="0"/>
              <a:t>Pencatatan</a:t>
            </a:r>
            <a:r>
              <a:rPr lang="id-ID" sz="1800" dirty="0"/>
              <a:t>: Buat catatan tentang barang bawaan yang akan dikelola, termasuk </a:t>
            </a:r>
            <a:r>
              <a:rPr lang="id-ID" sz="1800" dirty="0" err="1"/>
              <a:t>rincian</a:t>
            </a:r>
            <a:r>
              <a:rPr lang="id-ID" sz="1800" dirty="0"/>
              <a:t> seperti ukuran dan berat.</a:t>
            </a:r>
          </a:p>
          <a:p>
            <a:pPr>
              <a:lnSpc>
                <a:spcPct val="110000"/>
              </a:lnSpc>
            </a:pPr>
            <a:endParaRPr lang="id-ID" sz="1400" dirty="0"/>
          </a:p>
        </p:txBody>
      </p:sp>
      <p:pic>
        <p:nvPicPr>
          <p:cNvPr id="9218" name="Picture 2" descr="Penanganan Barang Barang Bawaan Tamu (How to Handle the Guest luggage) -  YouTube">
            <a:extLst>
              <a:ext uri="{FF2B5EF4-FFF2-40B4-BE49-F238E27FC236}">
                <a16:creationId xmlns:a16="http://schemas.microsoft.com/office/drawing/2014/main" id="{E1F0AE29-5DBE-92AF-94AC-4C7D426421C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53486" y="3930340"/>
            <a:ext cx="3183661" cy="1782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919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B877047-09B0-47EB-03AB-776F39EC67A9}"/>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5AB5C52B-A49F-B588-84D6-7DCCB12A0D31}"/>
              </a:ext>
            </a:extLst>
          </p:cNvPr>
          <p:cNvSpPr>
            <a:spLocks noGrp="1"/>
          </p:cNvSpPr>
          <p:nvPr>
            <p:ph idx="1"/>
          </p:nvPr>
        </p:nvSpPr>
        <p:spPr>
          <a:xfrm>
            <a:off x="1284514" y="500743"/>
            <a:ext cx="9764485" cy="5638800"/>
          </a:xfrm>
        </p:spPr>
        <p:txBody>
          <a:bodyPr/>
          <a:lstStyle/>
          <a:p>
            <a:r>
              <a:rPr lang="id-ID" b="1" dirty="0">
                <a:solidFill>
                  <a:schemeClr val="bg1"/>
                </a:solidFill>
                <a:highlight>
                  <a:srgbClr val="FFFF00"/>
                </a:highlight>
              </a:rPr>
              <a:t>2. </a:t>
            </a:r>
            <a:r>
              <a:rPr lang="id-ID" b="1" dirty="0" err="1">
                <a:solidFill>
                  <a:schemeClr val="bg1"/>
                </a:solidFill>
                <a:highlight>
                  <a:srgbClr val="FFFF00"/>
                </a:highlight>
              </a:rPr>
              <a:t>Labeling</a:t>
            </a:r>
            <a:r>
              <a:rPr lang="id-ID" b="1" dirty="0">
                <a:solidFill>
                  <a:schemeClr val="bg1"/>
                </a:solidFill>
                <a:highlight>
                  <a:srgbClr val="FFFF00"/>
                </a:highlight>
              </a:rPr>
              <a:t> Barang Bawaan</a:t>
            </a:r>
          </a:p>
          <a:p>
            <a:pPr>
              <a:buFont typeface="Arial" panose="020B0604020202020204" pitchFamily="34" charset="0"/>
              <a:buChar char="•"/>
            </a:pPr>
            <a:r>
              <a:rPr lang="id-ID" b="1" dirty="0"/>
              <a:t>Pemberian Label</a:t>
            </a:r>
            <a:r>
              <a:rPr lang="id-ID" dirty="0"/>
              <a:t>: Berikan label atau stiker pada setiap barang bawaan yang mencantumkan nama tamu dan nomor kamar. Ini membantu menghindari kebingungan saat mengantarkan barang.</a:t>
            </a:r>
          </a:p>
          <a:p>
            <a:pPr>
              <a:buFont typeface="Arial" panose="020B0604020202020204" pitchFamily="34" charset="0"/>
              <a:buChar char="•"/>
            </a:pPr>
            <a:r>
              <a:rPr lang="id-ID" b="1" dirty="0"/>
              <a:t>Kode QR</a:t>
            </a:r>
            <a:r>
              <a:rPr lang="id-ID" dirty="0"/>
              <a:t>: Gunakan kode QR untuk memudahkan pelacakan barang. Tamu bisa memindai untuk melihat informasi tentang barang mereka.</a:t>
            </a:r>
            <a:endParaRPr lang="en-US" dirty="0"/>
          </a:p>
          <a:p>
            <a:pPr>
              <a:buFont typeface="Arial" panose="020B0604020202020204" pitchFamily="34" charset="0"/>
              <a:buChar char="•"/>
            </a:pPr>
            <a:endParaRPr lang="en-US" dirty="0"/>
          </a:p>
          <a:p>
            <a:r>
              <a:rPr lang="id-ID" b="1" dirty="0">
                <a:solidFill>
                  <a:schemeClr val="bg1"/>
                </a:solidFill>
                <a:highlight>
                  <a:srgbClr val="FFFF00"/>
                </a:highlight>
              </a:rPr>
              <a:t>3. Penyimpanan yang Aman</a:t>
            </a:r>
          </a:p>
          <a:p>
            <a:pPr>
              <a:buFont typeface="Arial" panose="020B0604020202020204" pitchFamily="34" charset="0"/>
              <a:buChar char="•"/>
            </a:pPr>
            <a:r>
              <a:rPr lang="id-ID" b="1" dirty="0"/>
              <a:t>Ruang Penyimpanan Khusus</a:t>
            </a:r>
            <a:r>
              <a:rPr lang="id-ID" dirty="0"/>
              <a:t>: Sediakan ruang penyimpanan yang aman untuk barang bawaan tamu, terutama untuk barang berharga atau yang lebih besar.</a:t>
            </a:r>
          </a:p>
          <a:p>
            <a:pPr>
              <a:buFont typeface="Arial" panose="020B0604020202020204" pitchFamily="34" charset="0"/>
              <a:buChar char="•"/>
            </a:pPr>
            <a:r>
              <a:rPr lang="id-ID" b="1" dirty="0"/>
              <a:t>Brankas</a:t>
            </a:r>
            <a:r>
              <a:rPr lang="id-ID" dirty="0"/>
              <a:t>: Tawarkan penggunaan brankas untuk barang berharga seperti dokumen penting, perhiasan, atau uang.</a:t>
            </a:r>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3049811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47" name="Rectangle 10246">
            <a:extLst>
              <a:ext uri="{FF2B5EF4-FFF2-40B4-BE49-F238E27FC236}">
                <a16:creationId xmlns:a16="http://schemas.microsoft.com/office/drawing/2014/main" id="{FA294778-47A8-4EEF-9689-F6964D44D1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9" name="Freeform: Shape 10248">
            <a:extLst>
              <a:ext uri="{FF2B5EF4-FFF2-40B4-BE49-F238E27FC236}">
                <a16:creationId xmlns:a16="http://schemas.microsoft.com/office/drawing/2014/main" id="{BD2A511A-065F-489D-9CF0-FEF36143AC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5318060" y="0"/>
            <a:ext cx="6885325" cy="6858000"/>
          </a:xfrm>
          <a:custGeom>
            <a:avLst/>
            <a:gdLst>
              <a:gd name="connsiteX0" fmla="*/ 4456883 w 6885325"/>
              <a:gd name="connsiteY0" fmla="*/ 6858000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9" fmla="*/ 4456884 w 6885325"/>
              <a:gd name="connsiteY9" fmla="*/ 6857999 h 6858000"/>
              <a:gd name="connsiteX0" fmla="*/ 4456884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9" fmla="*/ 4456884 w 6885325"/>
              <a:gd name="connsiteY9"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5 w 6885325"/>
              <a:gd name="connsiteY6"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5 w 6885325"/>
              <a:gd name="connsiteY5"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6857999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85325" h="6858000">
                <a:moveTo>
                  <a:pt x="6885325" y="6857999"/>
                </a:moveTo>
                <a:lnTo>
                  <a:pt x="0" y="6858000"/>
                </a:lnTo>
                <a:lnTo>
                  <a:pt x="6010592" y="0"/>
                </a:lnTo>
                <a:lnTo>
                  <a:pt x="6885325" y="0"/>
                </a:lnTo>
                <a:lnTo>
                  <a:pt x="6885325" y="6857999"/>
                </a:lnTo>
                <a:close/>
              </a:path>
            </a:pathLst>
          </a:cu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251" name="Freeform: Shape 10250">
            <a:extLst>
              <a:ext uri="{FF2B5EF4-FFF2-40B4-BE49-F238E27FC236}">
                <a16:creationId xmlns:a16="http://schemas.microsoft.com/office/drawing/2014/main" id="{6F626582-88CC-4CA0-8BC6-94550FF9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1317267" cy="6858000"/>
          </a:xfrm>
          <a:custGeom>
            <a:avLst/>
            <a:gdLst>
              <a:gd name="connsiteX0" fmla="*/ 0 w 11317267"/>
              <a:gd name="connsiteY0" fmla="*/ 0 h 6858000"/>
              <a:gd name="connsiteX1" fmla="*/ 11317267 w 11317267"/>
              <a:gd name="connsiteY1" fmla="*/ 0 h 6858000"/>
              <a:gd name="connsiteX2" fmla="*/ 5306679 w 11317267"/>
              <a:gd name="connsiteY2" fmla="*/ 6857996 h 6858000"/>
              <a:gd name="connsiteX3" fmla="*/ 5306677 w 11317267"/>
              <a:gd name="connsiteY3" fmla="*/ 6857998 h 6858000"/>
              <a:gd name="connsiteX4" fmla="*/ 5306675 w 11317267"/>
              <a:gd name="connsiteY4" fmla="*/ 6858000 h 6858000"/>
              <a:gd name="connsiteX5" fmla="*/ 0 w 11317267"/>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17267" h="6858000">
                <a:moveTo>
                  <a:pt x="0" y="0"/>
                </a:moveTo>
                <a:lnTo>
                  <a:pt x="11317267" y="0"/>
                </a:lnTo>
                <a:lnTo>
                  <a:pt x="5306679" y="6857996"/>
                </a:lnTo>
                <a:cubicBezTo>
                  <a:pt x="5306679" y="6857997"/>
                  <a:pt x="5306677" y="6857997"/>
                  <a:pt x="5306677" y="6857998"/>
                </a:cubicBezTo>
                <a:lnTo>
                  <a:pt x="5306675" y="6858000"/>
                </a:lnTo>
                <a:lnTo>
                  <a:pt x="0" y="685800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Judul 1">
            <a:extLst>
              <a:ext uri="{FF2B5EF4-FFF2-40B4-BE49-F238E27FC236}">
                <a16:creationId xmlns:a16="http://schemas.microsoft.com/office/drawing/2014/main" id="{5D557214-D4B4-0329-E928-59A6AC4AA58E}"/>
              </a:ext>
            </a:extLst>
          </p:cNvPr>
          <p:cNvSpPr>
            <a:spLocks noGrp="1"/>
          </p:cNvSpPr>
          <p:nvPr>
            <p:ph type="title"/>
          </p:nvPr>
        </p:nvSpPr>
        <p:spPr>
          <a:xfrm>
            <a:off x="1143000" y="872937"/>
            <a:ext cx="7492285" cy="1360898"/>
          </a:xfrm>
        </p:spPr>
        <p:txBody>
          <a:bodyPr>
            <a:normAutofit/>
          </a:bodyPr>
          <a:lstStyle/>
          <a:p>
            <a:endParaRPr lang="id-ID"/>
          </a:p>
        </p:txBody>
      </p:sp>
      <p:sp>
        <p:nvSpPr>
          <p:cNvPr id="3" name="Tampungan Konten 2">
            <a:extLst>
              <a:ext uri="{FF2B5EF4-FFF2-40B4-BE49-F238E27FC236}">
                <a16:creationId xmlns:a16="http://schemas.microsoft.com/office/drawing/2014/main" id="{01233158-C263-85A9-04C6-45F2A616A2A6}"/>
              </a:ext>
            </a:extLst>
          </p:cNvPr>
          <p:cNvSpPr>
            <a:spLocks noGrp="1"/>
          </p:cNvSpPr>
          <p:nvPr>
            <p:ph idx="1"/>
          </p:nvPr>
        </p:nvSpPr>
        <p:spPr>
          <a:xfrm>
            <a:off x="1071507" y="910945"/>
            <a:ext cx="5115812" cy="5506092"/>
          </a:xfrm>
        </p:spPr>
        <p:txBody>
          <a:bodyPr>
            <a:normAutofit fontScale="92500" lnSpcReduction="20000"/>
          </a:bodyPr>
          <a:lstStyle/>
          <a:p>
            <a:pPr>
              <a:lnSpc>
                <a:spcPct val="110000"/>
              </a:lnSpc>
            </a:pPr>
            <a:r>
              <a:rPr lang="id-ID" sz="1800" b="1" dirty="0">
                <a:solidFill>
                  <a:schemeClr val="bg2"/>
                </a:solidFill>
                <a:highlight>
                  <a:srgbClr val="FFFF00"/>
                </a:highlight>
              </a:rPr>
              <a:t>4. Prosedur Pengantaran</a:t>
            </a:r>
          </a:p>
          <a:p>
            <a:pPr>
              <a:lnSpc>
                <a:spcPct val="110000"/>
              </a:lnSpc>
              <a:buFont typeface="Arial" panose="020B0604020202020204" pitchFamily="34" charset="0"/>
              <a:buChar char="•"/>
            </a:pPr>
            <a:r>
              <a:rPr lang="id-ID" sz="1800" b="1" dirty="0"/>
              <a:t>Pengantaran ke Kamar</a:t>
            </a:r>
            <a:r>
              <a:rPr lang="id-ID" sz="1800" dirty="0"/>
              <a:t>: Setelah </a:t>
            </a:r>
            <a:r>
              <a:rPr lang="id-ID" sz="1800" dirty="0" err="1"/>
              <a:t>check</a:t>
            </a:r>
            <a:r>
              <a:rPr lang="id-ID" sz="1800" dirty="0"/>
              <a:t>-in, </a:t>
            </a:r>
            <a:r>
              <a:rPr lang="id-ID" sz="1800" dirty="0" err="1"/>
              <a:t>porter</a:t>
            </a:r>
            <a:r>
              <a:rPr lang="id-ID" sz="1800" dirty="0"/>
              <a:t> atau staf dapat mengantarkan barang bawaan tamu ke kamar mereka. Pastikan untuk melakukan konfirmasi dengan tamu saat menyerahkan barang.</a:t>
            </a:r>
          </a:p>
          <a:p>
            <a:pPr>
              <a:lnSpc>
                <a:spcPct val="110000"/>
              </a:lnSpc>
              <a:buFont typeface="Arial" panose="020B0604020202020204" pitchFamily="34" charset="0"/>
              <a:buChar char="•"/>
            </a:pPr>
            <a:r>
              <a:rPr lang="id-ID" sz="1800" b="1" dirty="0"/>
              <a:t>Panggilan untuk Mengambil</a:t>
            </a:r>
            <a:r>
              <a:rPr lang="id-ID" sz="1800" dirty="0"/>
              <a:t>: Jika tamu meminta untuk mengambil barang dari area umum (misalnya, </a:t>
            </a:r>
            <a:r>
              <a:rPr lang="id-ID" sz="1800" dirty="0" err="1"/>
              <a:t>lobby</a:t>
            </a:r>
            <a:r>
              <a:rPr lang="id-ID" sz="1800" dirty="0"/>
              <a:t>), sediakan prosedur yang jelas untuk meminta barang.</a:t>
            </a:r>
          </a:p>
          <a:p>
            <a:pPr>
              <a:lnSpc>
                <a:spcPct val="110000"/>
              </a:lnSpc>
            </a:pPr>
            <a:endParaRPr lang="en-US" sz="1800" dirty="0"/>
          </a:p>
          <a:p>
            <a:pPr>
              <a:lnSpc>
                <a:spcPct val="110000"/>
              </a:lnSpc>
            </a:pPr>
            <a:r>
              <a:rPr lang="id-ID" sz="1800" b="1" dirty="0">
                <a:solidFill>
                  <a:schemeClr val="bg2"/>
                </a:solidFill>
                <a:highlight>
                  <a:srgbClr val="FFFF00"/>
                </a:highlight>
              </a:rPr>
              <a:t>5. Komunikasi yang Jelas</a:t>
            </a:r>
          </a:p>
          <a:p>
            <a:pPr>
              <a:lnSpc>
                <a:spcPct val="110000"/>
              </a:lnSpc>
              <a:buFont typeface="Arial" panose="020B0604020202020204" pitchFamily="34" charset="0"/>
              <a:buChar char="•"/>
            </a:pPr>
            <a:r>
              <a:rPr lang="id-ID" sz="1800" b="1" dirty="0"/>
              <a:t>Informasi Tertulis</a:t>
            </a:r>
            <a:r>
              <a:rPr lang="id-ID" sz="1800" dirty="0"/>
              <a:t>: Sediakan informasi tertulis di kamar tentang prosedur penanganan barang bawaan, termasuk bagaimana cara meminta bantuan.</a:t>
            </a:r>
          </a:p>
          <a:p>
            <a:pPr>
              <a:lnSpc>
                <a:spcPct val="110000"/>
              </a:lnSpc>
              <a:buFont typeface="Arial" panose="020B0604020202020204" pitchFamily="34" charset="0"/>
              <a:buChar char="•"/>
            </a:pPr>
            <a:r>
              <a:rPr lang="id-ID" sz="1800" b="1" dirty="0"/>
              <a:t>Pelayanan Pelanggan</a:t>
            </a:r>
            <a:r>
              <a:rPr lang="id-ID" sz="1800" dirty="0"/>
              <a:t>: Pastikan tim pelayanan pelanggan siap menjawab pertanyaan terkait barang bawaan.</a:t>
            </a:r>
          </a:p>
          <a:p>
            <a:pPr>
              <a:lnSpc>
                <a:spcPct val="110000"/>
              </a:lnSpc>
            </a:pPr>
            <a:endParaRPr lang="id-ID" sz="1100" dirty="0"/>
          </a:p>
        </p:txBody>
      </p:sp>
      <p:pic>
        <p:nvPicPr>
          <p:cNvPr id="10242" name="Picture 2" descr="Teknik Penanganan Barang Bawaan Tamu Hotel">
            <a:extLst>
              <a:ext uri="{FF2B5EF4-FFF2-40B4-BE49-F238E27FC236}">
                <a16:creationId xmlns:a16="http://schemas.microsoft.com/office/drawing/2014/main" id="{11389CBD-1C8B-380D-8587-C2D3AE4042A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53486" y="3743053"/>
            <a:ext cx="3183661" cy="215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8971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64FB7D8-7EDA-782A-FC17-403F82EC6936}"/>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5AD0B864-C10B-A7F8-8E68-9F0392A139E2}"/>
              </a:ext>
            </a:extLst>
          </p:cNvPr>
          <p:cNvSpPr>
            <a:spLocks noGrp="1"/>
          </p:cNvSpPr>
          <p:nvPr>
            <p:ph idx="1"/>
          </p:nvPr>
        </p:nvSpPr>
        <p:spPr>
          <a:xfrm>
            <a:off x="1349829" y="631371"/>
            <a:ext cx="9699170" cy="5267773"/>
          </a:xfrm>
        </p:spPr>
        <p:txBody>
          <a:bodyPr/>
          <a:lstStyle/>
          <a:p>
            <a:r>
              <a:rPr lang="id-ID" b="1" dirty="0">
                <a:solidFill>
                  <a:schemeClr val="bg2"/>
                </a:solidFill>
                <a:highlight>
                  <a:srgbClr val="FFFF00"/>
                </a:highlight>
              </a:rPr>
              <a:t>6. Penanganan Barang yang Hilang atau Rusak</a:t>
            </a:r>
          </a:p>
          <a:p>
            <a:pPr>
              <a:buFont typeface="Arial" panose="020B0604020202020204" pitchFamily="34" charset="0"/>
              <a:buChar char="•"/>
            </a:pPr>
            <a:r>
              <a:rPr lang="id-ID" b="1" dirty="0"/>
              <a:t>Prosedur Pelaporan</a:t>
            </a:r>
            <a:r>
              <a:rPr lang="id-ID" dirty="0"/>
              <a:t>: Siapkan prosedur yang jelas untuk tamu melaporkan barang yang hilang atau rusak. Ini termasuk pengisian formulir dan investigasi yang cepat.</a:t>
            </a:r>
          </a:p>
          <a:p>
            <a:pPr>
              <a:buFont typeface="Arial" panose="020B0604020202020204" pitchFamily="34" charset="0"/>
              <a:buChar char="•"/>
            </a:pPr>
            <a:r>
              <a:rPr lang="id-ID" b="1" dirty="0"/>
              <a:t>Tindak Lanjut</a:t>
            </a:r>
            <a:r>
              <a:rPr lang="id-ID" dirty="0"/>
              <a:t>: Segera tindak lanjuti laporan yang diterima untuk memastikan kepuasan tamu.</a:t>
            </a:r>
            <a:endParaRPr lang="en-US" dirty="0"/>
          </a:p>
          <a:p>
            <a:pPr>
              <a:buFont typeface="Arial" panose="020B0604020202020204" pitchFamily="34" charset="0"/>
              <a:buChar char="•"/>
            </a:pPr>
            <a:endParaRPr lang="en-US" dirty="0"/>
          </a:p>
          <a:p>
            <a:r>
              <a:rPr lang="id-ID" b="1" dirty="0">
                <a:solidFill>
                  <a:schemeClr val="bg2"/>
                </a:solidFill>
                <a:highlight>
                  <a:srgbClr val="FFFF00"/>
                </a:highlight>
              </a:rPr>
              <a:t>7. Umpan Balik dan Evaluasi</a:t>
            </a:r>
          </a:p>
          <a:p>
            <a:pPr>
              <a:buFont typeface="Arial" panose="020B0604020202020204" pitchFamily="34" charset="0"/>
              <a:buChar char="•"/>
            </a:pPr>
            <a:r>
              <a:rPr lang="id-ID" b="1" dirty="0"/>
              <a:t>Kumpulkan Umpan Balik</a:t>
            </a:r>
            <a:r>
              <a:rPr lang="id-ID" dirty="0"/>
              <a:t>: Minta umpan balik dari tamu mengenai proses penanganan barang bawaan untuk mengidentifikasi area yang perlu diperbaiki.</a:t>
            </a:r>
          </a:p>
          <a:p>
            <a:pPr>
              <a:buFont typeface="Arial" panose="020B0604020202020204" pitchFamily="34" charset="0"/>
              <a:buChar char="•"/>
            </a:pPr>
            <a:r>
              <a:rPr lang="id-ID" b="1" dirty="0"/>
              <a:t>Evaluasi Prosedur</a:t>
            </a:r>
            <a:r>
              <a:rPr lang="id-ID" dirty="0"/>
              <a:t>: Secara berkala tinjau dan evaluasi prosedur penanganan untuk memastikan efisiensi dan efektivitas.</a:t>
            </a:r>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1180910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71" name="Rectangle 11270">
            <a:extLst>
              <a:ext uri="{FF2B5EF4-FFF2-40B4-BE49-F238E27FC236}">
                <a16:creationId xmlns:a16="http://schemas.microsoft.com/office/drawing/2014/main" id="{685B57F6-59DE-4274-A37C-F47FE4E42E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73" name="Freeform: Shape 11272">
            <a:extLst>
              <a:ext uri="{FF2B5EF4-FFF2-40B4-BE49-F238E27FC236}">
                <a16:creationId xmlns:a16="http://schemas.microsoft.com/office/drawing/2014/main" id="{E10D6CC1-E49B-46F5-B186-3458F335BF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2383" y="0"/>
            <a:ext cx="6899617" cy="6858000"/>
          </a:xfrm>
          <a:custGeom>
            <a:avLst/>
            <a:gdLst>
              <a:gd name="connsiteX0" fmla="*/ 6010592 w 6899617"/>
              <a:gd name="connsiteY0" fmla="*/ 0 h 6858000"/>
              <a:gd name="connsiteX1" fmla="*/ 6899617 w 6899617"/>
              <a:gd name="connsiteY1" fmla="*/ 0 h 6858000"/>
              <a:gd name="connsiteX2" fmla="*/ 6899617 w 6899617"/>
              <a:gd name="connsiteY2" fmla="*/ 1529274 h 6858000"/>
              <a:gd name="connsiteX3" fmla="*/ 2229334 w 6899617"/>
              <a:gd name="connsiteY3" fmla="*/ 6858000 h 6858000"/>
              <a:gd name="connsiteX4" fmla="*/ 0 w 6899617"/>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99617" h="6858000">
                <a:moveTo>
                  <a:pt x="6010592" y="0"/>
                </a:moveTo>
                <a:lnTo>
                  <a:pt x="6899617" y="0"/>
                </a:lnTo>
                <a:lnTo>
                  <a:pt x="6899617" y="1529274"/>
                </a:lnTo>
                <a:lnTo>
                  <a:pt x="2229334" y="6858000"/>
                </a:lnTo>
                <a:lnTo>
                  <a:pt x="0" y="685800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Judul 1">
            <a:extLst>
              <a:ext uri="{FF2B5EF4-FFF2-40B4-BE49-F238E27FC236}">
                <a16:creationId xmlns:a16="http://schemas.microsoft.com/office/drawing/2014/main" id="{BA82B8C5-EBEE-3FE2-DF70-F89DD79D6007}"/>
              </a:ext>
            </a:extLst>
          </p:cNvPr>
          <p:cNvSpPr>
            <a:spLocks noGrp="1"/>
          </p:cNvSpPr>
          <p:nvPr>
            <p:ph type="title"/>
          </p:nvPr>
        </p:nvSpPr>
        <p:spPr>
          <a:xfrm>
            <a:off x="1143001" y="872937"/>
            <a:ext cx="8167744" cy="1360898"/>
          </a:xfrm>
        </p:spPr>
        <p:txBody>
          <a:bodyPr>
            <a:normAutofit/>
          </a:bodyPr>
          <a:lstStyle/>
          <a:p>
            <a:endParaRPr lang="id-ID"/>
          </a:p>
        </p:txBody>
      </p:sp>
      <p:sp>
        <p:nvSpPr>
          <p:cNvPr id="3" name="Tampungan Konten 2">
            <a:extLst>
              <a:ext uri="{FF2B5EF4-FFF2-40B4-BE49-F238E27FC236}">
                <a16:creationId xmlns:a16="http://schemas.microsoft.com/office/drawing/2014/main" id="{51B67859-8A9B-6806-3F31-744E9A55EC28}"/>
              </a:ext>
            </a:extLst>
          </p:cNvPr>
          <p:cNvSpPr>
            <a:spLocks noGrp="1"/>
          </p:cNvSpPr>
          <p:nvPr>
            <p:ph idx="1"/>
          </p:nvPr>
        </p:nvSpPr>
        <p:spPr>
          <a:xfrm>
            <a:off x="816429" y="631371"/>
            <a:ext cx="6041571" cy="5083630"/>
          </a:xfrm>
        </p:spPr>
        <p:txBody>
          <a:bodyPr>
            <a:normAutofit fontScale="92500" lnSpcReduction="10000"/>
          </a:bodyPr>
          <a:lstStyle/>
          <a:p>
            <a:pPr>
              <a:lnSpc>
                <a:spcPct val="110000"/>
              </a:lnSpc>
            </a:pPr>
            <a:r>
              <a:rPr lang="id-ID" sz="1600" b="1" dirty="0">
                <a:solidFill>
                  <a:schemeClr val="bg2"/>
                </a:solidFill>
                <a:highlight>
                  <a:srgbClr val="FFFF00"/>
                </a:highlight>
              </a:rPr>
              <a:t>Contoh Proses Penanganan</a:t>
            </a:r>
          </a:p>
          <a:p>
            <a:pPr>
              <a:lnSpc>
                <a:spcPct val="110000"/>
              </a:lnSpc>
              <a:buFont typeface="+mj-lt"/>
              <a:buAutoNum type="arabicPeriod"/>
            </a:pPr>
            <a:r>
              <a:rPr lang="id-ID" sz="1600" b="1" dirty="0" err="1">
                <a:solidFill>
                  <a:schemeClr val="bg2"/>
                </a:solidFill>
                <a:highlight>
                  <a:srgbClr val="FFFF00"/>
                </a:highlight>
              </a:rPr>
              <a:t>Check</a:t>
            </a:r>
            <a:r>
              <a:rPr lang="id-ID" sz="1600" b="1" dirty="0">
                <a:solidFill>
                  <a:schemeClr val="bg2"/>
                </a:solidFill>
                <a:highlight>
                  <a:srgbClr val="FFFF00"/>
                </a:highlight>
              </a:rPr>
              <a:t>-in</a:t>
            </a:r>
            <a:r>
              <a:rPr lang="id-ID" sz="1600" dirty="0"/>
              <a:t>: Tamu mengisi formulir dan memberikan informasi barang bawaan.</a:t>
            </a:r>
          </a:p>
          <a:p>
            <a:pPr>
              <a:lnSpc>
                <a:spcPct val="110000"/>
              </a:lnSpc>
              <a:buFont typeface="+mj-lt"/>
              <a:buAutoNum type="arabicPeriod"/>
            </a:pPr>
            <a:r>
              <a:rPr lang="id-ID" sz="1600" b="1" dirty="0" err="1">
                <a:solidFill>
                  <a:schemeClr val="bg2"/>
                </a:solidFill>
                <a:highlight>
                  <a:srgbClr val="FFFF00"/>
                </a:highlight>
              </a:rPr>
              <a:t>Labelin</a:t>
            </a:r>
            <a:r>
              <a:rPr lang="id-ID" sz="1600" b="1" dirty="0" err="1"/>
              <a:t>g</a:t>
            </a:r>
            <a:r>
              <a:rPr lang="id-ID" sz="1600" dirty="0"/>
              <a:t>: Barang diberi label dengan nama dan nomor kamar.</a:t>
            </a:r>
          </a:p>
          <a:p>
            <a:pPr>
              <a:lnSpc>
                <a:spcPct val="110000"/>
              </a:lnSpc>
              <a:buFont typeface="+mj-lt"/>
              <a:buAutoNum type="arabicPeriod"/>
            </a:pPr>
            <a:r>
              <a:rPr lang="id-ID" sz="1600" b="1" dirty="0">
                <a:solidFill>
                  <a:schemeClr val="bg2"/>
                </a:solidFill>
                <a:highlight>
                  <a:srgbClr val="FFFF00"/>
                </a:highlight>
              </a:rPr>
              <a:t>Pengantaran</a:t>
            </a:r>
            <a:r>
              <a:rPr lang="id-ID" sz="1600" dirty="0"/>
              <a:t>: </a:t>
            </a:r>
            <a:r>
              <a:rPr lang="id-ID" sz="1600" dirty="0" err="1"/>
              <a:t>Porter</a:t>
            </a:r>
            <a:r>
              <a:rPr lang="id-ID" sz="1600" dirty="0"/>
              <a:t> mengantarkan barang ke kamar tamu dan meminta konfirmasi.</a:t>
            </a:r>
          </a:p>
          <a:p>
            <a:pPr>
              <a:lnSpc>
                <a:spcPct val="110000"/>
              </a:lnSpc>
              <a:buFont typeface="+mj-lt"/>
              <a:buAutoNum type="arabicPeriod"/>
            </a:pPr>
            <a:r>
              <a:rPr lang="id-ID" sz="1600" b="1" dirty="0">
                <a:solidFill>
                  <a:schemeClr val="bg2"/>
                </a:solidFill>
                <a:highlight>
                  <a:srgbClr val="FFFF00"/>
                </a:highlight>
              </a:rPr>
              <a:t>Penyimpanan</a:t>
            </a:r>
            <a:r>
              <a:rPr lang="id-ID" sz="1600" dirty="0">
                <a:solidFill>
                  <a:schemeClr val="bg2"/>
                </a:solidFill>
              </a:rPr>
              <a:t>:</a:t>
            </a:r>
            <a:r>
              <a:rPr lang="id-ID" sz="1600" dirty="0"/>
              <a:t> Barang yang tidak langsung dibawa ke kamar disimpan di area aman.</a:t>
            </a:r>
          </a:p>
          <a:p>
            <a:pPr>
              <a:lnSpc>
                <a:spcPct val="110000"/>
              </a:lnSpc>
              <a:buFont typeface="+mj-lt"/>
              <a:buAutoNum type="arabicPeriod"/>
            </a:pPr>
            <a:r>
              <a:rPr lang="id-ID" sz="1600" b="1" dirty="0">
                <a:solidFill>
                  <a:schemeClr val="bg2"/>
                </a:solidFill>
                <a:highlight>
                  <a:srgbClr val="FFFF00"/>
                </a:highlight>
              </a:rPr>
              <a:t>Pelaporan</a:t>
            </a:r>
            <a:r>
              <a:rPr lang="id-ID" sz="1600" dirty="0">
                <a:solidFill>
                  <a:schemeClr val="bg2"/>
                </a:solidFill>
              </a:rPr>
              <a:t>: </a:t>
            </a:r>
            <a:r>
              <a:rPr lang="id-ID" sz="1600" dirty="0"/>
              <a:t>Tamu melaporkan barang yang hilang dan prosedur pelaporan dilakukan.</a:t>
            </a:r>
            <a:endParaRPr lang="en-US" sz="1600" dirty="0"/>
          </a:p>
          <a:p>
            <a:pPr marL="0" indent="0">
              <a:lnSpc>
                <a:spcPct val="110000"/>
              </a:lnSpc>
              <a:buNone/>
            </a:pPr>
            <a:endParaRPr lang="en-US" sz="1600" dirty="0"/>
          </a:p>
          <a:p>
            <a:pPr>
              <a:lnSpc>
                <a:spcPct val="110000"/>
              </a:lnSpc>
            </a:pPr>
            <a:r>
              <a:rPr lang="id-ID" sz="1600" b="1" dirty="0">
                <a:solidFill>
                  <a:schemeClr val="bg2"/>
                </a:solidFill>
                <a:highlight>
                  <a:srgbClr val="FFFF00"/>
                </a:highlight>
              </a:rPr>
              <a:t>Penutup</a:t>
            </a:r>
          </a:p>
          <a:p>
            <a:pPr>
              <a:lnSpc>
                <a:spcPct val="110000"/>
              </a:lnSpc>
            </a:pPr>
            <a:r>
              <a:rPr lang="id-ID" sz="1600" dirty="0"/>
              <a:t>Dengan metode penanganan barang bawaan tamu yang baik, Anda dapat meningkatkan kepuasan tamu dan menciptakan pengalaman menginap yang positif. Fokus pada komunikasi yang baik dan prosedur yang terstruktur akan membantu meminimalkan masalah yang mungkin timbul.</a:t>
            </a:r>
          </a:p>
          <a:p>
            <a:pPr marL="0" indent="0">
              <a:lnSpc>
                <a:spcPct val="110000"/>
              </a:lnSpc>
              <a:buNone/>
            </a:pPr>
            <a:endParaRPr lang="id-ID" sz="1600" dirty="0"/>
          </a:p>
          <a:p>
            <a:pPr>
              <a:lnSpc>
                <a:spcPct val="110000"/>
              </a:lnSpc>
            </a:pPr>
            <a:endParaRPr lang="id-ID" sz="1000" dirty="0"/>
          </a:p>
        </p:txBody>
      </p:sp>
      <p:pic>
        <p:nvPicPr>
          <p:cNvPr id="11266" name="Picture 2" descr="Prosedur Check Out Hotel Secara Langsung [Penanganan Tamu]">
            <a:extLst>
              <a:ext uri="{FF2B5EF4-FFF2-40B4-BE49-F238E27FC236}">
                <a16:creationId xmlns:a16="http://schemas.microsoft.com/office/drawing/2014/main" id="{F7F1DDD6-6D5F-7CED-1423-3179263CEC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2399" r="29529" b="2"/>
          <a:stretch/>
        </p:blipFill>
        <p:spPr bwMode="auto">
          <a:xfrm>
            <a:off x="7520247" y="1524000"/>
            <a:ext cx="4671753" cy="5333999"/>
          </a:xfrm>
          <a:custGeom>
            <a:avLst/>
            <a:gdLst/>
            <a:ahLst/>
            <a:cxnLst/>
            <a:rect l="l" t="t" r="r" b="b"/>
            <a:pathLst>
              <a:path w="4650449" h="5306096">
                <a:moveTo>
                  <a:pt x="4650449" y="0"/>
                </a:moveTo>
                <a:lnTo>
                  <a:pt x="4650449" y="5306096"/>
                </a:lnTo>
                <a:lnTo>
                  <a:pt x="0" y="5306096"/>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047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29BC6DB-B3AF-C887-35A4-AD6660DEFF45}"/>
              </a:ext>
            </a:extLst>
          </p:cNvPr>
          <p:cNvSpPr>
            <a:spLocks noGrp="1"/>
          </p:cNvSpPr>
          <p:nvPr>
            <p:ph type="title"/>
          </p:nvPr>
        </p:nvSpPr>
        <p:spPr>
          <a:xfrm>
            <a:off x="1143000" y="348343"/>
            <a:ext cx="9905999" cy="859971"/>
          </a:xfrm>
        </p:spPr>
        <p:txBody>
          <a:bodyPr/>
          <a:lstStyle/>
          <a:p>
            <a:pPr algn="ctr"/>
            <a:r>
              <a:rPr lang="en-US" dirty="0" err="1">
                <a:highlight>
                  <a:srgbClr val="FF0000"/>
                </a:highlight>
              </a:rPr>
              <a:t>Mengidentifikasi</a:t>
            </a:r>
            <a:r>
              <a:rPr lang="en-US" dirty="0">
                <a:highlight>
                  <a:srgbClr val="FF0000"/>
                </a:highlight>
              </a:rPr>
              <a:t> </a:t>
            </a:r>
            <a:r>
              <a:rPr lang="en-US" dirty="0" err="1">
                <a:highlight>
                  <a:srgbClr val="FF0000"/>
                </a:highlight>
              </a:rPr>
              <a:t>Barang</a:t>
            </a:r>
            <a:r>
              <a:rPr lang="en-US" dirty="0">
                <a:highlight>
                  <a:srgbClr val="FF0000"/>
                </a:highlight>
              </a:rPr>
              <a:t> </a:t>
            </a:r>
            <a:r>
              <a:rPr lang="en-US" dirty="0" err="1">
                <a:highlight>
                  <a:srgbClr val="FF0000"/>
                </a:highlight>
              </a:rPr>
              <a:t>Bawaan</a:t>
            </a:r>
            <a:r>
              <a:rPr lang="en-US" dirty="0">
                <a:highlight>
                  <a:srgbClr val="FF0000"/>
                </a:highlight>
              </a:rPr>
              <a:t> </a:t>
            </a:r>
            <a:r>
              <a:rPr lang="en-US" dirty="0" err="1">
                <a:highlight>
                  <a:srgbClr val="FF0000"/>
                </a:highlight>
              </a:rPr>
              <a:t>Tamu</a:t>
            </a:r>
            <a:r>
              <a:rPr lang="en-US" dirty="0">
                <a:highlight>
                  <a:srgbClr val="FF0000"/>
                </a:highlight>
              </a:rPr>
              <a:t> </a:t>
            </a:r>
            <a:endParaRPr lang="id-ID" dirty="0">
              <a:highlight>
                <a:srgbClr val="FF0000"/>
              </a:highlight>
            </a:endParaRPr>
          </a:p>
        </p:txBody>
      </p:sp>
      <p:sp>
        <p:nvSpPr>
          <p:cNvPr id="3" name="Tampungan Konten 2">
            <a:extLst>
              <a:ext uri="{FF2B5EF4-FFF2-40B4-BE49-F238E27FC236}">
                <a16:creationId xmlns:a16="http://schemas.microsoft.com/office/drawing/2014/main" id="{50BF5249-18F6-D6EA-68BF-90917C941007}"/>
              </a:ext>
            </a:extLst>
          </p:cNvPr>
          <p:cNvSpPr>
            <a:spLocks noGrp="1"/>
          </p:cNvSpPr>
          <p:nvPr>
            <p:ph idx="1"/>
          </p:nvPr>
        </p:nvSpPr>
        <p:spPr>
          <a:xfrm>
            <a:off x="1143000" y="1208314"/>
            <a:ext cx="9905999" cy="4690830"/>
          </a:xfrm>
        </p:spPr>
        <p:txBody>
          <a:bodyPr/>
          <a:lstStyle/>
          <a:p>
            <a:r>
              <a:rPr lang="id-ID" dirty="0"/>
              <a:t>Mengidentifikasi barang bawaan tamu adalah langkah penting dalam manajemen perhotelan, terutama untuk memastikan keamanan dan kenyamanan. Berikut adalah beberapa cara untuk melakukannya secara efektif:</a:t>
            </a:r>
            <a:endParaRPr lang="en-US" dirty="0"/>
          </a:p>
          <a:p>
            <a:r>
              <a:rPr lang="id-ID" b="1" dirty="0">
                <a:highlight>
                  <a:srgbClr val="FF0000"/>
                </a:highlight>
              </a:rPr>
              <a:t>1. Proses </a:t>
            </a:r>
            <a:r>
              <a:rPr lang="id-ID" b="1" dirty="0" err="1">
                <a:highlight>
                  <a:srgbClr val="FF0000"/>
                </a:highlight>
              </a:rPr>
              <a:t>Check</a:t>
            </a:r>
            <a:r>
              <a:rPr lang="id-ID" b="1" dirty="0">
                <a:highlight>
                  <a:srgbClr val="FF0000"/>
                </a:highlight>
              </a:rPr>
              <a:t>-in</a:t>
            </a:r>
          </a:p>
          <a:p>
            <a:pPr>
              <a:buFont typeface="Arial" panose="020B0604020202020204" pitchFamily="34" charset="0"/>
              <a:buChar char="•"/>
            </a:pPr>
            <a:r>
              <a:rPr lang="id-ID" b="1" dirty="0">
                <a:highlight>
                  <a:srgbClr val="FF0000"/>
                </a:highlight>
              </a:rPr>
              <a:t>Formulir Pendaftaran</a:t>
            </a:r>
            <a:r>
              <a:rPr lang="id-ID" dirty="0"/>
              <a:t>: Saat tamu melakukan </a:t>
            </a:r>
            <a:r>
              <a:rPr lang="id-ID" dirty="0" err="1"/>
              <a:t>check</a:t>
            </a:r>
            <a:r>
              <a:rPr lang="id-ID" dirty="0"/>
              <a:t>-in, sediakan formulir pendaftaran yang meminta mereka mencantumkan jenis dan jumlah barang bawaan. Ini bisa mencakup koper, tas, atau barang berharga.</a:t>
            </a:r>
          </a:p>
          <a:p>
            <a:pPr>
              <a:buFont typeface="Arial" panose="020B0604020202020204" pitchFamily="34" charset="0"/>
              <a:buChar char="•"/>
            </a:pPr>
            <a:r>
              <a:rPr lang="id-ID" b="1" dirty="0">
                <a:highlight>
                  <a:srgbClr val="FF0000"/>
                </a:highlight>
              </a:rPr>
              <a:t>Pemeriksaan Barang Bawaan</a:t>
            </a:r>
            <a:r>
              <a:rPr lang="id-ID" dirty="0"/>
              <a:t>: Jika perlu, lakukan pemeriksaan visual barang bawaan di area </a:t>
            </a:r>
            <a:r>
              <a:rPr lang="id-ID" dirty="0" err="1"/>
              <a:t>check</a:t>
            </a:r>
            <a:r>
              <a:rPr lang="id-ID" dirty="0"/>
              <a:t>-in. Ini bisa membantu mengidentifikasi barang yang tidak diizinkan.</a:t>
            </a:r>
          </a:p>
          <a:p>
            <a:endParaRPr lang="id-ID" dirty="0"/>
          </a:p>
        </p:txBody>
      </p:sp>
    </p:spTree>
    <p:extLst>
      <p:ext uri="{BB962C8B-B14F-4D97-AF65-F5344CB8AC3E}">
        <p14:creationId xmlns:p14="http://schemas.microsoft.com/office/powerpoint/2010/main" val="1413528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BC1075E-9DCC-510E-8CEA-E3463EE97992}"/>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F0A88F65-741A-230A-A1B3-82C4761F9FB0}"/>
              </a:ext>
            </a:extLst>
          </p:cNvPr>
          <p:cNvSpPr>
            <a:spLocks noGrp="1"/>
          </p:cNvSpPr>
          <p:nvPr>
            <p:ph idx="1"/>
          </p:nvPr>
        </p:nvSpPr>
        <p:spPr>
          <a:xfrm>
            <a:off x="1143000" y="642257"/>
            <a:ext cx="9905999" cy="5256887"/>
          </a:xfrm>
        </p:spPr>
        <p:txBody>
          <a:bodyPr/>
          <a:lstStyle/>
          <a:p>
            <a:r>
              <a:rPr lang="id-ID" b="1" dirty="0">
                <a:highlight>
                  <a:srgbClr val="FF0000"/>
                </a:highlight>
              </a:rPr>
              <a:t>2. </a:t>
            </a:r>
            <a:r>
              <a:rPr lang="id-ID" b="1" dirty="0" err="1">
                <a:highlight>
                  <a:srgbClr val="FF0000"/>
                </a:highlight>
              </a:rPr>
              <a:t>Labeling</a:t>
            </a:r>
            <a:r>
              <a:rPr lang="id-ID" b="1" dirty="0">
                <a:highlight>
                  <a:srgbClr val="FF0000"/>
                </a:highlight>
              </a:rPr>
              <a:t> Barang</a:t>
            </a:r>
          </a:p>
          <a:p>
            <a:pPr>
              <a:buFont typeface="Arial" panose="020B0604020202020204" pitchFamily="34" charset="0"/>
              <a:buChar char="•"/>
            </a:pPr>
            <a:r>
              <a:rPr lang="id-ID" b="1" dirty="0">
                <a:highlight>
                  <a:srgbClr val="FF0000"/>
                </a:highlight>
              </a:rPr>
              <a:t>Pemberian Label</a:t>
            </a:r>
            <a:r>
              <a:rPr lang="id-ID" dirty="0"/>
              <a:t>: Berikan label atau stiker pada barang bawaan tamu. Label ini bisa mencakup nomor kamar atau nama tamu untuk memudahkan pelacakan.</a:t>
            </a:r>
          </a:p>
          <a:p>
            <a:pPr>
              <a:buFont typeface="Arial" panose="020B0604020202020204" pitchFamily="34" charset="0"/>
              <a:buChar char="•"/>
            </a:pPr>
            <a:r>
              <a:rPr lang="id-ID" b="1" dirty="0">
                <a:highlight>
                  <a:srgbClr val="FF0000"/>
                </a:highlight>
              </a:rPr>
              <a:t>Kode QR</a:t>
            </a:r>
            <a:r>
              <a:rPr lang="id-ID" dirty="0"/>
              <a:t>: Gunakan teknologi seperti kode QR untuk melacak barang bawaan. Tamu dapat memindai kode ini untuk mengakses informasi tentang barang mereka.</a:t>
            </a:r>
          </a:p>
          <a:p>
            <a:endParaRPr lang="en-US" dirty="0"/>
          </a:p>
          <a:p>
            <a:r>
              <a:rPr lang="id-ID" b="1" dirty="0">
                <a:highlight>
                  <a:srgbClr val="FF0000"/>
                </a:highlight>
              </a:rPr>
              <a:t>3. Sistem Manajemen Barang Bawaan</a:t>
            </a:r>
          </a:p>
          <a:p>
            <a:pPr>
              <a:buFont typeface="Arial" panose="020B0604020202020204" pitchFamily="34" charset="0"/>
              <a:buChar char="•"/>
            </a:pPr>
            <a:r>
              <a:rPr lang="id-ID" b="1" dirty="0" err="1">
                <a:highlight>
                  <a:srgbClr val="FF0000"/>
                </a:highlight>
              </a:rPr>
              <a:t>Database</a:t>
            </a:r>
            <a:r>
              <a:rPr lang="id-ID" b="1" dirty="0">
                <a:highlight>
                  <a:srgbClr val="FF0000"/>
                </a:highlight>
              </a:rPr>
              <a:t> Digital</a:t>
            </a:r>
            <a:r>
              <a:rPr lang="id-ID" dirty="0"/>
              <a:t>: Gunakan sistem manajemen yang menyimpan informasi tentang barang bawaan tamu. Ini bisa mencakup jenis barang, jumlah, dan status (apakah sudah diambil atau masih di hotel).</a:t>
            </a:r>
          </a:p>
          <a:p>
            <a:pPr>
              <a:buFont typeface="Arial" panose="020B0604020202020204" pitchFamily="34" charset="0"/>
              <a:buChar char="•"/>
            </a:pPr>
            <a:r>
              <a:rPr lang="id-ID" b="1" dirty="0">
                <a:highlight>
                  <a:srgbClr val="FF0000"/>
                </a:highlight>
              </a:rPr>
              <a:t>Pencatatan Manual</a:t>
            </a:r>
            <a:r>
              <a:rPr lang="id-ID" dirty="0"/>
              <a:t>: Jika tidak menggunakan sistem digital, pastikan ada catatan manual yang rapi untuk barang bawaan tamu.</a:t>
            </a:r>
          </a:p>
          <a:p>
            <a:endParaRPr lang="id-ID" dirty="0"/>
          </a:p>
        </p:txBody>
      </p:sp>
    </p:spTree>
    <p:extLst>
      <p:ext uri="{BB962C8B-B14F-4D97-AF65-F5344CB8AC3E}">
        <p14:creationId xmlns:p14="http://schemas.microsoft.com/office/powerpoint/2010/main" val="2286257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75" name="Rectangle 7174">
            <a:extLst>
              <a:ext uri="{FF2B5EF4-FFF2-40B4-BE49-F238E27FC236}">
                <a16:creationId xmlns:a16="http://schemas.microsoft.com/office/drawing/2014/main" id="{5D3B97D3-3894-4963-90C5-4EAA66131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ADC45166-7186-14DA-4CCE-16889D5F078F}"/>
              </a:ext>
            </a:extLst>
          </p:cNvPr>
          <p:cNvSpPr>
            <a:spLocks noGrp="1"/>
          </p:cNvSpPr>
          <p:nvPr>
            <p:ph type="title"/>
          </p:nvPr>
        </p:nvSpPr>
        <p:spPr>
          <a:xfrm>
            <a:off x="5250873" y="872935"/>
            <a:ext cx="5798126" cy="1360898"/>
          </a:xfrm>
        </p:spPr>
        <p:txBody>
          <a:bodyPr>
            <a:normAutofit/>
          </a:bodyPr>
          <a:lstStyle/>
          <a:p>
            <a:endParaRPr lang="id-ID"/>
          </a:p>
        </p:txBody>
      </p:sp>
      <p:pic>
        <p:nvPicPr>
          <p:cNvPr id="7170" name="Picture 2" descr="UTS FO KLASS XII | Quizizz">
            <a:extLst>
              <a:ext uri="{FF2B5EF4-FFF2-40B4-BE49-F238E27FC236}">
                <a16:creationId xmlns:a16="http://schemas.microsoft.com/office/drawing/2014/main" id="{52676093-F8AB-86EB-7ACF-7319FAF3B8B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30484" y="2115020"/>
            <a:ext cx="2975262" cy="2557249"/>
          </a:xfrm>
          <a:prstGeom prst="rect">
            <a:avLst/>
          </a:prstGeom>
          <a:noFill/>
          <a:extLst>
            <a:ext uri="{909E8E84-426E-40DD-AFC4-6F175D3DCCD1}">
              <a14:hiddenFill xmlns:a14="http://schemas.microsoft.com/office/drawing/2010/main">
                <a:solidFill>
                  <a:srgbClr val="FFFFFF"/>
                </a:solidFill>
              </a14:hiddenFill>
            </a:ext>
          </a:extLst>
        </p:spPr>
      </p:pic>
      <p:sp>
        <p:nvSpPr>
          <p:cNvPr id="3" name="Tampungan Konten 2">
            <a:extLst>
              <a:ext uri="{FF2B5EF4-FFF2-40B4-BE49-F238E27FC236}">
                <a16:creationId xmlns:a16="http://schemas.microsoft.com/office/drawing/2014/main" id="{1A6C449B-4164-6B4C-6997-F963C63D3649}"/>
              </a:ext>
            </a:extLst>
          </p:cNvPr>
          <p:cNvSpPr>
            <a:spLocks noGrp="1"/>
          </p:cNvSpPr>
          <p:nvPr>
            <p:ph idx="1"/>
          </p:nvPr>
        </p:nvSpPr>
        <p:spPr>
          <a:xfrm>
            <a:off x="5250873" y="522514"/>
            <a:ext cx="5798126" cy="5649686"/>
          </a:xfrm>
        </p:spPr>
        <p:txBody>
          <a:bodyPr>
            <a:normAutofit fontScale="92500" lnSpcReduction="20000"/>
          </a:bodyPr>
          <a:lstStyle/>
          <a:p>
            <a:pPr>
              <a:lnSpc>
                <a:spcPct val="110000"/>
              </a:lnSpc>
            </a:pPr>
            <a:r>
              <a:rPr lang="id-ID" b="1" dirty="0">
                <a:highlight>
                  <a:srgbClr val="FF0000"/>
                </a:highlight>
              </a:rPr>
              <a:t>4. Keamanan dan Privasi</a:t>
            </a:r>
          </a:p>
          <a:p>
            <a:pPr>
              <a:lnSpc>
                <a:spcPct val="110000"/>
              </a:lnSpc>
              <a:buFont typeface="Arial" panose="020B0604020202020204" pitchFamily="34" charset="0"/>
              <a:buChar char="•"/>
            </a:pPr>
            <a:r>
              <a:rPr lang="id-ID" b="1" dirty="0">
                <a:highlight>
                  <a:srgbClr val="FF0000"/>
                </a:highlight>
              </a:rPr>
              <a:t>Penyimpanan Aman</a:t>
            </a:r>
            <a:r>
              <a:rPr lang="id-ID" dirty="0"/>
              <a:t>: Tawarkan tempat penyimpanan yang aman untuk barang berharga, seperti brankas di kamar atau resepsi.</a:t>
            </a:r>
          </a:p>
          <a:p>
            <a:pPr>
              <a:lnSpc>
                <a:spcPct val="110000"/>
              </a:lnSpc>
              <a:buFont typeface="Arial" panose="020B0604020202020204" pitchFamily="34" charset="0"/>
              <a:buChar char="•"/>
            </a:pPr>
            <a:r>
              <a:rPr lang="id-ID" b="1" dirty="0">
                <a:highlight>
                  <a:srgbClr val="FF0000"/>
                </a:highlight>
              </a:rPr>
              <a:t>Kebijakan Privasi</a:t>
            </a:r>
            <a:r>
              <a:rPr lang="id-ID" dirty="0">
                <a:highlight>
                  <a:srgbClr val="FF0000"/>
                </a:highlight>
              </a:rPr>
              <a:t>: </a:t>
            </a:r>
            <a:r>
              <a:rPr lang="id-ID" dirty="0"/>
              <a:t>Pastikan tamu tahu bahwa informasi tentang barang bawaan mereka akan dijaga kerahasiaannya.</a:t>
            </a:r>
            <a:endParaRPr lang="en-US" dirty="0"/>
          </a:p>
          <a:p>
            <a:pPr>
              <a:lnSpc>
                <a:spcPct val="110000"/>
              </a:lnSpc>
              <a:buFont typeface="Arial" panose="020B0604020202020204" pitchFamily="34" charset="0"/>
              <a:buChar char="•"/>
            </a:pPr>
            <a:endParaRPr lang="en-US" dirty="0"/>
          </a:p>
          <a:p>
            <a:pPr>
              <a:lnSpc>
                <a:spcPct val="110000"/>
              </a:lnSpc>
            </a:pPr>
            <a:r>
              <a:rPr lang="id-ID" b="1" dirty="0">
                <a:highlight>
                  <a:srgbClr val="FF0000"/>
                </a:highlight>
              </a:rPr>
              <a:t>5. Pelayanan Tamu</a:t>
            </a:r>
          </a:p>
          <a:p>
            <a:pPr>
              <a:lnSpc>
                <a:spcPct val="110000"/>
              </a:lnSpc>
              <a:buFont typeface="Arial" panose="020B0604020202020204" pitchFamily="34" charset="0"/>
              <a:buChar char="•"/>
            </a:pPr>
            <a:r>
              <a:rPr lang="id-ID" b="1" dirty="0">
                <a:highlight>
                  <a:srgbClr val="FF0000"/>
                </a:highlight>
              </a:rPr>
              <a:t>Informasi dan Bantuan</a:t>
            </a:r>
            <a:r>
              <a:rPr lang="id-ID" dirty="0"/>
              <a:t>: Sediakan informasi tentang batasan barang bawaan (misalnya, barang terlarang atau berbahaya) di situs web atau brosur hotel.</a:t>
            </a:r>
          </a:p>
          <a:p>
            <a:pPr>
              <a:lnSpc>
                <a:spcPct val="110000"/>
              </a:lnSpc>
              <a:buFont typeface="Arial" panose="020B0604020202020204" pitchFamily="34" charset="0"/>
              <a:buChar char="•"/>
            </a:pPr>
            <a:r>
              <a:rPr lang="id-ID" b="1" dirty="0">
                <a:highlight>
                  <a:srgbClr val="FF0000"/>
                </a:highlight>
              </a:rPr>
              <a:t>Layanan Khusus</a:t>
            </a:r>
            <a:r>
              <a:rPr lang="id-ID" dirty="0"/>
              <a:t>: Jika tamu membawa barang yang lebih besar atau khusus, tawarkan layanan tambahan, seperti pengangkutan atau penyimpanan.</a:t>
            </a:r>
          </a:p>
          <a:p>
            <a:pPr>
              <a:lnSpc>
                <a:spcPct val="110000"/>
              </a:lnSpc>
              <a:buFont typeface="Arial" panose="020B0604020202020204" pitchFamily="34" charset="0"/>
              <a:buChar char="•"/>
            </a:pPr>
            <a:endParaRPr lang="id-ID" sz="1300" dirty="0"/>
          </a:p>
          <a:p>
            <a:pPr>
              <a:lnSpc>
                <a:spcPct val="110000"/>
              </a:lnSpc>
            </a:pPr>
            <a:endParaRPr lang="id-ID" sz="1300" dirty="0"/>
          </a:p>
        </p:txBody>
      </p:sp>
    </p:spTree>
    <p:extLst>
      <p:ext uri="{BB962C8B-B14F-4D97-AF65-F5344CB8AC3E}">
        <p14:creationId xmlns:p14="http://schemas.microsoft.com/office/powerpoint/2010/main" val="4104787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B488C05-2C56-4F89-6CEC-2148B8044F4A}"/>
              </a:ext>
            </a:extLst>
          </p:cNvPr>
          <p:cNvSpPr>
            <a:spLocks noGrp="1"/>
          </p:cNvSpPr>
          <p:nvPr>
            <p:ph type="title"/>
          </p:nvPr>
        </p:nvSpPr>
        <p:spPr/>
        <p:txBody>
          <a:bodyPr/>
          <a:lstStyle/>
          <a:p>
            <a:r>
              <a:rPr lang="en-US" dirty="0"/>
              <a:t>ty65hy</a:t>
            </a:r>
            <a:endParaRPr lang="id-ID" dirty="0"/>
          </a:p>
        </p:txBody>
      </p:sp>
      <p:graphicFrame>
        <p:nvGraphicFramePr>
          <p:cNvPr id="6" name="Tampungan Konten 5">
            <a:extLst>
              <a:ext uri="{FF2B5EF4-FFF2-40B4-BE49-F238E27FC236}">
                <a16:creationId xmlns:a16="http://schemas.microsoft.com/office/drawing/2014/main" id="{D7744431-4FA3-66B4-0DDA-3E22152B5108}"/>
              </a:ext>
            </a:extLst>
          </p:cNvPr>
          <p:cNvGraphicFramePr>
            <a:graphicFrameLocks noGrp="1"/>
          </p:cNvGraphicFramePr>
          <p:nvPr>
            <p:ph idx="1"/>
            <p:extLst>
              <p:ext uri="{D42A27DB-BD31-4B8C-83A1-F6EECF244321}">
                <p14:modId xmlns:p14="http://schemas.microsoft.com/office/powerpoint/2010/main" val="2197844069"/>
              </p:ext>
            </p:extLst>
          </p:nvPr>
        </p:nvGraphicFramePr>
        <p:xfrm>
          <a:off x="1643743" y="1273629"/>
          <a:ext cx="4452258" cy="2460170"/>
        </p:xfrm>
        <a:graphic>
          <a:graphicData uri="http://schemas.openxmlformats.org/drawingml/2006/table">
            <a:tbl>
              <a:tblPr/>
              <a:tblGrid>
                <a:gridCol w="2226129">
                  <a:extLst>
                    <a:ext uri="{9D8B030D-6E8A-4147-A177-3AD203B41FA5}">
                      <a16:colId xmlns:a16="http://schemas.microsoft.com/office/drawing/2014/main" val="3531928897"/>
                    </a:ext>
                  </a:extLst>
                </a:gridCol>
                <a:gridCol w="2226129">
                  <a:extLst>
                    <a:ext uri="{9D8B030D-6E8A-4147-A177-3AD203B41FA5}">
                      <a16:colId xmlns:a16="http://schemas.microsoft.com/office/drawing/2014/main" val="4240938720"/>
                    </a:ext>
                  </a:extLst>
                </a:gridCol>
              </a:tblGrid>
              <a:tr h="492034">
                <a:tc>
                  <a:txBody>
                    <a:bodyPr/>
                    <a:lstStyle/>
                    <a:p>
                      <a:r>
                        <a:rPr lang="id-ID" sz="1700"/>
                        <a:t>Jenis Barang</a:t>
                      </a:r>
                    </a:p>
                  </a:txBody>
                  <a:tcPr marL="88524" marR="88524" marT="44262" marB="44262" anchor="ctr">
                    <a:lnL>
                      <a:noFill/>
                    </a:lnL>
                    <a:lnR>
                      <a:noFill/>
                    </a:lnR>
                    <a:lnT>
                      <a:noFill/>
                    </a:lnT>
                    <a:lnB>
                      <a:noFill/>
                    </a:lnB>
                    <a:noFill/>
                  </a:tcPr>
                </a:tc>
                <a:tc>
                  <a:txBody>
                    <a:bodyPr/>
                    <a:lstStyle/>
                    <a:p>
                      <a:r>
                        <a:rPr lang="id-ID" sz="1700"/>
                        <a:t>Jumlah</a:t>
                      </a:r>
                    </a:p>
                  </a:txBody>
                  <a:tcPr marL="88524" marR="88524" marT="44262" marB="44262" anchor="ctr">
                    <a:lnL>
                      <a:noFill/>
                    </a:lnL>
                    <a:lnR>
                      <a:noFill/>
                    </a:lnR>
                    <a:lnT>
                      <a:noFill/>
                    </a:lnT>
                    <a:lnB>
                      <a:noFill/>
                    </a:lnB>
                    <a:noFill/>
                  </a:tcPr>
                </a:tc>
                <a:extLst>
                  <a:ext uri="{0D108BD9-81ED-4DB2-BD59-A6C34878D82A}">
                    <a16:rowId xmlns:a16="http://schemas.microsoft.com/office/drawing/2014/main" val="988866894"/>
                  </a:ext>
                </a:extLst>
              </a:tr>
              <a:tr h="492034">
                <a:tc>
                  <a:txBody>
                    <a:bodyPr/>
                    <a:lstStyle/>
                    <a:p>
                      <a:r>
                        <a:rPr lang="id-ID" sz="1700" dirty="0"/>
                        <a:t>Koper</a:t>
                      </a:r>
                    </a:p>
                  </a:txBody>
                  <a:tcPr marL="88524" marR="88524" marT="44262" marB="44262" anchor="ctr">
                    <a:lnL>
                      <a:noFill/>
                    </a:lnL>
                    <a:lnR>
                      <a:noFill/>
                    </a:lnR>
                    <a:lnT>
                      <a:noFill/>
                    </a:lnT>
                    <a:lnB>
                      <a:noFill/>
                    </a:lnB>
                    <a:noFill/>
                  </a:tcPr>
                </a:tc>
                <a:tc>
                  <a:txBody>
                    <a:bodyPr/>
                    <a:lstStyle/>
                    <a:p>
                      <a:r>
                        <a:rPr lang="id-ID" sz="1700"/>
                        <a:t>2</a:t>
                      </a:r>
                    </a:p>
                  </a:txBody>
                  <a:tcPr marL="88524" marR="88524" marT="44262" marB="44262" anchor="ctr">
                    <a:lnL>
                      <a:noFill/>
                    </a:lnL>
                    <a:lnR>
                      <a:noFill/>
                    </a:lnR>
                    <a:lnT>
                      <a:noFill/>
                    </a:lnT>
                    <a:lnB>
                      <a:noFill/>
                    </a:lnB>
                    <a:noFill/>
                  </a:tcPr>
                </a:tc>
                <a:extLst>
                  <a:ext uri="{0D108BD9-81ED-4DB2-BD59-A6C34878D82A}">
                    <a16:rowId xmlns:a16="http://schemas.microsoft.com/office/drawing/2014/main" val="1487639364"/>
                  </a:ext>
                </a:extLst>
              </a:tr>
              <a:tr h="492034">
                <a:tc>
                  <a:txBody>
                    <a:bodyPr/>
                    <a:lstStyle/>
                    <a:p>
                      <a:r>
                        <a:rPr lang="id-ID" sz="1700"/>
                        <a:t>Tas Punggung</a:t>
                      </a:r>
                    </a:p>
                  </a:txBody>
                  <a:tcPr marL="88524" marR="88524" marT="44262" marB="44262" anchor="ctr">
                    <a:lnL>
                      <a:noFill/>
                    </a:lnL>
                    <a:lnR>
                      <a:noFill/>
                    </a:lnR>
                    <a:lnT>
                      <a:noFill/>
                    </a:lnT>
                    <a:lnB>
                      <a:noFill/>
                    </a:lnB>
                    <a:noFill/>
                  </a:tcPr>
                </a:tc>
                <a:tc>
                  <a:txBody>
                    <a:bodyPr/>
                    <a:lstStyle/>
                    <a:p>
                      <a:r>
                        <a:rPr lang="id-ID" sz="1700"/>
                        <a:t>1</a:t>
                      </a:r>
                    </a:p>
                  </a:txBody>
                  <a:tcPr marL="88524" marR="88524" marT="44262" marB="44262" anchor="ctr">
                    <a:lnL>
                      <a:noFill/>
                    </a:lnL>
                    <a:lnR>
                      <a:noFill/>
                    </a:lnR>
                    <a:lnT>
                      <a:noFill/>
                    </a:lnT>
                    <a:lnB>
                      <a:noFill/>
                    </a:lnB>
                    <a:noFill/>
                  </a:tcPr>
                </a:tc>
                <a:extLst>
                  <a:ext uri="{0D108BD9-81ED-4DB2-BD59-A6C34878D82A}">
                    <a16:rowId xmlns:a16="http://schemas.microsoft.com/office/drawing/2014/main" val="2967680444"/>
                  </a:ext>
                </a:extLst>
              </a:tr>
              <a:tr h="492034">
                <a:tc>
                  <a:txBody>
                    <a:bodyPr/>
                    <a:lstStyle/>
                    <a:p>
                      <a:r>
                        <a:rPr lang="id-ID" sz="1700"/>
                        <a:t>Barang Berharga</a:t>
                      </a:r>
                    </a:p>
                  </a:txBody>
                  <a:tcPr marL="88524" marR="88524" marT="44262" marB="44262" anchor="ctr">
                    <a:lnL>
                      <a:noFill/>
                    </a:lnL>
                    <a:lnR>
                      <a:noFill/>
                    </a:lnR>
                    <a:lnT>
                      <a:noFill/>
                    </a:lnT>
                    <a:lnB>
                      <a:noFill/>
                    </a:lnB>
                    <a:noFill/>
                  </a:tcPr>
                </a:tc>
                <a:tc>
                  <a:txBody>
                    <a:bodyPr/>
                    <a:lstStyle/>
                    <a:p>
                      <a:r>
                        <a:rPr lang="id-ID" sz="1700"/>
                        <a:t>1</a:t>
                      </a:r>
                    </a:p>
                  </a:txBody>
                  <a:tcPr marL="88524" marR="88524" marT="44262" marB="44262" anchor="ctr">
                    <a:lnL>
                      <a:noFill/>
                    </a:lnL>
                    <a:lnR>
                      <a:noFill/>
                    </a:lnR>
                    <a:lnT>
                      <a:noFill/>
                    </a:lnT>
                    <a:lnB>
                      <a:noFill/>
                    </a:lnB>
                    <a:noFill/>
                  </a:tcPr>
                </a:tc>
                <a:extLst>
                  <a:ext uri="{0D108BD9-81ED-4DB2-BD59-A6C34878D82A}">
                    <a16:rowId xmlns:a16="http://schemas.microsoft.com/office/drawing/2014/main" val="963008303"/>
                  </a:ext>
                </a:extLst>
              </a:tr>
              <a:tr h="492034">
                <a:tc>
                  <a:txBody>
                    <a:bodyPr/>
                    <a:lstStyle/>
                    <a:p>
                      <a:r>
                        <a:rPr lang="id-ID" sz="1700"/>
                        <a:t>Lainnya</a:t>
                      </a:r>
                    </a:p>
                  </a:txBody>
                  <a:tcPr marL="88524" marR="88524" marT="44262" marB="44262" anchor="ctr">
                    <a:lnL>
                      <a:noFill/>
                    </a:lnL>
                    <a:lnR>
                      <a:noFill/>
                    </a:lnR>
                    <a:lnT>
                      <a:noFill/>
                    </a:lnT>
                    <a:lnB>
                      <a:noFill/>
                    </a:lnB>
                    <a:noFill/>
                  </a:tcPr>
                </a:tc>
                <a:tc>
                  <a:txBody>
                    <a:bodyPr/>
                    <a:lstStyle/>
                    <a:p>
                      <a:endParaRPr lang="id-ID" sz="1700" dirty="0"/>
                    </a:p>
                  </a:txBody>
                  <a:tcPr marL="88524" marR="88524" marT="44262" marB="44262" anchor="ctr">
                    <a:lnL>
                      <a:noFill/>
                    </a:lnL>
                    <a:lnR>
                      <a:noFill/>
                    </a:lnR>
                    <a:lnT>
                      <a:noFill/>
                    </a:lnT>
                    <a:lnB>
                      <a:noFill/>
                    </a:lnB>
                    <a:noFill/>
                  </a:tcPr>
                </a:tc>
                <a:extLst>
                  <a:ext uri="{0D108BD9-81ED-4DB2-BD59-A6C34878D82A}">
                    <a16:rowId xmlns:a16="http://schemas.microsoft.com/office/drawing/2014/main" val="2911705602"/>
                  </a:ext>
                </a:extLst>
              </a:tr>
            </a:tbl>
          </a:graphicData>
        </a:graphic>
      </p:graphicFrame>
      <p:sp>
        <p:nvSpPr>
          <p:cNvPr id="7" name="Rectangle 2">
            <a:extLst>
              <a:ext uri="{FF2B5EF4-FFF2-40B4-BE49-F238E27FC236}">
                <a16:creationId xmlns:a16="http://schemas.microsoft.com/office/drawing/2014/main" id="{E4F2646D-36E1-73EA-FDF1-072233030081}"/>
              </a:ext>
            </a:extLst>
          </p:cNvPr>
          <p:cNvSpPr>
            <a:spLocks noChangeArrowheads="1"/>
          </p:cNvSpPr>
          <p:nvPr/>
        </p:nvSpPr>
        <p:spPr bwMode="auto">
          <a:xfrm>
            <a:off x="935197" y="336577"/>
            <a:ext cx="602003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d-ID" altLang="id-ID" sz="2000" b="1" i="0" u="none" strike="noStrike" cap="none" normalizeH="0" baseline="0" dirty="0">
                <a:ln>
                  <a:noFill/>
                </a:ln>
                <a:solidFill>
                  <a:schemeClr val="bg2"/>
                </a:solidFill>
                <a:effectLst/>
                <a:highlight>
                  <a:srgbClr val="FFFF00"/>
                </a:highlight>
                <a:latin typeface="Arial" panose="020B0604020202020204" pitchFamily="34" charset="0"/>
              </a:rPr>
              <a:t>Contoh Formulir Pendaftaran</a:t>
            </a:r>
          </a:p>
          <a:p>
            <a:pPr marL="0" marR="0" lvl="0" indent="0" algn="l" defTabSz="914400" rtl="0" eaLnBrk="0" fontAlgn="base" latinLnBrk="0" hangingPunct="0">
              <a:lnSpc>
                <a:spcPct val="100000"/>
              </a:lnSpc>
              <a:spcBef>
                <a:spcPct val="0"/>
              </a:spcBef>
              <a:spcAft>
                <a:spcPct val="0"/>
              </a:spcAft>
              <a:buClrTx/>
              <a:buSzTx/>
              <a:buFontTx/>
              <a:buNone/>
              <a:tabLst/>
            </a:pPr>
            <a:r>
              <a:rPr kumimoji="0" lang="id-ID" altLang="id-ID" sz="2000" b="1" i="0" u="none" strike="noStrike" cap="none" normalizeH="0" baseline="0" dirty="0">
                <a:ln>
                  <a:noFill/>
                </a:ln>
                <a:solidFill>
                  <a:schemeClr val="bg2"/>
                </a:solidFill>
                <a:effectLst/>
                <a:highlight>
                  <a:srgbClr val="FFFF00"/>
                </a:highlight>
                <a:latin typeface="Arial" panose="020B0604020202020204" pitchFamily="34" charset="0"/>
              </a:rPr>
              <a:t>Formulir Pendaftaran Barang Bawaan</a:t>
            </a:r>
            <a:endParaRPr kumimoji="0" lang="id-ID" altLang="id-ID" sz="2000" b="0" i="0" u="none" strike="noStrike" cap="none" normalizeH="0" baseline="0" dirty="0">
              <a:ln>
                <a:noFill/>
              </a:ln>
              <a:solidFill>
                <a:schemeClr val="bg2"/>
              </a:solidFill>
              <a:effectLst/>
              <a:highlight>
                <a:srgbClr val="FFFF00"/>
              </a:highlight>
              <a:latin typeface="Arial" panose="020B0604020202020204" pitchFamily="34" charset="0"/>
            </a:endParaRPr>
          </a:p>
        </p:txBody>
      </p:sp>
      <p:pic>
        <p:nvPicPr>
          <p:cNvPr id="3076" name="Picture 4" descr="Jenis Jenis Barang Bawaan Tamu di Hotel">
            <a:extLst>
              <a:ext uri="{FF2B5EF4-FFF2-40B4-BE49-F238E27FC236}">
                <a16:creationId xmlns:a16="http://schemas.microsoft.com/office/drawing/2014/main" id="{59D554DA-F782-809E-421B-3D5A77E0C2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060" y="228600"/>
            <a:ext cx="5517557" cy="3505199"/>
          </a:xfrm>
          <a:prstGeom prst="rect">
            <a:avLst/>
          </a:prstGeom>
          <a:noFill/>
          <a:extLst>
            <a:ext uri="{909E8E84-426E-40DD-AFC4-6F175D3DCCD1}">
              <a14:hiddenFill xmlns:a14="http://schemas.microsoft.com/office/drawing/2010/main">
                <a:solidFill>
                  <a:srgbClr val="FFFFFF"/>
                </a:solidFill>
              </a14:hiddenFill>
            </a:ext>
          </a:extLst>
        </p:spPr>
      </p:pic>
      <p:sp>
        <p:nvSpPr>
          <p:cNvPr id="9" name="Kotak Teks 8">
            <a:extLst>
              <a:ext uri="{FF2B5EF4-FFF2-40B4-BE49-F238E27FC236}">
                <a16:creationId xmlns:a16="http://schemas.microsoft.com/office/drawing/2014/main" id="{93E542F1-EA1E-9B88-96C8-457B147C221F}"/>
              </a:ext>
            </a:extLst>
          </p:cNvPr>
          <p:cNvSpPr txBox="1"/>
          <p:nvPr/>
        </p:nvSpPr>
        <p:spPr>
          <a:xfrm>
            <a:off x="1143000" y="4270157"/>
            <a:ext cx="8001000" cy="1477328"/>
          </a:xfrm>
          <a:prstGeom prst="rect">
            <a:avLst/>
          </a:prstGeom>
          <a:noFill/>
        </p:spPr>
        <p:txBody>
          <a:bodyPr wrap="square">
            <a:spAutoFit/>
          </a:bodyPr>
          <a:lstStyle/>
          <a:p>
            <a:r>
              <a:rPr lang="id-ID" b="1" dirty="0"/>
              <a:t>Penutup</a:t>
            </a:r>
          </a:p>
          <a:p>
            <a:r>
              <a:rPr lang="id-ID" dirty="0"/>
              <a:t>Dengan langkah-langkah ini, Anda dapat memastikan bahwa barang bawaan tamu dikelola dengan baik, meningkatkan keamanan dan kenyamanan selama mereka menginap. Selain itu, komunikasi yang jelas dan sistem yang efisien akan membantu menciptakan pengalaman positif bagi tamu.</a:t>
            </a:r>
          </a:p>
        </p:txBody>
      </p:sp>
    </p:spTree>
    <p:extLst>
      <p:ext uri="{BB962C8B-B14F-4D97-AF65-F5344CB8AC3E}">
        <p14:creationId xmlns:p14="http://schemas.microsoft.com/office/powerpoint/2010/main" val="2686795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32" name="Rectangle 5131">
            <a:extLst>
              <a:ext uri="{FF2B5EF4-FFF2-40B4-BE49-F238E27FC236}">
                <a16:creationId xmlns:a16="http://schemas.microsoft.com/office/drawing/2014/main" id="{327AB4C5-0719-4E35-87CD-199EB59E3E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4" name="Freeform: Shape 5133">
            <a:extLst>
              <a:ext uri="{FF2B5EF4-FFF2-40B4-BE49-F238E27FC236}">
                <a16:creationId xmlns:a16="http://schemas.microsoft.com/office/drawing/2014/main" id="{3F51EE1E-6258-4F09-963A-853315C6FB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flipV="1">
            <a:off x="1127553" y="-1127553"/>
            <a:ext cx="6858000" cy="9113106"/>
          </a:xfrm>
          <a:custGeom>
            <a:avLst/>
            <a:gdLst>
              <a:gd name="connsiteX0" fmla="*/ 0 w 6858000"/>
              <a:gd name="connsiteY0" fmla="*/ 7143270 h 9113106"/>
              <a:gd name="connsiteX1" fmla="*/ 0 w 6858000"/>
              <a:gd name="connsiteY1" fmla="*/ 6878623 h 9113106"/>
              <a:gd name="connsiteX2" fmla="*/ 1 w 6858000"/>
              <a:gd name="connsiteY2" fmla="*/ 6878623 h 9113106"/>
              <a:gd name="connsiteX3" fmla="*/ 0 w 6858000"/>
              <a:gd name="connsiteY3" fmla="*/ 4319945 h 9113106"/>
              <a:gd name="connsiteX4" fmla="*/ 1 w 6858000"/>
              <a:gd name="connsiteY4" fmla="*/ 4319945 h 9113106"/>
              <a:gd name="connsiteX5" fmla="*/ 1 w 6858000"/>
              <a:gd name="connsiteY5" fmla="*/ 13542 h 9113106"/>
              <a:gd name="connsiteX6" fmla="*/ 0 w 6858000"/>
              <a:gd name="connsiteY6" fmla="*/ 13540 h 9113106"/>
              <a:gd name="connsiteX7" fmla="*/ 0 w 6858000"/>
              <a:gd name="connsiteY7" fmla="*/ 0 h 9113106"/>
              <a:gd name="connsiteX8" fmla="*/ 6858000 w 6858000"/>
              <a:gd name="connsiteY8" fmla="*/ 6010591 h 9113106"/>
              <a:gd name="connsiteX9" fmla="*/ 6858000 w 6858000"/>
              <a:gd name="connsiteY9" fmla="*/ 3794798 h 9113106"/>
              <a:gd name="connsiteX10" fmla="*/ 6858000 w 6858000"/>
              <a:gd name="connsiteY10" fmla="*/ 3794798 h 9113106"/>
              <a:gd name="connsiteX11" fmla="*/ 6858000 w 6858000"/>
              <a:gd name="connsiteY11" fmla="*/ 3837120 h 9113106"/>
              <a:gd name="connsiteX12" fmla="*/ 6858000 w 6858000"/>
              <a:gd name="connsiteY12" fmla="*/ 6838049 h 9113106"/>
              <a:gd name="connsiteX13" fmla="*/ 6858000 w 6858000"/>
              <a:gd name="connsiteY13" fmla="*/ 9113106 h 9113106"/>
              <a:gd name="connsiteX14" fmla="*/ 1 w 6858000"/>
              <a:gd name="connsiteY14" fmla="*/ 9113106 h 9113106"/>
              <a:gd name="connsiteX15" fmla="*/ 1 w 6858000"/>
              <a:gd name="connsiteY15" fmla="*/ 7143270 h 9113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858000" h="9113106">
                <a:moveTo>
                  <a:pt x="0" y="7143270"/>
                </a:moveTo>
                <a:lnTo>
                  <a:pt x="0" y="6878623"/>
                </a:lnTo>
                <a:lnTo>
                  <a:pt x="1" y="6878623"/>
                </a:lnTo>
                <a:lnTo>
                  <a:pt x="0" y="4319945"/>
                </a:lnTo>
                <a:lnTo>
                  <a:pt x="1" y="4319945"/>
                </a:lnTo>
                <a:lnTo>
                  <a:pt x="1" y="13542"/>
                </a:lnTo>
                <a:lnTo>
                  <a:pt x="0" y="13540"/>
                </a:lnTo>
                <a:lnTo>
                  <a:pt x="0" y="0"/>
                </a:lnTo>
                <a:lnTo>
                  <a:pt x="6858000" y="6010591"/>
                </a:lnTo>
                <a:lnTo>
                  <a:pt x="6858000" y="3794798"/>
                </a:lnTo>
                <a:lnTo>
                  <a:pt x="6858000" y="3794798"/>
                </a:lnTo>
                <a:lnTo>
                  <a:pt x="6858000" y="3837120"/>
                </a:lnTo>
                <a:lnTo>
                  <a:pt x="6858000" y="6838049"/>
                </a:lnTo>
                <a:lnTo>
                  <a:pt x="6858000" y="9113106"/>
                </a:lnTo>
                <a:lnTo>
                  <a:pt x="1" y="9113106"/>
                </a:lnTo>
                <a:lnTo>
                  <a:pt x="1" y="714327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Judul 1">
            <a:extLst>
              <a:ext uri="{FF2B5EF4-FFF2-40B4-BE49-F238E27FC236}">
                <a16:creationId xmlns:a16="http://schemas.microsoft.com/office/drawing/2014/main" id="{0937D3A4-0E6B-BFDE-478F-00BFB05EBD76}"/>
              </a:ext>
            </a:extLst>
          </p:cNvPr>
          <p:cNvSpPr>
            <a:spLocks noGrp="1"/>
          </p:cNvSpPr>
          <p:nvPr>
            <p:ph type="title"/>
          </p:nvPr>
        </p:nvSpPr>
        <p:spPr>
          <a:xfrm>
            <a:off x="1143001" y="872935"/>
            <a:ext cx="5999018" cy="1360898"/>
          </a:xfrm>
        </p:spPr>
        <p:txBody>
          <a:bodyPr>
            <a:normAutofit/>
          </a:bodyPr>
          <a:lstStyle/>
          <a:p>
            <a:r>
              <a:rPr lang="en-US" dirty="0" err="1">
                <a:solidFill>
                  <a:schemeClr val="bg1"/>
                </a:solidFill>
                <a:highlight>
                  <a:srgbClr val="FF0000"/>
                </a:highlight>
              </a:rPr>
              <a:t>Administrasi</a:t>
            </a:r>
            <a:r>
              <a:rPr lang="en-US" dirty="0">
                <a:solidFill>
                  <a:schemeClr val="bg1"/>
                </a:solidFill>
                <a:highlight>
                  <a:srgbClr val="FF0000"/>
                </a:highlight>
              </a:rPr>
              <a:t> </a:t>
            </a:r>
            <a:r>
              <a:rPr lang="en-US" dirty="0" err="1">
                <a:solidFill>
                  <a:schemeClr val="bg1"/>
                </a:solidFill>
                <a:highlight>
                  <a:srgbClr val="FF0000"/>
                </a:highlight>
              </a:rPr>
              <a:t>Layanan</a:t>
            </a:r>
            <a:r>
              <a:rPr lang="en-US" dirty="0">
                <a:solidFill>
                  <a:schemeClr val="bg1"/>
                </a:solidFill>
                <a:highlight>
                  <a:srgbClr val="FF0000"/>
                </a:highlight>
              </a:rPr>
              <a:t> Porter</a:t>
            </a:r>
            <a:endParaRPr lang="id-ID" dirty="0">
              <a:solidFill>
                <a:schemeClr val="bg1"/>
              </a:solidFill>
              <a:highlight>
                <a:srgbClr val="FF0000"/>
              </a:highlight>
            </a:endParaRPr>
          </a:p>
        </p:txBody>
      </p:sp>
      <p:sp>
        <p:nvSpPr>
          <p:cNvPr id="3" name="Tampungan Konten 2">
            <a:extLst>
              <a:ext uri="{FF2B5EF4-FFF2-40B4-BE49-F238E27FC236}">
                <a16:creationId xmlns:a16="http://schemas.microsoft.com/office/drawing/2014/main" id="{69C3D1B3-2764-BD76-A406-4A0C6C0DF312}"/>
              </a:ext>
            </a:extLst>
          </p:cNvPr>
          <p:cNvSpPr>
            <a:spLocks noGrp="1"/>
          </p:cNvSpPr>
          <p:nvPr>
            <p:ph idx="1"/>
          </p:nvPr>
        </p:nvSpPr>
        <p:spPr>
          <a:xfrm>
            <a:off x="1143001" y="2332026"/>
            <a:ext cx="4953000" cy="3567118"/>
          </a:xfrm>
        </p:spPr>
        <p:txBody>
          <a:bodyPr anchor="t">
            <a:normAutofit fontScale="92500" lnSpcReduction="20000"/>
          </a:bodyPr>
          <a:lstStyle/>
          <a:p>
            <a:pPr>
              <a:lnSpc>
                <a:spcPct val="110000"/>
              </a:lnSpc>
            </a:pPr>
            <a:r>
              <a:rPr lang="id-ID" sz="1600" dirty="0"/>
              <a:t>Administrasi layanan </a:t>
            </a:r>
            <a:r>
              <a:rPr lang="id-ID" sz="1600" dirty="0" err="1"/>
              <a:t>porter</a:t>
            </a:r>
            <a:r>
              <a:rPr lang="id-ID" sz="1600" dirty="0"/>
              <a:t> di hotel atau tempat penginapan lainnya penting untuk memastikan pengalaman tamu yang memuaskan. Berikut adalah beberapa langkah dan elemen yang perlu dipertimbangkan dalam mengelola layanan </a:t>
            </a:r>
            <a:r>
              <a:rPr lang="id-ID" sz="1600" dirty="0" err="1"/>
              <a:t>porter</a:t>
            </a:r>
            <a:r>
              <a:rPr lang="id-ID" sz="1600" dirty="0"/>
              <a:t>:</a:t>
            </a:r>
            <a:endParaRPr lang="en-US" sz="1600" dirty="0"/>
          </a:p>
          <a:p>
            <a:pPr>
              <a:lnSpc>
                <a:spcPct val="110000"/>
              </a:lnSpc>
            </a:pPr>
            <a:endParaRPr lang="en-US" sz="1600" dirty="0"/>
          </a:p>
          <a:p>
            <a:pPr>
              <a:lnSpc>
                <a:spcPct val="110000"/>
              </a:lnSpc>
            </a:pPr>
            <a:r>
              <a:rPr lang="id-ID" sz="1600" b="1" dirty="0">
                <a:solidFill>
                  <a:schemeClr val="bg1"/>
                </a:solidFill>
                <a:highlight>
                  <a:srgbClr val="FFFF00"/>
                </a:highlight>
              </a:rPr>
              <a:t>1. Struktur Organisasi</a:t>
            </a:r>
          </a:p>
          <a:p>
            <a:pPr>
              <a:lnSpc>
                <a:spcPct val="110000"/>
              </a:lnSpc>
              <a:buFont typeface="Arial" panose="020B0604020202020204" pitchFamily="34" charset="0"/>
              <a:buChar char="•"/>
            </a:pPr>
            <a:r>
              <a:rPr lang="id-ID" sz="1600" b="1" dirty="0"/>
              <a:t>Tim </a:t>
            </a:r>
            <a:r>
              <a:rPr lang="id-ID" sz="1600" b="1" dirty="0" err="1"/>
              <a:t>Porter</a:t>
            </a:r>
            <a:r>
              <a:rPr lang="id-ID" sz="1600" dirty="0"/>
              <a:t>: Bentuk tim </a:t>
            </a:r>
            <a:r>
              <a:rPr lang="id-ID" sz="1600" dirty="0" err="1"/>
              <a:t>porter</a:t>
            </a:r>
            <a:r>
              <a:rPr lang="id-ID" sz="1600" dirty="0"/>
              <a:t> yang terlatih dengan baik, termasuk pengetahuan tentang layanan pelanggan dan prosedur hotel.</a:t>
            </a:r>
          </a:p>
          <a:p>
            <a:pPr>
              <a:lnSpc>
                <a:spcPct val="110000"/>
              </a:lnSpc>
              <a:buFont typeface="Arial" panose="020B0604020202020204" pitchFamily="34" charset="0"/>
              <a:buChar char="•"/>
            </a:pPr>
            <a:r>
              <a:rPr lang="id-ID" sz="1600" b="1" dirty="0"/>
              <a:t>Pembagian Tugas</a:t>
            </a:r>
            <a:r>
              <a:rPr lang="id-ID" sz="1600" dirty="0"/>
              <a:t>: Tentukan tugas dan tanggung jawab setiap anggota tim, seperti pengangkatan barang, penyimpanan, dan layanan pelanggan.</a:t>
            </a:r>
          </a:p>
          <a:p>
            <a:pPr>
              <a:lnSpc>
                <a:spcPct val="110000"/>
              </a:lnSpc>
            </a:pPr>
            <a:endParaRPr lang="id-ID" sz="1300" dirty="0"/>
          </a:p>
        </p:txBody>
      </p:sp>
      <p:pic>
        <p:nvPicPr>
          <p:cNvPr id="5122" name="Picture 2" descr="LKPD CONCIERGE_suryantari - Unduh Buku | 1-9 Halaman | AnyFlip">
            <a:extLst>
              <a:ext uri="{FF2B5EF4-FFF2-40B4-BE49-F238E27FC236}">
                <a16:creationId xmlns:a16="http://schemas.microsoft.com/office/drawing/2014/main" id="{EFA5FD26-92F7-83F7-417E-7BFB333ADD5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883082" y="1474631"/>
            <a:ext cx="3275892" cy="4240369"/>
          </a:xfrm>
          <a:prstGeom prst="rect">
            <a:avLst/>
          </a:prstGeom>
          <a:noFill/>
          <a:extLst>
            <a:ext uri="{909E8E84-426E-40DD-AFC4-6F175D3DCCD1}">
              <a14:hiddenFill xmlns:a14="http://schemas.microsoft.com/office/drawing/2010/main">
                <a:solidFill>
                  <a:srgbClr val="FFFFFF"/>
                </a:solidFill>
              </a14:hiddenFill>
            </a:ext>
          </a:extLst>
        </p:spPr>
      </p:pic>
      <p:cxnSp>
        <p:nvCxnSpPr>
          <p:cNvPr id="5136" name="Straight Connector 5135">
            <a:extLst>
              <a:ext uri="{FF2B5EF4-FFF2-40B4-BE49-F238E27FC236}">
                <a16:creationId xmlns:a16="http://schemas.microsoft.com/office/drawing/2014/main" id="{7FA07B03-7E5B-4F33-A494-D72BC5BEB0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33837" y="6172200"/>
            <a:ext cx="9760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7742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57" name="Rectangle 6150">
            <a:extLst>
              <a:ext uri="{FF2B5EF4-FFF2-40B4-BE49-F238E27FC236}">
                <a16:creationId xmlns:a16="http://schemas.microsoft.com/office/drawing/2014/main" id="{54F20867-41B0-484D-9DA7-0FC742D31A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8" name="Freeform: Shape 6152">
            <a:extLst>
              <a:ext uri="{FF2B5EF4-FFF2-40B4-BE49-F238E27FC236}">
                <a16:creationId xmlns:a16="http://schemas.microsoft.com/office/drawing/2014/main" id="{2712B839-088B-4F97-96A4-6FAA8E3D1D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3870" y="-2"/>
            <a:ext cx="8239927" cy="6858000"/>
          </a:xfrm>
          <a:custGeom>
            <a:avLst/>
            <a:gdLst>
              <a:gd name="connsiteX0" fmla="*/ 6010593 w 8239927"/>
              <a:gd name="connsiteY0" fmla="*/ 0 h 6858000"/>
              <a:gd name="connsiteX1" fmla="*/ 8239927 w 8239927"/>
              <a:gd name="connsiteY1" fmla="*/ 0 h 6858000"/>
              <a:gd name="connsiteX2" fmla="*/ 2229335 w 8239927"/>
              <a:gd name="connsiteY2" fmla="*/ 6858000 h 6858000"/>
              <a:gd name="connsiteX3" fmla="*/ 0 w 8239927"/>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239927" h="6858000">
                <a:moveTo>
                  <a:pt x="6010593" y="0"/>
                </a:moveTo>
                <a:lnTo>
                  <a:pt x="8239927" y="0"/>
                </a:lnTo>
                <a:lnTo>
                  <a:pt x="2229335" y="6858000"/>
                </a:lnTo>
                <a:lnTo>
                  <a:pt x="0" y="685800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9" name="Freeform: Shape 6154">
            <a:extLst>
              <a:ext uri="{FF2B5EF4-FFF2-40B4-BE49-F238E27FC236}">
                <a16:creationId xmlns:a16="http://schemas.microsoft.com/office/drawing/2014/main" id="{789BAF08-0AD0-4642-9767-4D53853C5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527" y="0"/>
            <a:ext cx="6899617" cy="6858000"/>
          </a:xfrm>
          <a:custGeom>
            <a:avLst/>
            <a:gdLst>
              <a:gd name="connsiteX0" fmla="*/ 6010592 w 6899617"/>
              <a:gd name="connsiteY0" fmla="*/ 0 h 6858000"/>
              <a:gd name="connsiteX1" fmla="*/ 6036517 w 6899617"/>
              <a:gd name="connsiteY1" fmla="*/ 0 h 6858000"/>
              <a:gd name="connsiteX2" fmla="*/ 6899617 w 6899617"/>
              <a:gd name="connsiteY2" fmla="*/ 0 h 6858000"/>
              <a:gd name="connsiteX3" fmla="*/ 6899617 w 6899617"/>
              <a:gd name="connsiteY3" fmla="*/ 1529274 h 6858000"/>
              <a:gd name="connsiteX4" fmla="*/ 6899617 w 6899617"/>
              <a:gd name="connsiteY4" fmla="*/ 6858000 h 6858000"/>
              <a:gd name="connsiteX5" fmla="*/ 2229334 w 6899617"/>
              <a:gd name="connsiteY5" fmla="*/ 6858000 h 6858000"/>
              <a:gd name="connsiteX6" fmla="*/ 25925 w 6899617"/>
              <a:gd name="connsiteY6" fmla="*/ 6858000 h 6858000"/>
              <a:gd name="connsiteX7" fmla="*/ 0 w 6899617"/>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9617" h="6858000">
                <a:moveTo>
                  <a:pt x="6010592" y="0"/>
                </a:moveTo>
                <a:lnTo>
                  <a:pt x="6036517" y="0"/>
                </a:lnTo>
                <a:lnTo>
                  <a:pt x="6899617" y="0"/>
                </a:lnTo>
                <a:lnTo>
                  <a:pt x="6899617" y="1529274"/>
                </a:lnTo>
                <a:lnTo>
                  <a:pt x="6899617" y="6858000"/>
                </a:lnTo>
                <a:lnTo>
                  <a:pt x="2229334" y="6858000"/>
                </a:lnTo>
                <a:lnTo>
                  <a:pt x="25925" y="6858000"/>
                </a:lnTo>
                <a:lnTo>
                  <a:pt x="0" y="6858000"/>
                </a:lnTo>
                <a:close/>
              </a:path>
            </a:pathLst>
          </a:cu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Judul 1">
            <a:extLst>
              <a:ext uri="{FF2B5EF4-FFF2-40B4-BE49-F238E27FC236}">
                <a16:creationId xmlns:a16="http://schemas.microsoft.com/office/drawing/2014/main" id="{F2D87089-A831-C86E-B7C2-D7DF8D7645A4}"/>
              </a:ext>
            </a:extLst>
          </p:cNvPr>
          <p:cNvSpPr>
            <a:spLocks noGrp="1"/>
          </p:cNvSpPr>
          <p:nvPr>
            <p:ph type="title"/>
          </p:nvPr>
        </p:nvSpPr>
        <p:spPr>
          <a:xfrm>
            <a:off x="1142999" y="872937"/>
            <a:ext cx="5946290" cy="1360898"/>
          </a:xfrm>
        </p:spPr>
        <p:txBody>
          <a:bodyPr>
            <a:normAutofit/>
          </a:bodyPr>
          <a:lstStyle/>
          <a:p>
            <a:endParaRPr lang="id-ID"/>
          </a:p>
        </p:txBody>
      </p:sp>
      <p:sp>
        <p:nvSpPr>
          <p:cNvPr id="3" name="Tampungan Konten 2">
            <a:extLst>
              <a:ext uri="{FF2B5EF4-FFF2-40B4-BE49-F238E27FC236}">
                <a16:creationId xmlns:a16="http://schemas.microsoft.com/office/drawing/2014/main" id="{A85C233C-80CB-3959-C770-FC9CF8B13BA5}"/>
              </a:ext>
            </a:extLst>
          </p:cNvPr>
          <p:cNvSpPr>
            <a:spLocks noGrp="1"/>
          </p:cNvSpPr>
          <p:nvPr>
            <p:ph idx="1"/>
          </p:nvPr>
        </p:nvSpPr>
        <p:spPr>
          <a:xfrm>
            <a:off x="908264" y="391886"/>
            <a:ext cx="5296593" cy="5780314"/>
          </a:xfrm>
        </p:spPr>
        <p:txBody>
          <a:bodyPr>
            <a:normAutofit fontScale="85000" lnSpcReduction="10000"/>
          </a:bodyPr>
          <a:lstStyle/>
          <a:p>
            <a:pPr>
              <a:lnSpc>
                <a:spcPct val="110000"/>
              </a:lnSpc>
            </a:pPr>
            <a:r>
              <a:rPr lang="id-ID" b="1" dirty="0">
                <a:solidFill>
                  <a:schemeClr val="bg1"/>
                </a:solidFill>
                <a:highlight>
                  <a:srgbClr val="FFFF00"/>
                </a:highlight>
              </a:rPr>
              <a:t>2. Prosedur Layanan</a:t>
            </a:r>
          </a:p>
          <a:p>
            <a:pPr>
              <a:lnSpc>
                <a:spcPct val="110000"/>
              </a:lnSpc>
              <a:buFont typeface="Arial" panose="020B0604020202020204" pitchFamily="34" charset="0"/>
              <a:buChar char="•"/>
            </a:pPr>
            <a:r>
              <a:rPr lang="id-ID" b="1" dirty="0" err="1">
                <a:solidFill>
                  <a:schemeClr val="bg1"/>
                </a:solidFill>
                <a:highlight>
                  <a:srgbClr val="FFFF00"/>
                </a:highlight>
              </a:rPr>
              <a:t>Check</a:t>
            </a:r>
            <a:r>
              <a:rPr lang="id-ID" b="1" dirty="0">
                <a:solidFill>
                  <a:schemeClr val="bg1"/>
                </a:solidFill>
                <a:highlight>
                  <a:srgbClr val="FFFF00"/>
                </a:highlight>
              </a:rPr>
              <a:t>-in dan </a:t>
            </a:r>
            <a:r>
              <a:rPr lang="id-ID" b="1" dirty="0" err="1">
                <a:solidFill>
                  <a:schemeClr val="bg1"/>
                </a:solidFill>
                <a:highlight>
                  <a:srgbClr val="FFFF00"/>
                </a:highlight>
              </a:rPr>
              <a:t>Check-out</a:t>
            </a:r>
            <a:r>
              <a:rPr lang="id-ID" dirty="0"/>
              <a:t>: Tetapkan prosedur untuk membantu tamu saat </a:t>
            </a:r>
            <a:r>
              <a:rPr lang="id-ID" dirty="0" err="1"/>
              <a:t>check</a:t>
            </a:r>
            <a:r>
              <a:rPr lang="id-ID" dirty="0"/>
              <a:t>-in dan </a:t>
            </a:r>
            <a:r>
              <a:rPr lang="id-ID" dirty="0" err="1"/>
              <a:t>check-out</a:t>
            </a:r>
            <a:r>
              <a:rPr lang="id-ID" dirty="0"/>
              <a:t>, termasuk pengangkatan barang dari kendaraan dan pengantar ke kamar.</a:t>
            </a:r>
          </a:p>
          <a:p>
            <a:pPr>
              <a:lnSpc>
                <a:spcPct val="110000"/>
              </a:lnSpc>
              <a:buFont typeface="Arial" panose="020B0604020202020204" pitchFamily="34" charset="0"/>
              <a:buChar char="•"/>
            </a:pPr>
            <a:r>
              <a:rPr lang="id-ID" b="1" dirty="0">
                <a:solidFill>
                  <a:schemeClr val="bg1"/>
                </a:solidFill>
                <a:highlight>
                  <a:srgbClr val="FFFF00"/>
                </a:highlight>
              </a:rPr>
              <a:t>Panggilan Layanan</a:t>
            </a:r>
            <a:r>
              <a:rPr lang="id-ID" dirty="0">
                <a:solidFill>
                  <a:schemeClr val="bg1"/>
                </a:solidFill>
              </a:rPr>
              <a:t>: </a:t>
            </a:r>
            <a:r>
              <a:rPr lang="id-ID" dirty="0"/>
              <a:t>Sediakan cara mudah bagi tamu untuk meminta layanan </a:t>
            </a:r>
            <a:r>
              <a:rPr lang="id-ID" dirty="0" err="1"/>
              <a:t>porter</a:t>
            </a:r>
            <a:r>
              <a:rPr lang="id-ID" dirty="0"/>
              <a:t>, seperti telepon, aplikasi, atau pesan langsung.</a:t>
            </a:r>
            <a:endParaRPr lang="en-US" dirty="0"/>
          </a:p>
          <a:p>
            <a:pPr>
              <a:lnSpc>
                <a:spcPct val="110000"/>
              </a:lnSpc>
              <a:buFont typeface="Arial" panose="020B0604020202020204" pitchFamily="34" charset="0"/>
              <a:buChar char="•"/>
            </a:pPr>
            <a:endParaRPr lang="en-US" dirty="0"/>
          </a:p>
          <a:p>
            <a:pPr>
              <a:lnSpc>
                <a:spcPct val="110000"/>
              </a:lnSpc>
            </a:pPr>
            <a:r>
              <a:rPr lang="id-ID" b="1" dirty="0">
                <a:solidFill>
                  <a:schemeClr val="bg1"/>
                </a:solidFill>
                <a:highlight>
                  <a:srgbClr val="FFFF00"/>
                </a:highlight>
              </a:rPr>
              <a:t>3. Pengelolaan Barang</a:t>
            </a:r>
          </a:p>
          <a:p>
            <a:pPr>
              <a:lnSpc>
                <a:spcPct val="110000"/>
              </a:lnSpc>
              <a:buFont typeface="Arial" panose="020B0604020202020204" pitchFamily="34" charset="0"/>
              <a:buChar char="•"/>
            </a:pPr>
            <a:r>
              <a:rPr lang="id-ID" b="1" dirty="0"/>
              <a:t>Pencatatan Barang</a:t>
            </a:r>
            <a:r>
              <a:rPr lang="id-ID" dirty="0"/>
              <a:t>: Buat sistem untuk mencatat semua barang yang dibawa oleh tamu. Ini termasuk mencatat jenis dan jumlah barang saat pengambilan dan pengantaran.</a:t>
            </a:r>
          </a:p>
          <a:p>
            <a:pPr>
              <a:lnSpc>
                <a:spcPct val="110000"/>
              </a:lnSpc>
              <a:buFont typeface="Arial" panose="020B0604020202020204" pitchFamily="34" charset="0"/>
              <a:buChar char="•"/>
            </a:pPr>
            <a:r>
              <a:rPr lang="id-ID" b="1" dirty="0"/>
              <a:t>Penyimpanan Aman</a:t>
            </a:r>
            <a:r>
              <a:rPr lang="id-ID" dirty="0"/>
              <a:t>: Siapkan area penyimpanan yang aman untuk barang bawaan tamu, terutama untuk barang yang lebih besar atau berharga.</a:t>
            </a:r>
          </a:p>
          <a:p>
            <a:pPr>
              <a:lnSpc>
                <a:spcPct val="110000"/>
              </a:lnSpc>
              <a:buFont typeface="Arial" panose="020B0604020202020204" pitchFamily="34" charset="0"/>
              <a:buChar char="•"/>
            </a:pPr>
            <a:endParaRPr lang="en-US" dirty="0"/>
          </a:p>
          <a:p>
            <a:pPr>
              <a:lnSpc>
                <a:spcPct val="110000"/>
              </a:lnSpc>
              <a:buFont typeface="Arial" panose="020B0604020202020204" pitchFamily="34" charset="0"/>
              <a:buChar char="•"/>
            </a:pPr>
            <a:endParaRPr lang="en-US" dirty="0"/>
          </a:p>
          <a:p>
            <a:pPr>
              <a:lnSpc>
                <a:spcPct val="110000"/>
              </a:lnSpc>
              <a:buFont typeface="Arial" panose="020B0604020202020204" pitchFamily="34" charset="0"/>
              <a:buChar char="•"/>
            </a:pPr>
            <a:endParaRPr lang="id-ID" sz="1000" dirty="0"/>
          </a:p>
          <a:p>
            <a:pPr>
              <a:lnSpc>
                <a:spcPct val="110000"/>
              </a:lnSpc>
            </a:pPr>
            <a:endParaRPr lang="id-ID" sz="1000" dirty="0"/>
          </a:p>
        </p:txBody>
      </p:sp>
      <p:pic>
        <p:nvPicPr>
          <p:cNvPr id="6146" name="Picture 2" descr="Teknik penanganan barang bawaan tamu | Akomodasi Perhotelan">
            <a:extLst>
              <a:ext uri="{FF2B5EF4-FFF2-40B4-BE49-F238E27FC236}">
                <a16:creationId xmlns:a16="http://schemas.microsoft.com/office/drawing/2014/main" id="{05867A6B-C3C2-0B4C-EE64-A34D5AA0861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731045" y="3410664"/>
            <a:ext cx="2817487" cy="2443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2572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199" name="Rectangle 8198">
            <a:extLst>
              <a:ext uri="{FF2B5EF4-FFF2-40B4-BE49-F238E27FC236}">
                <a16:creationId xmlns:a16="http://schemas.microsoft.com/office/drawing/2014/main" id="{FA294778-47A8-4EEF-9689-F6964D44D1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1" name="Freeform: Shape 8200">
            <a:extLst>
              <a:ext uri="{FF2B5EF4-FFF2-40B4-BE49-F238E27FC236}">
                <a16:creationId xmlns:a16="http://schemas.microsoft.com/office/drawing/2014/main" id="{BD2A511A-065F-489D-9CF0-FEF36143AC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5318060" y="0"/>
            <a:ext cx="6885325" cy="6858000"/>
          </a:xfrm>
          <a:custGeom>
            <a:avLst/>
            <a:gdLst>
              <a:gd name="connsiteX0" fmla="*/ 4456883 w 6885325"/>
              <a:gd name="connsiteY0" fmla="*/ 6858000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9" fmla="*/ 4456884 w 6885325"/>
              <a:gd name="connsiteY9" fmla="*/ 6857999 h 6858000"/>
              <a:gd name="connsiteX0" fmla="*/ 4456884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9" fmla="*/ 4456884 w 6885325"/>
              <a:gd name="connsiteY9"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5 w 6885325"/>
              <a:gd name="connsiteY6"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5 w 6885325"/>
              <a:gd name="connsiteY5"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6857999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85325" h="6858000">
                <a:moveTo>
                  <a:pt x="6885325" y="6857999"/>
                </a:moveTo>
                <a:lnTo>
                  <a:pt x="0" y="6858000"/>
                </a:lnTo>
                <a:lnTo>
                  <a:pt x="6010592" y="0"/>
                </a:lnTo>
                <a:lnTo>
                  <a:pt x="6885325" y="0"/>
                </a:lnTo>
                <a:lnTo>
                  <a:pt x="6885325" y="6857999"/>
                </a:lnTo>
                <a:close/>
              </a:path>
            </a:pathLst>
          </a:cu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03" name="Freeform: Shape 8202">
            <a:extLst>
              <a:ext uri="{FF2B5EF4-FFF2-40B4-BE49-F238E27FC236}">
                <a16:creationId xmlns:a16="http://schemas.microsoft.com/office/drawing/2014/main" id="{6F626582-88CC-4CA0-8BC6-94550FF9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1317267" cy="6858000"/>
          </a:xfrm>
          <a:custGeom>
            <a:avLst/>
            <a:gdLst>
              <a:gd name="connsiteX0" fmla="*/ 0 w 11317267"/>
              <a:gd name="connsiteY0" fmla="*/ 0 h 6858000"/>
              <a:gd name="connsiteX1" fmla="*/ 11317267 w 11317267"/>
              <a:gd name="connsiteY1" fmla="*/ 0 h 6858000"/>
              <a:gd name="connsiteX2" fmla="*/ 5306679 w 11317267"/>
              <a:gd name="connsiteY2" fmla="*/ 6857996 h 6858000"/>
              <a:gd name="connsiteX3" fmla="*/ 5306677 w 11317267"/>
              <a:gd name="connsiteY3" fmla="*/ 6857998 h 6858000"/>
              <a:gd name="connsiteX4" fmla="*/ 5306675 w 11317267"/>
              <a:gd name="connsiteY4" fmla="*/ 6858000 h 6858000"/>
              <a:gd name="connsiteX5" fmla="*/ 0 w 11317267"/>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17267" h="6858000">
                <a:moveTo>
                  <a:pt x="0" y="0"/>
                </a:moveTo>
                <a:lnTo>
                  <a:pt x="11317267" y="0"/>
                </a:lnTo>
                <a:lnTo>
                  <a:pt x="5306679" y="6857996"/>
                </a:lnTo>
                <a:cubicBezTo>
                  <a:pt x="5306679" y="6857997"/>
                  <a:pt x="5306677" y="6857997"/>
                  <a:pt x="5306677" y="6857998"/>
                </a:cubicBezTo>
                <a:lnTo>
                  <a:pt x="5306675" y="6858000"/>
                </a:lnTo>
                <a:lnTo>
                  <a:pt x="0" y="685800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Judul 1">
            <a:extLst>
              <a:ext uri="{FF2B5EF4-FFF2-40B4-BE49-F238E27FC236}">
                <a16:creationId xmlns:a16="http://schemas.microsoft.com/office/drawing/2014/main" id="{94E5278B-690C-8A30-E609-F031D1D3EC07}"/>
              </a:ext>
            </a:extLst>
          </p:cNvPr>
          <p:cNvSpPr>
            <a:spLocks noGrp="1"/>
          </p:cNvSpPr>
          <p:nvPr>
            <p:ph type="title"/>
          </p:nvPr>
        </p:nvSpPr>
        <p:spPr>
          <a:xfrm>
            <a:off x="1143000" y="872937"/>
            <a:ext cx="7492285" cy="1360898"/>
          </a:xfrm>
        </p:spPr>
        <p:txBody>
          <a:bodyPr>
            <a:normAutofit/>
          </a:bodyPr>
          <a:lstStyle/>
          <a:p>
            <a:endParaRPr lang="id-ID"/>
          </a:p>
        </p:txBody>
      </p:sp>
      <p:sp>
        <p:nvSpPr>
          <p:cNvPr id="3" name="Tampungan Konten 2">
            <a:extLst>
              <a:ext uri="{FF2B5EF4-FFF2-40B4-BE49-F238E27FC236}">
                <a16:creationId xmlns:a16="http://schemas.microsoft.com/office/drawing/2014/main" id="{92F264E1-7919-6017-C382-170E3DB879C0}"/>
              </a:ext>
            </a:extLst>
          </p:cNvPr>
          <p:cNvSpPr>
            <a:spLocks noGrp="1"/>
          </p:cNvSpPr>
          <p:nvPr>
            <p:ph idx="1"/>
          </p:nvPr>
        </p:nvSpPr>
        <p:spPr>
          <a:xfrm>
            <a:off x="1143001" y="620486"/>
            <a:ext cx="5115812" cy="5364577"/>
          </a:xfrm>
        </p:spPr>
        <p:txBody>
          <a:bodyPr>
            <a:normAutofit fontScale="85000" lnSpcReduction="10000"/>
          </a:bodyPr>
          <a:lstStyle/>
          <a:p>
            <a:pPr>
              <a:lnSpc>
                <a:spcPct val="110000"/>
              </a:lnSpc>
            </a:pPr>
            <a:r>
              <a:rPr lang="id-ID" b="1" dirty="0">
                <a:solidFill>
                  <a:schemeClr val="bg1"/>
                </a:solidFill>
                <a:highlight>
                  <a:srgbClr val="FFFF00"/>
                </a:highlight>
              </a:rPr>
              <a:t>4. Pelayanan Pelanggan</a:t>
            </a:r>
          </a:p>
          <a:p>
            <a:pPr>
              <a:lnSpc>
                <a:spcPct val="110000"/>
              </a:lnSpc>
              <a:buFont typeface="Arial" panose="020B0604020202020204" pitchFamily="34" charset="0"/>
              <a:buChar char="•"/>
            </a:pPr>
            <a:r>
              <a:rPr lang="id-ID" b="1" dirty="0"/>
              <a:t>Pelatihan Layanan</a:t>
            </a:r>
            <a:r>
              <a:rPr lang="id-ID" dirty="0"/>
              <a:t>: Latih </a:t>
            </a:r>
            <a:r>
              <a:rPr lang="id-ID" dirty="0" err="1"/>
              <a:t>porter</a:t>
            </a:r>
            <a:r>
              <a:rPr lang="id-ID" dirty="0"/>
              <a:t> tentang etika pelayanan, komunikasi yang baik, dan penanganan keluhan.</a:t>
            </a:r>
          </a:p>
          <a:p>
            <a:pPr>
              <a:lnSpc>
                <a:spcPct val="110000"/>
              </a:lnSpc>
              <a:buFont typeface="Arial" panose="020B0604020202020204" pitchFamily="34" charset="0"/>
              <a:buChar char="•"/>
            </a:pPr>
            <a:r>
              <a:rPr lang="id-ID" b="1" dirty="0"/>
              <a:t>Umpan Balik Tamu</a:t>
            </a:r>
            <a:r>
              <a:rPr lang="id-ID" dirty="0"/>
              <a:t>: Kumpulkan umpan balik dari tamu mengenai layanan </a:t>
            </a:r>
            <a:r>
              <a:rPr lang="id-ID" dirty="0" err="1"/>
              <a:t>porter</a:t>
            </a:r>
            <a:r>
              <a:rPr lang="id-ID" dirty="0"/>
              <a:t> untuk evaluasi dan perbaikan layanan.</a:t>
            </a:r>
            <a:endParaRPr lang="en-US" dirty="0"/>
          </a:p>
          <a:p>
            <a:pPr>
              <a:lnSpc>
                <a:spcPct val="110000"/>
              </a:lnSpc>
              <a:buFont typeface="Arial" panose="020B0604020202020204" pitchFamily="34" charset="0"/>
              <a:buChar char="•"/>
            </a:pPr>
            <a:endParaRPr lang="en-US" dirty="0"/>
          </a:p>
          <a:p>
            <a:pPr>
              <a:lnSpc>
                <a:spcPct val="110000"/>
              </a:lnSpc>
            </a:pPr>
            <a:r>
              <a:rPr lang="id-ID" b="1" dirty="0">
                <a:solidFill>
                  <a:schemeClr val="bg1"/>
                </a:solidFill>
                <a:highlight>
                  <a:srgbClr val="FFFF00"/>
                </a:highlight>
              </a:rPr>
              <a:t>5. Penjadwalan dan Manajemen Waktu</a:t>
            </a:r>
          </a:p>
          <a:p>
            <a:pPr>
              <a:lnSpc>
                <a:spcPct val="110000"/>
              </a:lnSpc>
              <a:buFont typeface="Arial" panose="020B0604020202020204" pitchFamily="34" charset="0"/>
              <a:buChar char="•"/>
            </a:pPr>
            <a:r>
              <a:rPr lang="id-ID" b="1" dirty="0"/>
              <a:t>Jadwal Kerja</a:t>
            </a:r>
            <a:r>
              <a:rPr lang="id-ID" dirty="0"/>
              <a:t>: Buat jadwal kerja yang efisien untuk </a:t>
            </a:r>
            <a:r>
              <a:rPr lang="id-ID" dirty="0" err="1"/>
              <a:t>porter</a:t>
            </a:r>
            <a:r>
              <a:rPr lang="id-ID" dirty="0"/>
              <a:t>, terutama saat periode puncak seperti akhir pekan atau musim liburan.</a:t>
            </a:r>
          </a:p>
          <a:p>
            <a:pPr>
              <a:lnSpc>
                <a:spcPct val="110000"/>
              </a:lnSpc>
              <a:buFont typeface="Arial" panose="020B0604020202020204" pitchFamily="34" charset="0"/>
              <a:buChar char="•"/>
            </a:pPr>
            <a:r>
              <a:rPr lang="id-ID" b="1" dirty="0"/>
              <a:t>Manajemen Waktu</a:t>
            </a:r>
            <a:r>
              <a:rPr lang="id-ID" dirty="0"/>
              <a:t>: Pastikan </a:t>
            </a:r>
            <a:r>
              <a:rPr lang="id-ID" dirty="0" err="1"/>
              <a:t>porter</a:t>
            </a:r>
            <a:r>
              <a:rPr lang="id-ID" dirty="0"/>
              <a:t> dapat mengelola waktu mereka dengan baik agar dapat melayani tamu dengan cepat.</a:t>
            </a:r>
          </a:p>
          <a:p>
            <a:pPr>
              <a:lnSpc>
                <a:spcPct val="110000"/>
              </a:lnSpc>
              <a:buFont typeface="Arial" panose="020B0604020202020204" pitchFamily="34" charset="0"/>
              <a:buChar char="•"/>
            </a:pPr>
            <a:endParaRPr lang="id-ID" dirty="0"/>
          </a:p>
          <a:p>
            <a:pPr>
              <a:lnSpc>
                <a:spcPct val="110000"/>
              </a:lnSpc>
            </a:pPr>
            <a:endParaRPr lang="id-ID" sz="1300" dirty="0"/>
          </a:p>
        </p:txBody>
      </p:sp>
      <p:pic>
        <p:nvPicPr>
          <p:cNvPr id="8194" name="Picture 2" descr="Penanganan barang tamu individu tiba | Akomodasi Perhotelan">
            <a:extLst>
              <a:ext uri="{FF2B5EF4-FFF2-40B4-BE49-F238E27FC236}">
                <a16:creationId xmlns:a16="http://schemas.microsoft.com/office/drawing/2014/main" id="{75E0AF34-64B6-417B-16AB-2A655372D02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53486" y="3762475"/>
            <a:ext cx="3183661" cy="21185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6762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FA294778-47A8-4EEF-9689-F6964D44D1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5" name="Freeform: Shape 4104">
            <a:extLst>
              <a:ext uri="{FF2B5EF4-FFF2-40B4-BE49-F238E27FC236}">
                <a16:creationId xmlns:a16="http://schemas.microsoft.com/office/drawing/2014/main" id="{BD2A511A-065F-489D-9CF0-FEF36143AC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5318060" y="0"/>
            <a:ext cx="6885325" cy="6858000"/>
          </a:xfrm>
          <a:custGeom>
            <a:avLst/>
            <a:gdLst>
              <a:gd name="connsiteX0" fmla="*/ 4456883 w 6885325"/>
              <a:gd name="connsiteY0" fmla="*/ 6858000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9" fmla="*/ 4456884 w 6885325"/>
              <a:gd name="connsiteY9" fmla="*/ 6857999 h 6858000"/>
              <a:gd name="connsiteX0" fmla="*/ 4456884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9" fmla="*/ 4456884 w 6885325"/>
              <a:gd name="connsiteY9"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5 w 6885325"/>
              <a:gd name="connsiteY6"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5 w 6885325"/>
              <a:gd name="connsiteY5"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6857999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85325" h="6858000">
                <a:moveTo>
                  <a:pt x="6885325" y="6857999"/>
                </a:moveTo>
                <a:lnTo>
                  <a:pt x="0" y="6858000"/>
                </a:lnTo>
                <a:lnTo>
                  <a:pt x="6010592" y="0"/>
                </a:lnTo>
                <a:lnTo>
                  <a:pt x="6885325" y="0"/>
                </a:lnTo>
                <a:lnTo>
                  <a:pt x="6885325" y="6857999"/>
                </a:lnTo>
                <a:close/>
              </a:path>
            </a:pathLst>
          </a:cu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07" name="Freeform: Shape 4106">
            <a:extLst>
              <a:ext uri="{FF2B5EF4-FFF2-40B4-BE49-F238E27FC236}">
                <a16:creationId xmlns:a16="http://schemas.microsoft.com/office/drawing/2014/main" id="{6F626582-88CC-4CA0-8BC6-94550FF9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1317267" cy="6858000"/>
          </a:xfrm>
          <a:custGeom>
            <a:avLst/>
            <a:gdLst>
              <a:gd name="connsiteX0" fmla="*/ 0 w 11317267"/>
              <a:gd name="connsiteY0" fmla="*/ 0 h 6858000"/>
              <a:gd name="connsiteX1" fmla="*/ 11317267 w 11317267"/>
              <a:gd name="connsiteY1" fmla="*/ 0 h 6858000"/>
              <a:gd name="connsiteX2" fmla="*/ 5306679 w 11317267"/>
              <a:gd name="connsiteY2" fmla="*/ 6857996 h 6858000"/>
              <a:gd name="connsiteX3" fmla="*/ 5306677 w 11317267"/>
              <a:gd name="connsiteY3" fmla="*/ 6857998 h 6858000"/>
              <a:gd name="connsiteX4" fmla="*/ 5306675 w 11317267"/>
              <a:gd name="connsiteY4" fmla="*/ 6858000 h 6858000"/>
              <a:gd name="connsiteX5" fmla="*/ 0 w 11317267"/>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17267" h="6858000">
                <a:moveTo>
                  <a:pt x="0" y="0"/>
                </a:moveTo>
                <a:lnTo>
                  <a:pt x="11317267" y="0"/>
                </a:lnTo>
                <a:lnTo>
                  <a:pt x="5306679" y="6857996"/>
                </a:lnTo>
                <a:cubicBezTo>
                  <a:pt x="5306679" y="6857997"/>
                  <a:pt x="5306677" y="6857997"/>
                  <a:pt x="5306677" y="6857998"/>
                </a:cubicBezTo>
                <a:lnTo>
                  <a:pt x="5306675" y="6858000"/>
                </a:lnTo>
                <a:lnTo>
                  <a:pt x="0" y="685800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Judul 1">
            <a:extLst>
              <a:ext uri="{FF2B5EF4-FFF2-40B4-BE49-F238E27FC236}">
                <a16:creationId xmlns:a16="http://schemas.microsoft.com/office/drawing/2014/main" id="{8CFB4002-16E2-112B-BBE9-6B075B2C1EB2}"/>
              </a:ext>
            </a:extLst>
          </p:cNvPr>
          <p:cNvSpPr>
            <a:spLocks noGrp="1"/>
          </p:cNvSpPr>
          <p:nvPr>
            <p:ph type="title"/>
          </p:nvPr>
        </p:nvSpPr>
        <p:spPr>
          <a:xfrm>
            <a:off x="1143000" y="872937"/>
            <a:ext cx="7492285" cy="1360898"/>
          </a:xfrm>
        </p:spPr>
        <p:txBody>
          <a:bodyPr>
            <a:normAutofit/>
          </a:bodyPr>
          <a:lstStyle/>
          <a:p>
            <a:endParaRPr lang="id-ID"/>
          </a:p>
        </p:txBody>
      </p:sp>
      <p:sp>
        <p:nvSpPr>
          <p:cNvPr id="3" name="Tampungan Konten 2">
            <a:extLst>
              <a:ext uri="{FF2B5EF4-FFF2-40B4-BE49-F238E27FC236}">
                <a16:creationId xmlns:a16="http://schemas.microsoft.com/office/drawing/2014/main" id="{2728A26E-E8E6-97B1-2E7C-41246A898FBB}"/>
              </a:ext>
            </a:extLst>
          </p:cNvPr>
          <p:cNvSpPr>
            <a:spLocks noGrp="1"/>
          </p:cNvSpPr>
          <p:nvPr>
            <p:ph idx="1"/>
          </p:nvPr>
        </p:nvSpPr>
        <p:spPr>
          <a:xfrm>
            <a:off x="1131615" y="511630"/>
            <a:ext cx="5127198" cy="5473434"/>
          </a:xfrm>
        </p:spPr>
        <p:txBody>
          <a:bodyPr>
            <a:normAutofit lnSpcReduction="10000"/>
          </a:bodyPr>
          <a:lstStyle/>
          <a:p>
            <a:pPr>
              <a:lnSpc>
                <a:spcPct val="110000"/>
              </a:lnSpc>
            </a:pPr>
            <a:r>
              <a:rPr lang="id-ID" sz="1800" b="1" dirty="0">
                <a:solidFill>
                  <a:schemeClr val="bg1"/>
                </a:solidFill>
                <a:highlight>
                  <a:srgbClr val="FFFF00"/>
                </a:highlight>
              </a:rPr>
              <a:t>6. Sistem Pembayaran dan </a:t>
            </a:r>
            <a:r>
              <a:rPr lang="id-ID" sz="1800" b="1" dirty="0" err="1">
                <a:solidFill>
                  <a:schemeClr val="bg1"/>
                </a:solidFill>
                <a:highlight>
                  <a:srgbClr val="FFFF00"/>
                </a:highlight>
              </a:rPr>
              <a:t>Tip</a:t>
            </a:r>
            <a:endParaRPr lang="id-ID" sz="1800" b="1" dirty="0">
              <a:solidFill>
                <a:schemeClr val="bg1"/>
              </a:solidFill>
              <a:highlight>
                <a:srgbClr val="FFFF00"/>
              </a:highlight>
            </a:endParaRPr>
          </a:p>
          <a:p>
            <a:pPr>
              <a:lnSpc>
                <a:spcPct val="110000"/>
              </a:lnSpc>
              <a:buFont typeface="Arial" panose="020B0604020202020204" pitchFamily="34" charset="0"/>
              <a:buChar char="•"/>
            </a:pPr>
            <a:r>
              <a:rPr lang="id-ID" sz="1800" b="1" dirty="0"/>
              <a:t>Biaya Layanan</a:t>
            </a:r>
            <a:r>
              <a:rPr lang="id-ID" sz="1800" dirty="0"/>
              <a:t>: Tentukan apakah ada biaya untuk layanan </a:t>
            </a:r>
            <a:r>
              <a:rPr lang="id-ID" sz="1800" dirty="0" err="1"/>
              <a:t>porter</a:t>
            </a:r>
            <a:r>
              <a:rPr lang="id-ID" sz="1800" dirty="0"/>
              <a:t> atau apakah layanan ini gratis.</a:t>
            </a:r>
          </a:p>
          <a:p>
            <a:pPr>
              <a:lnSpc>
                <a:spcPct val="110000"/>
              </a:lnSpc>
              <a:buFont typeface="Arial" panose="020B0604020202020204" pitchFamily="34" charset="0"/>
              <a:buChar char="•"/>
            </a:pPr>
            <a:r>
              <a:rPr lang="id-ID" sz="1800" b="1" dirty="0" err="1"/>
              <a:t>Tip</a:t>
            </a:r>
            <a:r>
              <a:rPr lang="id-ID" sz="1800" b="1" dirty="0"/>
              <a:t> dan Penghargaan</a:t>
            </a:r>
            <a:r>
              <a:rPr lang="id-ID" sz="1800" dirty="0"/>
              <a:t>: Sediakan informasi untuk tamu tentang praktik memberi </a:t>
            </a:r>
            <a:r>
              <a:rPr lang="id-ID" sz="1800" dirty="0" err="1"/>
              <a:t>tip</a:t>
            </a:r>
            <a:r>
              <a:rPr lang="id-ID" sz="1800" dirty="0"/>
              <a:t> kepada </a:t>
            </a:r>
            <a:r>
              <a:rPr lang="id-ID" sz="1800" dirty="0" err="1"/>
              <a:t>porter</a:t>
            </a:r>
            <a:r>
              <a:rPr lang="id-ID" sz="1800" dirty="0"/>
              <a:t> jika mereka merasa puas dengan layanan.</a:t>
            </a:r>
          </a:p>
          <a:p>
            <a:pPr>
              <a:lnSpc>
                <a:spcPct val="110000"/>
              </a:lnSpc>
            </a:pPr>
            <a:endParaRPr lang="en-US" sz="1800" dirty="0"/>
          </a:p>
          <a:p>
            <a:pPr>
              <a:lnSpc>
                <a:spcPct val="110000"/>
              </a:lnSpc>
            </a:pPr>
            <a:r>
              <a:rPr lang="id-ID" sz="1800" b="1" dirty="0">
                <a:solidFill>
                  <a:schemeClr val="bg1"/>
                </a:solidFill>
                <a:highlight>
                  <a:srgbClr val="FFFF00"/>
                </a:highlight>
              </a:rPr>
              <a:t>7. Evaluasi dan Pengembangan</a:t>
            </a:r>
          </a:p>
          <a:p>
            <a:pPr>
              <a:lnSpc>
                <a:spcPct val="110000"/>
              </a:lnSpc>
              <a:buFont typeface="Arial" panose="020B0604020202020204" pitchFamily="34" charset="0"/>
              <a:buChar char="•"/>
            </a:pPr>
            <a:r>
              <a:rPr lang="id-ID" sz="1800" b="1" dirty="0"/>
              <a:t>Evaluasi Kinerja</a:t>
            </a:r>
            <a:r>
              <a:rPr lang="id-ID" sz="1800" dirty="0"/>
              <a:t>: Secara berkala lakukan evaluasi kinerja </a:t>
            </a:r>
            <a:r>
              <a:rPr lang="id-ID" sz="1800" dirty="0" err="1"/>
              <a:t>porter</a:t>
            </a:r>
            <a:r>
              <a:rPr lang="id-ID" sz="1800" dirty="0"/>
              <a:t> untuk memastikan layanan tetap optimal.</a:t>
            </a:r>
          </a:p>
          <a:p>
            <a:pPr>
              <a:lnSpc>
                <a:spcPct val="110000"/>
              </a:lnSpc>
              <a:buFont typeface="Arial" panose="020B0604020202020204" pitchFamily="34" charset="0"/>
              <a:buChar char="•"/>
            </a:pPr>
            <a:r>
              <a:rPr lang="id-ID" sz="1800" b="1" dirty="0"/>
              <a:t>Pengembangan Tim</a:t>
            </a:r>
            <a:r>
              <a:rPr lang="id-ID" sz="1800" dirty="0"/>
              <a:t>: Berikan pelatihan dan pengembangan untuk meningkatkan keterampilan dan layanan </a:t>
            </a:r>
            <a:r>
              <a:rPr lang="id-ID" sz="1800" dirty="0" err="1"/>
              <a:t>porter</a:t>
            </a:r>
            <a:r>
              <a:rPr lang="id-ID" sz="1800" dirty="0"/>
              <a:t>.</a:t>
            </a:r>
          </a:p>
          <a:p>
            <a:pPr>
              <a:lnSpc>
                <a:spcPct val="110000"/>
              </a:lnSpc>
            </a:pPr>
            <a:endParaRPr lang="en-US" sz="1800" dirty="0"/>
          </a:p>
          <a:p>
            <a:pPr>
              <a:lnSpc>
                <a:spcPct val="110000"/>
              </a:lnSpc>
            </a:pPr>
            <a:endParaRPr lang="id-ID" sz="1300" dirty="0"/>
          </a:p>
        </p:txBody>
      </p:sp>
      <p:pic>
        <p:nvPicPr>
          <p:cNvPr id="4098" name="Picture 2" descr="BERBAGAI MACAM BARANG BAWAAN TAMU | LOmbok Society">
            <a:extLst>
              <a:ext uri="{FF2B5EF4-FFF2-40B4-BE49-F238E27FC236}">
                <a16:creationId xmlns:a16="http://schemas.microsoft.com/office/drawing/2014/main" id="{7E237EA5-6B51-D9EB-656D-49F336BEC94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53486" y="3518775"/>
            <a:ext cx="3183661" cy="2605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8537509"/>
      </p:ext>
    </p:extLst>
  </p:cSld>
  <p:clrMapOvr>
    <a:masterClrMapping/>
  </p:clrMapOvr>
</p:sld>
</file>

<file path=ppt/theme/theme1.xml><?xml version="1.0" encoding="utf-8"?>
<a:theme xmlns:a="http://schemas.openxmlformats.org/drawingml/2006/main" name="RegattaVTI">
  <a:themeElements>
    <a:clrScheme name="AnalogousFromLightSeedLeftStep">
      <a:dk1>
        <a:srgbClr val="000000"/>
      </a:dk1>
      <a:lt1>
        <a:srgbClr val="FFFFFF"/>
      </a:lt1>
      <a:dk2>
        <a:srgbClr val="243541"/>
      </a:dk2>
      <a:lt2>
        <a:srgbClr val="E2E8E7"/>
      </a:lt2>
      <a:accent1>
        <a:srgbClr val="C6969C"/>
      </a:accent1>
      <a:accent2>
        <a:srgbClr val="BA7F9F"/>
      </a:accent2>
      <a:accent3>
        <a:srgbClr val="C492C2"/>
      </a:accent3>
      <a:accent4>
        <a:srgbClr val="A47FBA"/>
      </a:accent4>
      <a:accent5>
        <a:srgbClr val="A096C6"/>
      </a:accent5>
      <a:accent6>
        <a:srgbClr val="7F8BBA"/>
      </a:accent6>
      <a:hlink>
        <a:srgbClr val="568E87"/>
      </a:hlink>
      <a:folHlink>
        <a:srgbClr val="7F7F7F"/>
      </a:folHlink>
    </a:clrScheme>
    <a:fontScheme name="Walbaum Display">
      <a:majorFont>
        <a:latin typeface="Walbaum Display"/>
        <a:ea typeface=""/>
        <a:cs typeface=""/>
      </a:majorFont>
      <a:minorFont>
        <a:latin typeface="Walbaum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gattaVTI" id="{FFC3BCE5-6357-41D1-8E67-3F85B69D7E86}" vid="{893A6374-FE17-48E5-8B62-678C1B11AA1B}"/>
    </a:ext>
  </a:extLst>
</a:theme>
</file>

<file path=docProps/app.xml><?xml version="1.0" encoding="utf-8"?>
<Properties xmlns="http://schemas.openxmlformats.org/officeDocument/2006/extended-properties" xmlns:vt="http://schemas.openxmlformats.org/officeDocument/2006/docPropsVTypes">
  <Template>TM02900722[[fn=Ion Boardroom]]</Template>
  <TotalTime>88</TotalTime>
  <Words>1259</Words>
  <Application>Microsoft Office PowerPoint</Application>
  <PresentationFormat>Layar Lebar</PresentationFormat>
  <Paragraphs>107</Paragraphs>
  <Slides>15</Slides>
  <Notes>0</Notes>
  <HiddenSlides>0</HiddenSlides>
  <MMClips>0</MMClips>
  <ScaleCrop>false</ScaleCrop>
  <HeadingPairs>
    <vt:vector size="6" baseType="variant">
      <vt:variant>
        <vt:lpstr>Font Dipakai</vt:lpstr>
      </vt:variant>
      <vt:variant>
        <vt:i4>3</vt:i4>
      </vt:variant>
      <vt:variant>
        <vt:lpstr>Tema</vt:lpstr>
      </vt:variant>
      <vt:variant>
        <vt:i4>1</vt:i4>
      </vt:variant>
      <vt:variant>
        <vt:lpstr>Judul Slide</vt:lpstr>
      </vt:variant>
      <vt:variant>
        <vt:i4>15</vt:i4>
      </vt:variant>
    </vt:vector>
  </HeadingPairs>
  <TitlesOfParts>
    <vt:vector size="19" baseType="lpstr">
      <vt:lpstr>Arial</vt:lpstr>
      <vt:lpstr>Times New Roman</vt:lpstr>
      <vt:lpstr>Walbaum Display</vt:lpstr>
      <vt:lpstr>RegattaVTI</vt:lpstr>
      <vt:lpstr>Uninformed service</vt:lpstr>
      <vt:lpstr>Mengidentifikasi Barang Bawaan Tamu </vt:lpstr>
      <vt:lpstr>Presentasi PowerPoint</vt:lpstr>
      <vt:lpstr>Presentasi PowerPoint</vt:lpstr>
      <vt:lpstr>ty65hy</vt:lpstr>
      <vt:lpstr>Administrasi Layanan Porter</vt:lpstr>
      <vt:lpstr>Presentasi PowerPoint</vt:lpstr>
      <vt:lpstr>Presentasi PowerPoint</vt:lpstr>
      <vt:lpstr>Presentasi PowerPoint</vt:lpstr>
      <vt:lpstr>Presentasi PowerPoint</vt:lpstr>
      <vt:lpstr>Metode penanganan barang bawaan tamu</vt:lpstr>
      <vt:lpstr>Presentasi PowerPoint</vt:lpstr>
      <vt:lpstr>Presentasi PowerPoint</vt:lpstr>
      <vt:lpstr>Presentasi PowerPoint</vt:lpstr>
      <vt:lpstr>Presentasi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yusminar wahyuningsih</dc:creator>
  <cp:lastModifiedBy>yusminar wahyuningsih</cp:lastModifiedBy>
  <cp:revision>2</cp:revision>
  <dcterms:created xsi:type="dcterms:W3CDTF">2024-09-19T03:35:48Z</dcterms:created>
  <dcterms:modified xsi:type="dcterms:W3CDTF">2024-09-19T05:04:14Z</dcterms:modified>
</cp:coreProperties>
</file>