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41" r:id="rId3"/>
    <p:sldId id="350" r:id="rId4"/>
    <p:sldId id="342" r:id="rId5"/>
    <p:sldId id="352" r:id="rId6"/>
    <p:sldId id="354" r:id="rId7"/>
    <p:sldId id="355" r:id="rId8"/>
    <p:sldId id="353" r:id="rId9"/>
    <p:sldId id="356" r:id="rId10"/>
    <p:sldId id="357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343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PENYELESAIAN SENGKETA BISNIS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Kesimpulan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Pentingnya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kerugian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Pemilihan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Pemilihan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disesuaikan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pihak-pihak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terlibat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chemeClr val="tx1"/>
                </a:solidFill>
              </a:rPr>
              <a:t>Alternatif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Negosiasi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disarankan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ingin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menghindari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dampak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9173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 smtClean="0">
                <a:solidFill>
                  <a:schemeClr val="tx1"/>
                </a:solidFill>
              </a:rPr>
              <a:t>Sengketa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timbul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akibat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perbedaan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persepsi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interpretasi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pelaksanaan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pihak-pihak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terlibat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Pentingnya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Penyelesaian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bisnis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560840" cy="5688632"/>
          </a:xfrm>
        </p:spPr>
        <p:txBody>
          <a:bodyPr>
            <a:normAutofit/>
          </a:bodyPr>
          <a:lstStyle/>
          <a:p>
            <a:pPr algn="l">
              <a:tabLst>
                <a:tab pos="341313" algn="l"/>
                <a:tab pos="463550" algn="l"/>
              </a:tabLst>
            </a:pPr>
            <a:r>
              <a:rPr lang="en-US" b="1" dirty="0" err="1">
                <a:solidFill>
                  <a:schemeClr val="tx1"/>
                </a:solidFill>
              </a:rPr>
              <a:t>Jenis-Jenis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b="1" dirty="0" err="1" smtClean="0">
                <a:solidFill>
                  <a:schemeClr val="tx1"/>
                </a:solidFill>
              </a:rPr>
              <a:t>Sengketa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Perbedaan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pandangan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tentang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pelaksanaan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kontrak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dipenuhi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Kepemilikan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Pertikaian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kepemilikan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aset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saham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perusahaan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sv-SE" sz="2400" b="1" dirty="0">
                <a:solidFill>
                  <a:schemeClr val="tx1"/>
                </a:solidFill>
              </a:rPr>
              <a:t>Sengketa Keuangan</a:t>
            </a:r>
            <a:r>
              <a:rPr lang="sv-SE" sz="2400" dirty="0">
                <a:solidFill>
                  <a:schemeClr val="tx1"/>
                </a:solidFill>
              </a:rPr>
              <a:t>: Perselisihan yang timbul terkait pembayaran, utang, atau pembagian laba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US" sz="2400" b="1" dirty="0" err="1">
                <a:solidFill>
                  <a:schemeClr val="tx1"/>
                </a:solidFill>
              </a:rPr>
              <a:t>Sengketa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Kekayaan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Intelektual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cipta</a:t>
            </a:r>
            <a:r>
              <a:rPr lang="en-US" sz="2400" dirty="0">
                <a:solidFill>
                  <a:schemeClr val="tx1"/>
                </a:solidFill>
              </a:rPr>
              <a:t>, paten,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dagang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en-US" sz="2400" b="1" dirty="0" smtClean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61662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4000" b="1" dirty="0" err="1">
                <a:solidFill>
                  <a:schemeClr val="tx1"/>
                </a:solidFill>
              </a:rPr>
              <a:t>Metode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Penyelesaian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Sengketa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Bisnis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2900" dirty="0" err="1" smtClean="0">
                <a:solidFill>
                  <a:schemeClr val="tx1"/>
                </a:solidFill>
              </a:rPr>
              <a:t>Negosiasi</a:t>
            </a:r>
            <a:endParaRPr lang="en-US" sz="2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secara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langsung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antara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pihak-pihak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bersengketa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Cepat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biaya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rendah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menjaga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hubungan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900" b="1" dirty="0" smtClean="0">
                <a:solidFill>
                  <a:schemeClr val="tx1"/>
                </a:solidFill>
                <a:ea typeface="Crimson Pro Bold" pitchFamily="34" charset="-122"/>
              </a:rPr>
              <a:t>2. </a:t>
            </a:r>
            <a:r>
              <a:rPr lang="en-US" sz="2900" b="1" dirty="0" err="1" smtClean="0">
                <a:solidFill>
                  <a:schemeClr val="tx1"/>
                </a:solidFill>
              </a:rPr>
              <a:t>Mediasi</a:t>
            </a:r>
            <a:endParaRPr lang="en-US" sz="2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bantuan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pihak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ketiga</a:t>
            </a:r>
            <a:r>
              <a:rPr lang="en-US" sz="2900" dirty="0">
                <a:solidFill>
                  <a:schemeClr val="tx1"/>
                </a:solidFill>
              </a:rPr>
              <a:t> (mediator) yang </a:t>
            </a:r>
            <a:r>
              <a:rPr lang="en-US" sz="2900" dirty="0" err="1">
                <a:solidFill>
                  <a:schemeClr val="tx1"/>
                </a:solidFill>
              </a:rPr>
              <a:t>netral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Solusi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kreatif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menjaga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hubungan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lebih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fleksibel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900" b="1" dirty="0" smtClean="0">
                <a:solidFill>
                  <a:schemeClr val="tx1"/>
                </a:solidFill>
                <a:ea typeface="Crimson Pro Bold" pitchFamily="34" charset="-122"/>
              </a:rPr>
              <a:t>3. </a:t>
            </a:r>
            <a:r>
              <a:rPr lang="en-US" sz="2900" dirty="0" err="1" smtClean="0">
                <a:solidFill>
                  <a:schemeClr val="tx1"/>
                </a:solidFill>
              </a:rPr>
              <a:t>Arbitrase</a:t>
            </a:r>
            <a:endParaRPr lang="en-US" sz="2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di </a:t>
            </a:r>
            <a:r>
              <a:rPr lang="en-US" sz="2900" dirty="0" err="1">
                <a:solidFill>
                  <a:schemeClr val="tx1"/>
                </a:solidFill>
              </a:rPr>
              <a:t>luar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pengadilan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dengan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keputusan</a:t>
            </a:r>
            <a:r>
              <a:rPr lang="en-US" sz="2900" dirty="0">
                <a:solidFill>
                  <a:schemeClr val="tx1"/>
                </a:solidFill>
              </a:rPr>
              <a:t> yang </a:t>
            </a:r>
            <a:r>
              <a:rPr lang="en-US" sz="2900" dirty="0" err="1">
                <a:solidFill>
                  <a:schemeClr val="tx1"/>
                </a:solidFill>
              </a:rPr>
              <a:t>mengikat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dari</a:t>
            </a:r>
            <a:r>
              <a:rPr lang="en-US" sz="2900" dirty="0">
                <a:solidFill>
                  <a:schemeClr val="tx1"/>
                </a:solidFill>
              </a:rPr>
              <a:t> arbiter yang </a:t>
            </a:r>
            <a:r>
              <a:rPr lang="en-US" sz="2900" dirty="0" err="1">
                <a:solidFill>
                  <a:schemeClr val="tx1"/>
                </a:solidFill>
              </a:rPr>
              <a:t>ditunjuk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Cepat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rahasia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keputusan</a:t>
            </a:r>
            <a:r>
              <a:rPr lang="en-US" sz="2900" dirty="0">
                <a:solidFill>
                  <a:schemeClr val="tx1"/>
                </a:solidFill>
              </a:rPr>
              <a:t> final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900" b="1" dirty="0" smtClean="0">
                <a:solidFill>
                  <a:schemeClr val="tx1"/>
                </a:solidFill>
                <a:ea typeface="Crimson Pro Bold" pitchFamily="34" charset="-122"/>
              </a:rPr>
              <a:t>4. </a:t>
            </a:r>
            <a:r>
              <a:rPr lang="en-US" sz="2900" b="1" dirty="0" err="1" smtClean="0">
                <a:solidFill>
                  <a:schemeClr val="tx1"/>
                </a:solidFill>
              </a:rPr>
              <a:t>Litigasi</a:t>
            </a:r>
            <a:endParaRPr lang="en-US" sz="2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Penyelesaian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sengketa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melalui</a:t>
            </a:r>
            <a:r>
              <a:rPr lang="en-US" sz="2900" dirty="0">
                <a:solidFill>
                  <a:schemeClr val="tx1"/>
                </a:solidFill>
              </a:rPr>
              <a:t> proses </a:t>
            </a:r>
            <a:r>
              <a:rPr lang="en-US" sz="2900" dirty="0" err="1" smtClean="0">
                <a:solidFill>
                  <a:schemeClr val="tx1"/>
                </a:solidFill>
              </a:rPr>
              <a:t>pengadilan</a:t>
            </a:r>
            <a:endParaRPr lang="en-US" sz="29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1"/>
                </a:solidFill>
              </a:rPr>
              <a:t>Keuntungan</a:t>
            </a:r>
            <a:r>
              <a:rPr lang="en-US" sz="2900" dirty="0">
                <a:solidFill>
                  <a:schemeClr val="tx1"/>
                </a:solidFill>
              </a:rPr>
              <a:t>: </a:t>
            </a:r>
            <a:r>
              <a:rPr lang="en-US" sz="2900" dirty="0" err="1">
                <a:solidFill>
                  <a:schemeClr val="tx1"/>
                </a:solidFill>
              </a:rPr>
              <a:t>Keputusan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sah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secara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hukum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namun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bisa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memakan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waktu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dan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biaya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tinggi</a:t>
            </a:r>
            <a:r>
              <a:rPr lang="en-US" sz="2900" dirty="0">
                <a:solidFill>
                  <a:schemeClr val="tx1"/>
                </a:solidFill>
              </a:rPr>
              <a:t>.</a:t>
            </a:r>
            <a:endParaRPr lang="en-US" sz="2900" b="1" dirty="0" smtClean="0">
              <a:solidFill>
                <a:schemeClr val="tx1"/>
              </a:solidFill>
              <a:ea typeface="Crimson Pro Bold" pitchFamily="34" charset="-122"/>
            </a:endParaRPr>
          </a:p>
          <a:p>
            <a:pPr algn="l"/>
            <a:endParaRPr lang="en-US" sz="2900" dirty="0">
              <a:solidFill>
                <a:schemeClr val="tx1"/>
              </a:solidFill>
            </a:endParaRPr>
          </a:p>
          <a:p>
            <a:pPr algn="l"/>
            <a:endParaRPr lang="en-US" sz="2900" dirty="0" smtClean="0">
              <a:solidFill>
                <a:schemeClr val="tx1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016824" cy="5400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600" b="1" dirty="0" err="1">
                <a:solidFill>
                  <a:schemeClr val="tx1"/>
                </a:solidFill>
              </a:rPr>
              <a:t>Negosiasi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sebagai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Metode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>
                <a:solidFill>
                  <a:schemeClr val="tx1"/>
                </a:solidFill>
              </a:rPr>
              <a:t>Penyelesaian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</a:rPr>
              <a:t>Sengketa</a:t>
            </a:r>
            <a:endParaRPr lang="en-US" sz="2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 smtClean="0">
                <a:solidFill>
                  <a:schemeClr val="tx1"/>
                </a:solidFill>
              </a:rPr>
              <a:t>Adalah</a:t>
            </a:r>
            <a:r>
              <a:rPr lang="en-US" sz="2600" b="1" dirty="0" smtClean="0">
                <a:solidFill>
                  <a:schemeClr val="tx1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: </a:t>
            </a:r>
            <a:r>
              <a:rPr lang="en-US" sz="2600" dirty="0">
                <a:solidFill>
                  <a:schemeClr val="tx1"/>
                </a:solidFill>
              </a:rPr>
              <a:t>Proses </a:t>
            </a:r>
            <a:r>
              <a:rPr lang="en-US" sz="2600" dirty="0" err="1">
                <a:solidFill>
                  <a:schemeClr val="tx1"/>
                </a:solidFill>
              </a:rPr>
              <a:t>perundingan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langsung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antara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pihak-pihak</a:t>
            </a:r>
            <a:r>
              <a:rPr lang="en-US" sz="2600" dirty="0">
                <a:solidFill>
                  <a:schemeClr val="tx1"/>
                </a:solidFill>
              </a:rPr>
              <a:t> yang </a:t>
            </a:r>
            <a:r>
              <a:rPr lang="en-US" sz="2600" dirty="0" err="1">
                <a:solidFill>
                  <a:schemeClr val="tx1"/>
                </a:solidFill>
              </a:rPr>
              <a:t>bersengketa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untuk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mencapai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kesepakatan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600" dirty="0">
              <a:solidFill>
                <a:schemeClr val="tx1"/>
              </a:solidFill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</a:rPr>
              <a:t>Proses </a:t>
            </a:r>
            <a:r>
              <a:rPr lang="en-US" sz="2600" b="1" dirty="0" err="1" smtClean="0">
                <a:solidFill>
                  <a:schemeClr val="tx1"/>
                </a:solidFill>
              </a:rPr>
              <a:t>Negosiasi</a:t>
            </a:r>
            <a:r>
              <a:rPr lang="en-US" sz="26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/>
                </a:solidFill>
              </a:rPr>
              <a:t>Persiapan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(</a:t>
            </a:r>
            <a:r>
              <a:rPr lang="en-US" sz="2600" dirty="0" err="1">
                <a:solidFill>
                  <a:schemeClr val="tx1"/>
                </a:solidFill>
              </a:rPr>
              <a:t>identifikasi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isu</a:t>
            </a:r>
            <a:r>
              <a:rPr lang="en-US" sz="2600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Diskusi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tawaran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dan</a:t>
            </a:r>
            <a:r>
              <a:rPr lang="en-US" sz="2600" dirty="0">
                <a:solidFill>
                  <a:schemeClr val="tx1"/>
                </a:solidFill>
              </a:rPr>
              <a:t> counter-</a:t>
            </a:r>
            <a:r>
              <a:rPr lang="en-US" sz="2600" dirty="0" err="1">
                <a:solidFill>
                  <a:schemeClr val="tx1"/>
                </a:solidFill>
              </a:rPr>
              <a:t>tawaran</a:t>
            </a:r>
            <a:r>
              <a:rPr lang="en-US" sz="2600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Penyelesaian</a:t>
            </a:r>
            <a:r>
              <a:rPr lang="en-US" sz="2600" dirty="0">
                <a:solidFill>
                  <a:schemeClr val="tx1"/>
                </a:solidFill>
              </a:rPr>
              <a:t> (</a:t>
            </a:r>
            <a:r>
              <a:rPr lang="en-US" sz="2600" dirty="0" err="1">
                <a:solidFill>
                  <a:schemeClr val="tx1"/>
                </a:solidFill>
              </a:rPr>
              <a:t>kesepakatan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bersama</a:t>
            </a:r>
            <a:r>
              <a:rPr lang="en-US" sz="2600" dirty="0" smtClean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sz="2600" dirty="0" smtClean="0">
              <a:solidFill>
                <a:schemeClr val="tx1"/>
              </a:solidFill>
            </a:endParaRPr>
          </a:p>
          <a:p>
            <a:pPr algn="l"/>
            <a:r>
              <a:rPr lang="en-US" sz="2600" b="1" dirty="0" err="1" smtClean="0">
                <a:solidFill>
                  <a:schemeClr val="tx1"/>
                </a:solidFill>
              </a:rPr>
              <a:t>Kelebihan</a:t>
            </a:r>
            <a:r>
              <a:rPr lang="en-US" sz="2600" b="1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600" dirty="0" err="1" smtClean="0">
                <a:solidFill>
                  <a:schemeClr val="tx1"/>
                </a:solidFill>
              </a:rPr>
              <a:t>Biaya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rendah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</a:rPr>
              <a:t>Lebih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cepat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sv-SE" sz="2600" dirty="0">
                <a:solidFill>
                  <a:schemeClr val="tx1"/>
                </a:solidFill>
              </a:rPr>
              <a:t>Mempertahankan hubungan baik antara pihak-pihak yang bersengketa.</a:t>
            </a:r>
            <a:endParaRPr lang="en-US" sz="2600" dirty="0" smtClean="0">
              <a:solidFill>
                <a:schemeClr val="tx1"/>
              </a:solidFill>
            </a:endParaRPr>
          </a:p>
          <a:p>
            <a:pPr algn="l"/>
            <a:endParaRPr lang="en-US" sz="2400" dirty="0" smtClean="0"/>
          </a:p>
          <a:p>
            <a:pPr marL="457200" indent="-457200" algn="l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632848" cy="561662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Mediasi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sebagai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Sengketa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 err="1" smtClean="0">
                <a:solidFill>
                  <a:schemeClr val="tx1"/>
                </a:solidFill>
              </a:rPr>
              <a:t>P</a:t>
            </a:r>
            <a:r>
              <a:rPr lang="en-US" dirty="0" err="1" smtClean="0">
                <a:solidFill>
                  <a:schemeClr val="tx1"/>
                </a:solidFill>
              </a:rPr>
              <a:t>enyelesaian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bantuan</a:t>
            </a:r>
            <a:r>
              <a:rPr lang="en-US" dirty="0">
                <a:solidFill>
                  <a:schemeClr val="tx1"/>
                </a:solidFill>
              </a:rPr>
              <a:t> mediator yang </a:t>
            </a:r>
            <a:r>
              <a:rPr lang="en-US" dirty="0" err="1">
                <a:solidFill>
                  <a:schemeClr val="tx1"/>
                </a:solidFill>
              </a:rPr>
              <a:t>netral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memfasilitasi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menemukan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Proses </a:t>
            </a:r>
            <a:r>
              <a:rPr lang="en-US" b="1" dirty="0" err="1" smtClean="0">
                <a:solidFill>
                  <a:schemeClr val="tx1"/>
                </a:solidFill>
              </a:rPr>
              <a:t>Mediasi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Persiapan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penunjukan</a:t>
            </a:r>
            <a:r>
              <a:rPr lang="en-US" dirty="0">
                <a:solidFill>
                  <a:schemeClr val="tx1"/>
                </a:solidFill>
              </a:rPr>
              <a:t> mediator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Sesi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diskusi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pertukaran</a:t>
            </a:r>
            <a:r>
              <a:rPr lang="en-US" dirty="0">
                <a:solidFill>
                  <a:schemeClr val="tx1"/>
                </a:solidFill>
              </a:rPr>
              <a:t> ide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akhir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Kelebihan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fleksibel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Fokus pada hubungan jangka </a:t>
            </a:r>
            <a:r>
              <a:rPr lang="fi-FI" dirty="0" smtClean="0">
                <a:solidFill>
                  <a:schemeClr val="tx1"/>
                </a:solidFill>
              </a:rPr>
              <a:t>panjang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Solusi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kreatif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nn-NO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NL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344816" cy="532859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Arbitrase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sebagai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Metode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Sengketa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Adalah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arbiter yang </a:t>
            </a:r>
            <a:r>
              <a:rPr lang="en-US" dirty="0" err="1">
                <a:solidFill>
                  <a:schemeClr val="tx1"/>
                </a:solidFill>
              </a:rPr>
              <a:t>dipilih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bersengketa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Proses </a:t>
            </a:r>
            <a:r>
              <a:rPr lang="en-US" b="1" dirty="0" err="1" smtClean="0">
                <a:solidFill>
                  <a:schemeClr val="tx1"/>
                </a:solidFill>
              </a:rPr>
              <a:t>Arbitrase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Pemilihan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arbiter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panel </a:t>
            </a:r>
            <a:r>
              <a:rPr lang="en-US" dirty="0" smtClean="0">
                <a:solidFill>
                  <a:schemeClr val="tx1"/>
                </a:solidFill>
              </a:rPr>
              <a:t>arbiter</a:t>
            </a:r>
          </a:p>
          <a:p>
            <a:pPr marL="514350" indent="-514350" algn="l">
              <a:buAutoNum type="arabicPeriod"/>
            </a:pPr>
            <a:r>
              <a:rPr lang="it-IT" dirty="0">
                <a:solidFill>
                  <a:schemeClr val="tx1"/>
                </a:solidFill>
              </a:rPr>
              <a:t>Sesi arbitrase (presentasi bukti dan argumen</a:t>
            </a:r>
            <a:r>
              <a:rPr lang="it-IT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final yang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Kelebihan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nn-NO" dirty="0" smtClean="0">
                <a:solidFill>
                  <a:schemeClr val="tx1"/>
                </a:solidFill>
              </a:rPr>
              <a:t>Proses </a:t>
            </a:r>
            <a:r>
              <a:rPr lang="nn-NO" dirty="0">
                <a:solidFill>
                  <a:schemeClr val="tx1"/>
                </a:solidFill>
              </a:rPr>
              <a:t>lebih cepat dibandingkan </a:t>
            </a:r>
            <a:r>
              <a:rPr lang="nn-NO" dirty="0" smtClean="0">
                <a:solidFill>
                  <a:schemeClr val="tx1"/>
                </a:solidFill>
              </a:rPr>
              <a:t>litigasi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final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mengikat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560840" cy="585433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3800" b="1" dirty="0" err="1">
                <a:solidFill>
                  <a:schemeClr val="tx1"/>
                </a:solidFill>
              </a:rPr>
              <a:t>Litigasi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sebagai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Metode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>
                <a:solidFill>
                  <a:schemeClr val="tx1"/>
                </a:solidFill>
              </a:rPr>
              <a:t>Penyelesaian</a:t>
            </a:r>
            <a:r>
              <a:rPr lang="en-US" sz="3800" b="1" dirty="0">
                <a:solidFill>
                  <a:schemeClr val="tx1"/>
                </a:solidFill>
              </a:rPr>
              <a:t> </a:t>
            </a:r>
            <a:r>
              <a:rPr lang="en-US" sz="3800" b="1" dirty="0" err="1" smtClean="0">
                <a:solidFill>
                  <a:schemeClr val="tx1"/>
                </a:solidFill>
              </a:rPr>
              <a:t>Sengketa</a:t>
            </a:r>
            <a:endParaRPr lang="en-US" sz="3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3800" b="1" dirty="0" err="1" smtClean="0">
                <a:solidFill>
                  <a:schemeClr val="tx1"/>
                </a:solidFill>
              </a:rPr>
              <a:t>Adalah</a:t>
            </a:r>
            <a:r>
              <a:rPr lang="en-US" sz="3800" b="1" dirty="0" smtClean="0">
                <a:solidFill>
                  <a:schemeClr val="tx1"/>
                </a:solidFill>
              </a:rPr>
              <a:t> : </a:t>
            </a:r>
            <a:r>
              <a:rPr lang="en-US" sz="3800" dirty="0" err="1" smtClean="0">
                <a:solidFill>
                  <a:schemeClr val="tx1"/>
                </a:solidFill>
              </a:rPr>
              <a:t>Penyelesaian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sengketa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melalui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pengadilan</a:t>
            </a:r>
            <a:r>
              <a:rPr lang="en-US" sz="3800" dirty="0" smtClean="0">
                <a:solidFill>
                  <a:schemeClr val="tx1"/>
                </a:solidFill>
              </a:rPr>
              <a:t> yang di </a:t>
            </a:r>
            <a:r>
              <a:rPr lang="en-US" sz="3800" dirty="0" err="1" smtClean="0">
                <a:solidFill>
                  <a:schemeClr val="tx1"/>
                </a:solidFill>
              </a:rPr>
              <a:t>selesaikan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oleh</a:t>
            </a:r>
            <a:r>
              <a:rPr lang="en-US" sz="3800" dirty="0" smtClean="0">
                <a:solidFill>
                  <a:schemeClr val="tx1"/>
                </a:solidFill>
              </a:rPr>
              <a:t> hakim</a:t>
            </a:r>
          </a:p>
          <a:p>
            <a:pPr algn="l"/>
            <a:endParaRPr lang="en-US" sz="3800" b="1" dirty="0">
              <a:solidFill>
                <a:schemeClr val="tx1"/>
              </a:solidFill>
            </a:endParaRPr>
          </a:p>
          <a:p>
            <a:pPr algn="l"/>
            <a:r>
              <a:rPr lang="en-US" sz="3800" b="1" dirty="0">
                <a:solidFill>
                  <a:schemeClr val="tx1"/>
                </a:solidFill>
              </a:rPr>
              <a:t>Proses </a:t>
            </a:r>
            <a:r>
              <a:rPr lang="en-US" sz="3800" b="1" dirty="0" err="1" smtClean="0">
                <a:solidFill>
                  <a:schemeClr val="tx1"/>
                </a:solidFill>
              </a:rPr>
              <a:t>Litigasi</a:t>
            </a:r>
            <a:r>
              <a:rPr lang="en-US" sz="3800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3800" dirty="0" err="1" smtClean="0">
                <a:solidFill>
                  <a:schemeClr val="tx1"/>
                </a:solidFill>
              </a:rPr>
              <a:t>Pengajuan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gugatan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pengadilan</a:t>
            </a:r>
            <a:endParaRPr lang="en-US" sz="38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Sidang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pengadilan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dan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pemeriksaan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bukti</a:t>
            </a:r>
            <a:r>
              <a:rPr lang="en-US" sz="3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Putusan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pengadilan</a:t>
            </a:r>
            <a:r>
              <a:rPr lang="en-US" sz="3800" dirty="0">
                <a:solidFill>
                  <a:schemeClr val="tx1"/>
                </a:solidFill>
              </a:rPr>
              <a:t> yang </a:t>
            </a:r>
            <a:r>
              <a:rPr lang="en-US" sz="3800" dirty="0" err="1">
                <a:solidFill>
                  <a:schemeClr val="tx1"/>
                </a:solidFill>
              </a:rPr>
              <a:t>mengikat</a:t>
            </a:r>
            <a:r>
              <a:rPr lang="en-US" sz="3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3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3800" b="1" dirty="0" err="1" smtClean="0">
                <a:solidFill>
                  <a:schemeClr val="tx1"/>
                </a:solidFill>
              </a:rPr>
              <a:t>Kelebihan</a:t>
            </a:r>
            <a:r>
              <a:rPr lang="en-US" sz="3800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fi-FI" sz="3800" dirty="0" smtClean="0">
                <a:solidFill>
                  <a:schemeClr val="tx1"/>
                </a:solidFill>
              </a:rPr>
              <a:t>Keputusan </a:t>
            </a:r>
            <a:r>
              <a:rPr lang="fi-FI" sz="3800" dirty="0">
                <a:solidFill>
                  <a:schemeClr val="tx1"/>
                </a:solidFill>
              </a:rPr>
              <a:t>memiliki kekuatan hukum yang sah</a:t>
            </a:r>
            <a:r>
              <a:rPr lang="fi-FI" sz="3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Memberikan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kepastian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hukum</a:t>
            </a:r>
            <a:r>
              <a:rPr lang="en-US" sz="3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3800" dirty="0" smtClean="0">
              <a:solidFill>
                <a:schemeClr val="tx1"/>
              </a:solidFill>
            </a:endParaRPr>
          </a:p>
          <a:p>
            <a:pPr algn="l"/>
            <a:r>
              <a:rPr lang="en-US" sz="3800" b="1" dirty="0" err="1" smtClean="0">
                <a:solidFill>
                  <a:schemeClr val="tx1"/>
                </a:solidFill>
              </a:rPr>
              <a:t>Kekurangan</a:t>
            </a:r>
            <a:r>
              <a:rPr lang="en-US" sz="3800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sz="3800" dirty="0" err="1" smtClean="0">
                <a:solidFill>
                  <a:schemeClr val="tx1"/>
                </a:solidFill>
              </a:rPr>
              <a:t>Biaya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tinggi</a:t>
            </a:r>
            <a:r>
              <a:rPr lang="en-US" sz="3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800" dirty="0">
                <a:solidFill>
                  <a:schemeClr val="tx1"/>
                </a:solidFill>
              </a:rPr>
              <a:t>Proses yang </a:t>
            </a:r>
            <a:r>
              <a:rPr lang="en-US" sz="3800" dirty="0" err="1">
                <a:solidFill>
                  <a:schemeClr val="tx1"/>
                </a:solidFill>
              </a:rPr>
              <a:t>memakan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waktu</a:t>
            </a:r>
            <a:r>
              <a:rPr lang="en-US" sz="3800" dirty="0">
                <a:solidFill>
                  <a:schemeClr val="tx1"/>
                </a:solidFill>
              </a:rPr>
              <a:t> lama</a:t>
            </a:r>
            <a:r>
              <a:rPr lang="en-US" sz="38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3800" dirty="0" err="1">
                <a:solidFill>
                  <a:schemeClr val="tx1"/>
                </a:solidFill>
              </a:rPr>
              <a:t>Bisa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merusak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hubungan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bisnis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antara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pihak-pihak</a:t>
            </a:r>
            <a:r>
              <a:rPr lang="en-US" sz="3800" dirty="0">
                <a:solidFill>
                  <a:schemeClr val="tx1"/>
                </a:solidFill>
              </a:rPr>
              <a:t> yang </a:t>
            </a:r>
            <a:r>
              <a:rPr lang="en-US" sz="3800" dirty="0" err="1">
                <a:solidFill>
                  <a:schemeClr val="tx1"/>
                </a:solidFill>
              </a:rPr>
              <a:t>terlibat</a:t>
            </a:r>
            <a:r>
              <a:rPr lang="en-US" sz="3400" dirty="0">
                <a:solidFill>
                  <a:schemeClr val="tx1"/>
                </a:solidFill>
              </a:rPr>
              <a:t>.</a:t>
            </a:r>
            <a:endParaRPr lang="en-US" sz="3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b="1" dirty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7344816" cy="4802088"/>
          </a:xfrm>
        </p:spPr>
        <p:txBody>
          <a:bodyPr>
            <a:normAutofit fontScale="925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Tantangan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Bisnis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Kompleksitas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Banyaknya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bisnis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intelektual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keuangan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Biaya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: Proses </a:t>
            </a:r>
            <a:r>
              <a:rPr lang="en-US" dirty="0" err="1">
                <a:solidFill>
                  <a:schemeClr val="tx1"/>
                </a:solidFill>
              </a:rPr>
              <a:t>litigasi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arbitrase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mahal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waktu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sehingga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bisnis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Kurangnya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kesepakatan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mediasi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negosiasi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285199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7039</TotalTime>
  <Words>579</Words>
  <Application>Microsoft Office PowerPoint</Application>
  <PresentationFormat>On-screen Show (4:3)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Crimson Pro Bold</vt:lpstr>
      <vt:lpstr>Montserrat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633</cp:revision>
  <cp:lastPrinted>2017-08-29T02:54:51Z</cp:lastPrinted>
  <dcterms:created xsi:type="dcterms:W3CDTF">2010-04-18T12:06:30Z</dcterms:created>
  <dcterms:modified xsi:type="dcterms:W3CDTF">2025-01-05T15:34:37Z</dcterms:modified>
</cp:coreProperties>
</file>