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341" r:id="rId3"/>
    <p:sldId id="350" r:id="rId4"/>
    <p:sldId id="342" r:id="rId5"/>
    <p:sldId id="352" r:id="rId6"/>
    <p:sldId id="354" r:id="rId7"/>
    <p:sldId id="355" r:id="rId8"/>
    <p:sldId id="353" r:id="rId9"/>
    <p:sldId id="356" r:id="rId10"/>
    <p:sldId id="357" r:id="rId11"/>
    <p:sldId id="300" r:id="rId12"/>
  </p:sldIdLst>
  <p:sldSz cx="9144000" cy="6858000" type="screen4x3"/>
  <p:notesSz cx="7045325" cy="9345613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03" autoAdjust="0"/>
    <p:restoredTop sz="94343" autoAdjust="0"/>
  </p:normalViewPr>
  <p:slideViewPr>
    <p:cSldViewPr>
      <p:cViewPr varScale="1">
        <p:scale>
          <a:sx n="65" d="100"/>
          <a:sy n="65" d="100"/>
        </p:scale>
        <p:origin x="153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timing>
    <p:tnLst>
      <p:par>
        <p:cTn id="1" dur="indefinite" restart="never" nodeType="tmRoot"/>
      </p:par>
    </p:tnLst>
  </p:timing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PENYELESAIAN SENGKETA BISNIS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</a:t>
            </a:r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15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836712"/>
            <a:ext cx="7344816" cy="4802088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b="1" dirty="0" err="1">
                <a:solidFill>
                  <a:schemeClr val="tx1"/>
                </a:solidFill>
              </a:rPr>
              <a:t>Kesimpulan</a:t>
            </a:r>
            <a:r>
              <a:rPr lang="en-US" b="1" dirty="0">
                <a:solidFill>
                  <a:schemeClr val="tx1"/>
                </a:solidFill>
              </a:rPr>
              <a:t>:</a:t>
            </a: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en-US" b="1" dirty="0" err="1">
                <a:solidFill>
                  <a:schemeClr val="tx1"/>
                </a:solidFill>
              </a:rPr>
              <a:t>Pentingnya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Penyelesaian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Sengketa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Penyelesaian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sengketa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efektif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membantu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menjaga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hubungan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bisnis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menghindari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kerugian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en-US" b="1" dirty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en-US" b="1" dirty="0" err="1">
                <a:solidFill>
                  <a:schemeClr val="tx1"/>
                </a:solidFill>
              </a:rPr>
              <a:t>Pemilihan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Metode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Pemilihan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metode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penyelesaian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sengketa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harus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disesuaikan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jenis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sengketa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biaya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tujuan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pihak-pihak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terlibat</a:t>
            </a:r>
            <a:endParaRPr lang="en-US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en-US" b="1" dirty="0" err="1">
                <a:solidFill>
                  <a:schemeClr val="tx1"/>
                </a:solidFill>
              </a:rPr>
              <a:t>Alternatif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Penyelesaian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Sengketa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Negosiasi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mediasi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arbitrase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lebih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disarankan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bisnis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ingin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menghindari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dampak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buruk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litigasi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491734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404664"/>
            <a:ext cx="7344816" cy="5688632"/>
          </a:xfrm>
        </p:spPr>
        <p:txBody>
          <a:bodyPr>
            <a:normAutofit/>
          </a:bodyPr>
          <a:lstStyle/>
          <a:p>
            <a:r>
              <a:rPr lang="en-US" b="1" dirty="0" smtClean="0"/>
              <a:t> </a:t>
            </a:r>
            <a:r>
              <a:rPr lang="en-US" b="1" dirty="0" err="1">
                <a:solidFill>
                  <a:schemeClr val="tx1"/>
                </a:solidFill>
              </a:rPr>
              <a:t>Pengertian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Sengketa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Bisnis</a:t>
            </a:r>
            <a:r>
              <a:rPr lang="en-US" b="1" dirty="0" smtClean="0">
                <a:solidFill>
                  <a:schemeClr val="tx1"/>
                </a:solidFill>
              </a:rPr>
              <a:t>:</a:t>
            </a:r>
          </a:p>
          <a:p>
            <a:endParaRPr lang="en-US" b="1" dirty="0" smtClean="0">
              <a:solidFill>
                <a:schemeClr val="tx1"/>
              </a:solidFill>
            </a:endParaRPr>
          </a:p>
          <a:p>
            <a:pPr algn="just"/>
            <a:r>
              <a:rPr lang="en-US" sz="2400" dirty="0" err="1" smtClean="0">
                <a:solidFill>
                  <a:schemeClr val="tx1"/>
                </a:solidFill>
              </a:rPr>
              <a:t>Sengketa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yang </a:t>
            </a:r>
            <a:r>
              <a:rPr lang="en-US" sz="2400" dirty="0" err="1">
                <a:solidFill>
                  <a:schemeClr val="tx1"/>
                </a:solidFill>
              </a:rPr>
              <a:t>timbul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akibat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perbedaan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persepsi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interpretasi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atau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pelaksanaan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dalam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hubungan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bisnis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antara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pihak-pihak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terlibat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sz="2400" dirty="0">
              <a:solidFill>
                <a:schemeClr val="tx1"/>
              </a:solidFill>
            </a:endParaRPr>
          </a:p>
          <a:p>
            <a:pPr algn="just"/>
            <a:r>
              <a:rPr lang="en-US" sz="2400" b="1" dirty="0" err="1">
                <a:solidFill>
                  <a:schemeClr val="tx1"/>
                </a:solidFill>
              </a:rPr>
              <a:t>Pentingnya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Penyelesaian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Sengketa</a:t>
            </a:r>
            <a:r>
              <a:rPr lang="en-US" sz="2400" dirty="0">
                <a:solidFill>
                  <a:schemeClr val="tx1"/>
                </a:solidFill>
              </a:rPr>
              <a:t>: </a:t>
            </a:r>
            <a:endParaRPr lang="en-US" sz="2400" dirty="0" smtClean="0">
              <a:solidFill>
                <a:schemeClr val="tx1"/>
              </a:solidFill>
            </a:endParaRPr>
          </a:p>
          <a:p>
            <a:pPr algn="just"/>
            <a:r>
              <a:rPr lang="en-US" sz="2400" dirty="0" err="1">
                <a:solidFill>
                  <a:schemeClr val="tx1"/>
                </a:solidFill>
              </a:rPr>
              <a:t>Mencegah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kerugian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menjaga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hubungan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bisnis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baik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dan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menciptakan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stabilitas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ekonomi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endParaRPr lang="en-US" sz="2600" dirty="0" smtClean="0"/>
          </a:p>
          <a:p>
            <a:pPr algn="just"/>
            <a:endParaRPr lang="en-US" sz="2400" dirty="0" smtClean="0"/>
          </a:p>
          <a:p>
            <a:pPr algn="just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2863559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332656"/>
            <a:ext cx="7560840" cy="5688632"/>
          </a:xfrm>
        </p:spPr>
        <p:txBody>
          <a:bodyPr>
            <a:normAutofit/>
          </a:bodyPr>
          <a:lstStyle/>
          <a:p>
            <a:pPr algn="l">
              <a:tabLst>
                <a:tab pos="341313" algn="l"/>
                <a:tab pos="463550" algn="l"/>
              </a:tabLst>
            </a:pPr>
            <a:r>
              <a:rPr lang="en-US" b="1" dirty="0" err="1">
                <a:solidFill>
                  <a:schemeClr val="tx1"/>
                </a:solidFill>
              </a:rPr>
              <a:t>Jenis-Jenis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Sengketa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Bisnis</a:t>
            </a:r>
            <a:r>
              <a:rPr lang="en-US" b="1" dirty="0" smtClean="0">
                <a:solidFill>
                  <a:schemeClr val="tx1"/>
                </a:solidFill>
              </a:rPr>
              <a:t>:</a:t>
            </a:r>
          </a:p>
          <a:p>
            <a:pPr marL="457200" indent="-457200" algn="l">
              <a:buAutoNum type="arabicPeriod"/>
              <a:tabLst>
                <a:tab pos="341313" algn="l"/>
                <a:tab pos="463550" algn="l"/>
              </a:tabLst>
            </a:pPr>
            <a:r>
              <a:rPr lang="en-US" sz="2400" b="1" dirty="0" err="1" smtClean="0">
                <a:solidFill>
                  <a:schemeClr val="tx1"/>
                </a:solidFill>
              </a:rPr>
              <a:t>Sengketa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Kontrak</a:t>
            </a:r>
            <a:r>
              <a:rPr lang="en-US" sz="2400" dirty="0">
                <a:solidFill>
                  <a:schemeClr val="tx1"/>
                </a:solidFill>
              </a:rPr>
              <a:t>: </a:t>
            </a:r>
            <a:r>
              <a:rPr lang="en-US" sz="2400" dirty="0" err="1">
                <a:solidFill>
                  <a:schemeClr val="tx1"/>
                </a:solidFill>
              </a:rPr>
              <a:t>Perbedaan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pandangan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tentang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pelaksanaan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isi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kontrak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atau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ketentuan</a:t>
            </a:r>
            <a:r>
              <a:rPr lang="en-US" sz="2400" dirty="0">
                <a:solidFill>
                  <a:schemeClr val="tx1"/>
                </a:solidFill>
              </a:rPr>
              <a:t> yang </a:t>
            </a:r>
            <a:r>
              <a:rPr lang="en-US" sz="2400" dirty="0" err="1">
                <a:solidFill>
                  <a:schemeClr val="tx1"/>
                </a:solidFill>
              </a:rPr>
              <a:t>tidak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dipenuhi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</a:p>
          <a:p>
            <a:pPr marL="457200" indent="-457200" algn="l">
              <a:buAutoNum type="arabicPeriod"/>
              <a:tabLst>
                <a:tab pos="341313" algn="l"/>
                <a:tab pos="463550" algn="l"/>
              </a:tabLst>
            </a:pPr>
            <a:r>
              <a:rPr lang="en-US" sz="2400" b="1" dirty="0" err="1">
                <a:solidFill>
                  <a:schemeClr val="tx1"/>
                </a:solidFill>
              </a:rPr>
              <a:t>Sengketa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Kepemilikan</a:t>
            </a:r>
            <a:r>
              <a:rPr lang="en-US" sz="2400" dirty="0">
                <a:solidFill>
                  <a:schemeClr val="tx1"/>
                </a:solidFill>
              </a:rPr>
              <a:t>: </a:t>
            </a:r>
            <a:r>
              <a:rPr lang="en-US" sz="2400" dirty="0" err="1">
                <a:solidFill>
                  <a:schemeClr val="tx1"/>
                </a:solidFill>
              </a:rPr>
              <a:t>Pertikaian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terkait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hak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kepemilikan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atas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aset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atau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saham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perusahaan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457200" indent="-457200" algn="l">
              <a:buAutoNum type="arabicPeriod"/>
              <a:tabLst>
                <a:tab pos="341313" algn="l"/>
                <a:tab pos="463550" algn="l"/>
              </a:tabLst>
            </a:pPr>
            <a:r>
              <a:rPr lang="sv-SE" sz="2400" b="1" dirty="0">
                <a:solidFill>
                  <a:schemeClr val="tx1"/>
                </a:solidFill>
              </a:rPr>
              <a:t>Sengketa Keuangan</a:t>
            </a:r>
            <a:r>
              <a:rPr lang="sv-SE" sz="2400" dirty="0">
                <a:solidFill>
                  <a:schemeClr val="tx1"/>
                </a:solidFill>
              </a:rPr>
              <a:t>: Perselisihan yang timbul terkait pembayaran, utang, atau pembagian laba</a:t>
            </a:r>
            <a:r>
              <a:rPr lang="sv-SE" sz="2400" dirty="0" smtClean="0">
                <a:solidFill>
                  <a:schemeClr val="tx1"/>
                </a:solidFill>
              </a:rPr>
              <a:t>.</a:t>
            </a:r>
          </a:p>
          <a:p>
            <a:pPr marL="457200" indent="-457200" algn="l">
              <a:buAutoNum type="arabicPeriod"/>
              <a:tabLst>
                <a:tab pos="341313" algn="l"/>
                <a:tab pos="463550" algn="l"/>
              </a:tabLst>
            </a:pPr>
            <a:r>
              <a:rPr lang="en-US" sz="2400" b="1" dirty="0" err="1">
                <a:solidFill>
                  <a:schemeClr val="tx1"/>
                </a:solidFill>
              </a:rPr>
              <a:t>Sengketa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Hak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Kekayaan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Intelektual</a:t>
            </a:r>
            <a:r>
              <a:rPr lang="en-US" sz="2400" dirty="0">
                <a:solidFill>
                  <a:schemeClr val="tx1"/>
                </a:solidFill>
              </a:rPr>
              <a:t>: </a:t>
            </a:r>
            <a:r>
              <a:rPr lang="en-US" sz="2400" dirty="0" err="1">
                <a:solidFill>
                  <a:schemeClr val="tx1"/>
                </a:solidFill>
              </a:rPr>
              <a:t>Sengketa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mengenai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hak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cipta</a:t>
            </a:r>
            <a:r>
              <a:rPr lang="en-US" sz="2400" dirty="0">
                <a:solidFill>
                  <a:schemeClr val="tx1"/>
                </a:solidFill>
              </a:rPr>
              <a:t>, paten, </a:t>
            </a:r>
            <a:r>
              <a:rPr lang="en-US" sz="2400" dirty="0" err="1">
                <a:solidFill>
                  <a:schemeClr val="tx1"/>
                </a:solidFill>
              </a:rPr>
              <a:t>atau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merek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dagang</a:t>
            </a:r>
            <a:endParaRPr lang="en-US" sz="2400" b="1" dirty="0" smtClean="0">
              <a:solidFill>
                <a:schemeClr val="tx1"/>
              </a:solidFill>
            </a:endParaRPr>
          </a:p>
          <a:p>
            <a:pPr algn="l">
              <a:tabLst>
                <a:tab pos="341313" algn="l"/>
                <a:tab pos="463550" algn="l"/>
              </a:tabLst>
            </a:pPr>
            <a:endParaRPr lang="en-US" sz="2400" b="1" dirty="0" smtClean="0">
              <a:solidFill>
                <a:schemeClr val="tx1"/>
              </a:solidFill>
            </a:endParaRPr>
          </a:p>
          <a:p>
            <a:pPr algn="l"/>
            <a:endParaRPr lang="en-US" sz="2400" b="1" dirty="0" smtClean="0"/>
          </a:p>
          <a:p>
            <a:pPr algn="l"/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346088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476672"/>
            <a:ext cx="7560840" cy="5616624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en-US" sz="4000" b="1" dirty="0" err="1">
                <a:solidFill>
                  <a:schemeClr val="tx1"/>
                </a:solidFill>
              </a:rPr>
              <a:t>Metode</a:t>
            </a:r>
            <a:r>
              <a:rPr lang="en-US" sz="4000" b="1" dirty="0">
                <a:solidFill>
                  <a:schemeClr val="tx1"/>
                </a:solidFill>
              </a:rPr>
              <a:t> </a:t>
            </a:r>
            <a:r>
              <a:rPr lang="en-US" sz="4000" b="1" dirty="0" err="1">
                <a:solidFill>
                  <a:schemeClr val="tx1"/>
                </a:solidFill>
              </a:rPr>
              <a:t>Penyelesaian</a:t>
            </a:r>
            <a:r>
              <a:rPr lang="en-US" sz="4000" b="1" dirty="0">
                <a:solidFill>
                  <a:schemeClr val="tx1"/>
                </a:solidFill>
              </a:rPr>
              <a:t> </a:t>
            </a:r>
            <a:r>
              <a:rPr lang="en-US" sz="4000" b="1" dirty="0" err="1">
                <a:solidFill>
                  <a:schemeClr val="tx1"/>
                </a:solidFill>
              </a:rPr>
              <a:t>Sengketa</a:t>
            </a:r>
            <a:r>
              <a:rPr lang="en-US" sz="4000" b="1" dirty="0">
                <a:solidFill>
                  <a:schemeClr val="tx1"/>
                </a:solidFill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</a:rPr>
              <a:t>Bisnis</a:t>
            </a:r>
            <a:endParaRPr lang="en-US" sz="4000" b="1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sz="2900" dirty="0" err="1" smtClean="0">
                <a:solidFill>
                  <a:schemeClr val="tx1"/>
                </a:solidFill>
              </a:rPr>
              <a:t>Negosiasi</a:t>
            </a:r>
            <a:endParaRPr lang="en-US" sz="29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sz="2900" dirty="0" err="1">
                <a:solidFill>
                  <a:schemeClr val="tx1"/>
                </a:solidFill>
              </a:rPr>
              <a:t>Penyelesaian</a:t>
            </a:r>
            <a:r>
              <a:rPr lang="en-US" sz="2900" dirty="0">
                <a:solidFill>
                  <a:schemeClr val="tx1"/>
                </a:solidFill>
              </a:rPr>
              <a:t> </a:t>
            </a:r>
            <a:r>
              <a:rPr lang="en-US" sz="2900" dirty="0" err="1">
                <a:solidFill>
                  <a:schemeClr val="tx1"/>
                </a:solidFill>
              </a:rPr>
              <a:t>sengketa</a:t>
            </a:r>
            <a:r>
              <a:rPr lang="en-US" sz="2900" dirty="0">
                <a:solidFill>
                  <a:schemeClr val="tx1"/>
                </a:solidFill>
              </a:rPr>
              <a:t> </a:t>
            </a:r>
            <a:r>
              <a:rPr lang="en-US" sz="2900" dirty="0" err="1">
                <a:solidFill>
                  <a:schemeClr val="tx1"/>
                </a:solidFill>
              </a:rPr>
              <a:t>secara</a:t>
            </a:r>
            <a:r>
              <a:rPr lang="en-US" sz="2900" dirty="0">
                <a:solidFill>
                  <a:schemeClr val="tx1"/>
                </a:solidFill>
              </a:rPr>
              <a:t> </a:t>
            </a:r>
            <a:r>
              <a:rPr lang="en-US" sz="2900" dirty="0" err="1">
                <a:solidFill>
                  <a:schemeClr val="tx1"/>
                </a:solidFill>
              </a:rPr>
              <a:t>langsung</a:t>
            </a:r>
            <a:r>
              <a:rPr lang="en-US" sz="2900" dirty="0">
                <a:solidFill>
                  <a:schemeClr val="tx1"/>
                </a:solidFill>
              </a:rPr>
              <a:t> </a:t>
            </a:r>
            <a:r>
              <a:rPr lang="en-US" sz="2900" dirty="0" err="1">
                <a:solidFill>
                  <a:schemeClr val="tx1"/>
                </a:solidFill>
              </a:rPr>
              <a:t>antara</a:t>
            </a:r>
            <a:r>
              <a:rPr lang="en-US" sz="2900" dirty="0">
                <a:solidFill>
                  <a:schemeClr val="tx1"/>
                </a:solidFill>
              </a:rPr>
              <a:t> </a:t>
            </a:r>
            <a:r>
              <a:rPr lang="en-US" sz="2900" dirty="0" err="1">
                <a:solidFill>
                  <a:schemeClr val="tx1"/>
                </a:solidFill>
              </a:rPr>
              <a:t>pihak-pihak</a:t>
            </a:r>
            <a:r>
              <a:rPr lang="en-US" sz="2900" dirty="0">
                <a:solidFill>
                  <a:schemeClr val="tx1"/>
                </a:solidFill>
              </a:rPr>
              <a:t> yang </a:t>
            </a:r>
            <a:r>
              <a:rPr lang="en-US" sz="2900" dirty="0" err="1">
                <a:solidFill>
                  <a:schemeClr val="tx1"/>
                </a:solidFill>
              </a:rPr>
              <a:t>bersengketa</a:t>
            </a:r>
            <a:r>
              <a:rPr lang="en-US" sz="2900" dirty="0" smtClean="0">
                <a:solidFill>
                  <a:schemeClr val="tx1"/>
                </a:solidFill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sz="2900" dirty="0" err="1">
                <a:solidFill>
                  <a:schemeClr val="tx1"/>
                </a:solidFill>
              </a:rPr>
              <a:t>Keuntungan</a:t>
            </a:r>
            <a:r>
              <a:rPr lang="en-US" sz="2900" dirty="0">
                <a:solidFill>
                  <a:schemeClr val="tx1"/>
                </a:solidFill>
              </a:rPr>
              <a:t>: </a:t>
            </a:r>
            <a:r>
              <a:rPr lang="en-US" sz="2900" dirty="0" err="1">
                <a:solidFill>
                  <a:schemeClr val="tx1"/>
                </a:solidFill>
              </a:rPr>
              <a:t>Cepat</a:t>
            </a:r>
            <a:r>
              <a:rPr lang="en-US" sz="2900" dirty="0">
                <a:solidFill>
                  <a:schemeClr val="tx1"/>
                </a:solidFill>
              </a:rPr>
              <a:t>, </a:t>
            </a:r>
            <a:r>
              <a:rPr lang="en-US" sz="2900" dirty="0" err="1">
                <a:solidFill>
                  <a:schemeClr val="tx1"/>
                </a:solidFill>
              </a:rPr>
              <a:t>biaya</a:t>
            </a:r>
            <a:r>
              <a:rPr lang="en-US" sz="2900" dirty="0">
                <a:solidFill>
                  <a:schemeClr val="tx1"/>
                </a:solidFill>
              </a:rPr>
              <a:t> </a:t>
            </a:r>
            <a:r>
              <a:rPr lang="en-US" sz="2900" dirty="0" err="1">
                <a:solidFill>
                  <a:schemeClr val="tx1"/>
                </a:solidFill>
              </a:rPr>
              <a:t>rendah</a:t>
            </a:r>
            <a:r>
              <a:rPr lang="en-US" sz="2900" dirty="0">
                <a:solidFill>
                  <a:schemeClr val="tx1"/>
                </a:solidFill>
              </a:rPr>
              <a:t>, </a:t>
            </a:r>
            <a:r>
              <a:rPr lang="en-US" sz="2900" dirty="0" err="1">
                <a:solidFill>
                  <a:schemeClr val="tx1"/>
                </a:solidFill>
              </a:rPr>
              <a:t>dan</a:t>
            </a:r>
            <a:r>
              <a:rPr lang="en-US" sz="2900" dirty="0">
                <a:solidFill>
                  <a:schemeClr val="tx1"/>
                </a:solidFill>
              </a:rPr>
              <a:t> </a:t>
            </a:r>
            <a:r>
              <a:rPr lang="en-US" sz="2900" dirty="0" err="1">
                <a:solidFill>
                  <a:schemeClr val="tx1"/>
                </a:solidFill>
              </a:rPr>
              <a:t>menjaga</a:t>
            </a:r>
            <a:r>
              <a:rPr lang="en-US" sz="2900" dirty="0">
                <a:solidFill>
                  <a:schemeClr val="tx1"/>
                </a:solidFill>
              </a:rPr>
              <a:t> </a:t>
            </a:r>
            <a:r>
              <a:rPr lang="en-US" sz="2900" dirty="0" err="1">
                <a:solidFill>
                  <a:schemeClr val="tx1"/>
                </a:solidFill>
              </a:rPr>
              <a:t>hubungan</a:t>
            </a:r>
            <a:r>
              <a:rPr lang="en-US" sz="2900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sz="2900" b="1" dirty="0" smtClean="0">
                <a:solidFill>
                  <a:schemeClr val="tx1"/>
                </a:solidFill>
                <a:ea typeface="Crimson Pro Bold" pitchFamily="34" charset="-122"/>
              </a:rPr>
              <a:t>2. </a:t>
            </a:r>
            <a:r>
              <a:rPr lang="en-US" sz="2900" b="1" dirty="0" err="1" smtClean="0">
                <a:solidFill>
                  <a:schemeClr val="tx1"/>
                </a:solidFill>
              </a:rPr>
              <a:t>Mediasi</a:t>
            </a:r>
            <a:endParaRPr lang="en-US" sz="29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sz="2900" dirty="0" err="1">
                <a:solidFill>
                  <a:schemeClr val="tx1"/>
                </a:solidFill>
              </a:rPr>
              <a:t>Penyelesaian</a:t>
            </a:r>
            <a:r>
              <a:rPr lang="en-US" sz="2900" dirty="0">
                <a:solidFill>
                  <a:schemeClr val="tx1"/>
                </a:solidFill>
              </a:rPr>
              <a:t> </a:t>
            </a:r>
            <a:r>
              <a:rPr lang="en-US" sz="2900" dirty="0" err="1">
                <a:solidFill>
                  <a:schemeClr val="tx1"/>
                </a:solidFill>
              </a:rPr>
              <a:t>sengketa</a:t>
            </a:r>
            <a:r>
              <a:rPr lang="en-US" sz="2900" dirty="0">
                <a:solidFill>
                  <a:schemeClr val="tx1"/>
                </a:solidFill>
              </a:rPr>
              <a:t> </a:t>
            </a:r>
            <a:r>
              <a:rPr lang="en-US" sz="2900" dirty="0" err="1">
                <a:solidFill>
                  <a:schemeClr val="tx1"/>
                </a:solidFill>
              </a:rPr>
              <a:t>dengan</a:t>
            </a:r>
            <a:r>
              <a:rPr lang="en-US" sz="2900" dirty="0">
                <a:solidFill>
                  <a:schemeClr val="tx1"/>
                </a:solidFill>
              </a:rPr>
              <a:t> </a:t>
            </a:r>
            <a:r>
              <a:rPr lang="en-US" sz="2900" dirty="0" err="1">
                <a:solidFill>
                  <a:schemeClr val="tx1"/>
                </a:solidFill>
              </a:rPr>
              <a:t>bantuan</a:t>
            </a:r>
            <a:r>
              <a:rPr lang="en-US" sz="2900" dirty="0">
                <a:solidFill>
                  <a:schemeClr val="tx1"/>
                </a:solidFill>
              </a:rPr>
              <a:t> </a:t>
            </a:r>
            <a:r>
              <a:rPr lang="en-US" sz="2900" dirty="0" err="1">
                <a:solidFill>
                  <a:schemeClr val="tx1"/>
                </a:solidFill>
              </a:rPr>
              <a:t>pihak</a:t>
            </a:r>
            <a:r>
              <a:rPr lang="en-US" sz="2900" dirty="0">
                <a:solidFill>
                  <a:schemeClr val="tx1"/>
                </a:solidFill>
              </a:rPr>
              <a:t> </a:t>
            </a:r>
            <a:r>
              <a:rPr lang="en-US" sz="2900" dirty="0" err="1">
                <a:solidFill>
                  <a:schemeClr val="tx1"/>
                </a:solidFill>
              </a:rPr>
              <a:t>ketiga</a:t>
            </a:r>
            <a:r>
              <a:rPr lang="en-US" sz="2900" dirty="0">
                <a:solidFill>
                  <a:schemeClr val="tx1"/>
                </a:solidFill>
              </a:rPr>
              <a:t> (mediator) yang </a:t>
            </a:r>
            <a:r>
              <a:rPr lang="en-US" sz="2900" dirty="0" err="1">
                <a:solidFill>
                  <a:schemeClr val="tx1"/>
                </a:solidFill>
              </a:rPr>
              <a:t>netral</a:t>
            </a:r>
            <a:r>
              <a:rPr lang="en-US" sz="2900" dirty="0" smtClean="0">
                <a:solidFill>
                  <a:schemeClr val="tx1"/>
                </a:solidFill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sz="2900" dirty="0" err="1">
                <a:solidFill>
                  <a:schemeClr val="tx1"/>
                </a:solidFill>
              </a:rPr>
              <a:t>Keuntungan</a:t>
            </a:r>
            <a:r>
              <a:rPr lang="en-US" sz="2900" dirty="0">
                <a:solidFill>
                  <a:schemeClr val="tx1"/>
                </a:solidFill>
              </a:rPr>
              <a:t>: </a:t>
            </a:r>
            <a:r>
              <a:rPr lang="en-US" sz="2900" dirty="0" err="1">
                <a:solidFill>
                  <a:schemeClr val="tx1"/>
                </a:solidFill>
              </a:rPr>
              <a:t>Solusi</a:t>
            </a:r>
            <a:r>
              <a:rPr lang="en-US" sz="2900" dirty="0">
                <a:solidFill>
                  <a:schemeClr val="tx1"/>
                </a:solidFill>
              </a:rPr>
              <a:t> </a:t>
            </a:r>
            <a:r>
              <a:rPr lang="en-US" sz="2900" dirty="0" err="1">
                <a:solidFill>
                  <a:schemeClr val="tx1"/>
                </a:solidFill>
              </a:rPr>
              <a:t>kreatif</a:t>
            </a:r>
            <a:r>
              <a:rPr lang="en-US" sz="2900" dirty="0">
                <a:solidFill>
                  <a:schemeClr val="tx1"/>
                </a:solidFill>
              </a:rPr>
              <a:t>, </a:t>
            </a:r>
            <a:r>
              <a:rPr lang="en-US" sz="2900" dirty="0" err="1">
                <a:solidFill>
                  <a:schemeClr val="tx1"/>
                </a:solidFill>
              </a:rPr>
              <a:t>menjaga</a:t>
            </a:r>
            <a:r>
              <a:rPr lang="en-US" sz="2900" dirty="0">
                <a:solidFill>
                  <a:schemeClr val="tx1"/>
                </a:solidFill>
              </a:rPr>
              <a:t> </a:t>
            </a:r>
            <a:r>
              <a:rPr lang="en-US" sz="2900" dirty="0" err="1">
                <a:solidFill>
                  <a:schemeClr val="tx1"/>
                </a:solidFill>
              </a:rPr>
              <a:t>hubungan</a:t>
            </a:r>
            <a:r>
              <a:rPr lang="en-US" sz="2900" dirty="0">
                <a:solidFill>
                  <a:schemeClr val="tx1"/>
                </a:solidFill>
              </a:rPr>
              <a:t>, </a:t>
            </a:r>
            <a:r>
              <a:rPr lang="en-US" sz="2900" dirty="0" err="1">
                <a:solidFill>
                  <a:schemeClr val="tx1"/>
                </a:solidFill>
              </a:rPr>
              <a:t>dan</a:t>
            </a:r>
            <a:r>
              <a:rPr lang="en-US" sz="2900" dirty="0">
                <a:solidFill>
                  <a:schemeClr val="tx1"/>
                </a:solidFill>
              </a:rPr>
              <a:t> </a:t>
            </a:r>
            <a:r>
              <a:rPr lang="en-US" sz="2900" dirty="0" err="1">
                <a:solidFill>
                  <a:schemeClr val="tx1"/>
                </a:solidFill>
              </a:rPr>
              <a:t>lebih</a:t>
            </a:r>
            <a:r>
              <a:rPr lang="en-US" sz="2900" dirty="0">
                <a:solidFill>
                  <a:schemeClr val="tx1"/>
                </a:solidFill>
              </a:rPr>
              <a:t> </a:t>
            </a:r>
            <a:r>
              <a:rPr lang="en-US" sz="2900" dirty="0" err="1">
                <a:solidFill>
                  <a:schemeClr val="tx1"/>
                </a:solidFill>
              </a:rPr>
              <a:t>fleksibel</a:t>
            </a:r>
            <a:r>
              <a:rPr lang="en-US" sz="2900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sz="2900" b="1" dirty="0" smtClean="0">
                <a:solidFill>
                  <a:schemeClr val="tx1"/>
                </a:solidFill>
                <a:ea typeface="Crimson Pro Bold" pitchFamily="34" charset="-122"/>
              </a:rPr>
              <a:t>3. </a:t>
            </a:r>
            <a:r>
              <a:rPr lang="en-US" sz="2900" dirty="0" err="1" smtClean="0">
                <a:solidFill>
                  <a:schemeClr val="tx1"/>
                </a:solidFill>
              </a:rPr>
              <a:t>Arbitrase</a:t>
            </a:r>
            <a:endParaRPr lang="en-US" sz="29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sz="2900" dirty="0" err="1">
                <a:solidFill>
                  <a:schemeClr val="tx1"/>
                </a:solidFill>
              </a:rPr>
              <a:t>Penyelesaian</a:t>
            </a:r>
            <a:r>
              <a:rPr lang="en-US" sz="2900" dirty="0">
                <a:solidFill>
                  <a:schemeClr val="tx1"/>
                </a:solidFill>
              </a:rPr>
              <a:t> </a:t>
            </a:r>
            <a:r>
              <a:rPr lang="en-US" sz="2900" dirty="0" err="1">
                <a:solidFill>
                  <a:schemeClr val="tx1"/>
                </a:solidFill>
              </a:rPr>
              <a:t>sengketa</a:t>
            </a:r>
            <a:r>
              <a:rPr lang="en-US" sz="2900" dirty="0">
                <a:solidFill>
                  <a:schemeClr val="tx1"/>
                </a:solidFill>
              </a:rPr>
              <a:t> di </a:t>
            </a:r>
            <a:r>
              <a:rPr lang="en-US" sz="2900" dirty="0" err="1">
                <a:solidFill>
                  <a:schemeClr val="tx1"/>
                </a:solidFill>
              </a:rPr>
              <a:t>luar</a:t>
            </a:r>
            <a:r>
              <a:rPr lang="en-US" sz="2900" dirty="0">
                <a:solidFill>
                  <a:schemeClr val="tx1"/>
                </a:solidFill>
              </a:rPr>
              <a:t> </a:t>
            </a:r>
            <a:r>
              <a:rPr lang="en-US" sz="2900" dirty="0" err="1">
                <a:solidFill>
                  <a:schemeClr val="tx1"/>
                </a:solidFill>
              </a:rPr>
              <a:t>pengadilan</a:t>
            </a:r>
            <a:r>
              <a:rPr lang="en-US" sz="2900" dirty="0">
                <a:solidFill>
                  <a:schemeClr val="tx1"/>
                </a:solidFill>
              </a:rPr>
              <a:t> </a:t>
            </a:r>
            <a:r>
              <a:rPr lang="en-US" sz="2900" dirty="0" err="1">
                <a:solidFill>
                  <a:schemeClr val="tx1"/>
                </a:solidFill>
              </a:rPr>
              <a:t>dengan</a:t>
            </a:r>
            <a:r>
              <a:rPr lang="en-US" sz="2900" dirty="0">
                <a:solidFill>
                  <a:schemeClr val="tx1"/>
                </a:solidFill>
              </a:rPr>
              <a:t> </a:t>
            </a:r>
            <a:r>
              <a:rPr lang="en-US" sz="2900" dirty="0" err="1">
                <a:solidFill>
                  <a:schemeClr val="tx1"/>
                </a:solidFill>
              </a:rPr>
              <a:t>keputusan</a:t>
            </a:r>
            <a:r>
              <a:rPr lang="en-US" sz="2900" dirty="0">
                <a:solidFill>
                  <a:schemeClr val="tx1"/>
                </a:solidFill>
              </a:rPr>
              <a:t> yang </a:t>
            </a:r>
            <a:r>
              <a:rPr lang="en-US" sz="2900" dirty="0" err="1">
                <a:solidFill>
                  <a:schemeClr val="tx1"/>
                </a:solidFill>
              </a:rPr>
              <a:t>mengikat</a:t>
            </a:r>
            <a:r>
              <a:rPr lang="en-US" sz="2900" dirty="0">
                <a:solidFill>
                  <a:schemeClr val="tx1"/>
                </a:solidFill>
              </a:rPr>
              <a:t> </a:t>
            </a:r>
            <a:r>
              <a:rPr lang="en-US" sz="2900" dirty="0" err="1">
                <a:solidFill>
                  <a:schemeClr val="tx1"/>
                </a:solidFill>
              </a:rPr>
              <a:t>dari</a:t>
            </a:r>
            <a:r>
              <a:rPr lang="en-US" sz="2900" dirty="0">
                <a:solidFill>
                  <a:schemeClr val="tx1"/>
                </a:solidFill>
              </a:rPr>
              <a:t> arbiter yang </a:t>
            </a:r>
            <a:r>
              <a:rPr lang="en-US" sz="2900" dirty="0" err="1">
                <a:solidFill>
                  <a:schemeClr val="tx1"/>
                </a:solidFill>
              </a:rPr>
              <a:t>ditunjuk</a:t>
            </a:r>
            <a:r>
              <a:rPr lang="en-US" sz="2900" dirty="0" smtClean="0">
                <a:solidFill>
                  <a:schemeClr val="tx1"/>
                </a:solidFill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sz="2900" dirty="0" err="1">
                <a:solidFill>
                  <a:schemeClr val="tx1"/>
                </a:solidFill>
              </a:rPr>
              <a:t>Keuntungan</a:t>
            </a:r>
            <a:r>
              <a:rPr lang="en-US" sz="2900" dirty="0">
                <a:solidFill>
                  <a:schemeClr val="tx1"/>
                </a:solidFill>
              </a:rPr>
              <a:t>: </a:t>
            </a:r>
            <a:r>
              <a:rPr lang="en-US" sz="2900" dirty="0" err="1">
                <a:solidFill>
                  <a:schemeClr val="tx1"/>
                </a:solidFill>
              </a:rPr>
              <a:t>Cepat</a:t>
            </a:r>
            <a:r>
              <a:rPr lang="en-US" sz="2900" dirty="0">
                <a:solidFill>
                  <a:schemeClr val="tx1"/>
                </a:solidFill>
              </a:rPr>
              <a:t>, </a:t>
            </a:r>
            <a:r>
              <a:rPr lang="en-US" sz="2900" dirty="0" err="1">
                <a:solidFill>
                  <a:schemeClr val="tx1"/>
                </a:solidFill>
              </a:rPr>
              <a:t>rahasia</a:t>
            </a:r>
            <a:r>
              <a:rPr lang="en-US" sz="2900" dirty="0">
                <a:solidFill>
                  <a:schemeClr val="tx1"/>
                </a:solidFill>
              </a:rPr>
              <a:t>, </a:t>
            </a:r>
            <a:r>
              <a:rPr lang="en-US" sz="2900" dirty="0" err="1">
                <a:solidFill>
                  <a:schemeClr val="tx1"/>
                </a:solidFill>
              </a:rPr>
              <a:t>dan</a:t>
            </a:r>
            <a:r>
              <a:rPr lang="en-US" sz="2900" dirty="0">
                <a:solidFill>
                  <a:schemeClr val="tx1"/>
                </a:solidFill>
              </a:rPr>
              <a:t> </a:t>
            </a:r>
            <a:r>
              <a:rPr lang="en-US" sz="2900" dirty="0" err="1">
                <a:solidFill>
                  <a:schemeClr val="tx1"/>
                </a:solidFill>
              </a:rPr>
              <a:t>keputusan</a:t>
            </a:r>
            <a:r>
              <a:rPr lang="en-US" sz="2900" dirty="0">
                <a:solidFill>
                  <a:schemeClr val="tx1"/>
                </a:solidFill>
              </a:rPr>
              <a:t> final</a:t>
            </a:r>
            <a:r>
              <a:rPr lang="en-US" sz="2900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sz="2900" b="1" dirty="0" smtClean="0">
                <a:solidFill>
                  <a:schemeClr val="tx1"/>
                </a:solidFill>
                <a:ea typeface="Crimson Pro Bold" pitchFamily="34" charset="-122"/>
              </a:rPr>
              <a:t>4. </a:t>
            </a:r>
            <a:r>
              <a:rPr lang="en-US" sz="2900" b="1" dirty="0" err="1" smtClean="0">
                <a:solidFill>
                  <a:schemeClr val="tx1"/>
                </a:solidFill>
              </a:rPr>
              <a:t>Litigasi</a:t>
            </a:r>
            <a:endParaRPr lang="en-US" sz="29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sz="2900" dirty="0" err="1">
                <a:solidFill>
                  <a:schemeClr val="tx1"/>
                </a:solidFill>
              </a:rPr>
              <a:t>Penyelesaian</a:t>
            </a:r>
            <a:r>
              <a:rPr lang="en-US" sz="2900" dirty="0">
                <a:solidFill>
                  <a:schemeClr val="tx1"/>
                </a:solidFill>
              </a:rPr>
              <a:t> </a:t>
            </a:r>
            <a:r>
              <a:rPr lang="en-US" sz="2900" dirty="0" err="1">
                <a:solidFill>
                  <a:schemeClr val="tx1"/>
                </a:solidFill>
              </a:rPr>
              <a:t>sengketa</a:t>
            </a:r>
            <a:r>
              <a:rPr lang="en-US" sz="2900" dirty="0">
                <a:solidFill>
                  <a:schemeClr val="tx1"/>
                </a:solidFill>
              </a:rPr>
              <a:t> </a:t>
            </a:r>
            <a:r>
              <a:rPr lang="en-US" sz="2900" dirty="0" err="1">
                <a:solidFill>
                  <a:schemeClr val="tx1"/>
                </a:solidFill>
              </a:rPr>
              <a:t>melalui</a:t>
            </a:r>
            <a:r>
              <a:rPr lang="en-US" sz="2900" dirty="0">
                <a:solidFill>
                  <a:schemeClr val="tx1"/>
                </a:solidFill>
              </a:rPr>
              <a:t> proses </a:t>
            </a:r>
            <a:r>
              <a:rPr lang="en-US" sz="2900" dirty="0" err="1" smtClean="0">
                <a:solidFill>
                  <a:schemeClr val="tx1"/>
                </a:solidFill>
              </a:rPr>
              <a:t>pengadilan</a:t>
            </a:r>
            <a:endParaRPr lang="en-US" sz="2900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US" sz="2900" dirty="0" err="1">
                <a:solidFill>
                  <a:schemeClr val="tx1"/>
                </a:solidFill>
              </a:rPr>
              <a:t>Keuntungan</a:t>
            </a:r>
            <a:r>
              <a:rPr lang="en-US" sz="2900" dirty="0">
                <a:solidFill>
                  <a:schemeClr val="tx1"/>
                </a:solidFill>
              </a:rPr>
              <a:t>: </a:t>
            </a:r>
            <a:r>
              <a:rPr lang="en-US" sz="2900" dirty="0" err="1">
                <a:solidFill>
                  <a:schemeClr val="tx1"/>
                </a:solidFill>
              </a:rPr>
              <a:t>Keputusan</a:t>
            </a:r>
            <a:r>
              <a:rPr lang="en-US" sz="2900" dirty="0">
                <a:solidFill>
                  <a:schemeClr val="tx1"/>
                </a:solidFill>
              </a:rPr>
              <a:t> </a:t>
            </a:r>
            <a:r>
              <a:rPr lang="en-US" sz="2900" dirty="0" err="1">
                <a:solidFill>
                  <a:schemeClr val="tx1"/>
                </a:solidFill>
              </a:rPr>
              <a:t>sah</a:t>
            </a:r>
            <a:r>
              <a:rPr lang="en-US" sz="2900" dirty="0">
                <a:solidFill>
                  <a:schemeClr val="tx1"/>
                </a:solidFill>
              </a:rPr>
              <a:t> </a:t>
            </a:r>
            <a:r>
              <a:rPr lang="en-US" sz="2900" dirty="0" err="1">
                <a:solidFill>
                  <a:schemeClr val="tx1"/>
                </a:solidFill>
              </a:rPr>
              <a:t>secara</a:t>
            </a:r>
            <a:r>
              <a:rPr lang="en-US" sz="2900" dirty="0">
                <a:solidFill>
                  <a:schemeClr val="tx1"/>
                </a:solidFill>
              </a:rPr>
              <a:t> </a:t>
            </a:r>
            <a:r>
              <a:rPr lang="en-US" sz="2900" dirty="0" err="1">
                <a:solidFill>
                  <a:schemeClr val="tx1"/>
                </a:solidFill>
              </a:rPr>
              <a:t>hukum</a:t>
            </a:r>
            <a:r>
              <a:rPr lang="en-US" sz="2900" dirty="0">
                <a:solidFill>
                  <a:schemeClr val="tx1"/>
                </a:solidFill>
              </a:rPr>
              <a:t>, </a:t>
            </a:r>
            <a:r>
              <a:rPr lang="en-US" sz="2900" dirty="0" err="1">
                <a:solidFill>
                  <a:schemeClr val="tx1"/>
                </a:solidFill>
              </a:rPr>
              <a:t>namun</a:t>
            </a:r>
            <a:r>
              <a:rPr lang="en-US" sz="2900" dirty="0">
                <a:solidFill>
                  <a:schemeClr val="tx1"/>
                </a:solidFill>
              </a:rPr>
              <a:t> </a:t>
            </a:r>
            <a:r>
              <a:rPr lang="en-US" sz="2900" dirty="0" err="1">
                <a:solidFill>
                  <a:schemeClr val="tx1"/>
                </a:solidFill>
              </a:rPr>
              <a:t>bisa</a:t>
            </a:r>
            <a:r>
              <a:rPr lang="en-US" sz="2900" dirty="0">
                <a:solidFill>
                  <a:schemeClr val="tx1"/>
                </a:solidFill>
              </a:rPr>
              <a:t> </a:t>
            </a:r>
            <a:r>
              <a:rPr lang="en-US" sz="2900" dirty="0" err="1">
                <a:solidFill>
                  <a:schemeClr val="tx1"/>
                </a:solidFill>
              </a:rPr>
              <a:t>memakan</a:t>
            </a:r>
            <a:r>
              <a:rPr lang="en-US" sz="2900" dirty="0">
                <a:solidFill>
                  <a:schemeClr val="tx1"/>
                </a:solidFill>
              </a:rPr>
              <a:t> </a:t>
            </a:r>
            <a:r>
              <a:rPr lang="en-US" sz="2900" dirty="0" err="1">
                <a:solidFill>
                  <a:schemeClr val="tx1"/>
                </a:solidFill>
              </a:rPr>
              <a:t>waktu</a:t>
            </a:r>
            <a:r>
              <a:rPr lang="en-US" sz="2900" dirty="0">
                <a:solidFill>
                  <a:schemeClr val="tx1"/>
                </a:solidFill>
              </a:rPr>
              <a:t> </a:t>
            </a:r>
            <a:r>
              <a:rPr lang="en-US" sz="2900" dirty="0" err="1">
                <a:solidFill>
                  <a:schemeClr val="tx1"/>
                </a:solidFill>
              </a:rPr>
              <a:t>dan</a:t>
            </a:r>
            <a:r>
              <a:rPr lang="en-US" sz="2900" dirty="0">
                <a:solidFill>
                  <a:schemeClr val="tx1"/>
                </a:solidFill>
              </a:rPr>
              <a:t> </a:t>
            </a:r>
            <a:r>
              <a:rPr lang="en-US" sz="2900" dirty="0" err="1">
                <a:solidFill>
                  <a:schemeClr val="tx1"/>
                </a:solidFill>
              </a:rPr>
              <a:t>biaya</a:t>
            </a:r>
            <a:r>
              <a:rPr lang="en-US" sz="2900" dirty="0">
                <a:solidFill>
                  <a:schemeClr val="tx1"/>
                </a:solidFill>
              </a:rPr>
              <a:t> </a:t>
            </a:r>
            <a:r>
              <a:rPr lang="en-US" sz="2900" dirty="0" err="1">
                <a:solidFill>
                  <a:schemeClr val="tx1"/>
                </a:solidFill>
              </a:rPr>
              <a:t>tinggi</a:t>
            </a:r>
            <a:r>
              <a:rPr lang="en-US" sz="2900" dirty="0">
                <a:solidFill>
                  <a:schemeClr val="tx1"/>
                </a:solidFill>
              </a:rPr>
              <a:t>.</a:t>
            </a:r>
            <a:endParaRPr lang="en-US" sz="2900" b="1" dirty="0" smtClean="0">
              <a:solidFill>
                <a:schemeClr val="tx1"/>
              </a:solidFill>
              <a:ea typeface="Crimson Pro Bold" pitchFamily="34" charset="-122"/>
            </a:endParaRPr>
          </a:p>
          <a:p>
            <a:pPr algn="l"/>
            <a:endParaRPr lang="en-US" sz="2900" dirty="0">
              <a:solidFill>
                <a:schemeClr val="tx1"/>
              </a:solidFill>
            </a:endParaRPr>
          </a:p>
          <a:p>
            <a:pPr algn="l"/>
            <a:endParaRPr lang="en-US" sz="2900" dirty="0" smtClean="0">
              <a:solidFill>
                <a:schemeClr val="tx1"/>
              </a:solidFill>
              <a:ea typeface="Montserrat" pitchFamily="34" charset="-122"/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endParaRPr lang="en-US" sz="2900" dirty="0">
              <a:solidFill>
                <a:schemeClr val="tx1"/>
              </a:solidFill>
            </a:endParaRPr>
          </a:p>
          <a:p>
            <a:pPr algn="l"/>
            <a:endParaRPr lang="en-US" dirty="0"/>
          </a:p>
          <a:p>
            <a:pPr marL="457200" indent="-457200" algn="l">
              <a:buFont typeface="Wingdings" panose="05000000000000000000" pitchFamily="2" charset="2"/>
              <a:buChar char="Ø"/>
            </a:pPr>
            <a:endParaRPr lang="en-US" dirty="0"/>
          </a:p>
          <a:p>
            <a:pPr algn="l"/>
            <a:endParaRPr lang="en-US" b="1" dirty="0" smtClean="0">
              <a:solidFill>
                <a:srgbClr val="272525"/>
              </a:solidFill>
              <a:ea typeface="Montserrat" pitchFamily="34" charset="-122"/>
            </a:endParaRPr>
          </a:p>
          <a:p>
            <a:pPr algn="l"/>
            <a:endParaRPr lang="en-US" b="1" dirty="0" smtClean="0">
              <a:solidFill>
                <a:srgbClr val="272525"/>
              </a:solidFill>
              <a:ea typeface="Montserrat" pitchFamily="34" charset="-122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n-US" sz="2000" dirty="0"/>
          </a:p>
          <a:p>
            <a:pPr algn="just"/>
            <a:endParaRPr lang="en-US" sz="22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n-US" sz="2200" dirty="0"/>
          </a:p>
          <a:p>
            <a:pPr algn="just"/>
            <a:endParaRPr lang="en-US" sz="2400" dirty="0" smtClean="0"/>
          </a:p>
          <a:p>
            <a:pPr algn="just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35018873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692696"/>
            <a:ext cx="7016824" cy="540060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sz="2600" b="1" dirty="0" err="1">
                <a:solidFill>
                  <a:schemeClr val="tx1"/>
                </a:solidFill>
              </a:rPr>
              <a:t>Negosiasi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sebagai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Metode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b="1" dirty="0" err="1">
                <a:solidFill>
                  <a:schemeClr val="tx1"/>
                </a:solidFill>
              </a:rPr>
              <a:t>Penyelesaian</a:t>
            </a:r>
            <a:r>
              <a:rPr lang="en-US" sz="2600" b="1" dirty="0">
                <a:solidFill>
                  <a:schemeClr val="tx1"/>
                </a:solidFill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</a:rPr>
              <a:t>Sengketa</a:t>
            </a:r>
            <a:endParaRPr lang="en-US" sz="2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2600" b="1" dirty="0" err="1" smtClean="0">
                <a:solidFill>
                  <a:schemeClr val="tx1"/>
                </a:solidFill>
              </a:rPr>
              <a:t>Adalah</a:t>
            </a:r>
            <a:r>
              <a:rPr lang="en-US" sz="2600" b="1" dirty="0" smtClean="0">
                <a:solidFill>
                  <a:schemeClr val="tx1"/>
                </a:solidFill>
              </a:rPr>
              <a:t> </a:t>
            </a:r>
            <a:r>
              <a:rPr lang="en-US" sz="2600" dirty="0" smtClean="0">
                <a:solidFill>
                  <a:schemeClr val="tx1"/>
                </a:solidFill>
              </a:rPr>
              <a:t>: </a:t>
            </a:r>
            <a:r>
              <a:rPr lang="en-US" sz="2600" dirty="0">
                <a:solidFill>
                  <a:schemeClr val="tx1"/>
                </a:solidFill>
              </a:rPr>
              <a:t>Proses </a:t>
            </a:r>
            <a:r>
              <a:rPr lang="en-US" sz="2600" dirty="0" err="1">
                <a:solidFill>
                  <a:schemeClr val="tx1"/>
                </a:solidFill>
              </a:rPr>
              <a:t>perundingan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langsung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antara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pihak-pihak</a:t>
            </a:r>
            <a:r>
              <a:rPr lang="en-US" sz="2600" dirty="0">
                <a:solidFill>
                  <a:schemeClr val="tx1"/>
                </a:solidFill>
              </a:rPr>
              <a:t> yang </a:t>
            </a:r>
            <a:r>
              <a:rPr lang="en-US" sz="2600" dirty="0" err="1">
                <a:solidFill>
                  <a:schemeClr val="tx1"/>
                </a:solidFill>
              </a:rPr>
              <a:t>bersengketa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</a:rPr>
              <a:t>untuk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mencapai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</a:rPr>
              <a:t>kesepakatan</a:t>
            </a:r>
            <a:r>
              <a:rPr lang="en-US" sz="2600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2600" dirty="0">
              <a:solidFill>
                <a:schemeClr val="tx1"/>
              </a:solidFill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</a:rPr>
              <a:t>Proses </a:t>
            </a:r>
            <a:r>
              <a:rPr lang="en-US" sz="2600" b="1" dirty="0" err="1" smtClean="0">
                <a:solidFill>
                  <a:schemeClr val="tx1"/>
                </a:solidFill>
              </a:rPr>
              <a:t>Negosiasi</a:t>
            </a:r>
            <a:r>
              <a:rPr lang="en-US" sz="2600" dirty="0" smtClean="0">
                <a:solidFill>
                  <a:schemeClr val="tx1"/>
                </a:solidFill>
              </a:rPr>
              <a:t>:</a:t>
            </a:r>
          </a:p>
          <a:p>
            <a:pPr marL="457200" indent="-457200" algn="l">
              <a:buAutoNum type="arabicPeriod"/>
            </a:pPr>
            <a:r>
              <a:rPr lang="en-US" sz="2600" dirty="0" err="1" smtClean="0">
                <a:solidFill>
                  <a:schemeClr val="tx1"/>
                </a:solidFill>
              </a:rPr>
              <a:t>Persiapan</a:t>
            </a:r>
            <a:r>
              <a:rPr lang="en-US" sz="2600" dirty="0" smtClean="0">
                <a:solidFill>
                  <a:schemeClr val="tx1"/>
                </a:solidFill>
              </a:rPr>
              <a:t> </a:t>
            </a:r>
            <a:r>
              <a:rPr lang="en-US" sz="2600" dirty="0">
                <a:solidFill>
                  <a:schemeClr val="tx1"/>
                </a:solidFill>
              </a:rPr>
              <a:t>(</a:t>
            </a:r>
            <a:r>
              <a:rPr lang="en-US" sz="2600" dirty="0" err="1">
                <a:solidFill>
                  <a:schemeClr val="tx1"/>
                </a:solidFill>
              </a:rPr>
              <a:t>identifikasi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isu</a:t>
            </a:r>
            <a:r>
              <a:rPr lang="en-US" sz="2600" dirty="0" smtClean="0">
                <a:solidFill>
                  <a:schemeClr val="tx1"/>
                </a:solidFill>
              </a:rPr>
              <a:t>).</a:t>
            </a:r>
          </a:p>
          <a:p>
            <a:pPr marL="457200" indent="-457200" algn="l">
              <a:buAutoNum type="arabicPeriod"/>
            </a:pPr>
            <a:r>
              <a:rPr lang="en-US" sz="2600" dirty="0" err="1">
                <a:solidFill>
                  <a:schemeClr val="tx1"/>
                </a:solidFill>
              </a:rPr>
              <a:t>Diskusi</a:t>
            </a:r>
            <a:r>
              <a:rPr lang="en-US" sz="2600" dirty="0">
                <a:solidFill>
                  <a:schemeClr val="tx1"/>
                </a:solidFill>
              </a:rPr>
              <a:t> (</a:t>
            </a:r>
            <a:r>
              <a:rPr lang="en-US" sz="2600" dirty="0" err="1">
                <a:solidFill>
                  <a:schemeClr val="tx1"/>
                </a:solidFill>
              </a:rPr>
              <a:t>tawaran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dan</a:t>
            </a:r>
            <a:r>
              <a:rPr lang="en-US" sz="2600" dirty="0">
                <a:solidFill>
                  <a:schemeClr val="tx1"/>
                </a:solidFill>
              </a:rPr>
              <a:t> counter-</a:t>
            </a:r>
            <a:r>
              <a:rPr lang="en-US" sz="2600" dirty="0" err="1">
                <a:solidFill>
                  <a:schemeClr val="tx1"/>
                </a:solidFill>
              </a:rPr>
              <a:t>tawaran</a:t>
            </a:r>
            <a:r>
              <a:rPr lang="en-US" sz="2600" dirty="0" smtClean="0">
                <a:solidFill>
                  <a:schemeClr val="tx1"/>
                </a:solidFill>
              </a:rPr>
              <a:t>).</a:t>
            </a:r>
          </a:p>
          <a:p>
            <a:pPr marL="457200" indent="-457200" algn="l">
              <a:buAutoNum type="arabicPeriod"/>
            </a:pPr>
            <a:r>
              <a:rPr lang="en-US" sz="2600" dirty="0" err="1">
                <a:solidFill>
                  <a:schemeClr val="tx1"/>
                </a:solidFill>
              </a:rPr>
              <a:t>Penyelesaian</a:t>
            </a:r>
            <a:r>
              <a:rPr lang="en-US" sz="2600" dirty="0">
                <a:solidFill>
                  <a:schemeClr val="tx1"/>
                </a:solidFill>
              </a:rPr>
              <a:t> (</a:t>
            </a:r>
            <a:r>
              <a:rPr lang="en-US" sz="2600" dirty="0" err="1">
                <a:solidFill>
                  <a:schemeClr val="tx1"/>
                </a:solidFill>
              </a:rPr>
              <a:t>kesepakatan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>
                <a:solidFill>
                  <a:schemeClr val="tx1"/>
                </a:solidFill>
              </a:rPr>
              <a:t>bersama</a:t>
            </a:r>
            <a:r>
              <a:rPr lang="en-US" sz="2600" dirty="0" smtClean="0">
                <a:solidFill>
                  <a:schemeClr val="tx1"/>
                </a:solidFill>
              </a:rPr>
              <a:t>).</a:t>
            </a:r>
          </a:p>
          <a:p>
            <a:pPr algn="l"/>
            <a:endParaRPr lang="en-US" sz="2600" dirty="0" smtClean="0">
              <a:solidFill>
                <a:schemeClr val="tx1"/>
              </a:solidFill>
            </a:endParaRPr>
          </a:p>
          <a:p>
            <a:pPr algn="l"/>
            <a:r>
              <a:rPr lang="en-US" sz="2600" b="1" dirty="0" err="1" smtClean="0">
                <a:solidFill>
                  <a:schemeClr val="tx1"/>
                </a:solidFill>
              </a:rPr>
              <a:t>Kelebihan</a:t>
            </a:r>
            <a:r>
              <a:rPr lang="en-US" sz="2600" b="1" dirty="0" smtClean="0">
                <a:solidFill>
                  <a:schemeClr val="tx1"/>
                </a:solidFill>
              </a:rPr>
              <a:t>:</a:t>
            </a:r>
          </a:p>
          <a:p>
            <a:pPr marL="457200" indent="-457200" algn="l">
              <a:buAutoNum type="arabicPeriod"/>
            </a:pPr>
            <a:r>
              <a:rPr lang="en-US" sz="2600" dirty="0" err="1" smtClean="0">
                <a:solidFill>
                  <a:schemeClr val="tx1"/>
                </a:solidFill>
              </a:rPr>
              <a:t>Biaya</a:t>
            </a:r>
            <a:r>
              <a:rPr lang="en-US" sz="2600" dirty="0" smtClean="0">
                <a:solidFill>
                  <a:schemeClr val="tx1"/>
                </a:solidFill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</a:rPr>
              <a:t>rendah</a:t>
            </a:r>
            <a:endParaRPr lang="en-US" sz="2600" dirty="0" smtClean="0">
              <a:solidFill>
                <a:schemeClr val="tx1"/>
              </a:solidFill>
            </a:endParaRPr>
          </a:p>
          <a:p>
            <a:pPr marL="457200" indent="-457200" algn="l">
              <a:buAutoNum type="arabicPeriod"/>
            </a:pPr>
            <a:r>
              <a:rPr lang="en-US" sz="2600" dirty="0" err="1">
                <a:solidFill>
                  <a:schemeClr val="tx1"/>
                </a:solidFill>
              </a:rPr>
              <a:t>Lebih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</a:rPr>
              <a:t>cepat</a:t>
            </a:r>
            <a:endParaRPr lang="en-US" sz="2600" dirty="0" smtClean="0">
              <a:solidFill>
                <a:schemeClr val="tx1"/>
              </a:solidFill>
            </a:endParaRPr>
          </a:p>
          <a:p>
            <a:pPr marL="457200" indent="-457200" algn="l">
              <a:buAutoNum type="arabicPeriod"/>
            </a:pPr>
            <a:r>
              <a:rPr lang="sv-SE" sz="2600" dirty="0">
                <a:solidFill>
                  <a:schemeClr val="tx1"/>
                </a:solidFill>
              </a:rPr>
              <a:t>Mempertahankan hubungan baik antara pihak-pihak yang bersengketa.</a:t>
            </a:r>
            <a:endParaRPr lang="en-US" sz="2600" dirty="0" smtClean="0">
              <a:solidFill>
                <a:schemeClr val="tx1"/>
              </a:solidFill>
            </a:endParaRPr>
          </a:p>
          <a:p>
            <a:pPr algn="l"/>
            <a:endParaRPr lang="en-US" sz="2400" dirty="0" smtClean="0"/>
          </a:p>
          <a:p>
            <a:pPr marL="457200" indent="-457200" algn="l">
              <a:buAutoNum type="arabicPeriod"/>
            </a:pPr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823067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332656"/>
            <a:ext cx="7632848" cy="5616624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en-US" b="1" dirty="0" err="1">
                <a:solidFill>
                  <a:schemeClr val="tx1"/>
                </a:solidFill>
              </a:rPr>
              <a:t>Mediasi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sebagai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Metode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Penyelesaian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Sengketa</a:t>
            </a:r>
            <a:endParaRPr lang="en-US" b="1" dirty="0" smtClean="0">
              <a:solidFill>
                <a:schemeClr val="tx1"/>
              </a:solidFill>
            </a:endParaRPr>
          </a:p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Adalah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  <a:r>
              <a:rPr lang="en-US" dirty="0" err="1" smtClean="0">
                <a:solidFill>
                  <a:schemeClr val="tx1"/>
                </a:solidFill>
              </a:rPr>
              <a:t>P</a:t>
            </a:r>
            <a:r>
              <a:rPr lang="en-US" dirty="0" err="1" smtClean="0">
                <a:solidFill>
                  <a:schemeClr val="tx1"/>
                </a:solidFill>
              </a:rPr>
              <a:t>enyelesaian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sengketa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bantuan</a:t>
            </a:r>
            <a:r>
              <a:rPr lang="en-US" dirty="0">
                <a:solidFill>
                  <a:schemeClr val="tx1"/>
                </a:solidFill>
              </a:rPr>
              <a:t> mediator yang </a:t>
            </a:r>
            <a:r>
              <a:rPr lang="en-US" dirty="0" err="1">
                <a:solidFill>
                  <a:schemeClr val="tx1"/>
                </a:solidFill>
              </a:rPr>
              <a:t>netral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memfasilitasi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komunikasi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menemukan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solusi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diterima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oleh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kedua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belah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pihak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b="1" dirty="0">
                <a:solidFill>
                  <a:schemeClr val="tx1"/>
                </a:solidFill>
              </a:rPr>
              <a:t>Proses </a:t>
            </a:r>
            <a:r>
              <a:rPr lang="en-US" b="1" dirty="0" err="1" smtClean="0">
                <a:solidFill>
                  <a:schemeClr val="tx1"/>
                </a:solidFill>
              </a:rPr>
              <a:t>Mediasi</a:t>
            </a:r>
            <a:r>
              <a:rPr lang="en-US" b="1" dirty="0" smtClean="0">
                <a:solidFill>
                  <a:schemeClr val="tx1"/>
                </a:solidFill>
              </a:rPr>
              <a:t>:</a:t>
            </a: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Persiapan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(</a:t>
            </a:r>
            <a:r>
              <a:rPr lang="en-US" dirty="0" err="1">
                <a:solidFill>
                  <a:schemeClr val="tx1"/>
                </a:solidFill>
              </a:rPr>
              <a:t>penunjukan</a:t>
            </a:r>
            <a:r>
              <a:rPr lang="en-US" dirty="0">
                <a:solidFill>
                  <a:schemeClr val="tx1"/>
                </a:solidFill>
              </a:rPr>
              <a:t> mediator</a:t>
            </a:r>
            <a:r>
              <a:rPr lang="en-US" dirty="0" smtClean="0">
                <a:solidFill>
                  <a:schemeClr val="tx1"/>
                </a:solidFill>
              </a:rPr>
              <a:t>).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Sesi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mediasi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diskusi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pertukaran</a:t>
            </a:r>
            <a:r>
              <a:rPr lang="en-US" dirty="0">
                <a:solidFill>
                  <a:schemeClr val="tx1"/>
                </a:solidFill>
              </a:rPr>
              <a:t> ide</a:t>
            </a:r>
            <a:r>
              <a:rPr lang="en-US" dirty="0" smtClean="0">
                <a:solidFill>
                  <a:schemeClr val="tx1"/>
                </a:solidFill>
              </a:rPr>
              <a:t>).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Penyelesaian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kesepakatan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akhir</a:t>
            </a:r>
            <a:r>
              <a:rPr lang="en-US" dirty="0" smtClean="0">
                <a:solidFill>
                  <a:schemeClr val="tx1"/>
                </a:solidFill>
              </a:rPr>
              <a:t>).</a:t>
            </a: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Kelebihan</a:t>
            </a:r>
            <a:r>
              <a:rPr lang="en-US" b="1" dirty="0" smtClean="0">
                <a:solidFill>
                  <a:schemeClr val="tx1"/>
                </a:solidFill>
              </a:rPr>
              <a:t>:</a:t>
            </a:r>
          </a:p>
          <a:p>
            <a:pPr marL="514350" indent="-514350" algn="l"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Proses </a:t>
            </a:r>
            <a:r>
              <a:rPr lang="en-US" dirty="0" err="1">
                <a:solidFill>
                  <a:schemeClr val="tx1"/>
                </a:solidFill>
              </a:rPr>
              <a:t>lebih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fleksibel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AutoNum type="arabicPeriod"/>
            </a:pPr>
            <a:r>
              <a:rPr lang="fi-FI" dirty="0">
                <a:solidFill>
                  <a:schemeClr val="tx1"/>
                </a:solidFill>
              </a:rPr>
              <a:t>Fokus pada hubungan jangka </a:t>
            </a:r>
            <a:r>
              <a:rPr lang="fi-FI" dirty="0" smtClean="0">
                <a:solidFill>
                  <a:schemeClr val="tx1"/>
                </a:solidFill>
              </a:rPr>
              <a:t>panjang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Solusi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lebih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kreatif</a:t>
            </a:r>
            <a:r>
              <a:rPr lang="en-US" dirty="0">
                <a:solidFill>
                  <a:schemeClr val="tx1"/>
                </a:solidFill>
              </a:rPr>
              <a:t>.</a:t>
            </a:r>
            <a:endParaRPr lang="nn-NO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§"/>
            </a:pPr>
            <a:endParaRPr lang="en-US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§"/>
            </a:pPr>
            <a:endParaRPr lang="nl-NL" dirty="0" smtClean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968683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692696"/>
            <a:ext cx="7344816" cy="5328592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n-US" b="1" dirty="0" err="1">
                <a:solidFill>
                  <a:schemeClr val="tx1"/>
                </a:solidFill>
              </a:rPr>
              <a:t>Arbitrase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sebagai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Metode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Penyelesaian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Sengketa</a:t>
            </a:r>
            <a:endParaRPr lang="en-US" b="1" dirty="0" smtClean="0">
              <a:solidFill>
                <a:schemeClr val="tx1"/>
              </a:solidFill>
            </a:endParaRPr>
          </a:p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Adalah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Penyelesaian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sengketa</a:t>
            </a:r>
            <a:r>
              <a:rPr lang="en-US" dirty="0">
                <a:solidFill>
                  <a:schemeClr val="tx1"/>
                </a:solidFill>
              </a:rPr>
              <a:t> di </a:t>
            </a:r>
            <a:r>
              <a:rPr lang="en-US" dirty="0" err="1">
                <a:solidFill>
                  <a:schemeClr val="tx1"/>
                </a:solidFill>
              </a:rPr>
              <a:t>luar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pengadilan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keputusan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mengikat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dari</a:t>
            </a:r>
            <a:r>
              <a:rPr lang="en-US" dirty="0">
                <a:solidFill>
                  <a:schemeClr val="tx1"/>
                </a:solidFill>
              </a:rPr>
              <a:t> arbiter yang </a:t>
            </a:r>
            <a:r>
              <a:rPr lang="en-US" dirty="0" err="1">
                <a:solidFill>
                  <a:schemeClr val="tx1"/>
                </a:solidFill>
              </a:rPr>
              <a:t>dipilih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oleh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pihak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bersengketa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b="1" dirty="0">
                <a:solidFill>
                  <a:schemeClr val="tx1"/>
                </a:solidFill>
              </a:rPr>
              <a:t>Proses </a:t>
            </a:r>
            <a:r>
              <a:rPr lang="en-US" b="1" dirty="0" err="1" smtClean="0">
                <a:solidFill>
                  <a:schemeClr val="tx1"/>
                </a:solidFill>
              </a:rPr>
              <a:t>Arbitrase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Pemilihan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arbiter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panel </a:t>
            </a:r>
            <a:r>
              <a:rPr lang="en-US" dirty="0" smtClean="0">
                <a:solidFill>
                  <a:schemeClr val="tx1"/>
                </a:solidFill>
              </a:rPr>
              <a:t>arbiter</a:t>
            </a:r>
          </a:p>
          <a:p>
            <a:pPr marL="514350" indent="-514350" algn="l">
              <a:buAutoNum type="arabicPeriod"/>
            </a:pPr>
            <a:r>
              <a:rPr lang="it-IT" dirty="0">
                <a:solidFill>
                  <a:schemeClr val="tx1"/>
                </a:solidFill>
              </a:rPr>
              <a:t>Sesi arbitrase (presentasi bukti dan argumen</a:t>
            </a:r>
            <a:r>
              <a:rPr lang="it-IT" dirty="0" smtClean="0">
                <a:solidFill>
                  <a:schemeClr val="tx1"/>
                </a:solidFill>
              </a:rPr>
              <a:t>)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Keputusan</a:t>
            </a:r>
            <a:r>
              <a:rPr lang="en-US" dirty="0">
                <a:solidFill>
                  <a:schemeClr val="tx1"/>
                </a:solidFill>
              </a:rPr>
              <a:t> final yang </a:t>
            </a:r>
            <a:r>
              <a:rPr lang="en-US" dirty="0" err="1">
                <a:solidFill>
                  <a:schemeClr val="tx1"/>
                </a:solidFill>
              </a:rPr>
              <a:t>mengikat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Kelebihan</a:t>
            </a:r>
            <a:r>
              <a:rPr lang="en-US" b="1" dirty="0" smtClean="0">
                <a:solidFill>
                  <a:schemeClr val="tx1"/>
                </a:solidFill>
              </a:rPr>
              <a:t>:</a:t>
            </a:r>
          </a:p>
          <a:p>
            <a:pPr marL="514350" indent="-514350" algn="l">
              <a:buAutoNum type="arabicPeriod"/>
            </a:pPr>
            <a:r>
              <a:rPr lang="nn-NO" dirty="0" smtClean="0">
                <a:solidFill>
                  <a:schemeClr val="tx1"/>
                </a:solidFill>
              </a:rPr>
              <a:t>Proses </a:t>
            </a:r>
            <a:r>
              <a:rPr lang="nn-NO" dirty="0">
                <a:solidFill>
                  <a:schemeClr val="tx1"/>
                </a:solidFill>
              </a:rPr>
              <a:t>lebih cepat dibandingkan </a:t>
            </a:r>
            <a:r>
              <a:rPr lang="nn-NO" dirty="0" smtClean="0">
                <a:solidFill>
                  <a:schemeClr val="tx1"/>
                </a:solidFill>
              </a:rPr>
              <a:t>litigasi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Keputusan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bersifat</a:t>
            </a:r>
            <a:r>
              <a:rPr lang="en-US" dirty="0">
                <a:solidFill>
                  <a:schemeClr val="tx1"/>
                </a:solidFill>
              </a:rPr>
              <a:t> final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mengikat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Mengurangi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biaya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prosedural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pengadilan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062485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9552" y="548680"/>
            <a:ext cx="7560840" cy="5854332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en-US" sz="3800" b="1" dirty="0" err="1">
                <a:solidFill>
                  <a:schemeClr val="tx1"/>
                </a:solidFill>
              </a:rPr>
              <a:t>Litigasi</a:t>
            </a:r>
            <a:r>
              <a:rPr lang="en-US" sz="3800" b="1" dirty="0">
                <a:solidFill>
                  <a:schemeClr val="tx1"/>
                </a:solidFill>
              </a:rPr>
              <a:t> </a:t>
            </a:r>
            <a:r>
              <a:rPr lang="en-US" sz="3800" b="1" dirty="0" err="1">
                <a:solidFill>
                  <a:schemeClr val="tx1"/>
                </a:solidFill>
              </a:rPr>
              <a:t>sebagai</a:t>
            </a:r>
            <a:r>
              <a:rPr lang="en-US" sz="3800" b="1" dirty="0">
                <a:solidFill>
                  <a:schemeClr val="tx1"/>
                </a:solidFill>
              </a:rPr>
              <a:t> </a:t>
            </a:r>
            <a:r>
              <a:rPr lang="en-US" sz="3800" b="1" dirty="0" err="1">
                <a:solidFill>
                  <a:schemeClr val="tx1"/>
                </a:solidFill>
              </a:rPr>
              <a:t>Metode</a:t>
            </a:r>
            <a:r>
              <a:rPr lang="en-US" sz="3800" b="1" dirty="0">
                <a:solidFill>
                  <a:schemeClr val="tx1"/>
                </a:solidFill>
              </a:rPr>
              <a:t> </a:t>
            </a:r>
            <a:r>
              <a:rPr lang="en-US" sz="3800" b="1" dirty="0" err="1">
                <a:solidFill>
                  <a:schemeClr val="tx1"/>
                </a:solidFill>
              </a:rPr>
              <a:t>Penyelesaian</a:t>
            </a:r>
            <a:r>
              <a:rPr lang="en-US" sz="3800" b="1" dirty="0">
                <a:solidFill>
                  <a:schemeClr val="tx1"/>
                </a:solidFill>
              </a:rPr>
              <a:t> </a:t>
            </a:r>
            <a:r>
              <a:rPr lang="en-US" sz="3800" b="1" dirty="0" err="1" smtClean="0">
                <a:solidFill>
                  <a:schemeClr val="tx1"/>
                </a:solidFill>
              </a:rPr>
              <a:t>Sengketa</a:t>
            </a:r>
            <a:endParaRPr lang="en-US" sz="3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3800" b="1" dirty="0" err="1" smtClean="0">
                <a:solidFill>
                  <a:schemeClr val="tx1"/>
                </a:solidFill>
              </a:rPr>
              <a:t>Adalah</a:t>
            </a:r>
            <a:r>
              <a:rPr lang="en-US" sz="3800" b="1" dirty="0" smtClean="0">
                <a:solidFill>
                  <a:schemeClr val="tx1"/>
                </a:solidFill>
              </a:rPr>
              <a:t> : </a:t>
            </a:r>
            <a:r>
              <a:rPr lang="en-US" sz="3800" dirty="0" err="1" smtClean="0">
                <a:solidFill>
                  <a:schemeClr val="tx1"/>
                </a:solidFill>
              </a:rPr>
              <a:t>Penyelesaian</a:t>
            </a:r>
            <a:r>
              <a:rPr lang="en-US" sz="3800" dirty="0" smtClean="0">
                <a:solidFill>
                  <a:schemeClr val="tx1"/>
                </a:solidFill>
              </a:rPr>
              <a:t> </a:t>
            </a:r>
            <a:r>
              <a:rPr lang="en-US" sz="3800" dirty="0" err="1" smtClean="0">
                <a:solidFill>
                  <a:schemeClr val="tx1"/>
                </a:solidFill>
              </a:rPr>
              <a:t>sengketa</a:t>
            </a:r>
            <a:r>
              <a:rPr lang="en-US" sz="3800" dirty="0" smtClean="0">
                <a:solidFill>
                  <a:schemeClr val="tx1"/>
                </a:solidFill>
              </a:rPr>
              <a:t> </a:t>
            </a:r>
            <a:r>
              <a:rPr lang="en-US" sz="3800" dirty="0" err="1" smtClean="0">
                <a:solidFill>
                  <a:schemeClr val="tx1"/>
                </a:solidFill>
              </a:rPr>
              <a:t>melalui</a:t>
            </a:r>
            <a:r>
              <a:rPr lang="en-US" sz="3800" dirty="0" smtClean="0">
                <a:solidFill>
                  <a:schemeClr val="tx1"/>
                </a:solidFill>
              </a:rPr>
              <a:t> </a:t>
            </a:r>
            <a:r>
              <a:rPr lang="en-US" sz="3800" dirty="0" err="1" smtClean="0">
                <a:solidFill>
                  <a:schemeClr val="tx1"/>
                </a:solidFill>
              </a:rPr>
              <a:t>pengadilan</a:t>
            </a:r>
            <a:r>
              <a:rPr lang="en-US" sz="3800" dirty="0" smtClean="0">
                <a:solidFill>
                  <a:schemeClr val="tx1"/>
                </a:solidFill>
              </a:rPr>
              <a:t> yang di </a:t>
            </a:r>
            <a:r>
              <a:rPr lang="en-US" sz="3800" dirty="0" err="1" smtClean="0">
                <a:solidFill>
                  <a:schemeClr val="tx1"/>
                </a:solidFill>
              </a:rPr>
              <a:t>selesaikan</a:t>
            </a:r>
            <a:r>
              <a:rPr lang="en-US" sz="3800" dirty="0" smtClean="0">
                <a:solidFill>
                  <a:schemeClr val="tx1"/>
                </a:solidFill>
              </a:rPr>
              <a:t> </a:t>
            </a:r>
            <a:r>
              <a:rPr lang="en-US" sz="3800" dirty="0" err="1" smtClean="0">
                <a:solidFill>
                  <a:schemeClr val="tx1"/>
                </a:solidFill>
              </a:rPr>
              <a:t>oleh</a:t>
            </a:r>
            <a:r>
              <a:rPr lang="en-US" sz="3800" dirty="0" smtClean="0">
                <a:solidFill>
                  <a:schemeClr val="tx1"/>
                </a:solidFill>
              </a:rPr>
              <a:t> hakim</a:t>
            </a:r>
          </a:p>
          <a:p>
            <a:pPr algn="l"/>
            <a:endParaRPr lang="en-US" sz="3800" b="1" dirty="0">
              <a:solidFill>
                <a:schemeClr val="tx1"/>
              </a:solidFill>
            </a:endParaRPr>
          </a:p>
          <a:p>
            <a:pPr algn="l"/>
            <a:r>
              <a:rPr lang="en-US" sz="3800" b="1" dirty="0">
                <a:solidFill>
                  <a:schemeClr val="tx1"/>
                </a:solidFill>
              </a:rPr>
              <a:t>Proses </a:t>
            </a:r>
            <a:r>
              <a:rPr lang="en-US" sz="3800" b="1" dirty="0" err="1" smtClean="0">
                <a:solidFill>
                  <a:schemeClr val="tx1"/>
                </a:solidFill>
              </a:rPr>
              <a:t>Litigasi</a:t>
            </a:r>
            <a:r>
              <a:rPr lang="en-US" sz="3800" dirty="0" smtClean="0">
                <a:solidFill>
                  <a:schemeClr val="tx1"/>
                </a:solidFill>
              </a:rPr>
              <a:t>:</a:t>
            </a:r>
          </a:p>
          <a:p>
            <a:pPr marL="514350" indent="-514350" algn="l">
              <a:buAutoNum type="arabicPeriod"/>
            </a:pPr>
            <a:r>
              <a:rPr lang="en-US" sz="3800" dirty="0" err="1" smtClean="0">
                <a:solidFill>
                  <a:schemeClr val="tx1"/>
                </a:solidFill>
              </a:rPr>
              <a:t>Pengajuan</a:t>
            </a:r>
            <a:r>
              <a:rPr lang="en-US" sz="3800" dirty="0" smtClean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gugatan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ke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 smtClean="0">
                <a:solidFill>
                  <a:schemeClr val="tx1"/>
                </a:solidFill>
              </a:rPr>
              <a:t>pengadilan</a:t>
            </a:r>
            <a:endParaRPr lang="en-US" sz="3800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sz="3800" dirty="0" err="1">
                <a:solidFill>
                  <a:schemeClr val="tx1"/>
                </a:solidFill>
              </a:rPr>
              <a:t>Sidang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pengadilan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dan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pemeriksaan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bukti</a:t>
            </a:r>
            <a:r>
              <a:rPr lang="en-US" sz="3800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sz="3800" dirty="0" err="1">
                <a:solidFill>
                  <a:schemeClr val="tx1"/>
                </a:solidFill>
              </a:rPr>
              <a:t>Putusan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pengadilan</a:t>
            </a:r>
            <a:r>
              <a:rPr lang="en-US" sz="3800" dirty="0">
                <a:solidFill>
                  <a:schemeClr val="tx1"/>
                </a:solidFill>
              </a:rPr>
              <a:t> yang </a:t>
            </a:r>
            <a:r>
              <a:rPr lang="en-US" sz="3800" dirty="0" err="1">
                <a:solidFill>
                  <a:schemeClr val="tx1"/>
                </a:solidFill>
              </a:rPr>
              <a:t>mengikat</a:t>
            </a:r>
            <a:r>
              <a:rPr lang="en-US" sz="3800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3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3800" b="1" dirty="0" err="1" smtClean="0">
                <a:solidFill>
                  <a:schemeClr val="tx1"/>
                </a:solidFill>
              </a:rPr>
              <a:t>Kelebihan</a:t>
            </a:r>
            <a:r>
              <a:rPr lang="en-US" sz="3800" b="1" dirty="0" smtClean="0">
                <a:solidFill>
                  <a:schemeClr val="tx1"/>
                </a:solidFill>
              </a:rPr>
              <a:t> :</a:t>
            </a:r>
          </a:p>
          <a:p>
            <a:pPr marL="514350" indent="-514350" algn="l">
              <a:buAutoNum type="arabicPeriod"/>
            </a:pPr>
            <a:r>
              <a:rPr lang="fi-FI" sz="3800" dirty="0" smtClean="0">
                <a:solidFill>
                  <a:schemeClr val="tx1"/>
                </a:solidFill>
              </a:rPr>
              <a:t>Keputusan </a:t>
            </a:r>
            <a:r>
              <a:rPr lang="fi-FI" sz="3800" dirty="0">
                <a:solidFill>
                  <a:schemeClr val="tx1"/>
                </a:solidFill>
              </a:rPr>
              <a:t>memiliki kekuatan hukum yang sah</a:t>
            </a:r>
            <a:r>
              <a:rPr lang="fi-FI" sz="3800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sz="3800" dirty="0" err="1">
                <a:solidFill>
                  <a:schemeClr val="tx1"/>
                </a:solidFill>
              </a:rPr>
              <a:t>Memberikan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kepastian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hukum</a:t>
            </a:r>
            <a:r>
              <a:rPr lang="en-US" sz="3800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3800" dirty="0" smtClean="0">
              <a:solidFill>
                <a:schemeClr val="tx1"/>
              </a:solidFill>
            </a:endParaRPr>
          </a:p>
          <a:p>
            <a:pPr algn="l"/>
            <a:r>
              <a:rPr lang="en-US" sz="3800" b="1" dirty="0" err="1" smtClean="0">
                <a:solidFill>
                  <a:schemeClr val="tx1"/>
                </a:solidFill>
              </a:rPr>
              <a:t>Kekurangan</a:t>
            </a:r>
            <a:r>
              <a:rPr lang="en-US" sz="3800" b="1" dirty="0" smtClean="0">
                <a:solidFill>
                  <a:schemeClr val="tx1"/>
                </a:solidFill>
              </a:rPr>
              <a:t> :</a:t>
            </a:r>
          </a:p>
          <a:p>
            <a:pPr marL="514350" indent="-514350" algn="l">
              <a:buAutoNum type="arabicPeriod"/>
            </a:pPr>
            <a:r>
              <a:rPr lang="en-US" sz="3800" dirty="0" err="1" smtClean="0">
                <a:solidFill>
                  <a:schemeClr val="tx1"/>
                </a:solidFill>
              </a:rPr>
              <a:t>Biaya</a:t>
            </a:r>
            <a:r>
              <a:rPr lang="en-US" sz="3800" dirty="0" smtClean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tinggi</a:t>
            </a:r>
            <a:r>
              <a:rPr lang="en-US" sz="3800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sz="3800" dirty="0">
                <a:solidFill>
                  <a:schemeClr val="tx1"/>
                </a:solidFill>
              </a:rPr>
              <a:t>Proses yang </a:t>
            </a:r>
            <a:r>
              <a:rPr lang="en-US" sz="3800" dirty="0" err="1">
                <a:solidFill>
                  <a:schemeClr val="tx1"/>
                </a:solidFill>
              </a:rPr>
              <a:t>memakan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waktu</a:t>
            </a:r>
            <a:r>
              <a:rPr lang="en-US" sz="3800" dirty="0">
                <a:solidFill>
                  <a:schemeClr val="tx1"/>
                </a:solidFill>
              </a:rPr>
              <a:t> lama</a:t>
            </a:r>
            <a:r>
              <a:rPr lang="en-US" sz="3800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sz="3800" dirty="0" err="1">
                <a:solidFill>
                  <a:schemeClr val="tx1"/>
                </a:solidFill>
              </a:rPr>
              <a:t>Bisa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merusak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hubungan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bisnis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antara</a:t>
            </a:r>
            <a:r>
              <a:rPr lang="en-US" sz="3800" dirty="0">
                <a:solidFill>
                  <a:schemeClr val="tx1"/>
                </a:solidFill>
              </a:rPr>
              <a:t> </a:t>
            </a:r>
            <a:r>
              <a:rPr lang="en-US" sz="3800" dirty="0" err="1">
                <a:solidFill>
                  <a:schemeClr val="tx1"/>
                </a:solidFill>
              </a:rPr>
              <a:t>pihak-pihak</a:t>
            </a:r>
            <a:r>
              <a:rPr lang="en-US" sz="3800" dirty="0">
                <a:solidFill>
                  <a:schemeClr val="tx1"/>
                </a:solidFill>
              </a:rPr>
              <a:t> yang </a:t>
            </a:r>
            <a:r>
              <a:rPr lang="en-US" sz="3800" dirty="0" err="1">
                <a:solidFill>
                  <a:schemeClr val="tx1"/>
                </a:solidFill>
              </a:rPr>
              <a:t>terlibat</a:t>
            </a:r>
            <a:r>
              <a:rPr lang="en-US" sz="3400" dirty="0">
                <a:solidFill>
                  <a:schemeClr val="tx1"/>
                </a:solidFill>
              </a:rPr>
              <a:t>.</a:t>
            </a:r>
            <a:endParaRPr lang="en-US" sz="3400" b="1" dirty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endParaRPr lang="en-US" b="1" dirty="0"/>
          </a:p>
          <a:p>
            <a:pPr algn="l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596314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836712"/>
            <a:ext cx="7344816" cy="4802088"/>
          </a:xfrm>
        </p:spPr>
        <p:txBody>
          <a:bodyPr>
            <a:normAutofit fontScale="92500"/>
          </a:bodyPr>
          <a:lstStyle/>
          <a:p>
            <a:r>
              <a:rPr lang="en-US" b="1" dirty="0" err="1">
                <a:solidFill>
                  <a:schemeClr val="tx1"/>
                </a:solidFill>
              </a:rPr>
              <a:t>Tantangan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dalam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Penyelesaian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Sengketa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Bisnis</a:t>
            </a:r>
            <a:endParaRPr lang="en-US" b="1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b="1" dirty="0" err="1" smtClean="0">
                <a:solidFill>
                  <a:schemeClr val="tx1"/>
                </a:solidFill>
              </a:rPr>
              <a:t>Kompleksitas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Sengketa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Banyaknya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aspek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terlibat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sengketa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bisnis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seperti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kontrak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hak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kekayaan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intelektual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peraturan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keuangan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b="1" dirty="0" err="1">
                <a:solidFill>
                  <a:schemeClr val="tx1"/>
                </a:solidFill>
              </a:rPr>
              <a:t>Biaya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Waktu</a:t>
            </a:r>
            <a:r>
              <a:rPr lang="en-US" dirty="0">
                <a:solidFill>
                  <a:schemeClr val="tx1"/>
                </a:solidFill>
              </a:rPr>
              <a:t>: Proses </a:t>
            </a:r>
            <a:r>
              <a:rPr lang="en-US" dirty="0" err="1">
                <a:solidFill>
                  <a:schemeClr val="tx1"/>
                </a:solidFill>
              </a:rPr>
              <a:t>litigasi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arbitrase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bisa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mahal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waktu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sehingga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menjadi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kendala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pelaku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bisnis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b="1" dirty="0" err="1">
                <a:solidFill>
                  <a:schemeClr val="tx1"/>
                </a:solidFill>
              </a:rPr>
              <a:t>Kurangnya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Kesepakatan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Tidak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semua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pihak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mencapai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kesepakatan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mediasi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negosiasi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62851998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7039</TotalTime>
  <Words>579</Words>
  <Application>Microsoft Office PowerPoint</Application>
  <PresentationFormat>On-screen Show (4:3)</PresentationFormat>
  <Paragraphs>105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Cambria</vt:lpstr>
      <vt:lpstr>Crimson Pro Bold</vt:lpstr>
      <vt:lpstr>Montserrat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Adminbsm</cp:lastModifiedBy>
  <cp:revision>633</cp:revision>
  <cp:lastPrinted>2017-08-29T02:54:51Z</cp:lastPrinted>
  <dcterms:created xsi:type="dcterms:W3CDTF">2010-04-18T12:06:30Z</dcterms:created>
  <dcterms:modified xsi:type="dcterms:W3CDTF">2025-01-05T15:34:37Z</dcterms:modified>
</cp:coreProperties>
</file>