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4" r:id="rId7"/>
    <p:sldId id="265" r:id="rId8"/>
    <p:sldId id="266" r:id="rId9"/>
    <p:sldId id="267" r:id="rId10"/>
    <p:sldId id="261" r:id="rId11"/>
    <p:sldId id="269" r:id="rId12"/>
    <p:sldId id="268" r:id="rId13"/>
    <p:sldId id="262" r:id="rId14"/>
    <p:sldId id="263" r:id="rId15"/>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Open Sans" panose="020B0604020202020204" charset="0"/>
      <p:regular r:id="rId20"/>
    </p:embeddedFont>
    <p:embeddedFont>
      <p:font typeface="Open Sans Bold Bold" panose="020B0604020202020204" charset="0"/>
      <p:regular r:id="rId21"/>
    </p:embeddedFont>
    <p:embeddedFont>
      <p:font typeface="Open Sauce" panose="020B0604020202020204" charset="0"/>
      <p:regular r:id="rId22"/>
    </p:embeddedFont>
    <p:embeddedFont>
      <p:font typeface="Tahoma" panose="020B0604030504040204" pitchFamily="34" charset="0"/>
      <p:regular r:id="rId23"/>
      <p:bold r:id="rId24"/>
    </p:embeddedFont>
    <p:embeddedFont>
      <p:font typeface="Tahoma Bold" panose="020B0804030504040204" pitchFamily="3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79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png"/><Relationship Id="rId3" Type="http://schemas.openxmlformats.org/officeDocument/2006/relationships/image" Target="../media/image7.svg"/><Relationship Id="rId7" Type="http://schemas.openxmlformats.org/officeDocument/2006/relationships/image" Target="../media/image3.png"/><Relationship Id="rId12" Type="http://schemas.openxmlformats.org/officeDocument/2006/relationships/hyperlink" Target="https://en-m-wikipedia-org.translate.goog/wiki/International_Phonetic_Alphabet?_x_tr_sl=en&amp;_x_tr_tl=id&amp;_x_tr_hl=id&amp;_x_tr_pto=tc"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hyperlink" Target="https://en-m-wikipedia-org.translate.goog/wiki/Symbols?_x_tr_sl=en&amp;_x_tr_tl=id&amp;_x_tr_hl=id&amp;_x_tr_pto=tc" TargetMode="External"/><Relationship Id="rId5" Type="http://schemas.openxmlformats.org/officeDocument/2006/relationships/image" Target="../media/image9.svg"/><Relationship Id="rId10" Type="http://schemas.openxmlformats.org/officeDocument/2006/relationships/hyperlink" Target="https://en-m-wikipedia-org.translate.goog/wiki/Phone_(phonetics)?_x_tr_sl=en&amp;_x_tr_tl=id&amp;_x_tr_hl=id&amp;_x_tr_pto=tc" TargetMode="External"/><Relationship Id="rId4" Type="http://schemas.openxmlformats.org/officeDocument/2006/relationships/image" Target="../media/image8.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567" r="-17567"/>
            </a:stretch>
          </a:blipFill>
        </p:spPr>
      </p:sp>
      <p:sp>
        <p:nvSpPr>
          <p:cNvPr id="3" name="TextBox 3"/>
          <p:cNvSpPr txBox="1"/>
          <p:nvPr/>
        </p:nvSpPr>
        <p:spPr>
          <a:xfrm>
            <a:off x="8508869" y="3333033"/>
            <a:ext cx="8750431" cy="503215"/>
          </a:xfrm>
          <a:prstGeom prst="rect">
            <a:avLst/>
          </a:prstGeom>
        </p:spPr>
        <p:txBody>
          <a:bodyPr lIns="0" tIns="0" rIns="0" bIns="0" rtlCol="0" anchor="t">
            <a:spAutoFit/>
          </a:bodyPr>
          <a:lstStyle/>
          <a:p>
            <a:pPr algn="r">
              <a:lnSpc>
                <a:spcPts val="4199"/>
              </a:lnSpc>
              <a:spcBef>
                <a:spcPct val="0"/>
              </a:spcBef>
            </a:pPr>
            <a:r>
              <a:rPr lang="en-US" sz="2999" spc="110" dirty="0">
                <a:solidFill>
                  <a:srgbClr val="FFFFFF"/>
                </a:solidFill>
                <a:latin typeface="Open Sans"/>
              </a:rPr>
              <a:t>PERTEMUAN KE: 11</a:t>
            </a:r>
          </a:p>
        </p:txBody>
      </p:sp>
      <p:grpSp>
        <p:nvGrpSpPr>
          <p:cNvPr id="4" name="Group 4"/>
          <p:cNvGrpSpPr/>
          <p:nvPr/>
        </p:nvGrpSpPr>
        <p:grpSpPr>
          <a:xfrm>
            <a:off x="-276225" y="360178"/>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698132" y="165752"/>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3"/>
              <a:stretch>
                <a:fillRect/>
              </a:stretch>
            </a:blipFill>
          </p:spPr>
        </p:sp>
        <p:sp>
          <p:nvSpPr>
            <p:cNvPr id="9" name="Freeform 9"/>
            <p:cNvSpPr/>
            <p:nvPr/>
          </p:nvSpPr>
          <p:spPr>
            <a:xfrm>
              <a:off x="451085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4"/>
              <a:stretch>
                <a:fillRect/>
              </a:stretch>
            </a:blipFill>
          </p:spPr>
        </p:sp>
        <p:sp>
          <p:nvSpPr>
            <p:cNvPr id="10" name="Freeform 10"/>
            <p:cNvSpPr/>
            <p:nvPr/>
          </p:nvSpPr>
          <p:spPr>
            <a:xfrm>
              <a:off x="8168756"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5"/>
              <a:stretch>
                <a:fillRect/>
              </a:stretch>
            </a:blipFill>
          </p:spPr>
        </p:sp>
        <p:sp>
          <p:nvSpPr>
            <p:cNvPr id="11" name="Freeform 11"/>
            <p:cNvSpPr/>
            <p:nvPr/>
          </p:nvSpPr>
          <p:spPr>
            <a:xfrm>
              <a:off x="6290849"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6"/>
              <a:stretch>
                <a:fillRect/>
              </a:stretch>
            </a:blipFill>
          </p:spPr>
        </p:sp>
      </p:grpSp>
      <p:sp>
        <p:nvSpPr>
          <p:cNvPr id="12" name="TextBox 12"/>
          <p:cNvSpPr txBox="1"/>
          <p:nvPr/>
        </p:nvSpPr>
        <p:spPr>
          <a:xfrm>
            <a:off x="8508869" y="5912433"/>
            <a:ext cx="8750431" cy="1235658"/>
          </a:xfrm>
          <a:prstGeom prst="rect">
            <a:avLst/>
          </a:prstGeom>
        </p:spPr>
        <p:txBody>
          <a:bodyPr lIns="0" tIns="0" rIns="0" bIns="0" rtlCol="0" anchor="t">
            <a:spAutoFit/>
          </a:bodyPr>
          <a:lstStyle/>
          <a:p>
            <a:pPr algn="r">
              <a:lnSpc>
                <a:spcPts val="9307"/>
              </a:lnSpc>
            </a:pPr>
            <a:r>
              <a:rPr lang="en-US" sz="8863" spc="124">
                <a:solidFill>
                  <a:srgbClr val="FFFFFF"/>
                </a:solidFill>
                <a:latin typeface="Open Sans Bold Bold"/>
              </a:rPr>
              <a:t>KULIAH</a:t>
            </a:r>
          </a:p>
        </p:txBody>
      </p:sp>
      <p:sp>
        <p:nvSpPr>
          <p:cNvPr id="13" name="TextBox 13"/>
          <p:cNvSpPr txBox="1"/>
          <p:nvPr/>
        </p:nvSpPr>
        <p:spPr>
          <a:xfrm>
            <a:off x="1028700" y="4562475"/>
            <a:ext cx="16230600" cy="1192634"/>
          </a:xfrm>
          <a:prstGeom prst="rect">
            <a:avLst/>
          </a:prstGeom>
        </p:spPr>
        <p:txBody>
          <a:bodyPr wrap="square" lIns="0" tIns="0" rIns="0" bIns="0" rtlCol="0" anchor="t">
            <a:spAutoFit/>
          </a:bodyPr>
          <a:lstStyle/>
          <a:p>
            <a:pPr algn="r">
              <a:lnSpc>
                <a:spcPts val="9307"/>
              </a:lnSpc>
            </a:pPr>
            <a:r>
              <a:rPr lang="en-US" sz="8863" spc="124" dirty="0">
                <a:solidFill>
                  <a:srgbClr val="FFDE59"/>
                </a:solidFill>
                <a:latin typeface="Open Sans Bold Bold"/>
              </a:rPr>
              <a:t>SPEECH RECOGNITION</a:t>
            </a:r>
          </a:p>
        </p:txBody>
      </p:sp>
      <p:sp>
        <p:nvSpPr>
          <p:cNvPr id="14" name="TextBox 14"/>
          <p:cNvSpPr txBox="1"/>
          <p:nvPr/>
        </p:nvSpPr>
        <p:spPr>
          <a:xfrm>
            <a:off x="8508869" y="7406283"/>
            <a:ext cx="8750431" cy="503215"/>
          </a:xfrm>
          <a:prstGeom prst="rect">
            <a:avLst/>
          </a:prstGeom>
        </p:spPr>
        <p:txBody>
          <a:bodyPr lIns="0" tIns="0" rIns="0" bIns="0" rtlCol="0" anchor="t">
            <a:spAutoFit/>
          </a:bodyPr>
          <a:lstStyle/>
          <a:p>
            <a:pPr algn="r">
              <a:lnSpc>
                <a:spcPts val="4199"/>
              </a:lnSpc>
              <a:spcBef>
                <a:spcPct val="0"/>
              </a:spcBef>
            </a:pPr>
            <a:r>
              <a:rPr lang="en-US" sz="2999" spc="110" dirty="0">
                <a:solidFill>
                  <a:srgbClr val="FFFFFF"/>
                </a:solidFill>
                <a:latin typeface="Open Sans"/>
              </a:rPr>
              <a:t>OLEH: NENI PURWATI</a:t>
            </a:r>
          </a:p>
        </p:txBody>
      </p:sp>
      <p:sp>
        <p:nvSpPr>
          <p:cNvPr id="16" name="TextBox 16"/>
          <p:cNvSpPr txBox="1"/>
          <p:nvPr/>
        </p:nvSpPr>
        <p:spPr>
          <a:xfrm>
            <a:off x="7021065" y="603316"/>
            <a:ext cx="10238235" cy="763270"/>
          </a:xfrm>
          <a:prstGeom prst="rect">
            <a:avLst/>
          </a:prstGeom>
        </p:spPr>
        <p:txBody>
          <a:bodyPr lIns="0" tIns="0" rIns="0" bIns="0" rtlCol="0" anchor="t">
            <a:spAutoFit/>
          </a:bodyPr>
          <a:lstStyle/>
          <a:p>
            <a:pPr algn="r">
              <a:lnSpc>
                <a:spcPts val="3079"/>
              </a:lnSpc>
            </a:pPr>
            <a:r>
              <a:rPr lang="en-US" sz="2199" spc="204">
                <a:solidFill>
                  <a:srgbClr val="FFFFFF"/>
                </a:solidFill>
                <a:latin typeface="Open Sauce"/>
              </a:rPr>
              <a:t>DATA SCIENCE DARMAJAYA</a:t>
            </a:r>
          </a:p>
          <a:p>
            <a:pPr algn="r">
              <a:lnSpc>
                <a:spcPts val="3079"/>
              </a:lnSpc>
              <a:spcBef>
                <a:spcPct val="0"/>
              </a:spcBef>
            </a:pPr>
            <a:r>
              <a:rPr lang="en-US" sz="2199" spc="204">
                <a:solidFill>
                  <a:srgbClr val="FFFFFF"/>
                </a:solidFill>
                <a:latin typeface="Open Sauce"/>
              </a:rPr>
              <a:t> “YOUR BEST FUTURE IN DATA”</a:t>
            </a:r>
          </a:p>
        </p:txBody>
      </p:sp>
      <p:sp>
        <p:nvSpPr>
          <p:cNvPr id="18" name="TextBox 12">
            <a:extLst>
              <a:ext uri="{FF2B5EF4-FFF2-40B4-BE49-F238E27FC236}">
                <a16:creationId xmlns:a16="http://schemas.microsoft.com/office/drawing/2014/main" id="{B98B7DCD-E896-4039-BF59-9217F00E117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810282" y="1759208"/>
            <a:ext cx="12362918"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Automatic Speech Recognition Tools</a:t>
            </a:r>
          </a:p>
        </p:txBody>
      </p:sp>
      <p:sp>
        <p:nvSpPr>
          <p:cNvPr id="14" name="TextBox 14"/>
          <p:cNvSpPr txBox="1"/>
          <p:nvPr/>
        </p:nvSpPr>
        <p:spPr>
          <a:xfrm>
            <a:off x="762000" y="2957931"/>
            <a:ext cx="16687800" cy="5416868"/>
          </a:xfrm>
          <a:prstGeom prst="rect">
            <a:avLst/>
          </a:prstGeom>
        </p:spPr>
        <p:txBody>
          <a:bodyPr wrap="square" lIns="0" tIns="0" rIns="0" bIns="0" rtlCol="0" anchor="t">
            <a:spAutoFit/>
          </a:bodyPr>
          <a:lstStyle/>
          <a:p>
            <a:pPr algn="just"/>
            <a:r>
              <a:rPr lang="id-ID" sz="3200" dirty="0">
                <a:solidFill>
                  <a:schemeClr val="bg1"/>
                </a:solidFill>
              </a:rPr>
              <a:t>Automatic speech recognition (ASR) atau hanya pengenalan ucapan, atau pengenalan ucapan berbasis komputer, adalah proses mengubah ucapan menjadi rangkaian kata, menggunakan beberapa algoritma yang telah diimplementasikan sebagai program. Cara standar untuk melakukan hal ini adalah dengan terlebih dahulu membagi ucapan dalam bentuk gelombang ucapan sehubungan dengan parameter pengenalan ucapan tertentu. Beberapa diantaranya adalah: adanya aktivitas suara, durasi, nada, kualitas suara, intensitas suara, rasio S/N (signal to noise), dan kekuatan </a:t>
            </a:r>
            <a:r>
              <a:rPr lang="en-US" sz="3200" i="1" dirty="0">
                <a:solidFill>
                  <a:schemeClr val="bg1"/>
                </a:solidFill>
              </a:rPr>
              <a:t>l</a:t>
            </a:r>
            <a:r>
              <a:rPr lang="id-ID" sz="3200" i="1" dirty="0">
                <a:solidFill>
                  <a:schemeClr val="bg1"/>
                </a:solidFill>
              </a:rPr>
              <a:t>ombard effect</a:t>
            </a:r>
            <a:r>
              <a:rPr lang="en-US" sz="3200" i="1" dirty="0">
                <a:solidFill>
                  <a:schemeClr val="bg1"/>
                </a:solidFill>
              </a:rPr>
              <a:t> </a:t>
            </a:r>
            <a:r>
              <a:rPr lang="en-US" sz="3200" dirty="0">
                <a:solidFill>
                  <a:schemeClr val="bg1"/>
                </a:solidFill>
              </a:rPr>
              <a:t>(k</a:t>
            </a:r>
            <a:r>
              <a:rPr lang="id-ID" sz="3200" dirty="0">
                <a:solidFill>
                  <a:schemeClr val="bg1"/>
                </a:solidFill>
              </a:rPr>
              <a:t>ecenderungan yang tidak disengaja dari penutur</a:t>
            </a:r>
            <a:r>
              <a:rPr lang="en-US" sz="3200" dirty="0">
                <a:solidFill>
                  <a:schemeClr val="bg1"/>
                </a:solidFill>
              </a:rPr>
              <a:t>an</a:t>
            </a:r>
            <a:r>
              <a:rPr lang="id-ID" sz="3200" dirty="0">
                <a:solidFill>
                  <a:schemeClr val="bg1"/>
                </a:solidFill>
              </a:rPr>
              <a:t> untuk meningkatkan upaya vokalnya terutama ketika berbicara di latar belakang yang keras untuk meningkatkan kemampuan mendengar suaranya</a:t>
            </a:r>
            <a:r>
              <a:rPr lang="en-US" sz="3200" dirty="0">
                <a:solidFill>
                  <a:schemeClr val="bg1"/>
                </a:solidFill>
              </a:rPr>
              <a:t>).</a:t>
            </a:r>
            <a:r>
              <a:rPr lang="id-ID" sz="3200" dirty="0">
                <a:solidFill>
                  <a:schemeClr val="bg1"/>
                </a:solidFill>
              </a:rPr>
              <a:t> Karena efek Lombard, tidak hanya kenyaringan yang meningkat, tetapi juga fitur akustik lainnya seperti nada, laju, dan durasi suku kata. Efek Lombard juga menghasilkan peningkatan rasio signal-to-noise dari sinyal speaker.</a:t>
            </a:r>
          </a:p>
        </p:txBody>
      </p:sp>
      <p:sp>
        <p:nvSpPr>
          <p:cNvPr id="16" name="TextBox 12">
            <a:extLst>
              <a:ext uri="{FF2B5EF4-FFF2-40B4-BE49-F238E27FC236}">
                <a16:creationId xmlns:a16="http://schemas.microsoft.com/office/drawing/2014/main" id="{91E924D1-8D04-4A2C-B242-8D01B1C27410}"/>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810282" y="1759208"/>
            <a:ext cx="12362918"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Automatic Speech Recognition Tools</a:t>
            </a:r>
          </a:p>
        </p:txBody>
      </p:sp>
      <p:sp>
        <p:nvSpPr>
          <p:cNvPr id="14" name="TextBox 14"/>
          <p:cNvSpPr txBox="1"/>
          <p:nvPr/>
        </p:nvSpPr>
        <p:spPr>
          <a:xfrm>
            <a:off x="800868" y="2687810"/>
            <a:ext cx="16687800" cy="6463308"/>
          </a:xfrm>
          <a:prstGeom prst="rect">
            <a:avLst/>
          </a:prstGeom>
        </p:spPr>
        <p:txBody>
          <a:bodyPr wrap="square" lIns="0" tIns="0" rIns="0" bIns="0" rtlCol="0" anchor="t">
            <a:spAutoFit/>
          </a:bodyPr>
          <a:lstStyle/>
          <a:p>
            <a:pPr algn="just"/>
            <a:r>
              <a:rPr lang="id-ID" sz="2800" i="1" dirty="0">
                <a:solidFill>
                  <a:schemeClr val="bg1"/>
                </a:solidFill>
              </a:rPr>
              <a:t>Concept of Features</a:t>
            </a:r>
            <a:r>
              <a:rPr lang="en-US" sz="2800" i="1" dirty="0">
                <a:solidFill>
                  <a:schemeClr val="bg1"/>
                </a:solidFill>
              </a:rPr>
              <a:t> </a:t>
            </a:r>
            <a:r>
              <a:rPr lang="en-US" sz="2800" dirty="0">
                <a:solidFill>
                  <a:schemeClr val="bg1"/>
                </a:solidFill>
              </a:rPr>
              <a:t>(</a:t>
            </a:r>
            <a:r>
              <a:rPr lang="id-ID" sz="2800" dirty="0">
                <a:solidFill>
                  <a:schemeClr val="bg1"/>
                </a:solidFill>
              </a:rPr>
              <a:t>Konsep Fitur</a:t>
            </a:r>
            <a:r>
              <a:rPr lang="en-US" sz="2800" dirty="0">
                <a:solidFill>
                  <a:schemeClr val="bg1"/>
                </a:solidFill>
              </a:rPr>
              <a:t>)</a:t>
            </a:r>
          </a:p>
          <a:p>
            <a:pPr algn="just"/>
            <a:r>
              <a:rPr lang="id-ID" sz="2800" dirty="0">
                <a:solidFill>
                  <a:schemeClr val="bg1"/>
                </a:solidFill>
              </a:rPr>
              <a:t>Parameter atau nilai dalam sinyal bentuk gelombang lengkap untuk suatu ucapan tertentu sangatlah besar. Oleh karena itu, untuk mengoptimalkannya, pidato tertentu dibagi menjadi sejumlah besar frame, sehingga setiap frame memiliki panjang yang kecil, biasanya 10 milidetik. Setiap frame digunakan untuk mengekstrak 39 fitur berbeda, yaitu 39 nilai numerik berbeda mewakili ucapan yang dioptimalkan ke 1 frame. Nilai-nilai dari satu frame ini disebut vektor fitur. Setiap vektor yang sesuai dengan segmen pidato sepuluh milidetik adalah representasi numerik dari pidato dengan durasi tersebut.</a:t>
            </a:r>
            <a:endParaRPr lang="en-US" sz="2800" i="1" dirty="0">
              <a:solidFill>
                <a:schemeClr val="bg1"/>
              </a:solidFill>
            </a:endParaRPr>
          </a:p>
          <a:p>
            <a:pPr algn="just"/>
            <a:r>
              <a:rPr lang="en-US" sz="2800" i="1" dirty="0">
                <a:solidFill>
                  <a:schemeClr val="bg1"/>
                </a:solidFill>
              </a:rPr>
              <a:t>Concept of Model</a:t>
            </a:r>
            <a:r>
              <a:rPr lang="id-ID" sz="2800" dirty="0">
                <a:solidFill>
                  <a:schemeClr val="bg1"/>
                </a:solidFill>
              </a:rPr>
              <a:t> </a:t>
            </a:r>
            <a:r>
              <a:rPr lang="en-US" sz="2800" dirty="0">
                <a:solidFill>
                  <a:schemeClr val="bg1"/>
                </a:solidFill>
              </a:rPr>
              <a:t>(</a:t>
            </a:r>
            <a:r>
              <a:rPr lang="id-ID" sz="2800" dirty="0">
                <a:solidFill>
                  <a:schemeClr val="bg1"/>
                </a:solidFill>
              </a:rPr>
              <a:t>Konsep Model</a:t>
            </a:r>
            <a:r>
              <a:rPr lang="en-US" sz="2800" dirty="0">
                <a:solidFill>
                  <a:schemeClr val="bg1"/>
                </a:solidFill>
              </a:rPr>
              <a:t>)</a:t>
            </a:r>
          </a:p>
          <a:p>
            <a:pPr algn="just"/>
            <a:r>
              <a:rPr lang="en-US" sz="2800" dirty="0">
                <a:solidFill>
                  <a:schemeClr val="bg1"/>
                </a:solidFill>
              </a:rPr>
              <a:t>Dip</a:t>
            </a:r>
            <a:r>
              <a:rPr lang="id-ID" sz="2800" dirty="0">
                <a:solidFill>
                  <a:schemeClr val="bg1"/>
                </a:solidFill>
              </a:rPr>
              <a:t>erlukan model matematika, yang disebut model konsep, yang memiliki representasi untuk mengumpulkan atribut-atribut umum dari kata-kata yang diucapkan. Model seperti ini perlu dievaluasi berdasarkan berbagai karakteristiknya, seperti seberapa adaptif model tersebut terhadap perubahan situasi, seberapa baik model tersebut dapat diterapkan dalam praktik, dan seberapa baik model tersebut dapat dikonfigurasi</a:t>
            </a:r>
            <a:r>
              <a:rPr lang="en-US" sz="2800" dirty="0">
                <a:solidFill>
                  <a:schemeClr val="bg1"/>
                </a:solidFill>
              </a:rPr>
              <a:t>.</a:t>
            </a:r>
            <a:endParaRPr lang="en-US" sz="2800" i="1" dirty="0">
              <a:solidFill>
                <a:schemeClr val="bg1"/>
              </a:solidFill>
            </a:endParaRPr>
          </a:p>
          <a:p>
            <a:pPr algn="just"/>
            <a:r>
              <a:rPr lang="en-US" sz="2800" i="1" dirty="0">
                <a:solidFill>
                  <a:schemeClr val="bg1"/>
                </a:solidFill>
              </a:rPr>
              <a:t>Concept of Matching Process (</a:t>
            </a:r>
            <a:r>
              <a:rPr lang="id-ID" sz="2800" dirty="0">
                <a:solidFill>
                  <a:schemeClr val="bg1"/>
                </a:solidFill>
              </a:rPr>
              <a:t>Konsep Proses</a:t>
            </a:r>
            <a:r>
              <a:rPr lang="en-US" sz="2800" dirty="0">
                <a:solidFill>
                  <a:schemeClr val="bg1"/>
                </a:solidFill>
              </a:rPr>
              <a:t>)</a:t>
            </a:r>
            <a:r>
              <a:rPr lang="id-ID" sz="2800" dirty="0">
                <a:solidFill>
                  <a:schemeClr val="bg1"/>
                </a:solidFill>
              </a:rPr>
              <a:t> </a:t>
            </a:r>
            <a:endParaRPr lang="en-US" sz="2800" dirty="0">
              <a:solidFill>
                <a:schemeClr val="bg1"/>
              </a:solidFill>
            </a:endParaRPr>
          </a:p>
          <a:p>
            <a:pPr algn="just"/>
            <a:r>
              <a:rPr lang="id-ID" sz="2800" dirty="0">
                <a:solidFill>
                  <a:schemeClr val="bg1"/>
                </a:solidFill>
              </a:rPr>
              <a:t>Pencocokan Membutuhkan banyak waktu untuk membandingkan vektor fitur dengan semua model. Oleh karena itu, pencarian harus dioptimalkan untuk memilih varian yang paling cocok.</a:t>
            </a:r>
            <a:endParaRPr lang="id-ID" sz="3200" dirty="0">
              <a:solidFill>
                <a:schemeClr val="bg1"/>
              </a:solidFill>
            </a:endParaRPr>
          </a:p>
        </p:txBody>
      </p:sp>
      <p:sp>
        <p:nvSpPr>
          <p:cNvPr id="16" name="TextBox 12">
            <a:extLst>
              <a:ext uri="{FF2B5EF4-FFF2-40B4-BE49-F238E27FC236}">
                <a16:creationId xmlns:a16="http://schemas.microsoft.com/office/drawing/2014/main" id="{91E924D1-8D04-4A2C-B242-8D01B1C27410}"/>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4161423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810282" y="1759208"/>
            <a:ext cx="4590518" cy="626745"/>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CONCLUSION</a:t>
            </a:r>
          </a:p>
        </p:txBody>
      </p:sp>
      <p:sp>
        <p:nvSpPr>
          <p:cNvPr id="14" name="TextBox 14"/>
          <p:cNvSpPr txBox="1"/>
          <p:nvPr/>
        </p:nvSpPr>
        <p:spPr>
          <a:xfrm>
            <a:off x="723900" y="2635448"/>
            <a:ext cx="16840200" cy="6540252"/>
          </a:xfrm>
          <a:prstGeom prst="rect">
            <a:avLst/>
          </a:prstGeom>
        </p:spPr>
        <p:txBody>
          <a:bodyPr wrap="square" lIns="0" tIns="0" rIns="0" bIns="0" rtlCol="0" anchor="t">
            <a:spAutoFit/>
          </a:bodyPr>
          <a:lstStyle/>
          <a:p>
            <a:pPr algn="just">
              <a:lnSpc>
                <a:spcPts val="3400"/>
              </a:lnSpc>
            </a:pPr>
            <a:r>
              <a:rPr lang="id-ID" sz="3200" dirty="0">
                <a:solidFill>
                  <a:schemeClr val="bg1"/>
                </a:solidFill>
              </a:rPr>
              <a:t>Pengenalan suara dianggap sebagai masa depan antarmuka komputer. Pada dasarnya ada dua mode penerapan pengenalan ucapan: </a:t>
            </a:r>
            <a:endParaRPr lang="en-US" sz="3200" dirty="0">
              <a:solidFill>
                <a:schemeClr val="bg1"/>
              </a:solidFill>
            </a:endParaRPr>
          </a:p>
          <a:p>
            <a:pPr marL="514350" indent="-514350" algn="just">
              <a:lnSpc>
                <a:spcPts val="3400"/>
              </a:lnSpc>
              <a:buAutoNum type="arabicPeriod"/>
            </a:pPr>
            <a:r>
              <a:rPr lang="id-ID" sz="3200" dirty="0">
                <a:solidFill>
                  <a:schemeClr val="bg1"/>
                </a:solidFill>
              </a:rPr>
              <a:t>Menggunakan ucapan sebagai masukan, atau </a:t>
            </a:r>
            <a:endParaRPr lang="en-US" sz="3200" dirty="0">
              <a:solidFill>
                <a:schemeClr val="bg1"/>
              </a:solidFill>
            </a:endParaRPr>
          </a:p>
          <a:p>
            <a:pPr marL="514350" indent="-514350" algn="just">
              <a:lnSpc>
                <a:spcPts val="3400"/>
              </a:lnSpc>
              <a:buAutoNum type="arabicPeriod"/>
            </a:pPr>
            <a:r>
              <a:rPr lang="id-ID" sz="3200" dirty="0">
                <a:solidFill>
                  <a:schemeClr val="bg1"/>
                </a:solidFill>
              </a:rPr>
              <a:t>Sebagai data atau pengetahuan. </a:t>
            </a:r>
            <a:endParaRPr lang="en-US" sz="3200" dirty="0">
              <a:solidFill>
                <a:schemeClr val="bg1"/>
              </a:solidFill>
            </a:endParaRPr>
          </a:p>
          <a:p>
            <a:pPr algn="just">
              <a:lnSpc>
                <a:spcPts val="3400"/>
              </a:lnSpc>
            </a:pPr>
            <a:r>
              <a:rPr lang="id-ID" sz="3200" dirty="0">
                <a:solidFill>
                  <a:schemeClr val="bg1"/>
                </a:solidFill>
              </a:rPr>
              <a:t>Layanan suara adalah rangkaian dialog interaksi antara pengguna dan platform implementasi, dan server dokumen, yang dapat berada di luar platform implementasi, dan dapat menyediakan dialog-dialognya. Sistem berupaya menyimpulkan rangkaian kata yang diucapkan yang dapat menghasilkan rangkaian akustik yang diamati, menggunakan pendekatan probabilistik Bayesian, yang pada dasarnya merupakan proses pencarian hipotesis. Model yang digunakan untuk AR adalah: Model bahasa (mencari urutan kata yang paling mungkin), Model akustik (menghitung probabilitas komponen vektor fitur), dan model Hidden Markov (mesin keadaan terbatas probabilistik). Ada sejumlah perangkat lunak, sebagian besar bersumber terbuka, untuk pengenalan ucapan, sintesis ucapan, serta untuk penelitian dalam pengenalan ucapan otomatis. Kemudian dengan menggunakan berbagai model teori probabilitas, perkirakan kemungkinan teks yang kemungkinan besar akan menghasilkan ujaran tersebut. </a:t>
            </a:r>
            <a:endParaRPr lang="en-US" sz="3000" dirty="0">
              <a:solidFill>
                <a:schemeClr val="bg1"/>
              </a:solidFill>
              <a:latin typeface="Tahoma"/>
            </a:endParaRPr>
          </a:p>
        </p:txBody>
      </p:sp>
      <p:sp>
        <p:nvSpPr>
          <p:cNvPr id="16" name="TextBox 12">
            <a:extLst>
              <a:ext uri="{FF2B5EF4-FFF2-40B4-BE49-F238E27FC236}">
                <a16:creationId xmlns:a16="http://schemas.microsoft.com/office/drawing/2014/main" id="{91E924D1-8D04-4A2C-B242-8D01B1C27410}"/>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205224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1" y="2221558"/>
            <a:ext cx="7161912" cy="626745"/>
          </a:xfrm>
          <a:prstGeom prst="rect">
            <a:avLst/>
          </a:prstGeom>
        </p:spPr>
        <p:txBody>
          <a:bodyPr lIns="0" tIns="0" rIns="0" bIns="0" rtlCol="0" anchor="t">
            <a:spAutoFit/>
          </a:bodyPr>
          <a:lstStyle/>
          <a:p>
            <a:pPr>
              <a:lnSpc>
                <a:spcPts val="4799"/>
              </a:lnSpc>
              <a:spcBef>
                <a:spcPct val="0"/>
              </a:spcBef>
            </a:pPr>
            <a:r>
              <a:rPr lang="en-US" sz="4799">
                <a:solidFill>
                  <a:srgbClr val="F6F3E4"/>
                </a:solidFill>
                <a:latin typeface="Tahoma Bold"/>
              </a:rPr>
              <a:t>REFERENCES</a:t>
            </a:r>
          </a:p>
        </p:txBody>
      </p:sp>
      <p:sp>
        <p:nvSpPr>
          <p:cNvPr id="14" name="TextBox 14"/>
          <p:cNvSpPr txBox="1"/>
          <p:nvPr/>
        </p:nvSpPr>
        <p:spPr>
          <a:xfrm>
            <a:off x="1956321" y="3431272"/>
            <a:ext cx="14667435" cy="1308050"/>
          </a:xfrm>
          <a:prstGeom prst="rect">
            <a:avLst/>
          </a:prstGeom>
        </p:spPr>
        <p:txBody>
          <a:bodyPr lIns="0" tIns="0" rIns="0" bIns="0" rtlCol="0" anchor="t">
            <a:spAutoFit/>
          </a:bodyPr>
          <a:lstStyle/>
          <a:p>
            <a:pPr algn="just">
              <a:lnSpc>
                <a:spcPts val="3400"/>
              </a:lnSpc>
            </a:pPr>
            <a:r>
              <a:rPr lang="en-US" sz="3400" dirty="0" err="1">
                <a:solidFill>
                  <a:srgbClr val="F6F3E4"/>
                </a:solidFill>
                <a:latin typeface="Tahoma"/>
              </a:rPr>
              <a:t>Charu</a:t>
            </a:r>
            <a:r>
              <a:rPr lang="en-US" sz="3400" dirty="0">
                <a:solidFill>
                  <a:srgbClr val="F6F3E4"/>
                </a:solidFill>
                <a:latin typeface="Tahoma"/>
              </a:rPr>
              <a:t> C. Aggarwal, 2021, Artiﬁcial Intelligence a Textbook, Springer. </a:t>
            </a:r>
          </a:p>
          <a:p>
            <a:pPr algn="just">
              <a:lnSpc>
                <a:spcPts val="3400"/>
              </a:lnSpc>
            </a:pPr>
            <a:endParaRPr lang="en-US" sz="3400" dirty="0">
              <a:solidFill>
                <a:srgbClr val="F6F3E4"/>
              </a:solidFill>
              <a:latin typeface="Tahoma"/>
            </a:endParaRPr>
          </a:p>
          <a:p>
            <a:pPr algn="just">
              <a:lnSpc>
                <a:spcPts val="3400"/>
              </a:lnSpc>
            </a:pPr>
            <a:r>
              <a:rPr lang="en-US" sz="3400" dirty="0">
                <a:solidFill>
                  <a:srgbClr val="F6F3E4"/>
                </a:solidFill>
                <a:latin typeface="Tahoma"/>
              </a:rPr>
              <a:t>K. R. Chowdhary, 2020, Fundamentals of Artiﬁcial Intelligence, Springer. </a:t>
            </a:r>
          </a:p>
        </p:txBody>
      </p:sp>
      <p:sp>
        <p:nvSpPr>
          <p:cNvPr id="15" name="TextBox 12">
            <a:extLst>
              <a:ext uri="{FF2B5EF4-FFF2-40B4-BE49-F238E27FC236}">
                <a16:creationId xmlns:a16="http://schemas.microsoft.com/office/drawing/2014/main" id="{28CCA68F-5A1B-4FB7-81DC-94EF219CF0F4}"/>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567" r="-17567"/>
            </a:stretch>
          </a:blipFill>
        </p:spPr>
      </p:sp>
      <p:sp>
        <p:nvSpPr>
          <p:cNvPr id="3" name="TextBox 3"/>
          <p:cNvSpPr txBox="1"/>
          <p:nvPr/>
        </p:nvSpPr>
        <p:spPr>
          <a:xfrm>
            <a:off x="1028700" y="7007043"/>
            <a:ext cx="9918127" cy="1623980"/>
          </a:xfrm>
          <a:prstGeom prst="rect">
            <a:avLst/>
          </a:prstGeom>
        </p:spPr>
        <p:txBody>
          <a:bodyPr lIns="0" tIns="0" rIns="0" bIns="0" rtlCol="0" anchor="t">
            <a:spAutoFit/>
          </a:bodyPr>
          <a:lstStyle/>
          <a:p>
            <a:pPr>
              <a:lnSpc>
                <a:spcPts val="13389"/>
              </a:lnSpc>
            </a:pPr>
            <a:r>
              <a:rPr lang="en-US" sz="9563" spc="889">
                <a:solidFill>
                  <a:srgbClr val="FFFFFF"/>
                </a:solidFill>
                <a:latin typeface="Open Sans Bold Bold"/>
              </a:rPr>
              <a:t>THANK YOU!!</a:t>
            </a:r>
          </a:p>
        </p:txBody>
      </p:sp>
      <p:sp>
        <p:nvSpPr>
          <p:cNvPr id="4" name="TextBox 4"/>
          <p:cNvSpPr txBox="1"/>
          <p:nvPr/>
        </p:nvSpPr>
        <p:spPr>
          <a:xfrm>
            <a:off x="1028700" y="8885555"/>
            <a:ext cx="10238235" cy="372745"/>
          </a:xfrm>
          <a:prstGeom prst="rect">
            <a:avLst/>
          </a:prstGeom>
        </p:spPr>
        <p:txBody>
          <a:bodyPr lIns="0" tIns="0" rIns="0" bIns="0" rtlCol="0" anchor="t">
            <a:spAutoFit/>
          </a:bodyPr>
          <a:lstStyle/>
          <a:p>
            <a:pPr>
              <a:lnSpc>
                <a:spcPts val="3079"/>
              </a:lnSpc>
              <a:spcBef>
                <a:spcPct val="0"/>
              </a:spcBef>
            </a:pPr>
            <a:r>
              <a:rPr lang="en-US" sz="2199" spc="204">
                <a:solidFill>
                  <a:srgbClr val="FFFFFF"/>
                </a:solidFill>
                <a:latin typeface="Open Sauce"/>
              </a:rPr>
              <a:t>DATA SCIENCE DARMAJAYA “YOUR BEST FUTURE IN DATA”</a:t>
            </a:r>
          </a:p>
        </p:txBody>
      </p:sp>
      <p:grpSp>
        <p:nvGrpSpPr>
          <p:cNvPr id="5" name="Group 5"/>
          <p:cNvGrpSpPr/>
          <p:nvPr/>
        </p:nvGrpSpPr>
        <p:grpSpPr>
          <a:xfrm>
            <a:off x="-276225" y="360178"/>
            <a:ext cx="7683351" cy="897122"/>
            <a:chOff x="0" y="0"/>
            <a:chExt cx="10244467" cy="1196163"/>
          </a:xfrm>
        </p:grpSpPr>
        <p:grpSp>
          <p:nvGrpSpPr>
            <p:cNvPr id="6" name="Group 6"/>
            <p:cNvGrpSpPr/>
            <p:nvPr/>
          </p:nvGrpSpPr>
          <p:grpSpPr>
            <a:xfrm>
              <a:off x="0" y="0"/>
              <a:ext cx="10244467" cy="1196163"/>
              <a:chOff x="0" y="0"/>
              <a:chExt cx="2449405" cy="285997"/>
            </a:xfrm>
          </p:grpSpPr>
          <p:sp>
            <p:nvSpPr>
              <p:cNvPr id="7" name="Freeform 7"/>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8" name="TextBox 8"/>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9" name="Freeform 9"/>
            <p:cNvSpPr/>
            <p:nvPr/>
          </p:nvSpPr>
          <p:spPr>
            <a:xfrm>
              <a:off x="698132" y="165752"/>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3"/>
              <a:stretch>
                <a:fillRect/>
              </a:stretch>
            </a:blipFill>
          </p:spPr>
        </p:sp>
        <p:sp>
          <p:nvSpPr>
            <p:cNvPr id="10" name="Freeform 10"/>
            <p:cNvSpPr/>
            <p:nvPr/>
          </p:nvSpPr>
          <p:spPr>
            <a:xfrm>
              <a:off x="451085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4"/>
              <a:stretch>
                <a:fillRect/>
              </a:stretch>
            </a:blipFill>
          </p:spPr>
        </p:sp>
        <p:sp>
          <p:nvSpPr>
            <p:cNvPr id="11" name="Freeform 11"/>
            <p:cNvSpPr/>
            <p:nvPr/>
          </p:nvSpPr>
          <p:spPr>
            <a:xfrm>
              <a:off x="8168756"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5"/>
              <a:stretch>
                <a:fillRect/>
              </a:stretch>
            </a:blipFill>
          </p:spPr>
        </p:sp>
        <p:sp>
          <p:nvSpPr>
            <p:cNvPr id="12" name="Freeform 12"/>
            <p:cNvSpPr/>
            <p:nvPr/>
          </p:nvSpPr>
          <p:spPr>
            <a:xfrm>
              <a:off x="6290849"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6"/>
              <a:stretch>
                <a:fillRect/>
              </a:stretch>
            </a:bli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982088" y="2818292"/>
            <a:ext cx="7161912" cy="626745"/>
          </a:xfrm>
          <a:prstGeom prst="rect">
            <a:avLst/>
          </a:prstGeom>
        </p:spPr>
        <p:txBody>
          <a:bodyPr lIns="0" tIns="0" rIns="0" bIns="0" rtlCol="0" anchor="t">
            <a:spAutoFit/>
          </a:bodyPr>
          <a:lstStyle/>
          <a:p>
            <a:pPr>
              <a:lnSpc>
                <a:spcPts val="4799"/>
              </a:lnSpc>
              <a:spcBef>
                <a:spcPct val="0"/>
              </a:spcBef>
            </a:pPr>
            <a:r>
              <a:rPr lang="en-US" sz="4799">
                <a:solidFill>
                  <a:srgbClr val="F6F3E4"/>
                </a:solidFill>
                <a:latin typeface="Tahoma Bold"/>
              </a:rPr>
              <a:t>Learning Objectives</a:t>
            </a:r>
          </a:p>
        </p:txBody>
      </p:sp>
      <p:sp>
        <p:nvSpPr>
          <p:cNvPr id="14" name="TextBox 14"/>
          <p:cNvSpPr txBox="1"/>
          <p:nvPr/>
        </p:nvSpPr>
        <p:spPr>
          <a:xfrm>
            <a:off x="1810282" y="4036735"/>
            <a:ext cx="14667435" cy="2616101"/>
          </a:xfrm>
          <a:prstGeom prst="rect">
            <a:avLst/>
          </a:prstGeom>
        </p:spPr>
        <p:txBody>
          <a:bodyPr lIns="0" tIns="0" rIns="0" bIns="0" rtlCol="0" anchor="t">
            <a:spAutoFit/>
          </a:bodyPr>
          <a:lstStyle/>
          <a:p>
            <a:pPr marL="734064" lvl="1" indent="-367032">
              <a:lnSpc>
                <a:spcPts val="3400"/>
              </a:lnSpc>
              <a:buFont typeface="Arial"/>
              <a:buChar char="•"/>
            </a:pPr>
            <a:r>
              <a:rPr lang="en-US" sz="3400" dirty="0">
                <a:solidFill>
                  <a:srgbClr val="F6F3E4"/>
                </a:solidFill>
                <a:latin typeface="Tahoma"/>
              </a:rPr>
              <a:t>Introduction</a:t>
            </a:r>
          </a:p>
          <a:p>
            <a:pPr marL="734064" lvl="1" indent="-367032">
              <a:lnSpc>
                <a:spcPts val="3400"/>
              </a:lnSpc>
              <a:buFont typeface="Arial"/>
              <a:buChar char="•"/>
            </a:pPr>
            <a:r>
              <a:rPr lang="en-US" sz="3400" dirty="0">
                <a:solidFill>
                  <a:srgbClr val="F6F3E4"/>
                </a:solidFill>
                <a:latin typeface="Tahoma"/>
              </a:rPr>
              <a:t>Automatic Speech Recognition Resources</a:t>
            </a:r>
          </a:p>
          <a:p>
            <a:pPr marL="734064" lvl="1" indent="-367032">
              <a:lnSpc>
                <a:spcPts val="3400"/>
              </a:lnSpc>
              <a:buFont typeface="Arial"/>
              <a:buChar char="•"/>
            </a:pPr>
            <a:r>
              <a:rPr lang="en-US" sz="3400" dirty="0">
                <a:solidFill>
                  <a:srgbClr val="F6F3E4"/>
                </a:solidFill>
                <a:latin typeface="Tahoma"/>
              </a:rPr>
              <a:t>Voice Web</a:t>
            </a:r>
          </a:p>
          <a:p>
            <a:pPr marL="734064" lvl="1" indent="-367032">
              <a:lnSpc>
                <a:spcPts val="3400"/>
              </a:lnSpc>
              <a:buFont typeface="Arial"/>
              <a:buChar char="•"/>
            </a:pPr>
            <a:r>
              <a:rPr lang="en-US" sz="3400" dirty="0">
                <a:solidFill>
                  <a:srgbClr val="F6F3E4"/>
                </a:solidFill>
                <a:latin typeface="Tahoma"/>
              </a:rPr>
              <a:t>Speech Recognition Algorithms</a:t>
            </a:r>
          </a:p>
          <a:p>
            <a:pPr marL="734064" lvl="1" indent="-367032">
              <a:lnSpc>
                <a:spcPts val="3400"/>
              </a:lnSpc>
              <a:buFont typeface="Arial"/>
              <a:buChar char="•"/>
            </a:pPr>
            <a:r>
              <a:rPr lang="en-US" sz="3400" dirty="0">
                <a:solidFill>
                  <a:srgbClr val="F6F3E4"/>
                </a:solidFill>
                <a:latin typeface="Tahoma"/>
              </a:rPr>
              <a:t>Hypothesis Search in ASR</a:t>
            </a:r>
          </a:p>
          <a:p>
            <a:pPr marL="734064" lvl="1" indent="-367032">
              <a:lnSpc>
                <a:spcPts val="3400"/>
              </a:lnSpc>
              <a:buFont typeface="Arial"/>
              <a:buChar char="•"/>
            </a:pPr>
            <a:r>
              <a:rPr lang="en-US" sz="3400" dirty="0">
                <a:solidFill>
                  <a:srgbClr val="F6F3E4"/>
                </a:solidFill>
                <a:latin typeface="Tahoma"/>
              </a:rPr>
              <a:t>Automatic Speech Recognition Tools</a:t>
            </a:r>
          </a:p>
        </p:txBody>
      </p:sp>
      <p:sp>
        <p:nvSpPr>
          <p:cNvPr id="16" name="TextBox 12">
            <a:extLst>
              <a:ext uri="{FF2B5EF4-FFF2-40B4-BE49-F238E27FC236}">
                <a16:creationId xmlns:a16="http://schemas.microsoft.com/office/drawing/2014/main" id="{6B72D264-1615-4D90-AF4E-BEABC1B91DE9}"/>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956321" y="2123705"/>
            <a:ext cx="4444479" cy="626745"/>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Introduction</a:t>
            </a:r>
          </a:p>
        </p:txBody>
      </p:sp>
      <p:sp>
        <p:nvSpPr>
          <p:cNvPr id="14" name="TextBox 14"/>
          <p:cNvSpPr txBox="1"/>
          <p:nvPr/>
        </p:nvSpPr>
        <p:spPr>
          <a:xfrm>
            <a:off x="1967207" y="2976842"/>
            <a:ext cx="14667435" cy="5668218"/>
          </a:xfrm>
          <a:prstGeom prst="rect">
            <a:avLst/>
          </a:prstGeom>
        </p:spPr>
        <p:txBody>
          <a:bodyPr lIns="0" tIns="0" rIns="0" bIns="0" rtlCol="0" anchor="t">
            <a:spAutoFit/>
          </a:bodyPr>
          <a:lstStyle/>
          <a:p>
            <a:pPr algn="just">
              <a:lnSpc>
                <a:spcPts val="3400"/>
              </a:lnSpc>
            </a:pPr>
            <a:r>
              <a:rPr lang="id-ID" sz="3200" dirty="0">
                <a:solidFill>
                  <a:schemeClr val="bg1"/>
                </a:solidFill>
              </a:rPr>
              <a:t>Pidato telah lama dipandang sebagai masa depan antarmuka komputer, dan menjanjikan hal yang signifikan peningkatan kemudahan penggunaan dibandingkan keyboard dan mouse tradisional. </a:t>
            </a:r>
            <a:endParaRPr lang="en-US" sz="3200" dirty="0">
              <a:solidFill>
                <a:schemeClr val="bg1"/>
              </a:solidFill>
            </a:endParaRPr>
          </a:p>
          <a:p>
            <a:pPr algn="just">
              <a:lnSpc>
                <a:spcPts val="3400"/>
              </a:lnSpc>
            </a:pPr>
            <a:r>
              <a:rPr lang="en-US" sz="3200" dirty="0">
                <a:solidFill>
                  <a:schemeClr val="bg1"/>
                </a:solidFill>
              </a:rPr>
              <a:t>P</a:t>
            </a:r>
            <a:r>
              <a:rPr lang="id-ID" sz="3200" dirty="0">
                <a:solidFill>
                  <a:schemeClr val="bg1"/>
                </a:solidFill>
              </a:rPr>
              <a:t>ada dasarnya ada dua mode aplikasi yang ada untuk pengenalan suara: </a:t>
            </a:r>
            <a:endParaRPr lang="en-US" sz="3200" dirty="0">
              <a:solidFill>
                <a:schemeClr val="bg1"/>
              </a:solidFill>
            </a:endParaRPr>
          </a:p>
          <a:p>
            <a:pPr marL="514350" indent="-514350" algn="just">
              <a:lnSpc>
                <a:spcPts val="3400"/>
              </a:lnSpc>
              <a:buAutoNum type="arabicPeriod"/>
            </a:pPr>
            <a:r>
              <a:rPr lang="id-ID" sz="3200" dirty="0">
                <a:solidFill>
                  <a:schemeClr val="bg1"/>
                </a:solidFill>
              </a:rPr>
              <a:t>Ucapan sebagai masukan lisan ke komputer, dan </a:t>
            </a:r>
            <a:endParaRPr lang="en-US" sz="3200" dirty="0">
              <a:solidFill>
                <a:schemeClr val="bg1"/>
              </a:solidFill>
            </a:endParaRPr>
          </a:p>
          <a:p>
            <a:pPr marL="514350" indent="-514350" algn="just">
              <a:lnSpc>
                <a:spcPts val="3400"/>
              </a:lnSpc>
              <a:buAutoNum type="arabicPeriod"/>
            </a:pPr>
            <a:r>
              <a:rPr lang="id-ID" sz="3200" dirty="0">
                <a:solidFill>
                  <a:schemeClr val="bg1"/>
                </a:solidFill>
              </a:rPr>
              <a:t>Ucapan tersebut digunakan sebagai data atau sumber pengetahuan. </a:t>
            </a:r>
            <a:endParaRPr lang="en-US" sz="3200" dirty="0">
              <a:solidFill>
                <a:schemeClr val="bg1"/>
              </a:solidFill>
            </a:endParaRPr>
          </a:p>
          <a:p>
            <a:pPr algn="just">
              <a:lnSpc>
                <a:spcPts val="3400"/>
              </a:lnSpc>
            </a:pPr>
            <a:r>
              <a:rPr lang="id-ID" sz="3200" dirty="0">
                <a:solidFill>
                  <a:schemeClr val="bg1"/>
                </a:solidFill>
              </a:rPr>
              <a:t>Mode aplikasi pertama terdiri dari aplikasi potensial seperti, sistem dikte, navigasi, dan sistem transaksional. Dalam penerapan dikte, suatu sistem mentranskripsikan kata-kata yang diucapkan menjadi tulisan teks, dan untuk mendiktekan surat, laporan, korespondensi bisnis, atau pesan email, ke komputer/mesin. Pidato tersebut dapat digunakan dalam bentuk perintah untuk </a:t>
            </a:r>
            <a:r>
              <a:rPr lang="en-US" sz="3200" dirty="0">
                <a:solidFill>
                  <a:schemeClr val="bg1"/>
                </a:solidFill>
              </a:rPr>
              <a:t>me</a:t>
            </a:r>
            <a:r>
              <a:rPr lang="id-ID" sz="3200" dirty="0">
                <a:solidFill>
                  <a:schemeClr val="bg1"/>
                </a:solidFill>
              </a:rPr>
              <a:t>navigasi di sekitar aplikasi, misalnya pemilihan aplikasi utama, lalu salah satu subaplikasinya, dan sub-sub-aplikasi, hingga</a:t>
            </a:r>
            <a:r>
              <a:rPr lang="en-US" sz="3200" dirty="0">
                <a:solidFill>
                  <a:schemeClr val="bg1"/>
                </a:solidFill>
              </a:rPr>
              <a:t> </a:t>
            </a:r>
            <a:r>
              <a:rPr lang="id-ID" sz="3200" dirty="0">
                <a:solidFill>
                  <a:schemeClr val="bg1"/>
                </a:solidFill>
              </a:rPr>
              <a:t>mencapai perintah untuk menjalankan aplikasi terakhir.</a:t>
            </a:r>
            <a:endParaRPr lang="en-US" sz="3000" b="1" dirty="0">
              <a:solidFill>
                <a:schemeClr val="bg1"/>
              </a:solidFill>
              <a:latin typeface="Tahoma"/>
            </a:endParaRPr>
          </a:p>
        </p:txBody>
      </p:sp>
      <p:sp>
        <p:nvSpPr>
          <p:cNvPr id="16" name="TextBox 12">
            <a:extLst>
              <a:ext uri="{FF2B5EF4-FFF2-40B4-BE49-F238E27FC236}">
                <a16:creationId xmlns:a16="http://schemas.microsoft.com/office/drawing/2014/main" id="{C8B3B51E-8ECA-4D3F-872E-65B651C327D3}"/>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321344" y="1916620"/>
            <a:ext cx="15937956"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Automatic Speech Recognition Resources</a:t>
            </a:r>
          </a:p>
        </p:txBody>
      </p:sp>
      <p:sp>
        <p:nvSpPr>
          <p:cNvPr id="14" name="TextBox 14"/>
          <p:cNvSpPr txBox="1"/>
          <p:nvPr/>
        </p:nvSpPr>
        <p:spPr>
          <a:xfrm>
            <a:off x="1321771" y="2939081"/>
            <a:ext cx="9867381" cy="5668218"/>
          </a:xfrm>
          <a:prstGeom prst="rect">
            <a:avLst/>
          </a:prstGeom>
        </p:spPr>
        <p:txBody>
          <a:bodyPr wrap="square" lIns="0" tIns="0" rIns="0" bIns="0" rtlCol="0" anchor="t">
            <a:spAutoFit/>
          </a:bodyPr>
          <a:lstStyle/>
          <a:p>
            <a:pPr algn="just">
              <a:lnSpc>
                <a:spcPts val="3400"/>
              </a:lnSpc>
            </a:pPr>
            <a:r>
              <a:rPr lang="en-US" sz="3200" dirty="0">
                <a:solidFill>
                  <a:schemeClr val="bg1"/>
                </a:solidFill>
              </a:rPr>
              <a:t>Pada g</a:t>
            </a:r>
            <a:r>
              <a:rPr lang="id-ID" sz="3200" dirty="0">
                <a:solidFill>
                  <a:schemeClr val="bg1"/>
                </a:solidFill>
              </a:rPr>
              <a:t>ambar</a:t>
            </a:r>
            <a:r>
              <a:rPr lang="en-US" sz="3200" dirty="0">
                <a:solidFill>
                  <a:schemeClr val="bg1"/>
                </a:solidFill>
              </a:rPr>
              <a:t> </a:t>
            </a:r>
            <a:r>
              <a:rPr lang="id-ID" sz="3200" dirty="0">
                <a:solidFill>
                  <a:schemeClr val="bg1"/>
                </a:solidFill>
              </a:rPr>
              <a:t>menunjukkan sumber daya yang digunakan oleh mesin ucapan pada umumnya selama proses pengenalan ucapan. Sumber daya khusus domain dapat bervariasi secara dinamis selama sesi pengenalan tertentu. Kosakata adalah salah satu sumber daya khusus domain. Beberapa aplikasi utama adalah sebagai berikut</a:t>
            </a:r>
            <a:r>
              <a:rPr lang="en-US" sz="3200" dirty="0">
                <a:solidFill>
                  <a:schemeClr val="bg1"/>
                </a:solidFill>
              </a:rPr>
              <a:t>:</a:t>
            </a:r>
          </a:p>
          <a:p>
            <a:pPr marL="544513" indent="-544513" algn="just">
              <a:lnSpc>
                <a:spcPts val="3400"/>
              </a:lnSpc>
            </a:pPr>
            <a:r>
              <a:rPr lang="id-ID" sz="3200" dirty="0">
                <a:solidFill>
                  <a:schemeClr val="bg1"/>
                </a:solidFill>
              </a:rPr>
              <a:t> 1.</a:t>
            </a:r>
            <a:r>
              <a:rPr lang="en-US" sz="3200" dirty="0">
                <a:solidFill>
                  <a:schemeClr val="bg1"/>
                </a:solidFill>
              </a:rPr>
              <a:t>	</a:t>
            </a:r>
            <a:r>
              <a:rPr lang="id-ID" sz="3200" dirty="0">
                <a:solidFill>
                  <a:schemeClr val="bg1"/>
                </a:solidFill>
              </a:rPr>
              <a:t>Aplikasi dikte. Ini mentranskripsikan masukan lisan langsung ke dalam konten teks dokumen. </a:t>
            </a:r>
            <a:endParaRPr lang="en-US" sz="3200" dirty="0">
              <a:solidFill>
                <a:schemeClr val="bg1"/>
              </a:solidFill>
            </a:endParaRPr>
          </a:p>
          <a:p>
            <a:pPr marL="544513" indent="-544513" algn="just">
              <a:lnSpc>
                <a:spcPts val="3400"/>
              </a:lnSpc>
            </a:pPr>
            <a:r>
              <a:rPr lang="id-ID" sz="3200" dirty="0">
                <a:solidFill>
                  <a:schemeClr val="bg1"/>
                </a:solidFill>
              </a:rPr>
              <a:t>2. </a:t>
            </a:r>
            <a:r>
              <a:rPr lang="en-US" sz="3200" dirty="0">
                <a:solidFill>
                  <a:schemeClr val="bg1"/>
                </a:solidFill>
              </a:rPr>
              <a:t>	</a:t>
            </a:r>
            <a:r>
              <a:rPr lang="id-ID" sz="3200" dirty="0">
                <a:solidFill>
                  <a:schemeClr val="bg1"/>
                </a:solidFill>
              </a:rPr>
              <a:t>Aplikasi transaksi. Ini memfasilitasi dialog yang mengarah ke transaksi, dan </a:t>
            </a:r>
            <a:endParaRPr lang="en-US" sz="3200" dirty="0">
              <a:solidFill>
                <a:schemeClr val="bg1"/>
              </a:solidFill>
            </a:endParaRPr>
          </a:p>
          <a:p>
            <a:pPr marL="544513" indent="-544513" algn="just">
              <a:lnSpc>
                <a:spcPts val="3400"/>
              </a:lnSpc>
            </a:pPr>
            <a:r>
              <a:rPr lang="id-ID" sz="3200" dirty="0">
                <a:solidFill>
                  <a:schemeClr val="bg1"/>
                </a:solidFill>
              </a:rPr>
              <a:t>3. Aplikasi pengindeksan multimedia. Aplikasi ini dapat menghasilkan kata-kata yang bertindak sebagai istilah indeks ke dalam multimedia.</a:t>
            </a:r>
            <a:endParaRPr lang="en-US" sz="3000" dirty="0">
              <a:solidFill>
                <a:schemeClr val="bg1"/>
              </a:solidFill>
              <a:latin typeface="Tahoma"/>
            </a:endParaRPr>
          </a:p>
        </p:txBody>
      </p:sp>
      <p:sp>
        <p:nvSpPr>
          <p:cNvPr id="16" name="TextBox 12">
            <a:extLst>
              <a:ext uri="{FF2B5EF4-FFF2-40B4-BE49-F238E27FC236}">
                <a16:creationId xmlns:a16="http://schemas.microsoft.com/office/drawing/2014/main" id="{82FAFF1E-9635-4D82-A55E-B505A6F7A0F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pic>
        <p:nvPicPr>
          <p:cNvPr id="12" name="Picture 11">
            <a:extLst>
              <a:ext uri="{FF2B5EF4-FFF2-40B4-BE49-F238E27FC236}">
                <a16:creationId xmlns:a16="http://schemas.microsoft.com/office/drawing/2014/main" id="{D754CCCD-5EC4-494C-A784-7DB3A01D7855}"/>
              </a:ext>
            </a:extLst>
          </p:cNvPr>
          <p:cNvPicPr>
            <a:picLocks noChangeAspect="1"/>
          </p:cNvPicPr>
          <p:nvPr/>
        </p:nvPicPr>
        <p:blipFill rotWithShape="1">
          <a:blip r:embed="rId10"/>
          <a:srcRect l="56442" t="18105" r="10762" b="14583"/>
          <a:stretch/>
        </p:blipFill>
        <p:spPr>
          <a:xfrm>
            <a:off x="11559796" y="2863694"/>
            <a:ext cx="5585204" cy="64448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600200" y="1792109"/>
            <a:ext cx="7161912" cy="626745"/>
          </a:xfrm>
          <a:prstGeom prst="rect">
            <a:avLst/>
          </a:prstGeom>
        </p:spPr>
        <p:txBody>
          <a:bodyPr lIns="0" tIns="0" rIns="0" bIns="0" rtlCol="0" anchor="t">
            <a:spAutoFit/>
          </a:bodyPr>
          <a:lstStyle/>
          <a:p>
            <a:pPr>
              <a:lnSpc>
                <a:spcPts val="4799"/>
              </a:lnSpc>
              <a:spcBef>
                <a:spcPct val="0"/>
              </a:spcBef>
            </a:pPr>
            <a:r>
              <a:rPr lang="en-US" sz="4799" dirty="0">
                <a:solidFill>
                  <a:srgbClr val="F6F3E4"/>
                </a:solidFill>
                <a:latin typeface="Tahoma Bold"/>
              </a:rPr>
              <a:t>Voice Web</a:t>
            </a:r>
          </a:p>
        </p:txBody>
      </p:sp>
      <p:sp>
        <p:nvSpPr>
          <p:cNvPr id="14" name="TextBox 14"/>
          <p:cNvSpPr txBox="1"/>
          <p:nvPr/>
        </p:nvSpPr>
        <p:spPr>
          <a:xfrm>
            <a:off x="1600200" y="2793366"/>
            <a:ext cx="15137855" cy="6504986"/>
          </a:xfrm>
          <a:prstGeom prst="rect">
            <a:avLst/>
          </a:prstGeom>
        </p:spPr>
        <p:txBody>
          <a:bodyPr wrap="square" lIns="0" tIns="0" rIns="0" bIns="0" rtlCol="0" anchor="t">
            <a:spAutoFit/>
          </a:bodyPr>
          <a:lstStyle/>
          <a:p>
            <a:pPr algn="just">
              <a:lnSpc>
                <a:spcPts val="3400"/>
              </a:lnSpc>
            </a:pPr>
            <a:r>
              <a:rPr lang="id-ID" sz="3200" dirty="0">
                <a:solidFill>
                  <a:schemeClr val="bg1"/>
                </a:solidFill>
              </a:rPr>
              <a:t>Untuk memiliki fasilitas suara melalui web, sekelompok organisasi industri, termasuk AT&amp;T, IBM, Lucent, dan Motorola, telah membentuk Forum VoiceXML, pada bulan Maret 1999 untuk mengembangkan dan mempromosikan bahasa baru—Bahasa Markup yang Dapat Diperluas Suara (http: //www.w3.org/Voice/). Forum VoiceXML didirikan dengan tujuan untuk menghadirkan pengiriman konten ke aplikasi respons suara interaktif, menggunakan pengembangan berbasis web.</a:t>
            </a:r>
            <a:endParaRPr lang="en-US" sz="3200" dirty="0">
              <a:solidFill>
                <a:schemeClr val="bg1"/>
              </a:solidFill>
            </a:endParaRPr>
          </a:p>
          <a:p>
            <a:pPr algn="just">
              <a:lnSpc>
                <a:spcPts val="3400"/>
              </a:lnSpc>
            </a:pPr>
            <a:endParaRPr lang="en-US" sz="3000" dirty="0">
              <a:solidFill>
                <a:schemeClr val="bg1"/>
              </a:solidFill>
              <a:latin typeface="Tahoma"/>
            </a:endParaRPr>
          </a:p>
          <a:p>
            <a:pPr algn="just">
              <a:lnSpc>
                <a:spcPts val="3400"/>
              </a:lnSpc>
            </a:pPr>
            <a:r>
              <a:rPr lang="id-ID" sz="3200" dirty="0">
                <a:solidFill>
                  <a:schemeClr val="bg1"/>
                </a:solidFill>
              </a:rPr>
              <a:t>VoiceXML (VXML) adalah standar dokumen digital untuk menentukan media interaktif dan dialog suara antara manusia dan mesin. Bahasa ini memiliki aplikasi untuk mengembangkan aplikasi respons audio dan suara, seperti untuk sistem perbankan, layanan pelanggan, dan portal layanan pelanggan otomatis. Aplikasi VXML biasa digunakan pada industri dan segmen perdagangan, beberapa contohnya adalah sebagai berikut</a:t>
            </a:r>
            <a:r>
              <a:rPr lang="en-US" sz="3200" dirty="0">
                <a:solidFill>
                  <a:schemeClr val="bg1"/>
                </a:solidFill>
              </a:rPr>
              <a:t> :</a:t>
            </a:r>
          </a:p>
          <a:p>
            <a:pPr algn="just">
              <a:lnSpc>
                <a:spcPts val="3400"/>
              </a:lnSpc>
            </a:pPr>
            <a:r>
              <a:rPr lang="en-US" sz="2800" dirty="0">
                <a:solidFill>
                  <a:schemeClr val="bg1"/>
                </a:solidFill>
                <a:latin typeface="Tahoma"/>
              </a:rPr>
              <a:t>Speech synthesis, Recognize spoken and touch-tone key input, Digitize audio, Order inquiry, Package tracking, Flight tracking, Voice access to email, Emergency notiﬁcation, Audio news magazines, Can record spoken input, Like voice dialing, and Directory assistance.</a:t>
            </a: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600200" y="1792109"/>
            <a:ext cx="1440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Speech Recognition Algorithms</a:t>
            </a:r>
          </a:p>
        </p:txBody>
      </p:sp>
      <p:sp>
        <p:nvSpPr>
          <p:cNvPr id="14" name="TextBox 14"/>
          <p:cNvSpPr txBox="1"/>
          <p:nvPr/>
        </p:nvSpPr>
        <p:spPr>
          <a:xfrm>
            <a:off x="1600200" y="2793366"/>
            <a:ext cx="15137855" cy="4360168"/>
          </a:xfrm>
          <a:prstGeom prst="rect">
            <a:avLst/>
          </a:prstGeom>
        </p:spPr>
        <p:txBody>
          <a:bodyPr wrap="square" lIns="0" tIns="0" rIns="0" bIns="0" rtlCol="0" anchor="t">
            <a:spAutoFit/>
          </a:bodyPr>
          <a:lstStyle/>
          <a:p>
            <a:pPr algn="just">
              <a:lnSpc>
                <a:spcPts val="3400"/>
              </a:lnSpc>
            </a:pPr>
            <a:r>
              <a:rPr lang="id-ID" sz="3200" dirty="0">
                <a:solidFill>
                  <a:schemeClr val="bg1"/>
                </a:solidFill>
              </a:rPr>
              <a:t>Upaya awal pengenalan ucapan ditargetkan untuk menggunakan pengetahuan ahli tentang produksi ucapan dan proses persepsi. Segera ditemukan bahwa pengetahuan tersebut tidak cukup untuk menangkap kompleksitas pembicaraan yang berkelanjutan. Saat ini, teknik pemodelan statistik yang dilatih menggunakan jam bicara telah memberikan sebagian besar kemajuan dalam pengenalan suara. </a:t>
            </a:r>
            <a:endParaRPr lang="en-US" sz="3200" dirty="0">
              <a:solidFill>
                <a:schemeClr val="bg1"/>
              </a:solidFill>
            </a:endParaRPr>
          </a:p>
          <a:p>
            <a:pPr algn="just">
              <a:lnSpc>
                <a:spcPts val="3400"/>
              </a:lnSpc>
            </a:pPr>
            <a:r>
              <a:rPr lang="id-ID" sz="3200" dirty="0">
                <a:solidFill>
                  <a:schemeClr val="bg1"/>
                </a:solidFill>
              </a:rPr>
              <a:t>Proses pengenalan suara dimulai dengan sampel sinyal ucapan. Sinyal ini memiliki banyak redundansi karena kendala fisik pada artikulator yang menghasilkan ucapan</a:t>
            </a:r>
            <a:r>
              <a:rPr lang="en-US" sz="3200" dirty="0">
                <a:solidFill>
                  <a:schemeClr val="bg1"/>
                </a:solidFill>
              </a:rPr>
              <a:t> </a:t>
            </a:r>
            <a:r>
              <a:rPr lang="id-ID" sz="3200" dirty="0">
                <a:solidFill>
                  <a:schemeClr val="bg1"/>
                </a:solidFill>
              </a:rPr>
              <a:t>glottis</a:t>
            </a:r>
            <a:r>
              <a:rPr lang="en-US" sz="3200" dirty="0">
                <a:solidFill>
                  <a:schemeClr val="bg1"/>
                </a:solidFill>
              </a:rPr>
              <a:t>(</a:t>
            </a:r>
            <a:r>
              <a:rPr lang="en-US" sz="3200" dirty="0" err="1">
                <a:solidFill>
                  <a:schemeClr val="bg1"/>
                </a:solidFill>
              </a:rPr>
              <a:t>celah</a:t>
            </a:r>
            <a:r>
              <a:rPr lang="en-US" sz="3200" dirty="0">
                <a:solidFill>
                  <a:schemeClr val="bg1"/>
                </a:solidFill>
              </a:rPr>
              <a:t> </a:t>
            </a:r>
            <a:r>
              <a:rPr lang="en-US" sz="3200" dirty="0" err="1">
                <a:solidFill>
                  <a:schemeClr val="bg1"/>
                </a:solidFill>
              </a:rPr>
              <a:t>suara</a:t>
            </a:r>
            <a:r>
              <a:rPr lang="en-US" sz="3200" dirty="0">
                <a:solidFill>
                  <a:schemeClr val="bg1"/>
                </a:solidFill>
              </a:rPr>
              <a:t>)</a:t>
            </a:r>
            <a:r>
              <a:rPr lang="id-ID" sz="3200" dirty="0">
                <a:solidFill>
                  <a:schemeClr val="bg1"/>
                </a:solidFill>
              </a:rPr>
              <a:t>, lidah, bibir, dan sebagainya</a:t>
            </a:r>
            <a:r>
              <a:rPr lang="en-US" sz="3200" dirty="0">
                <a:solidFill>
                  <a:schemeClr val="bg1"/>
                </a:solidFill>
              </a:rPr>
              <a:t> </a:t>
            </a:r>
            <a:r>
              <a:rPr lang="id-ID" sz="3200" dirty="0">
                <a:solidFill>
                  <a:schemeClr val="bg1"/>
                </a:solidFill>
              </a:rPr>
              <a:t>mencegah pergerakannya dengan cepat. Akibatnya, sistem ASR (Automatic Speech Recognition) bisa mengompres informasi dengan mengekstraksi urutan vektor fitur akustik dari sinyal.</a:t>
            </a:r>
            <a:endParaRPr lang="en-US" sz="3000" dirty="0">
              <a:solidFill>
                <a:schemeClr val="bg1"/>
              </a:solidFill>
              <a:latin typeface="Tahoma"/>
            </a:endParaRP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337480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600200" y="1792109"/>
            <a:ext cx="1440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Hypothesis Search in ASR</a:t>
            </a:r>
          </a:p>
        </p:txBody>
      </p:sp>
      <p:sp>
        <p:nvSpPr>
          <p:cNvPr id="14" name="TextBox 14"/>
          <p:cNvSpPr txBox="1"/>
          <p:nvPr/>
        </p:nvSpPr>
        <p:spPr>
          <a:xfrm>
            <a:off x="1600200" y="2793366"/>
            <a:ext cx="15137855" cy="5668218"/>
          </a:xfrm>
          <a:prstGeom prst="rect">
            <a:avLst/>
          </a:prstGeom>
        </p:spPr>
        <p:txBody>
          <a:bodyPr wrap="square" lIns="0" tIns="0" rIns="0" bIns="0" rtlCol="0" anchor="t">
            <a:spAutoFit/>
          </a:bodyPr>
          <a:lstStyle/>
          <a:p>
            <a:pPr algn="just">
              <a:lnSpc>
                <a:spcPts val="3400"/>
              </a:lnSpc>
            </a:pPr>
            <a:r>
              <a:rPr lang="id-ID" sz="3200" dirty="0">
                <a:solidFill>
                  <a:schemeClr val="bg1"/>
                </a:solidFill>
              </a:rPr>
              <a:t>Tiga komponen dasar terdiri dari pencarian hipotesis: </a:t>
            </a:r>
            <a:r>
              <a:rPr lang="id-ID" sz="3200" i="1" dirty="0">
                <a:solidFill>
                  <a:schemeClr val="bg1"/>
                </a:solidFill>
              </a:rPr>
              <a:t> </a:t>
            </a:r>
            <a:endParaRPr lang="en-US" sz="3200" dirty="0">
              <a:solidFill>
                <a:schemeClr val="bg1"/>
              </a:solidFill>
            </a:endParaRPr>
          </a:p>
          <a:p>
            <a:pPr marL="514350" indent="-514350" algn="just">
              <a:lnSpc>
                <a:spcPts val="3400"/>
              </a:lnSpc>
              <a:buAutoNum type="arabicPeriod"/>
            </a:pPr>
            <a:r>
              <a:rPr lang="en-US" sz="3200" i="1" dirty="0">
                <a:solidFill>
                  <a:schemeClr val="bg1"/>
                </a:solidFill>
              </a:rPr>
              <a:t>Lexicon</a:t>
            </a:r>
          </a:p>
          <a:p>
            <a:pPr algn="just">
              <a:lnSpc>
                <a:spcPts val="3400"/>
              </a:lnSpc>
            </a:pPr>
            <a:r>
              <a:rPr lang="en-US" sz="3200" dirty="0">
                <a:solidFill>
                  <a:schemeClr val="bg1"/>
                </a:solidFill>
              </a:rPr>
              <a:t>L</a:t>
            </a:r>
            <a:r>
              <a:rPr lang="id-ID" sz="3200" dirty="0">
                <a:solidFill>
                  <a:schemeClr val="bg1"/>
                </a:solidFill>
              </a:rPr>
              <a:t>eksikon yang khas ditunjukkan pada Tabel 20.1 dengan kemungkinan pengucapan setiap leksikon yang disusun dari fonem</a:t>
            </a:r>
            <a:r>
              <a:rPr lang="en-US" sz="3200" dirty="0">
                <a:solidFill>
                  <a:schemeClr val="bg1"/>
                </a:solidFill>
              </a:rPr>
              <a:t>(</a:t>
            </a:r>
            <a:r>
              <a:rPr lang="id-ID" sz="3200" dirty="0">
                <a:solidFill>
                  <a:schemeClr val="bg1"/>
                </a:solidFill>
              </a:rPr>
              <a:t>bunyi unik</a:t>
            </a:r>
            <a:r>
              <a:rPr lang="en-US" sz="3200" dirty="0">
                <a:solidFill>
                  <a:schemeClr val="bg1"/>
                </a:solidFill>
              </a:rPr>
              <a:t>)</a:t>
            </a:r>
            <a:r>
              <a:rPr lang="id-ID" sz="3200" dirty="0">
                <a:solidFill>
                  <a:schemeClr val="bg1"/>
                </a:solidFill>
              </a:rPr>
              <a:t>. Bahasa Inggris memiliki 44 fonem. Meski hanya ada 26 huruf dalam bahasa tersebut, ada 44 fonem. Suara-suara ini berguna dalam membedakan satu kata atau makna dari yang lain. Satu kata dapat memiliki beberapa pengucapan</a:t>
            </a:r>
            <a:r>
              <a:rPr lang="en-US" sz="3200" dirty="0">
                <a:solidFill>
                  <a:schemeClr val="bg1"/>
                </a:solidFill>
              </a:rPr>
              <a:t>, b</a:t>
            </a:r>
            <a:r>
              <a:rPr lang="id-ID" sz="3200" dirty="0">
                <a:solidFill>
                  <a:schemeClr val="bg1"/>
                </a:solidFill>
              </a:rPr>
              <a:t>anyaknya pengucapan ini mempersulit proses pengenalan. Pencarian hipotesis memilih leksikon berdasarkan tugas, ukuran kosa kata dengan cakupan kata. Meskipun pencarian dapat dengan mudah menemukan representasi fonetik</a:t>
            </a:r>
            <a:r>
              <a:rPr lang="en-US" sz="3200" dirty="0">
                <a:solidFill>
                  <a:schemeClr val="bg1"/>
                </a:solidFill>
              </a:rPr>
              <a:t> (</a:t>
            </a:r>
            <a:r>
              <a:rPr lang="en-ID" sz="3200" dirty="0" err="1">
                <a:solidFill>
                  <a:schemeClr val="bg1"/>
                </a:solidFill>
              </a:rPr>
              <a:t>representasi</a:t>
            </a:r>
            <a:r>
              <a:rPr lang="en-ID" sz="3200" dirty="0">
                <a:solidFill>
                  <a:schemeClr val="bg1"/>
                </a:solidFill>
              </a:rPr>
              <a:t> visual </a:t>
            </a:r>
            <a:r>
              <a:rPr lang="en-ID" sz="3200" dirty="0" err="1">
                <a:solidFill>
                  <a:schemeClr val="bg1"/>
                </a:solidFill>
              </a:rPr>
              <a:t>bunyi</a:t>
            </a:r>
            <a:r>
              <a:rPr lang="en-ID" sz="3200" dirty="0">
                <a:solidFill>
                  <a:schemeClr val="bg1"/>
                </a:solidFill>
              </a:rPr>
              <a:t> </a:t>
            </a:r>
            <a:r>
              <a:rPr lang="en-ID" sz="3200" dirty="0" err="1">
                <a:solidFill>
                  <a:schemeClr val="bg1"/>
                </a:solidFill>
              </a:rPr>
              <a:t>ujaran</a:t>
            </a:r>
            <a:r>
              <a:rPr lang="en-ID" sz="3200" dirty="0">
                <a:solidFill>
                  <a:schemeClr val="bg1"/>
                </a:solidFill>
              </a:rPr>
              <a:t> (</a:t>
            </a:r>
            <a:r>
              <a:rPr lang="en-ID" sz="3200" dirty="0" err="1">
                <a:solidFill>
                  <a:schemeClr val="bg1"/>
                </a:solidFill>
              </a:rPr>
              <a:t>atau</a:t>
            </a:r>
            <a:r>
              <a:rPr lang="en-ID" sz="3200" dirty="0">
                <a:solidFill>
                  <a:schemeClr val="bg1"/>
                </a:solidFill>
              </a:rPr>
              <a:t> </a:t>
            </a:r>
            <a:r>
              <a:rPr lang="en-ID" sz="3200" i="1" dirty="0" err="1">
                <a:solidFill>
                  <a:schemeClr val="bg1"/>
                </a:solidFill>
                <a:hlinkClick r:id="rId10" tooltip="Telepon (fonetik)">
                  <a:extLst>
                    <a:ext uri="{A12FA001-AC4F-418D-AE19-62706E023703}">
                      <ahyp:hlinkClr xmlns:ahyp="http://schemas.microsoft.com/office/drawing/2018/hyperlinkcolor" val="tx"/>
                    </a:ext>
                  </a:extLst>
                </a:hlinkClick>
              </a:rPr>
              <a:t>telepon</a:t>
            </a:r>
            <a:r>
              <a:rPr lang="en-ID" sz="3200" dirty="0">
                <a:solidFill>
                  <a:schemeClr val="bg1"/>
                </a:solidFill>
              </a:rPr>
              <a:t> ) </a:t>
            </a:r>
            <a:r>
              <a:rPr lang="en-ID" sz="3200" dirty="0" err="1">
                <a:solidFill>
                  <a:schemeClr val="bg1"/>
                </a:solidFill>
              </a:rPr>
              <a:t>melalui</a:t>
            </a:r>
            <a:r>
              <a:rPr lang="en-ID" sz="3200" dirty="0">
                <a:solidFill>
                  <a:schemeClr val="bg1"/>
                </a:solidFill>
              </a:rPr>
              <a:t> </a:t>
            </a:r>
            <a:r>
              <a:rPr lang="en-ID" sz="3200" dirty="0" err="1">
                <a:solidFill>
                  <a:schemeClr val="bg1"/>
                </a:solidFill>
                <a:hlinkClick r:id="rId11" tooltip="Simbol">
                  <a:extLst>
                    <a:ext uri="{A12FA001-AC4F-418D-AE19-62706E023703}">
                      <ahyp:hlinkClr xmlns:ahyp="http://schemas.microsoft.com/office/drawing/2018/hyperlinkcolor" val="tx"/>
                    </a:ext>
                  </a:extLst>
                </a:hlinkClick>
              </a:rPr>
              <a:t>simbol</a:t>
            </a:r>
            <a:r>
              <a:rPr lang="en-ID" sz="3200" dirty="0">
                <a:solidFill>
                  <a:schemeClr val="bg1"/>
                </a:solidFill>
              </a:rPr>
              <a:t> . </a:t>
            </a:r>
            <a:r>
              <a:rPr lang="en-ID" sz="3200" dirty="0" err="1">
                <a:solidFill>
                  <a:schemeClr val="bg1"/>
                </a:solidFill>
              </a:rPr>
              <a:t>Jenis</a:t>
            </a:r>
            <a:r>
              <a:rPr lang="en-ID" sz="3200" dirty="0">
                <a:solidFill>
                  <a:schemeClr val="bg1"/>
                </a:solidFill>
              </a:rPr>
              <a:t> </a:t>
            </a:r>
            <a:r>
              <a:rPr lang="en-ID" sz="3200" dirty="0" err="1">
                <a:solidFill>
                  <a:schemeClr val="bg1"/>
                </a:solidFill>
              </a:rPr>
              <a:t>transkripsi</a:t>
            </a:r>
            <a:r>
              <a:rPr lang="en-ID" sz="3200" dirty="0">
                <a:solidFill>
                  <a:schemeClr val="bg1"/>
                </a:solidFill>
              </a:rPr>
              <a:t> </a:t>
            </a:r>
            <a:r>
              <a:rPr lang="en-ID" sz="3200" dirty="0" err="1">
                <a:solidFill>
                  <a:schemeClr val="bg1"/>
                </a:solidFill>
              </a:rPr>
              <a:t>fonetik</a:t>
            </a:r>
            <a:r>
              <a:rPr lang="en-ID" sz="3200" dirty="0">
                <a:solidFill>
                  <a:schemeClr val="bg1"/>
                </a:solidFill>
              </a:rPr>
              <a:t> yang paling </a:t>
            </a:r>
            <a:r>
              <a:rPr lang="en-ID" sz="3200" dirty="0" err="1">
                <a:solidFill>
                  <a:schemeClr val="bg1"/>
                </a:solidFill>
              </a:rPr>
              <a:t>umum</a:t>
            </a:r>
            <a:r>
              <a:rPr lang="en-ID" sz="3200" dirty="0">
                <a:solidFill>
                  <a:schemeClr val="bg1"/>
                </a:solidFill>
              </a:rPr>
              <a:t> </a:t>
            </a:r>
            <a:r>
              <a:rPr lang="en-ID" sz="3200" dirty="0" err="1">
                <a:solidFill>
                  <a:schemeClr val="bg1"/>
                </a:solidFill>
              </a:rPr>
              <a:t>menggunakan</a:t>
            </a:r>
            <a:r>
              <a:rPr lang="en-ID" sz="3200" dirty="0">
                <a:solidFill>
                  <a:schemeClr val="bg1"/>
                </a:solidFill>
              </a:rPr>
              <a:t> </a:t>
            </a:r>
            <a:r>
              <a:rPr lang="en-ID" sz="3200" dirty="0" err="1">
                <a:solidFill>
                  <a:schemeClr val="bg1"/>
                </a:solidFill>
              </a:rPr>
              <a:t>alfabet</a:t>
            </a:r>
            <a:r>
              <a:rPr lang="en-ID" sz="3200" dirty="0">
                <a:solidFill>
                  <a:schemeClr val="bg1"/>
                </a:solidFill>
              </a:rPr>
              <a:t> </a:t>
            </a:r>
            <a:r>
              <a:rPr lang="en-ID" sz="3200" dirty="0" err="1">
                <a:solidFill>
                  <a:schemeClr val="bg1"/>
                </a:solidFill>
              </a:rPr>
              <a:t>fonetik</a:t>
            </a:r>
            <a:r>
              <a:rPr lang="en-ID" sz="3200" dirty="0">
                <a:solidFill>
                  <a:schemeClr val="bg1"/>
                </a:solidFill>
              </a:rPr>
              <a:t>, </a:t>
            </a:r>
            <a:r>
              <a:rPr lang="en-ID" sz="3200" dirty="0" err="1">
                <a:solidFill>
                  <a:schemeClr val="bg1"/>
                </a:solidFill>
              </a:rPr>
              <a:t>seperti</a:t>
            </a:r>
            <a:r>
              <a:rPr lang="en-ID" sz="3200" dirty="0">
                <a:solidFill>
                  <a:schemeClr val="bg1"/>
                </a:solidFill>
              </a:rPr>
              <a:t> </a:t>
            </a:r>
            <a:r>
              <a:rPr lang="en-ID" sz="3200" dirty="0" err="1">
                <a:solidFill>
                  <a:schemeClr val="bg1"/>
                </a:solidFill>
                <a:hlinkClick r:id="rId12" tooltip="Alfabet Fonetik Internasional">
                  <a:extLst>
                    <a:ext uri="{A12FA001-AC4F-418D-AE19-62706E023703}">
                      <ahyp:hlinkClr xmlns:ahyp="http://schemas.microsoft.com/office/drawing/2018/hyperlinkcolor" val="tx"/>
                    </a:ext>
                  </a:extLst>
                </a:hlinkClick>
              </a:rPr>
              <a:t>Alfabet</a:t>
            </a:r>
            <a:r>
              <a:rPr lang="en-ID" sz="3200" dirty="0">
                <a:solidFill>
                  <a:schemeClr val="bg1"/>
                </a:solidFill>
                <a:hlinkClick r:id="rId12" tooltip="Alfabet Fonetik Internasional">
                  <a:extLst>
                    <a:ext uri="{A12FA001-AC4F-418D-AE19-62706E023703}">
                      <ahyp:hlinkClr xmlns:ahyp="http://schemas.microsoft.com/office/drawing/2018/hyperlinkcolor" val="tx"/>
                    </a:ext>
                  </a:extLst>
                </a:hlinkClick>
              </a:rPr>
              <a:t> </a:t>
            </a:r>
            <a:r>
              <a:rPr lang="en-ID" sz="3200" dirty="0" err="1">
                <a:solidFill>
                  <a:schemeClr val="bg1"/>
                </a:solidFill>
                <a:hlinkClick r:id="rId12" tooltip="Alfabet Fonetik Internasional">
                  <a:extLst>
                    <a:ext uri="{A12FA001-AC4F-418D-AE19-62706E023703}">
                      <ahyp:hlinkClr xmlns:ahyp="http://schemas.microsoft.com/office/drawing/2018/hyperlinkcolor" val="tx"/>
                    </a:ext>
                  </a:extLst>
                </a:hlinkClick>
              </a:rPr>
              <a:t>Fonetik</a:t>
            </a:r>
            <a:r>
              <a:rPr lang="en-ID" sz="3200" dirty="0">
                <a:solidFill>
                  <a:schemeClr val="bg1"/>
                </a:solidFill>
                <a:hlinkClick r:id="rId12" tooltip="Alfabet Fonetik Internasional">
                  <a:extLst>
                    <a:ext uri="{A12FA001-AC4F-418D-AE19-62706E023703}">
                      <ahyp:hlinkClr xmlns:ahyp="http://schemas.microsoft.com/office/drawing/2018/hyperlinkcolor" val="tx"/>
                    </a:ext>
                  </a:extLst>
                </a:hlinkClick>
              </a:rPr>
              <a:t> </a:t>
            </a:r>
            <a:r>
              <a:rPr lang="en-ID" sz="3200" dirty="0" err="1">
                <a:solidFill>
                  <a:schemeClr val="bg1"/>
                </a:solidFill>
                <a:hlinkClick r:id="rId12" tooltip="Alfabet Fonetik Internasional">
                  <a:extLst>
                    <a:ext uri="{A12FA001-AC4F-418D-AE19-62706E023703}">
                      <ahyp:hlinkClr xmlns:ahyp="http://schemas.microsoft.com/office/drawing/2018/hyperlinkcolor" val="tx"/>
                    </a:ext>
                  </a:extLst>
                </a:hlinkClick>
              </a:rPr>
              <a:t>Internasional</a:t>
            </a:r>
            <a:r>
              <a:rPr lang="en-ID" sz="3200" dirty="0">
                <a:solidFill>
                  <a:schemeClr val="bg1"/>
                </a:solidFill>
              </a:rPr>
              <a:t>)</a:t>
            </a:r>
            <a:r>
              <a:rPr lang="id-ID" sz="3200" dirty="0">
                <a:solidFill>
                  <a:schemeClr val="bg1"/>
                </a:solidFill>
              </a:rPr>
              <a:t> untuk kata-kata yang umum digunakan di berbagai sumber, yang bergantung pada tugas sering kali memerlukan penulisan pengucapannya dengan tangan.</a:t>
            </a:r>
            <a:endParaRPr lang="en-US" sz="3200" i="1" dirty="0">
              <a:solidFill>
                <a:schemeClr val="bg1"/>
              </a:solidFill>
            </a:endParaRP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pic>
        <p:nvPicPr>
          <p:cNvPr id="12" name="Picture 11">
            <a:extLst>
              <a:ext uri="{FF2B5EF4-FFF2-40B4-BE49-F238E27FC236}">
                <a16:creationId xmlns:a16="http://schemas.microsoft.com/office/drawing/2014/main" id="{FDF3E847-24C6-47DF-86BD-8B665256EAEE}"/>
              </a:ext>
            </a:extLst>
          </p:cNvPr>
          <p:cNvPicPr>
            <a:picLocks noChangeAspect="1"/>
          </p:cNvPicPr>
          <p:nvPr/>
        </p:nvPicPr>
        <p:blipFill rotWithShape="1">
          <a:blip r:embed="rId13"/>
          <a:srcRect l="51171" t="40462" r="11347" b="33334"/>
          <a:stretch/>
        </p:blipFill>
        <p:spPr>
          <a:xfrm>
            <a:off x="12623916" y="1563720"/>
            <a:ext cx="4876800" cy="1916846"/>
          </a:xfrm>
          <a:prstGeom prst="rect">
            <a:avLst/>
          </a:prstGeom>
        </p:spPr>
      </p:pic>
    </p:spTree>
    <p:extLst>
      <p:ext uri="{BB962C8B-B14F-4D97-AF65-F5344CB8AC3E}">
        <p14:creationId xmlns:p14="http://schemas.microsoft.com/office/powerpoint/2010/main" val="265236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600200" y="1792109"/>
            <a:ext cx="1440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Hypothesis Search in ASR</a:t>
            </a:r>
          </a:p>
        </p:txBody>
      </p:sp>
      <p:sp>
        <p:nvSpPr>
          <p:cNvPr id="14" name="TextBox 14"/>
          <p:cNvSpPr txBox="1"/>
          <p:nvPr/>
        </p:nvSpPr>
        <p:spPr>
          <a:xfrm>
            <a:off x="1600200" y="2793366"/>
            <a:ext cx="15137855" cy="4360168"/>
          </a:xfrm>
          <a:prstGeom prst="rect">
            <a:avLst/>
          </a:prstGeom>
        </p:spPr>
        <p:txBody>
          <a:bodyPr wrap="square" lIns="0" tIns="0" rIns="0" bIns="0" rtlCol="0" anchor="t">
            <a:spAutoFit/>
          </a:bodyPr>
          <a:lstStyle/>
          <a:p>
            <a:pPr algn="just">
              <a:lnSpc>
                <a:spcPts val="3400"/>
              </a:lnSpc>
            </a:pPr>
            <a:r>
              <a:rPr lang="en-US" sz="3200" i="1" dirty="0">
                <a:solidFill>
                  <a:schemeClr val="bg1"/>
                </a:solidFill>
              </a:rPr>
              <a:t>L</a:t>
            </a:r>
            <a:r>
              <a:rPr lang="id-ID" sz="3200" i="1" dirty="0">
                <a:solidFill>
                  <a:schemeClr val="bg1"/>
                </a:solidFill>
              </a:rPr>
              <a:t>anguage </a:t>
            </a:r>
            <a:r>
              <a:rPr lang="en-US" sz="3200" i="1" dirty="0">
                <a:solidFill>
                  <a:schemeClr val="bg1"/>
                </a:solidFill>
              </a:rPr>
              <a:t>M</a:t>
            </a:r>
            <a:r>
              <a:rPr lang="id-ID" sz="3200" i="1" dirty="0">
                <a:solidFill>
                  <a:schemeClr val="bg1"/>
                </a:solidFill>
              </a:rPr>
              <a:t>odel</a:t>
            </a:r>
            <a:endParaRPr lang="en-US" sz="3200" i="1" dirty="0">
              <a:solidFill>
                <a:schemeClr val="bg1"/>
              </a:solidFill>
            </a:endParaRPr>
          </a:p>
          <a:p>
            <a:pPr algn="just">
              <a:lnSpc>
                <a:spcPts val="3400"/>
              </a:lnSpc>
            </a:pPr>
            <a:endParaRPr lang="en-US" sz="3200" i="1" dirty="0">
              <a:solidFill>
                <a:schemeClr val="bg1"/>
              </a:solidFill>
            </a:endParaRPr>
          </a:p>
          <a:p>
            <a:pPr algn="just">
              <a:lnSpc>
                <a:spcPts val="3400"/>
              </a:lnSpc>
            </a:pPr>
            <a:r>
              <a:rPr lang="id-ID" sz="3200" dirty="0">
                <a:solidFill>
                  <a:schemeClr val="bg1"/>
                </a:solidFill>
              </a:rPr>
              <a:t>Pencarian urutan kata yang paling mungkin sesuai dengan fitur ucapan yang diambil sampelnya, memerlukan penghitungan suku</a:t>
            </a:r>
            <a:r>
              <a:rPr lang="en-US" sz="3200" dirty="0">
                <a:solidFill>
                  <a:schemeClr val="bg1"/>
                </a:solidFill>
              </a:rPr>
              <a:t> </a:t>
            </a:r>
            <a:r>
              <a:rPr lang="id-ID" sz="3200" dirty="0">
                <a:solidFill>
                  <a:schemeClr val="bg1"/>
                </a:solidFill>
              </a:rPr>
              <a:t>disebut model bahasa. Perhitungannya memerlukan penetapan probabilitas pada rangkaian kata. Cara paling sederhana yang dapat </a:t>
            </a:r>
            <a:r>
              <a:rPr lang="en-US" sz="3200" dirty="0">
                <a:solidFill>
                  <a:schemeClr val="bg1"/>
                </a:solidFill>
              </a:rPr>
              <a:t>di</a:t>
            </a:r>
            <a:r>
              <a:rPr lang="id-ID" sz="3200" dirty="0">
                <a:solidFill>
                  <a:schemeClr val="bg1"/>
                </a:solidFill>
              </a:rPr>
              <a:t>bayangkan untuk menentukan probabilitas tersebut adalah dengan menghitung frekuensi relatif dari rangkaian kata yang berbeda, bahwa “Tolong hubungi saya” lebih mungkin daripada “Tolong saya hubungi.” Perhatikan bahwa, jumlah total rangkaian yang berbeda dapat bertambah secara eksponensial dengan panjangnya urutan, membuat pendekatan ini tidak layak secara komputasi</a:t>
            </a:r>
            <a:r>
              <a:rPr lang="en-US" sz="3200" dirty="0">
                <a:solidFill>
                  <a:schemeClr val="bg1"/>
                </a:solidFill>
              </a:rPr>
              <a:t>, </a:t>
            </a:r>
            <a:r>
              <a:rPr lang="en-US" sz="3200" dirty="0" err="1">
                <a:solidFill>
                  <a:schemeClr val="bg1"/>
                </a:solidFill>
              </a:rPr>
              <a:t>sehingga</a:t>
            </a:r>
            <a:r>
              <a:rPr lang="en-US" sz="3200" dirty="0">
                <a:solidFill>
                  <a:schemeClr val="bg1"/>
                </a:solidFill>
              </a:rPr>
              <a:t> </a:t>
            </a:r>
            <a:r>
              <a:rPr lang="id-ID" sz="3200" dirty="0">
                <a:solidFill>
                  <a:schemeClr val="bg1"/>
                </a:solidFill>
              </a:rPr>
              <a:t>diperlukan perkiraan.</a:t>
            </a:r>
            <a:endParaRPr lang="en-US" sz="3200" i="1" dirty="0">
              <a:solidFill>
                <a:schemeClr val="bg1"/>
              </a:solidFill>
            </a:endParaRP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2222196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600200" y="1792109"/>
            <a:ext cx="1440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Hypothesis Search in ASR</a:t>
            </a:r>
          </a:p>
        </p:txBody>
      </p:sp>
      <p:sp>
        <p:nvSpPr>
          <p:cNvPr id="14" name="TextBox 14"/>
          <p:cNvSpPr txBox="1"/>
          <p:nvPr/>
        </p:nvSpPr>
        <p:spPr>
          <a:xfrm>
            <a:off x="1030236" y="2595293"/>
            <a:ext cx="16229064" cy="6976269"/>
          </a:xfrm>
          <a:prstGeom prst="rect">
            <a:avLst/>
          </a:prstGeom>
        </p:spPr>
        <p:txBody>
          <a:bodyPr wrap="square" lIns="0" tIns="0" rIns="0" bIns="0" rtlCol="0" anchor="t">
            <a:spAutoFit/>
          </a:bodyPr>
          <a:lstStyle/>
          <a:p>
            <a:pPr algn="just">
              <a:lnSpc>
                <a:spcPts val="3400"/>
              </a:lnSpc>
            </a:pPr>
            <a:r>
              <a:rPr lang="en-US" sz="3200" i="1" dirty="0">
                <a:solidFill>
                  <a:schemeClr val="bg1"/>
                </a:solidFill>
              </a:rPr>
              <a:t>A</a:t>
            </a:r>
            <a:r>
              <a:rPr lang="id-ID" sz="3200" i="1" dirty="0">
                <a:solidFill>
                  <a:schemeClr val="bg1"/>
                </a:solidFill>
              </a:rPr>
              <a:t>coustic </a:t>
            </a:r>
            <a:r>
              <a:rPr lang="en-US" sz="3200" i="1" dirty="0">
                <a:solidFill>
                  <a:schemeClr val="bg1"/>
                </a:solidFill>
              </a:rPr>
              <a:t>M</a:t>
            </a:r>
            <a:r>
              <a:rPr lang="id-ID" sz="3200" i="1" dirty="0">
                <a:solidFill>
                  <a:schemeClr val="bg1"/>
                </a:solidFill>
              </a:rPr>
              <a:t>odel</a:t>
            </a:r>
            <a:endParaRPr lang="en-US" sz="3200" i="1" dirty="0">
              <a:solidFill>
                <a:schemeClr val="bg1"/>
              </a:solidFill>
            </a:endParaRPr>
          </a:p>
          <a:p>
            <a:pPr algn="just">
              <a:lnSpc>
                <a:spcPts val="3400"/>
              </a:lnSpc>
            </a:pPr>
            <a:endParaRPr lang="en-US" sz="3200" i="1" dirty="0">
              <a:solidFill>
                <a:schemeClr val="bg1"/>
              </a:solidFill>
            </a:endParaRPr>
          </a:p>
          <a:p>
            <a:pPr algn="just">
              <a:lnSpc>
                <a:spcPts val="3400"/>
              </a:lnSpc>
            </a:pPr>
            <a:r>
              <a:rPr lang="id-ID" sz="3200" dirty="0">
                <a:solidFill>
                  <a:schemeClr val="bg1"/>
                </a:solidFill>
              </a:rPr>
              <a:t>Model akustik </a:t>
            </a:r>
            <a:r>
              <a:rPr lang="en-US" sz="3200" dirty="0" err="1">
                <a:solidFill>
                  <a:schemeClr val="bg1"/>
                </a:solidFill>
              </a:rPr>
              <a:t>untuk</a:t>
            </a:r>
            <a:r>
              <a:rPr lang="en-US" sz="3200" dirty="0">
                <a:solidFill>
                  <a:schemeClr val="bg1"/>
                </a:solidFill>
              </a:rPr>
              <a:t> </a:t>
            </a:r>
            <a:r>
              <a:rPr lang="id-ID" sz="3200" dirty="0">
                <a:solidFill>
                  <a:schemeClr val="bg1"/>
                </a:solidFill>
              </a:rPr>
              <a:t>menghitung probabilitas rangkaian vektor fitur </a:t>
            </a:r>
            <a:r>
              <a:rPr lang="en-US" sz="3200" dirty="0" err="1">
                <a:solidFill>
                  <a:schemeClr val="bg1"/>
                </a:solidFill>
              </a:rPr>
              <a:t>dengan</a:t>
            </a:r>
            <a:r>
              <a:rPr lang="en-US" sz="3200" dirty="0">
                <a:solidFill>
                  <a:schemeClr val="bg1"/>
                </a:solidFill>
              </a:rPr>
              <a:t> </a:t>
            </a:r>
            <a:r>
              <a:rPr lang="id-ID" sz="3200" dirty="0">
                <a:solidFill>
                  <a:schemeClr val="bg1"/>
                </a:solidFill>
              </a:rPr>
              <a:t>asumsi bahwa rangkaian kata tertentu menghasilkan vektor. </a:t>
            </a:r>
            <a:endParaRPr lang="en-US" sz="3200" dirty="0">
              <a:solidFill>
                <a:schemeClr val="bg1"/>
              </a:solidFill>
            </a:endParaRPr>
          </a:p>
          <a:p>
            <a:pPr algn="just">
              <a:lnSpc>
                <a:spcPts val="3400"/>
              </a:lnSpc>
            </a:pPr>
            <a:r>
              <a:rPr lang="id-ID" sz="3200" dirty="0">
                <a:solidFill>
                  <a:schemeClr val="bg1"/>
                </a:solidFill>
              </a:rPr>
              <a:t>Karena sifat pidatonya yang stokastik, seorang pembicara tidak pernah mengucapkan sebuah kata dengan cara yang persis sama dua kali. Variasi pengucapan suatu kata atau fonem diwujudkan dalam dua cara: durasi dan isi spektral, yang juga dikenal sebagai pengamatan akustik. Selain itu, kandungan spektral suatu fonem tertentu dipengaruhi oleh fonem-fonem dalam konteks sekitarnya, suatu fenomena yang disebut efek ko-artikulasi. Oleh karena itu, model akustik yang digunakan perlu memperhitungkan efek ko</a:t>
            </a:r>
            <a:r>
              <a:rPr lang="en-US" sz="3200" dirty="0">
                <a:solidFill>
                  <a:schemeClr val="bg1"/>
                </a:solidFill>
              </a:rPr>
              <a:t>-</a:t>
            </a:r>
            <a:r>
              <a:rPr lang="id-ID" sz="3200" dirty="0">
                <a:solidFill>
                  <a:schemeClr val="bg1"/>
                </a:solidFill>
              </a:rPr>
              <a:t>artikulasi. Salah satu model akustik yang populer didasarkan pada HMM (Hidden Markov Model)</a:t>
            </a:r>
            <a:r>
              <a:rPr lang="en-US" sz="3200" dirty="0">
                <a:solidFill>
                  <a:schemeClr val="bg1"/>
                </a:solidFill>
              </a:rPr>
              <a:t> </a:t>
            </a:r>
            <a:r>
              <a:rPr lang="id-ID" sz="3200" dirty="0">
                <a:solidFill>
                  <a:schemeClr val="bg1"/>
                </a:solidFill>
              </a:rPr>
              <a:t>menawarkan pilihan alami untuk memodelkan aspek stokastik ucapan. </a:t>
            </a:r>
            <a:endParaRPr lang="en-US" sz="3200" dirty="0">
              <a:solidFill>
                <a:schemeClr val="bg1"/>
              </a:solidFill>
            </a:endParaRPr>
          </a:p>
          <a:p>
            <a:pPr algn="just">
              <a:lnSpc>
                <a:spcPts val="3400"/>
              </a:lnSpc>
            </a:pPr>
            <a:r>
              <a:rPr lang="id-ID" sz="3200" dirty="0">
                <a:solidFill>
                  <a:schemeClr val="bg1"/>
                </a:solidFill>
              </a:rPr>
              <a:t>HMM berfungsi sebagai mesin keadaan terbatas probabilistik-model memiliki sekumpulan keadaan, dan topologinya menentukan transisi yang diperbolehkan di antara keadaan-keadaan tersebut. Pada setiap jangka waktu, HMM membuat transisi probabilistik dari satu keadaan ke keadaan lain dan memancarkan vektor fitur pada setiap transisi</a:t>
            </a:r>
            <a:r>
              <a:rPr lang="en-US" sz="3200" dirty="0">
                <a:solidFill>
                  <a:schemeClr val="bg1"/>
                </a:solidFill>
              </a:rPr>
              <a:t> </a:t>
            </a:r>
            <a:endParaRPr lang="en-US" sz="3200" i="1" dirty="0">
              <a:solidFill>
                <a:schemeClr val="bg1"/>
              </a:solidFill>
            </a:endParaRP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698966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1829</Words>
  <Application>Microsoft Office PowerPoint</Application>
  <PresentationFormat>Custom</PresentationFormat>
  <Paragraphs>79</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Tahoma Bold</vt:lpstr>
      <vt:lpstr>Open Sauce</vt:lpstr>
      <vt:lpstr>Tahoma</vt:lpstr>
      <vt:lpstr>Open Sans</vt:lpstr>
      <vt:lpstr>Open Sans Bold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future technology is developing very fast</dc:title>
  <dc:creator>Hendra Kurniawan</dc:creator>
  <cp:lastModifiedBy>user</cp:lastModifiedBy>
  <cp:revision>30</cp:revision>
  <dcterms:created xsi:type="dcterms:W3CDTF">2006-08-16T00:00:00Z</dcterms:created>
  <dcterms:modified xsi:type="dcterms:W3CDTF">2023-12-11T05:59:31Z</dcterms:modified>
  <dc:identifier>DAFtcN56TXg</dc:identifier>
</cp:coreProperties>
</file>