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5" r:id="rId3"/>
    <p:sldId id="263" r:id="rId4"/>
    <p:sldId id="264" r:id="rId5"/>
    <p:sldId id="266" r:id="rId6"/>
    <p:sldId id="275" r:id="rId7"/>
    <p:sldId id="273" r:id="rId8"/>
    <p:sldId id="276" r:id="rId9"/>
    <p:sldId id="256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>
      <p:cViewPr varScale="1">
        <p:scale>
          <a:sx n="101" d="100"/>
          <a:sy n="101" d="100"/>
        </p:scale>
        <p:origin x="18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9/28/22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954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Sinematografi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2286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Introduksi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495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r>
              <a:rPr lang="en-US" sz="1400" dirty="0" err="1">
                <a:solidFill>
                  <a:schemeClr val="tx1"/>
                </a:solidFill>
              </a:rPr>
              <a:t>Dosen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</a:p>
          <a:p>
            <a:pPr algn="l" eaLnBrk="1" hangingPunct="1"/>
            <a:r>
              <a:rPr lang="en-US" sz="1400" b="1" dirty="0">
                <a:solidFill>
                  <a:schemeClr val="tx1"/>
                </a:solidFill>
              </a:rPr>
              <a:t>Muhammad </a:t>
            </a:r>
            <a:r>
              <a:rPr lang="en-US" sz="1400" b="1" dirty="0" err="1">
                <a:solidFill>
                  <a:schemeClr val="tx1"/>
                </a:solidFill>
              </a:rPr>
              <a:t>Redintan</a:t>
            </a:r>
            <a:r>
              <a:rPr lang="en-US" sz="1400" b="1" dirty="0">
                <a:solidFill>
                  <a:schemeClr val="tx1"/>
                </a:solidFill>
              </a:rPr>
              <a:t> Justin, M.Ds</a:t>
            </a:r>
          </a:p>
        </p:txBody>
      </p:sp>
      <p:pic>
        <p:nvPicPr>
          <p:cNvPr id="13318" name="Picture 6" descr="http://previews.123rf.com/images/arrow/arrow1107/arrow110700001/10025431-Media-Icons-Stock-Photo-icon.jpg"/>
          <p:cNvPicPr>
            <a:picLocks noChangeAspect="1" noChangeArrowheads="1"/>
          </p:cNvPicPr>
          <p:nvPr/>
        </p:nvPicPr>
        <p:blipFill>
          <a:blip r:embed="rId2" cstate="print"/>
          <a:srcRect r="54000" b="62000"/>
          <a:stretch>
            <a:fillRect/>
          </a:stretch>
        </p:blipFill>
        <p:spPr bwMode="auto">
          <a:xfrm>
            <a:off x="3162300" y="0"/>
            <a:ext cx="1752600" cy="144780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 flipV="1">
            <a:off x="0" y="14478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6" descr="http://previews.123rf.com/images/arrow/arrow1107/arrow110700001/10025431-Media-Icons-Stock-Photo-icon.jpg">
            <a:extLst>
              <a:ext uri="{FF2B5EF4-FFF2-40B4-BE49-F238E27FC236}">
                <a16:creationId xmlns:a16="http://schemas.microsoft.com/office/drawing/2014/main" id="{4FA45172-DFB5-5B59-8A23-8B3EFADA4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r="54000" b="62000"/>
          <a:stretch>
            <a:fillRect/>
          </a:stretch>
        </p:blipFill>
        <p:spPr bwMode="auto">
          <a:xfrm>
            <a:off x="-38100" y="0"/>
            <a:ext cx="1752600" cy="1447800"/>
          </a:xfrm>
          <a:prstGeom prst="rect">
            <a:avLst/>
          </a:prstGeom>
          <a:noFill/>
        </p:spPr>
      </p:pic>
      <p:pic>
        <p:nvPicPr>
          <p:cNvPr id="4" name="Picture 6" descr="http://previews.123rf.com/images/arrow/arrow1107/arrow110700001/10025431-Media-Icons-Stock-Photo-icon.jpg">
            <a:extLst>
              <a:ext uri="{FF2B5EF4-FFF2-40B4-BE49-F238E27FC236}">
                <a16:creationId xmlns:a16="http://schemas.microsoft.com/office/drawing/2014/main" id="{3C4B56D5-AD25-3CFC-855F-5CEF0E27E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r="54000" b="62000"/>
          <a:stretch>
            <a:fillRect/>
          </a:stretch>
        </p:blipFill>
        <p:spPr bwMode="auto">
          <a:xfrm>
            <a:off x="1562100" y="0"/>
            <a:ext cx="1752600" cy="1447800"/>
          </a:xfrm>
          <a:prstGeom prst="rect">
            <a:avLst/>
          </a:prstGeom>
          <a:noFill/>
        </p:spPr>
      </p:pic>
      <p:pic>
        <p:nvPicPr>
          <p:cNvPr id="5" name="Picture 6" descr="http://previews.123rf.com/images/arrow/arrow1107/arrow110700001/10025431-Media-Icons-Stock-Photo-icon.jpg">
            <a:extLst>
              <a:ext uri="{FF2B5EF4-FFF2-40B4-BE49-F238E27FC236}">
                <a16:creationId xmlns:a16="http://schemas.microsoft.com/office/drawing/2014/main" id="{F768EAF8-C6C3-42E9-AF6E-F9949463D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r="54000" b="62000"/>
          <a:stretch>
            <a:fillRect/>
          </a:stretch>
        </p:blipFill>
        <p:spPr bwMode="auto">
          <a:xfrm>
            <a:off x="4819650" y="12700"/>
            <a:ext cx="1752600" cy="1447800"/>
          </a:xfrm>
          <a:prstGeom prst="rect">
            <a:avLst/>
          </a:prstGeom>
          <a:noFill/>
        </p:spPr>
      </p:pic>
      <p:pic>
        <p:nvPicPr>
          <p:cNvPr id="7" name="Picture 6" descr="http://previews.123rf.com/images/arrow/arrow1107/arrow110700001/10025431-Media-Icons-Stock-Photo-icon.jpg">
            <a:extLst>
              <a:ext uri="{FF2B5EF4-FFF2-40B4-BE49-F238E27FC236}">
                <a16:creationId xmlns:a16="http://schemas.microsoft.com/office/drawing/2014/main" id="{820251BF-F2A1-BAB3-64B1-3FD86850B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r="54000" b="62000"/>
          <a:stretch>
            <a:fillRect/>
          </a:stretch>
        </p:blipFill>
        <p:spPr bwMode="auto">
          <a:xfrm>
            <a:off x="6400800" y="-12700"/>
            <a:ext cx="1752600" cy="1447800"/>
          </a:xfrm>
          <a:prstGeom prst="rect">
            <a:avLst/>
          </a:prstGeom>
          <a:noFill/>
        </p:spPr>
      </p:pic>
      <p:pic>
        <p:nvPicPr>
          <p:cNvPr id="8" name="Picture 6" descr="http://previews.123rf.com/images/arrow/arrow1107/arrow110700001/10025431-Media-Icons-Stock-Photo-icon.jpg">
            <a:extLst>
              <a:ext uri="{FF2B5EF4-FFF2-40B4-BE49-F238E27FC236}">
                <a16:creationId xmlns:a16="http://schemas.microsoft.com/office/drawing/2014/main" id="{025A81C0-57D8-8C98-9B9D-8F42B0209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r="54000" b="62000"/>
          <a:stretch>
            <a:fillRect/>
          </a:stretch>
        </p:blipFill>
        <p:spPr bwMode="auto">
          <a:xfrm>
            <a:off x="7429500" y="-12700"/>
            <a:ext cx="1752600" cy="144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4478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Aturan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Perkuliahan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570037"/>
            <a:ext cx="7467600" cy="4525963"/>
          </a:xfrm>
        </p:spPr>
        <p:txBody>
          <a:bodyPr/>
          <a:lstStyle/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Aturan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Umum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Kelas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wajib</a:t>
            </a:r>
            <a:r>
              <a:rPr lang="en-US" sz="1600" dirty="0"/>
              <a:t> </a:t>
            </a:r>
            <a:r>
              <a:rPr lang="en-US" sz="1600" dirty="0" err="1"/>
              <a:t>hadir</a:t>
            </a:r>
            <a:r>
              <a:rPr lang="en-US" sz="1600" dirty="0"/>
              <a:t> di </a:t>
            </a:r>
            <a:r>
              <a:rPr lang="en-US" sz="1600" dirty="0" err="1"/>
              <a:t>kelas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keterlambatan</a:t>
            </a:r>
            <a:r>
              <a:rPr lang="en-US" sz="1600" dirty="0"/>
              <a:t> 15 </a:t>
            </a:r>
            <a:r>
              <a:rPr lang="en-US" sz="1600" dirty="0" err="1"/>
              <a:t>menit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jadwal</a:t>
            </a:r>
            <a:r>
              <a:rPr lang="en-US" sz="1600" dirty="0"/>
              <a:t> </a:t>
            </a:r>
            <a:r>
              <a:rPr lang="en-US" sz="1600" dirty="0" err="1"/>
              <a:t>perkuliahan</a:t>
            </a:r>
            <a:r>
              <a:rPr lang="en-US" sz="1600" dirty="0"/>
              <a:t>, </a:t>
            </a:r>
            <a:r>
              <a:rPr lang="en-US" sz="1600" dirty="0" err="1"/>
              <a:t>mencatat</a:t>
            </a:r>
            <a:r>
              <a:rPr lang="en-US" sz="1600" dirty="0"/>
              <a:t> brief/</a:t>
            </a:r>
            <a:r>
              <a:rPr lang="en-US" sz="1600" dirty="0" err="1"/>
              <a:t>materi</a:t>
            </a:r>
            <a:r>
              <a:rPr lang="en-US" sz="1600" dirty="0"/>
              <a:t>  </a:t>
            </a:r>
            <a:r>
              <a:rPr lang="en-US" sz="1600" dirty="0" err="1"/>
              <a:t>perkuliahan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dosen</a:t>
            </a:r>
            <a:r>
              <a:rPr lang="en-US" sz="1600" dirty="0"/>
              <a:t>, </a:t>
            </a:r>
            <a:r>
              <a:rPr lang="en-US" sz="1600" dirty="0" err="1"/>
              <a:t>membawa</a:t>
            </a:r>
            <a:r>
              <a:rPr lang="en-US" sz="1600" dirty="0"/>
              <a:t> </a:t>
            </a:r>
            <a:r>
              <a:rPr lang="en-US" sz="1600" dirty="0" err="1"/>
              <a:t>progres</a:t>
            </a:r>
            <a:r>
              <a:rPr lang="en-US" sz="1600" dirty="0"/>
              <a:t> &amp; </a:t>
            </a:r>
            <a:r>
              <a:rPr lang="en-US" sz="1600" dirty="0" err="1"/>
              <a:t>referensi</a:t>
            </a:r>
            <a:r>
              <a:rPr lang="en-US" sz="1600" dirty="0"/>
              <a:t> </a:t>
            </a:r>
            <a:r>
              <a:rPr lang="en-US" sz="1600" dirty="0" err="1"/>
              <a:t>proyek</a:t>
            </a:r>
            <a:r>
              <a:rPr lang="en-US" sz="1600" dirty="0"/>
              <a:t> (</a:t>
            </a:r>
            <a:r>
              <a:rPr lang="en-US" sz="1600" dirty="0" err="1"/>
              <a:t>syarat</a:t>
            </a:r>
            <a:r>
              <a:rPr lang="en-US" sz="1600" dirty="0"/>
              <a:t> </a:t>
            </a:r>
            <a:r>
              <a:rPr lang="en-US" sz="1600" dirty="0" err="1"/>
              <a:t>presensi</a:t>
            </a:r>
            <a:r>
              <a:rPr lang="en-US" sz="1600" dirty="0"/>
              <a:t>),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plagiasi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mengumpulkan</a:t>
            </a:r>
            <a:r>
              <a:rPr lang="en-US" sz="1600" dirty="0"/>
              <a:t> </a:t>
            </a:r>
            <a:r>
              <a:rPr lang="en-US" sz="1600" dirty="0" err="1"/>
              <a:t>tugas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tepat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Kehadiran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2000" dirty="0"/>
              <a:t>	</a:t>
            </a:r>
            <a:r>
              <a:rPr lang="en-US" sz="1600" dirty="0" err="1"/>
              <a:t>Setiap</a:t>
            </a:r>
            <a:r>
              <a:rPr lang="en-US" sz="1600" dirty="0"/>
              <a:t> 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wajib</a:t>
            </a:r>
            <a:r>
              <a:rPr lang="en-US" sz="1600" dirty="0"/>
              <a:t> </a:t>
            </a:r>
            <a:r>
              <a:rPr lang="en-US" sz="1600" dirty="0" err="1"/>
              <a:t>mengikuti</a:t>
            </a:r>
            <a:r>
              <a:rPr lang="en-US" sz="1600" dirty="0"/>
              <a:t> </a:t>
            </a:r>
            <a:r>
              <a:rPr lang="en-US" sz="1600" dirty="0" err="1"/>
              <a:t>mata</a:t>
            </a:r>
            <a:r>
              <a:rPr lang="en-US" sz="1600" dirty="0"/>
              <a:t> </a:t>
            </a:r>
            <a:r>
              <a:rPr lang="en-US" sz="1600" dirty="0" err="1"/>
              <a:t>kuliah</a:t>
            </a:r>
            <a:r>
              <a:rPr lang="en-US" sz="1600" dirty="0"/>
              <a:t> Multimedia </a:t>
            </a:r>
            <a:r>
              <a:rPr lang="en-US" sz="1600" dirty="0" err="1"/>
              <a:t>Interaktif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rasio</a:t>
            </a:r>
            <a:r>
              <a:rPr lang="en-US" sz="1600" dirty="0"/>
              <a:t> </a:t>
            </a:r>
            <a:r>
              <a:rPr lang="en-US" sz="1600" dirty="0" err="1"/>
              <a:t>kehadiran</a:t>
            </a:r>
            <a:r>
              <a:rPr lang="en-US" sz="1600" dirty="0"/>
              <a:t> 80% </a:t>
            </a:r>
            <a:r>
              <a:rPr lang="en-US" sz="1600" dirty="0" err="1"/>
              <a:t>atau</a:t>
            </a:r>
            <a:r>
              <a:rPr lang="en-US" sz="1600" dirty="0"/>
              <a:t> 13x </a:t>
            </a:r>
            <a:r>
              <a:rPr lang="en-US" sz="1600" dirty="0" err="1"/>
              <a:t>pertemuan</a:t>
            </a:r>
            <a:r>
              <a:rPr lang="en-US" sz="1600" dirty="0"/>
              <a:t> (</a:t>
            </a:r>
            <a:r>
              <a:rPr lang="en-US" sz="1600" dirty="0" err="1"/>
              <a:t>termasuk</a:t>
            </a:r>
            <a:r>
              <a:rPr lang="en-US" sz="1600" dirty="0"/>
              <a:t> UTS &amp; UAS). </a:t>
            </a:r>
            <a:r>
              <a:rPr lang="en-US" sz="1600" dirty="0" err="1"/>
              <a:t>Ketidakhadiran</a:t>
            </a:r>
            <a:r>
              <a:rPr lang="en-US" sz="1600" dirty="0"/>
              <a:t> 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 20% (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setara</a:t>
            </a:r>
            <a:r>
              <a:rPr lang="en-US" sz="1600" dirty="0"/>
              <a:t> 3 </a:t>
            </a:r>
            <a:r>
              <a:rPr lang="en-US" sz="1600" dirty="0" err="1"/>
              <a:t>pertemuan</a:t>
            </a:r>
            <a:r>
              <a:rPr lang="en-US" sz="1600" dirty="0"/>
              <a:t>) </a:t>
            </a:r>
            <a:r>
              <a:rPr lang="en-US" sz="1600" dirty="0" err="1"/>
              <a:t>termasuk</a:t>
            </a:r>
            <a:r>
              <a:rPr lang="en-US" sz="1600" dirty="0"/>
              <a:t> </a:t>
            </a:r>
            <a:r>
              <a:rPr lang="en-US" sz="1600" dirty="0" err="1"/>
              <a:t>sakit</a:t>
            </a:r>
            <a:r>
              <a:rPr lang="en-US" sz="1600" dirty="0"/>
              <a:t>, </a:t>
            </a:r>
            <a:r>
              <a:rPr lang="en-US" sz="1600" dirty="0" err="1"/>
              <a:t>izin</a:t>
            </a:r>
            <a:r>
              <a:rPr lang="en-US" sz="1600" dirty="0"/>
              <a:t> &amp; </a:t>
            </a:r>
            <a:r>
              <a:rPr lang="en-US" sz="1600" dirty="0" err="1"/>
              <a:t>dispensasi</a:t>
            </a:r>
            <a:r>
              <a:rPr lang="en-US" sz="1600" dirty="0"/>
              <a:t>. 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Melebihi</a:t>
            </a:r>
            <a:r>
              <a:rPr lang="en-US" sz="1600" dirty="0"/>
              <a:t> </a:t>
            </a:r>
            <a:r>
              <a:rPr lang="en-US" sz="1600" dirty="0" err="1"/>
              <a:t>batas</a:t>
            </a:r>
            <a:r>
              <a:rPr lang="en-US" sz="1600" dirty="0"/>
              <a:t> minimum </a:t>
            </a:r>
            <a:r>
              <a:rPr lang="en-US" sz="1600" dirty="0" err="1"/>
              <a:t>kehadiran</a:t>
            </a:r>
            <a:r>
              <a:rPr lang="en-US" sz="1600" dirty="0"/>
              <a:t> </a:t>
            </a:r>
            <a:r>
              <a:rPr lang="en-US" sz="1600" dirty="0" err="1"/>
              <a:t>otomatis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dinyatakan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lulus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mata</a:t>
            </a:r>
            <a:r>
              <a:rPr lang="en-US" sz="1600" dirty="0"/>
              <a:t> </a:t>
            </a:r>
            <a:r>
              <a:rPr lang="en-US" sz="1600" dirty="0" err="1"/>
              <a:t>kuliah</a:t>
            </a:r>
            <a:r>
              <a:rPr lang="en-US" sz="1600" dirty="0"/>
              <a:t> </a:t>
            </a:r>
            <a:r>
              <a:rPr lang="en-US" sz="1600" dirty="0" err="1"/>
              <a:t>sinematografi</a:t>
            </a:r>
            <a:r>
              <a:rPr lang="en-US" sz="1600" dirty="0"/>
              <a:t>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112837"/>
            <a:ext cx="7543800" cy="48307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Deadline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Tugas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1700" dirty="0"/>
              <a:t>	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salah </a:t>
            </a:r>
            <a:r>
              <a:rPr lang="en-US" sz="1700" dirty="0" err="1"/>
              <a:t>satu</a:t>
            </a:r>
            <a:r>
              <a:rPr lang="en-US" sz="1700" dirty="0"/>
              <a:t> </a:t>
            </a:r>
            <a:r>
              <a:rPr lang="en-US" sz="1700" dirty="0" err="1"/>
              <a:t>kewajiban</a:t>
            </a:r>
            <a:r>
              <a:rPr lang="en-US" sz="1700" dirty="0"/>
              <a:t> yang </a:t>
            </a:r>
            <a:r>
              <a:rPr lang="en-US" sz="1700" dirty="0" err="1"/>
              <a:t>harus</a:t>
            </a:r>
            <a:r>
              <a:rPr lang="en-US" sz="1700" dirty="0"/>
              <a:t> </a:t>
            </a:r>
            <a:r>
              <a:rPr lang="en-US" sz="1700" dirty="0" err="1"/>
              <a:t>dilaksanakan</a:t>
            </a:r>
            <a:r>
              <a:rPr lang="en-US" sz="1700" dirty="0"/>
              <a:t> </a:t>
            </a:r>
            <a:r>
              <a:rPr lang="en-US" sz="1700" dirty="0" err="1"/>
              <a:t>mahasiswa</a:t>
            </a:r>
            <a:r>
              <a:rPr lang="en-US" sz="1700" dirty="0"/>
              <a:t> </a:t>
            </a:r>
            <a:r>
              <a:rPr lang="en-US" sz="1800" dirty="0"/>
              <a:t>SINEMATOGRAFI </a:t>
            </a:r>
            <a:r>
              <a:rPr lang="en-US" sz="1700" dirty="0"/>
              <a:t>.  Hal </a:t>
            </a:r>
            <a:r>
              <a:rPr lang="en-US" sz="1700" dirty="0" err="1"/>
              <a:t>ini</a:t>
            </a:r>
            <a:r>
              <a:rPr lang="en-US" sz="1700" dirty="0"/>
              <a:t>, </a:t>
            </a:r>
            <a:r>
              <a:rPr lang="en-US" sz="1700" dirty="0" err="1"/>
              <a:t>dicaangkan</a:t>
            </a:r>
            <a:r>
              <a:rPr lang="en-US" sz="1700" dirty="0"/>
              <a:t> </a:t>
            </a:r>
            <a:r>
              <a:rPr lang="en-US" sz="1700" dirty="0" err="1"/>
              <a:t>sebagai</a:t>
            </a:r>
            <a:r>
              <a:rPr lang="en-US" sz="1700" dirty="0"/>
              <a:t> </a:t>
            </a:r>
            <a:r>
              <a:rPr lang="en-US" sz="1700" dirty="0" err="1"/>
              <a:t>langkah</a:t>
            </a:r>
            <a:r>
              <a:rPr lang="en-US" sz="1700" dirty="0"/>
              <a:t> </a:t>
            </a:r>
            <a:r>
              <a:rPr lang="en-US" sz="1700" dirty="0" err="1"/>
              <a:t>penegakan</a:t>
            </a:r>
            <a:r>
              <a:rPr lang="en-US" sz="1700" dirty="0"/>
              <a:t> </a:t>
            </a:r>
            <a:r>
              <a:rPr lang="en-US" sz="1700" dirty="0" err="1"/>
              <a:t>kedisiplinan</a:t>
            </a:r>
            <a:r>
              <a:rPr lang="en-US" sz="1700" dirty="0"/>
              <a:t> </a:t>
            </a:r>
            <a:r>
              <a:rPr lang="en-US" sz="1700" dirty="0" err="1"/>
              <a:t>berkarya</a:t>
            </a:r>
            <a:r>
              <a:rPr lang="en-US" sz="1700" dirty="0"/>
              <a:t>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dikenakan</a:t>
            </a:r>
            <a:r>
              <a:rPr lang="en-US" sz="1700" dirty="0"/>
              <a:t> </a:t>
            </a:r>
            <a:r>
              <a:rPr lang="en-US" sz="1700" dirty="0" err="1"/>
              <a:t>aturan</a:t>
            </a:r>
            <a:r>
              <a:rPr lang="en-US" sz="1700" dirty="0"/>
              <a:t> </a:t>
            </a:r>
            <a:r>
              <a:rPr lang="en-US" sz="1700" dirty="0" err="1"/>
              <a:t>sbb</a:t>
            </a:r>
            <a:r>
              <a:rPr lang="en-US" sz="1700" dirty="0"/>
              <a:t> :</a:t>
            </a:r>
          </a:p>
          <a:p>
            <a:pPr>
              <a:buNone/>
            </a:pPr>
            <a:r>
              <a:rPr lang="en-US" sz="1700" dirty="0"/>
              <a:t>	1.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biasa</a:t>
            </a:r>
            <a:r>
              <a:rPr lang="en-US" sz="1700" dirty="0"/>
              <a:t>, </a:t>
            </a:r>
            <a:r>
              <a:rPr lang="en-US" sz="1700" dirty="0" err="1"/>
              <a:t>pengurangan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-10/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    </a:t>
            </a:r>
            <a:r>
              <a:rPr lang="en-US" sz="1700" dirty="0" err="1"/>
              <a:t>Maksimal</a:t>
            </a:r>
            <a:r>
              <a:rPr lang="en-US" sz="1700" dirty="0"/>
              <a:t> </a:t>
            </a:r>
            <a:r>
              <a:rPr lang="en-US" sz="1700" dirty="0" err="1"/>
              <a:t>keterlambatan</a:t>
            </a:r>
            <a:r>
              <a:rPr lang="en-US" sz="1700" dirty="0"/>
              <a:t> 2 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2.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UTS </a:t>
            </a:r>
            <a:r>
              <a:rPr lang="en-US" sz="1700" dirty="0" err="1"/>
              <a:t>atau</a:t>
            </a:r>
            <a:r>
              <a:rPr lang="en-US" sz="1700" dirty="0"/>
              <a:t> UAS,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tidak</a:t>
            </a:r>
            <a:r>
              <a:rPr lang="en-US" sz="1700" dirty="0"/>
              <a:t> </a:t>
            </a:r>
            <a:r>
              <a:rPr lang="en-US" sz="1700" dirty="0" err="1"/>
              <a:t>diterima</a:t>
            </a:r>
            <a:r>
              <a:rPr lang="en-US" sz="1700" dirty="0"/>
              <a:t>.</a:t>
            </a:r>
            <a:br>
              <a:rPr lang="en-US" sz="1700" dirty="0"/>
            </a:br>
            <a:endParaRPr lang="en-US" sz="1700" dirty="0"/>
          </a:p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Nilai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proyek</a:t>
            </a:r>
            <a:r>
              <a:rPr lang="en-US" sz="1600" dirty="0"/>
              <a:t>/</a:t>
            </a:r>
            <a:r>
              <a:rPr lang="en-US" sz="1600" dirty="0" err="1"/>
              <a:t>karya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ketepatan</a:t>
            </a:r>
            <a:r>
              <a:rPr lang="en-US" sz="1600" dirty="0"/>
              <a:t> brief </a:t>
            </a:r>
            <a:r>
              <a:rPr lang="en-US" sz="1600" dirty="0" err="1"/>
              <a:t>tugas</a:t>
            </a:r>
            <a:r>
              <a:rPr lang="en-US" sz="1600" dirty="0"/>
              <a:t>, </a:t>
            </a:r>
            <a:r>
              <a:rPr lang="en-US" sz="1600" dirty="0" err="1"/>
              <a:t>proses</a:t>
            </a:r>
            <a:r>
              <a:rPr lang="en-US" sz="1600" dirty="0"/>
              <a:t>, </a:t>
            </a:r>
            <a:r>
              <a:rPr lang="en-US" sz="1600" dirty="0" err="1"/>
              <a:t>memenuhi</a:t>
            </a:r>
            <a:r>
              <a:rPr lang="en-US" sz="1600" dirty="0"/>
              <a:t> </a:t>
            </a:r>
            <a:r>
              <a:rPr lang="en-US" sz="1600" dirty="0" err="1"/>
              <a:t>solusi</a:t>
            </a:r>
            <a:r>
              <a:rPr lang="en-US" sz="1600" dirty="0"/>
              <a:t>, </a:t>
            </a:r>
            <a:r>
              <a:rPr lang="en-US" sz="1600" dirty="0" err="1"/>
              <a:t>aspek</a:t>
            </a:r>
            <a:r>
              <a:rPr lang="en-US" sz="1600" dirty="0"/>
              <a:t> </a:t>
            </a:r>
            <a:r>
              <a:rPr lang="en-US" sz="1600" dirty="0" err="1"/>
              <a:t>eksperimental</a:t>
            </a:r>
            <a:r>
              <a:rPr lang="en-US" sz="1600" dirty="0"/>
              <a:t> , </a:t>
            </a:r>
            <a:r>
              <a:rPr lang="en-US" sz="1600" dirty="0" err="1"/>
              <a:t>kelengkapan</a:t>
            </a:r>
            <a:r>
              <a:rPr lang="en-US" sz="1600" dirty="0"/>
              <a:t> &amp; </a:t>
            </a:r>
            <a:r>
              <a:rPr lang="en-US" sz="1600" dirty="0" err="1"/>
              <a:t>kerapihan</a:t>
            </a:r>
            <a:r>
              <a:rPr lang="en-US" sz="1600" dirty="0"/>
              <a:t> </a:t>
            </a:r>
            <a:r>
              <a:rPr lang="en-US" sz="1600" dirty="0" err="1"/>
              <a:t>penyajian</a:t>
            </a:r>
            <a:r>
              <a:rPr lang="en-US" sz="1600" dirty="0"/>
              <a:t> &amp; </a:t>
            </a:r>
            <a:r>
              <a:rPr lang="en-US" sz="1600" dirty="0" err="1"/>
              <a:t>ketepatan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	Nilai total </a:t>
            </a:r>
            <a:r>
              <a:rPr lang="en-US" sz="1600" dirty="0" err="1"/>
              <a:t>terdiri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Nilai </a:t>
            </a:r>
            <a:r>
              <a:rPr lang="en-US" sz="1600" dirty="0" err="1"/>
              <a:t>Tugas</a:t>
            </a:r>
            <a:r>
              <a:rPr lang="en-US" sz="1600" dirty="0"/>
              <a:t> (20%), UTS (20%), UAS (20%), </a:t>
            </a:r>
            <a:r>
              <a:rPr lang="en-US" sz="1600" dirty="0" err="1"/>
              <a:t>Kehadiran</a:t>
            </a:r>
            <a:r>
              <a:rPr lang="en-US" sz="1600" dirty="0"/>
              <a:t> (20%), &amp; Etika (20%)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417637"/>
            <a:ext cx="7543800" cy="4525963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Peralatan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Kuliah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sz="1800" dirty="0" err="1"/>
              <a:t>Pulpen</a:t>
            </a:r>
            <a:r>
              <a:rPr lang="en-US" sz="1800" dirty="0"/>
              <a:t> (WAJIB) &amp; </a:t>
            </a:r>
            <a:r>
              <a:rPr lang="en-US" sz="1800" dirty="0" err="1"/>
              <a:t>Pensil</a:t>
            </a:r>
            <a:endParaRPr lang="en-US" sz="1800" dirty="0"/>
          </a:p>
          <a:p>
            <a:pPr lvl="0"/>
            <a:r>
              <a:rPr lang="en-US" sz="1800" dirty="0" err="1"/>
              <a:t>Buku</a:t>
            </a:r>
            <a:r>
              <a:rPr lang="en-US" sz="1800" dirty="0"/>
              <a:t> </a:t>
            </a:r>
            <a:r>
              <a:rPr lang="en-US" sz="1800" dirty="0" err="1"/>
              <a:t>Catatan</a:t>
            </a:r>
            <a:endParaRPr lang="en-US" sz="1800" dirty="0"/>
          </a:p>
          <a:p>
            <a:pPr lvl="0"/>
            <a:r>
              <a:rPr lang="en-US" sz="1800" dirty="0" err="1"/>
              <a:t>Buku</a:t>
            </a:r>
            <a:r>
              <a:rPr lang="en-US" sz="1800" dirty="0"/>
              <a:t> </a:t>
            </a:r>
            <a:r>
              <a:rPr lang="en-US" sz="1800" dirty="0" err="1"/>
              <a:t>Tugas</a:t>
            </a:r>
            <a:r>
              <a:rPr lang="en-US" sz="1800" dirty="0"/>
              <a:t> / </a:t>
            </a:r>
            <a:r>
              <a:rPr lang="en-US" sz="1800" dirty="0" err="1"/>
              <a:t>Skecth</a:t>
            </a:r>
            <a:r>
              <a:rPr lang="en-US" sz="1800" dirty="0"/>
              <a:t> Book/</a:t>
            </a:r>
            <a:r>
              <a:rPr lang="en-US" sz="1800" dirty="0" err="1"/>
              <a:t>Milimeter</a:t>
            </a:r>
            <a:r>
              <a:rPr lang="en-US" sz="1800" dirty="0"/>
              <a:t> Blok</a:t>
            </a:r>
          </a:p>
          <a:p>
            <a:pPr lvl="0"/>
            <a:r>
              <a:rPr lang="en-US" sz="1800" dirty="0" err="1"/>
              <a:t>Pensil</a:t>
            </a:r>
            <a:r>
              <a:rPr lang="en-US" sz="1800" dirty="0"/>
              <a:t> </a:t>
            </a:r>
            <a:r>
              <a:rPr lang="en-US" sz="1800" dirty="0" err="1"/>
              <a:t>Warna</a:t>
            </a:r>
            <a:r>
              <a:rPr lang="en-US" sz="1800" dirty="0"/>
              <a:t>/Drawing Pen/</a:t>
            </a:r>
            <a:r>
              <a:rPr lang="en-US" sz="1800" dirty="0" err="1"/>
              <a:t>Tinta</a:t>
            </a:r>
            <a:r>
              <a:rPr lang="en-US" sz="1800" dirty="0"/>
              <a:t> </a:t>
            </a:r>
            <a:r>
              <a:rPr lang="en-US" sz="1800" dirty="0" err="1"/>
              <a:t>Bak</a:t>
            </a:r>
            <a:endParaRPr lang="en-US" sz="1800" dirty="0"/>
          </a:p>
          <a:p>
            <a:pPr lvl="0"/>
            <a:r>
              <a:rPr lang="en-US" sz="1800" dirty="0" err="1"/>
              <a:t>Penggaris</a:t>
            </a:r>
            <a:r>
              <a:rPr lang="en-US" sz="1800" dirty="0"/>
              <a:t> &amp; </a:t>
            </a:r>
            <a:r>
              <a:rPr lang="en-US" sz="1800" dirty="0" err="1"/>
              <a:t>Jangka</a:t>
            </a:r>
            <a:endParaRPr lang="en-US" sz="1800" dirty="0"/>
          </a:p>
          <a:p>
            <a:pPr lvl="0"/>
            <a:r>
              <a:rPr lang="en-US" sz="1800" dirty="0" err="1"/>
              <a:t>Komputer</a:t>
            </a:r>
            <a:r>
              <a:rPr lang="en-US" sz="1800" dirty="0"/>
              <a:t> &amp; </a:t>
            </a:r>
            <a:r>
              <a:rPr lang="en-US" sz="1800" i="1" dirty="0"/>
              <a:t>Software</a:t>
            </a:r>
            <a:r>
              <a:rPr lang="en-US" sz="1800" dirty="0"/>
              <a:t> </a:t>
            </a:r>
            <a:r>
              <a:rPr lang="en-US" sz="1800" dirty="0" err="1"/>
              <a:t>Grafis</a:t>
            </a:r>
            <a:endParaRPr lang="en-US" sz="1800" dirty="0"/>
          </a:p>
          <a:p>
            <a:pPr lvl="0"/>
            <a:r>
              <a:rPr lang="en-US" sz="1800" dirty="0" err="1"/>
              <a:t>Kamera</a:t>
            </a:r>
            <a:endParaRPr lang="en-US" sz="1800" dirty="0"/>
          </a:p>
          <a:p>
            <a:pPr lvl="0"/>
            <a:r>
              <a:rPr lang="en-US" sz="1800" dirty="0" err="1"/>
              <a:t>Referensi</a:t>
            </a:r>
            <a:r>
              <a:rPr lang="en-US" sz="1800" dirty="0"/>
              <a:t> Visual</a:t>
            </a:r>
          </a:p>
          <a:p>
            <a:pPr lvl="0"/>
            <a:r>
              <a:rPr lang="en-US" sz="1800" dirty="0" err="1"/>
              <a:t>Dsb</a:t>
            </a:r>
            <a:endParaRPr lang="en-US" sz="1800" dirty="0"/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417637"/>
            <a:ext cx="7543800" cy="45259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ETIKA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sz="1800" dirty="0"/>
              <a:t>Jika </a:t>
            </a:r>
            <a:r>
              <a:rPr lang="en-US" sz="1800" dirty="0" err="1"/>
              <a:t>terlambat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15 </a:t>
            </a:r>
            <a:r>
              <a:rPr lang="en-US" sz="1800" dirty="0" err="1"/>
              <a:t>menit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diperbolehkan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 </a:t>
            </a:r>
            <a:r>
              <a:rPr lang="en-US" sz="1800" dirty="0" err="1"/>
              <a:t>kelas</a:t>
            </a:r>
            <a:r>
              <a:rPr lang="en-US" sz="1800" dirty="0"/>
              <a:t> dan </a:t>
            </a:r>
            <a:r>
              <a:rPr lang="en-US" sz="1800" dirty="0" err="1"/>
              <a:t>dianggap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hadir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Menghubungi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penting</a:t>
            </a:r>
            <a:r>
              <a:rPr lang="en-US" sz="1800" dirty="0"/>
              <a:t> / </a:t>
            </a:r>
            <a:r>
              <a:rPr lang="en-US" sz="1800" dirty="0" err="1"/>
              <a:t>menyangkut</a:t>
            </a:r>
            <a:r>
              <a:rPr lang="en-US" sz="1800" dirty="0"/>
              <a:t> </a:t>
            </a:r>
            <a:r>
              <a:rPr lang="en-US" sz="1800" dirty="0" err="1"/>
              <a:t>materi</a:t>
            </a:r>
            <a:r>
              <a:rPr lang="en-US" sz="1800" dirty="0"/>
              <a:t> </a:t>
            </a:r>
            <a:r>
              <a:rPr lang="en-US" sz="1800" dirty="0" err="1"/>
              <a:t>perkuliahan</a:t>
            </a:r>
            <a:r>
              <a:rPr lang="en-US" sz="1800" dirty="0"/>
              <a:t> pada jam 06.00 – 19.00 </a:t>
            </a:r>
          </a:p>
          <a:p>
            <a:pPr lvl="0"/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diperbolehkan</a:t>
            </a:r>
            <a:r>
              <a:rPr lang="en-US" sz="1800" dirty="0"/>
              <a:t> IZIN </a:t>
            </a:r>
            <a:r>
              <a:rPr lang="en-US" sz="1800" dirty="0" err="1"/>
              <a:t>melalui</a:t>
            </a:r>
            <a:r>
              <a:rPr lang="en-US" sz="1800" dirty="0"/>
              <a:t> chat/</a:t>
            </a:r>
            <a:r>
              <a:rPr lang="en-US" sz="1800" dirty="0" err="1"/>
              <a:t>telpon</a:t>
            </a:r>
            <a:r>
              <a:rPr lang="en-US" sz="1800" dirty="0"/>
              <a:t>,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wajib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surat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, </a:t>
            </a:r>
            <a:r>
              <a:rPr lang="en-US" sz="1800" dirty="0" err="1"/>
              <a:t>izin</a:t>
            </a:r>
            <a:r>
              <a:rPr lang="en-US" sz="1800" dirty="0"/>
              <a:t> </a:t>
            </a:r>
            <a:r>
              <a:rPr lang="en-US" sz="1800" dirty="0" err="1"/>
              <a:t>diluar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diwakilkan</a:t>
            </a:r>
            <a:r>
              <a:rPr lang="en-US" sz="1800" dirty="0"/>
              <a:t> orang </a:t>
            </a:r>
            <a:r>
              <a:rPr lang="en-US" sz="1800" dirty="0" err="1"/>
              <a:t>tua</a:t>
            </a:r>
            <a:r>
              <a:rPr lang="en-US" sz="1800" dirty="0"/>
              <a:t> dan </a:t>
            </a:r>
            <a:r>
              <a:rPr lang="en-US" sz="1800" dirty="0" err="1"/>
              <a:t>orangtua</a:t>
            </a:r>
            <a:r>
              <a:rPr lang="en-US" sz="1800" dirty="0"/>
              <a:t> </a:t>
            </a:r>
            <a:r>
              <a:rPr lang="en-US" sz="1800" dirty="0" err="1"/>
              <a:t>menghubungi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2222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Definisi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Sinematografi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70400" y="1524000"/>
            <a:ext cx="4191000" cy="3581400"/>
          </a:xfrm>
        </p:spPr>
        <p:txBody>
          <a:bodyPr>
            <a:noAutofit/>
          </a:bodyPr>
          <a:lstStyle/>
          <a:p>
            <a:pPr algn="l"/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Sinematografi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disiplin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ilmu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mengenai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teknik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mengambil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menggabung-gabungkan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kamera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film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rangkaian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menyampaikan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ide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sesuai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keinginan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sineas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ID" sz="1600" b="0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sineas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hanya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sekedar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merekam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adegan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semata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juga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mengontrol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mengatur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bagaimana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adegan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diambil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jarak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ketinggian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sudut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lama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pengambilan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sebagainya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Ilustrasi sinematografi. Sumber: Unsplash">
            <a:extLst>
              <a:ext uri="{FF2B5EF4-FFF2-40B4-BE49-F238E27FC236}">
                <a16:creationId xmlns:a16="http://schemas.microsoft.com/office/drawing/2014/main" id="{AEBC0538-1E7A-F087-5930-6E7026865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9"/>
          <a:stretch/>
        </p:blipFill>
        <p:spPr bwMode="auto">
          <a:xfrm>
            <a:off x="457200" y="1866900"/>
            <a:ext cx="3756744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AAA091-AB1E-5C5E-8F20-8E9B08728F1D}"/>
              </a:ext>
            </a:extLst>
          </p:cNvPr>
          <p:cNvSpPr txBox="1"/>
          <p:nvPr/>
        </p:nvSpPr>
        <p:spPr>
          <a:xfrm>
            <a:off x="457200" y="609600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SINEMATOGRAFI</a:t>
            </a:r>
          </a:p>
        </p:txBody>
      </p:sp>
    </p:spTree>
    <p:extLst>
      <p:ext uri="{BB962C8B-B14F-4D97-AF65-F5344CB8AC3E}">
        <p14:creationId xmlns:p14="http://schemas.microsoft.com/office/powerpoint/2010/main" val="273141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3800" y="533400"/>
            <a:ext cx="4953000" cy="4419600"/>
          </a:xfrm>
        </p:spPr>
        <p:txBody>
          <a:bodyPr>
            <a:noAutofit/>
          </a:bodyPr>
          <a:lstStyle/>
          <a:p>
            <a:pPr algn="just"/>
            <a:r>
              <a:rPr lang="en-US" sz="1600" dirty="0" err="1">
                <a:solidFill>
                  <a:schemeClr val="tx1"/>
                </a:solidFill>
              </a:rPr>
              <a:t>Istilah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sinematografi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adalah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serapan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bahasa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Inggris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yaitu</a:t>
            </a:r>
            <a:r>
              <a:rPr lang="en-US" sz="1600" dirty="0">
                <a:solidFill>
                  <a:schemeClr val="tx1"/>
                </a:solidFill>
              </a:rPr>
              <a:t> Cinematography yang </a:t>
            </a:r>
            <a:r>
              <a:rPr lang="en-US" sz="1600" dirty="0" err="1">
                <a:solidFill>
                  <a:schemeClr val="tx1"/>
                </a:solidFill>
              </a:rPr>
              <a:t>diambil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bahasa</a:t>
            </a:r>
            <a:r>
              <a:rPr lang="en-US" sz="1600" dirty="0">
                <a:solidFill>
                  <a:schemeClr val="tx1"/>
                </a:solidFill>
              </a:rPr>
              <a:t> Latin, </a:t>
            </a:r>
            <a:r>
              <a:rPr lang="en-US" sz="1600" dirty="0" err="1">
                <a:solidFill>
                  <a:schemeClr val="tx1"/>
                </a:solidFill>
              </a:rPr>
              <a:t>yaitu</a:t>
            </a:r>
            <a:r>
              <a:rPr lang="en-US" sz="1600" dirty="0">
                <a:solidFill>
                  <a:schemeClr val="tx1"/>
                </a:solidFill>
              </a:rPr>
              <a:t> kinema yang </a:t>
            </a:r>
            <a:r>
              <a:rPr lang="en-US" sz="1600" dirty="0" err="1">
                <a:solidFill>
                  <a:schemeClr val="tx1"/>
                </a:solidFill>
              </a:rPr>
              <a:t>artinya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gerakan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serta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grafi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atau</a:t>
            </a:r>
            <a:r>
              <a:rPr lang="en-US" sz="1600" dirty="0">
                <a:solidFill>
                  <a:schemeClr val="tx1"/>
                </a:solidFill>
              </a:rPr>
              <a:t> </a:t>
            </a:r>
            <a:r>
              <a:rPr lang="en-US" sz="1600" dirty="0" err="1">
                <a:solidFill>
                  <a:schemeClr val="tx1"/>
                </a:solidFill>
              </a:rPr>
              <a:t>graphoo</a:t>
            </a:r>
            <a:r>
              <a:rPr lang="en-US" sz="1600" dirty="0">
                <a:solidFill>
                  <a:schemeClr val="tx1"/>
                </a:solidFill>
              </a:rPr>
              <a:t> yang </a:t>
            </a:r>
            <a:r>
              <a:rPr lang="en-US" sz="1600" dirty="0" err="1">
                <a:solidFill>
                  <a:schemeClr val="tx1"/>
                </a:solidFill>
              </a:rPr>
              <a:t>mempunyai</a:t>
            </a:r>
            <a:r>
              <a:rPr lang="en-US" sz="1600" dirty="0">
                <a:solidFill>
                  <a:schemeClr val="tx1"/>
                </a:solidFill>
              </a:rPr>
              <a:t> arti </a:t>
            </a:r>
            <a:r>
              <a:rPr lang="en-US" sz="1600" dirty="0" err="1">
                <a:solidFill>
                  <a:schemeClr val="tx1"/>
                </a:solidFill>
              </a:rPr>
              <a:t>menulis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Dengan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demikian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sinematografi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mempunyai</a:t>
            </a:r>
            <a:r>
              <a:rPr lang="en-US" sz="1600" dirty="0">
                <a:solidFill>
                  <a:schemeClr val="tx1"/>
                </a:solidFill>
              </a:rPr>
              <a:t> arti </a:t>
            </a:r>
            <a:r>
              <a:rPr lang="en-US" sz="1600" dirty="0" err="1">
                <a:solidFill>
                  <a:schemeClr val="tx1"/>
                </a:solidFill>
              </a:rPr>
              <a:t>menulis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gambar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bergerak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Menurut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Pratista</a:t>
            </a:r>
            <a:r>
              <a:rPr lang="en-US" sz="1600" dirty="0">
                <a:solidFill>
                  <a:schemeClr val="tx1"/>
                </a:solidFill>
              </a:rPr>
              <a:t> (2008), </a:t>
            </a:r>
            <a:r>
              <a:rPr lang="en-US" sz="1600" dirty="0" err="1">
                <a:solidFill>
                  <a:schemeClr val="tx1"/>
                </a:solidFill>
              </a:rPr>
              <a:t>pengertian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sinematografi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adalah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tindakan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dilakukan</a:t>
            </a:r>
            <a:r>
              <a:rPr lang="en-US" sz="1600" dirty="0">
                <a:solidFill>
                  <a:schemeClr val="tx1"/>
                </a:solidFill>
              </a:rPr>
              <a:t> pada </a:t>
            </a:r>
            <a:r>
              <a:rPr lang="en-US" sz="1600" dirty="0" err="1">
                <a:solidFill>
                  <a:schemeClr val="tx1"/>
                </a:solidFill>
              </a:rPr>
              <a:t>kamera</a:t>
            </a:r>
            <a:r>
              <a:rPr lang="en-US" sz="1600" dirty="0">
                <a:solidFill>
                  <a:schemeClr val="tx1"/>
                </a:solidFill>
              </a:rPr>
              <a:t> dan film, </a:t>
            </a:r>
            <a:r>
              <a:rPr lang="en-US" sz="1600" dirty="0" err="1">
                <a:solidFill>
                  <a:schemeClr val="tx1"/>
                </a:solidFill>
              </a:rPr>
              <a:t>berkaitan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kamera</a:t>
            </a:r>
            <a:r>
              <a:rPr lang="en-US" sz="1600" dirty="0">
                <a:solidFill>
                  <a:schemeClr val="tx1"/>
                </a:solidFill>
              </a:rPr>
              <a:t> dan </a:t>
            </a:r>
            <a:r>
              <a:rPr lang="en-US" sz="1600" dirty="0" err="1">
                <a:solidFill>
                  <a:schemeClr val="tx1"/>
                </a:solidFill>
              </a:rPr>
              <a:t>objek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diambil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Sementara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penyuntingan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atau</a:t>
            </a:r>
            <a:r>
              <a:rPr lang="en-US" sz="1600" dirty="0">
                <a:solidFill>
                  <a:schemeClr val="tx1"/>
                </a:solidFill>
              </a:rPr>
              <a:t> editing </a:t>
            </a:r>
            <a:r>
              <a:rPr lang="en-US" sz="1600" dirty="0" err="1">
                <a:solidFill>
                  <a:schemeClr val="tx1"/>
                </a:solidFill>
              </a:rPr>
              <a:t>merupakan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transisi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satu</a:t>
            </a:r>
            <a:r>
              <a:rPr lang="en-US" sz="1600" dirty="0">
                <a:solidFill>
                  <a:schemeClr val="tx1"/>
                </a:solidFill>
              </a:rPr>
              <a:t> frame </a:t>
            </a:r>
            <a:r>
              <a:rPr lang="en-US" sz="1600" dirty="0" err="1">
                <a:solidFill>
                  <a:schemeClr val="tx1"/>
                </a:solidFill>
              </a:rPr>
              <a:t>ke</a:t>
            </a:r>
            <a:r>
              <a:rPr lang="en-US" sz="1600" dirty="0">
                <a:solidFill>
                  <a:schemeClr val="tx1"/>
                </a:solidFill>
              </a:rPr>
              <a:t> frame yang lain. </a:t>
            </a:r>
            <a:r>
              <a:rPr lang="en-US" sz="1600" dirty="0" err="1">
                <a:solidFill>
                  <a:schemeClr val="tx1"/>
                </a:solidFill>
              </a:rPr>
              <a:t>Terakhir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suara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merupakan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semua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hal</a:t>
            </a:r>
            <a:r>
              <a:rPr lang="en-US" sz="1600" dirty="0">
                <a:solidFill>
                  <a:schemeClr val="tx1"/>
                </a:solidFill>
              </a:rPr>
              <a:t> pada film yang </a:t>
            </a:r>
            <a:r>
              <a:rPr lang="en-US" sz="1600" dirty="0" err="1">
                <a:solidFill>
                  <a:schemeClr val="tx1"/>
                </a:solidFill>
              </a:rPr>
              <a:t>dapat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didengar</a:t>
            </a:r>
            <a:r>
              <a:rPr lang="en-US" sz="1600" dirty="0">
                <a:solidFill>
                  <a:schemeClr val="tx1"/>
                </a:solidFill>
              </a:rPr>
              <a:t> oleh </a:t>
            </a:r>
            <a:r>
              <a:rPr lang="en-US" sz="1600" dirty="0" err="1">
                <a:solidFill>
                  <a:schemeClr val="tx1"/>
                </a:solidFill>
              </a:rPr>
              <a:t>telinga</a:t>
            </a:r>
            <a:r>
              <a:rPr lang="en-US" sz="1600" dirty="0">
                <a:solidFill>
                  <a:schemeClr val="tx1"/>
                </a:solidFill>
              </a:rPr>
              <a:t> audience.</a:t>
            </a:r>
          </a:p>
          <a:p>
            <a:pPr algn="just"/>
            <a:endParaRPr lang="en-US" sz="1600" dirty="0">
              <a:solidFill>
                <a:schemeClr val="tx1"/>
              </a:solidFill>
            </a:endParaRPr>
          </a:p>
          <a:p>
            <a:pPr algn="just"/>
            <a:r>
              <a:rPr lang="en-US" sz="1600" dirty="0" err="1">
                <a:solidFill>
                  <a:schemeClr val="tx1"/>
                </a:solidFill>
              </a:rPr>
              <a:t>Sinematografer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adalah</a:t>
            </a:r>
            <a:r>
              <a:rPr lang="en-US" sz="1600" dirty="0">
                <a:solidFill>
                  <a:schemeClr val="tx1"/>
                </a:solidFill>
              </a:rPr>
              <a:t> orang yang </a:t>
            </a:r>
            <a:r>
              <a:rPr lang="en-US" sz="1600" dirty="0" err="1">
                <a:solidFill>
                  <a:schemeClr val="tx1"/>
                </a:solidFill>
              </a:rPr>
              <a:t>bertanggung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jawab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semua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aspek-aspek</a:t>
            </a:r>
            <a:r>
              <a:rPr lang="en-US" sz="1600" dirty="0">
                <a:solidFill>
                  <a:schemeClr val="tx1"/>
                </a:solidFill>
              </a:rPr>
              <a:t> visual yang </a:t>
            </a:r>
            <a:r>
              <a:rPr lang="en-US" sz="1600" dirty="0" err="1">
                <a:solidFill>
                  <a:schemeClr val="tx1"/>
                </a:solidFill>
              </a:rPr>
              <a:t>terdapat</a:t>
            </a:r>
            <a:r>
              <a:rPr lang="en-US" sz="1600" dirty="0">
                <a:solidFill>
                  <a:schemeClr val="tx1"/>
                </a:solidFill>
              </a:rPr>
              <a:t> pada </a:t>
            </a:r>
            <a:r>
              <a:rPr lang="en-US" sz="1600" dirty="0" err="1">
                <a:solidFill>
                  <a:schemeClr val="tx1"/>
                </a:solidFill>
              </a:rPr>
              <a:t>pembuatan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sebuah</a:t>
            </a:r>
            <a:r>
              <a:rPr lang="en-US" sz="1600" dirty="0">
                <a:solidFill>
                  <a:schemeClr val="tx1"/>
                </a:solidFill>
              </a:rPr>
              <a:t> film yang </a:t>
            </a:r>
            <a:r>
              <a:rPr lang="en-US" sz="1600" dirty="0" err="1">
                <a:solidFill>
                  <a:schemeClr val="tx1"/>
                </a:solidFill>
              </a:rPr>
              <a:t>membuat</a:t>
            </a:r>
            <a:r>
              <a:rPr lang="en-US" sz="1600" dirty="0">
                <a:solidFill>
                  <a:schemeClr val="tx1"/>
                </a:solidFill>
              </a:rPr>
              <a:t> film </a:t>
            </a:r>
            <a:r>
              <a:rPr lang="en-US" sz="1600" dirty="0" err="1">
                <a:solidFill>
                  <a:schemeClr val="tx1"/>
                </a:solidFill>
              </a:rPr>
              <a:t>tersebut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menarik</a:t>
            </a:r>
            <a:r>
              <a:rPr lang="en-US" sz="1600" dirty="0">
                <a:solidFill>
                  <a:schemeClr val="tx1"/>
                </a:solidFill>
              </a:rPr>
              <a:t> dan </a:t>
            </a:r>
            <a:r>
              <a:rPr lang="en-US" sz="1600" dirty="0" err="1">
                <a:solidFill>
                  <a:schemeClr val="tx1"/>
                </a:solidFill>
              </a:rPr>
              <a:t>enak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dilihat</a:t>
            </a:r>
            <a:r>
              <a:rPr lang="en-US" sz="1600" dirty="0">
                <a:solidFill>
                  <a:schemeClr val="tx1"/>
                </a:solidFill>
              </a:rPr>
              <a:t>. Di </a:t>
            </a:r>
            <a:r>
              <a:rPr lang="en-US" sz="1600" dirty="0" err="1">
                <a:solidFill>
                  <a:schemeClr val="tx1"/>
                </a:solidFill>
              </a:rPr>
              <a:t>dalamnya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mencakup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skenario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dipilihnya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jenis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kamera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digunakan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pemilihan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lensa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lampu</a:t>
            </a:r>
            <a:r>
              <a:rPr lang="en-US" sz="1600" dirty="0">
                <a:solidFill>
                  <a:schemeClr val="tx1"/>
                </a:solidFill>
              </a:rPr>
              <a:t> dan </a:t>
            </a:r>
            <a:r>
              <a:rPr lang="en-US" sz="1600" dirty="0" err="1">
                <a:solidFill>
                  <a:schemeClr val="tx1"/>
                </a:solidFill>
              </a:rPr>
              <a:t>jenisnya</a:t>
            </a:r>
            <a:r>
              <a:rPr lang="en-US" sz="1600" dirty="0">
                <a:solidFill>
                  <a:schemeClr val="tx1"/>
                </a:solidFill>
              </a:rPr>
              <a:t> juga sangat </a:t>
            </a:r>
            <a:r>
              <a:rPr lang="en-US" sz="1600" dirty="0" err="1">
                <a:solidFill>
                  <a:schemeClr val="tx1"/>
                </a:solidFill>
              </a:rPr>
              <a:t>diperhatikan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sehingga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konsep</a:t>
            </a:r>
            <a:r>
              <a:rPr lang="en-US" sz="1600" dirty="0">
                <a:solidFill>
                  <a:schemeClr val="tx1"/>
                </a:solidFill>
              </a:rPr>
              <a:t> sang </a:t>
            </a:r>
            <a:r>
              <a:rPr lang="en-US" sz="1600" dirty="0" err="1">
                <a:solidFill>
                  <a:schemeClr val="tx1"/>
                </a:solidFill>
              </a:rPr>
              <a:t>sutradara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didapat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skenario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menghasilkan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visualisasi</a:t>
            </a:r>
            <a:r>
              <a:rPr lang="en-US" sz="1600" dirty="0">
                <a:solidFill>
                  <a:schemeClr val="tx1"/>
                </a:solidFill>
              </a:rPr>
              <a:t> yang sangat </a:t>
            </a:r>
            <a:r>
              <a:rPr lang="en-US" sz="1600" dirty="0" err="1">
                <a:solidFill>
                  <a:schemeClr val="tx1"/>
                </a:solidFill>
              </a:rPr>
              <a:t>menarik</a:t>
            </a:r>
            <a:r>
              <a:rPr lang="en-US" sz="1600" dirty="0">
                <a:solidFill>
                  <a:schemeClr val="tx1"/>
                </a:solidFill>
              </a:rPr>
              <a:t> dan </a:t>
            </a:r>
            <a:r>
              <a:rPr lang="en-US" sz="1600" dirty="0" err="1">
                <a:solidFill>
                  <a:schemeClr val="tx1"/>
                </a:solidFill>
              </a:rPr>
              <a:t>bagus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Seorang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sinematografer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harus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bisa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membantu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visi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seorang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sutradara</a:t>
            </a:r>
            <a:r>
              <a:rPr lang="en-US" sz="1600" dirty="0">
                <a:solidFill>
                  <a:schemeClr val="tx1"/>
                </a:solidFill>
              </a:rPr>
              <a:t> dan </a:t>
            </a:r>
            <a:r>
              <a:rPr lang="en-US" sz="1600" dirty="0" err="1">
                <a:solidFill>
                  <a:schemeClr val="tx1"/>
                </a:solidFill>
              </a:rPr>
              <a:t>skenario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algn="just"/>
            <a:br>
              <a:rPr lang="en-US" sz="1600" dirty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2050" name="Picture 2" descr="Ilustrasi sinematografi. Sumber: Unsplash">
            <a:extLst>
              <a:ext uri="{FF2B5EF4-FFF2-40B4-BE49-F238E27FC236}">
                <a16:creationId xmlns:a16="http://schemas.microsoft.com/office/drawing/2014/main" id="{256436C3-4254-6F56-707B-D1B1BC7D1B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/>
          <a:stretch/>
        </p:blipFill>
        <p:spPr bwMode="auto">
          <a:xfrm>
            <a:off x="228600" y="1600200"/>
            <a:ext cx="328356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586</Words>
  <Application>Microsoft Macintosh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Sinematografi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71</cp:revision>
  <dcterms:created xsi:type="dcterms:W3CDTF">2016-02-13T14:18:26Z</dcterms:created>
  <dcterms:modified xsi:type="dcterms:W3CDTF">2022-09-28T05:23:56Z</dcterms:modified>
</cp:coreProperties>
</file>