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5" r:id="rId3"/>
    <p:sldId id="263" r:id="rId4"/>
    <p:sldId id="264" r:id="rId5"/>
    <p:sldId id="266" r:id="rId6"/>
    <p:sldId id="275" r:id="rId7"/>
    <p:sldId id="273" r:id="rId8"/>
    <p:sldId id="276" r:id="rId9"/>
    <p:sldId id="256" r:id="rId10"/>
    <p:sldId id="272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51"/>
  </p:normalViewPr>
  <p:slideViewPr>
    <p:cSldViewPr>
      <p:cViewPr varScale="1">
        <p:scale>
          <a:sx n="101" d="100"/>
          <a:sy n="101" d="100"/>
        </p:scale>
        <p:origin x="1864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9/28/22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9/28/22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9/28/22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9/28/22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9/28/22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9/28/22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9/28/22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9/28/22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9/28/22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9/28/22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BF407-2250-4352-B096-CF931DCFC8E2}" type="datetimeFigureOut">
              <a:rPr lang="en-US" smtClean="0"/>
              <a:pPr/>
              <a:t>9/28/22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8BF407-2250-4352-B096-CF931DCFC8E2}" type="datetimeFigureOut">
              <a:rPr lang="en-US" smtClean="0"/>
              <a:pPr/>
              <a:t>9/28/22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F54FCB-4F14-422F-9516-B56F8EF9724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0" y="1447800"/>
            <a:ext cx="9144000" cy="54102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295400"/>
            <a:ext cx="5638800" cy="3679825"/>
          </a:xfrm>
        </p:spPr>
        <p:txBody>
          <a:bodyPr>
            <a:noAutofit/>
          </a:bodyPr>
          <a:lstStyle/>
          <a:p>
            <a:pPr algn="l"/>
            <a:r>
              <a:rPr lang="en-US" sz="3200" dirty="0" err="1">
                <a:solidFill>
                  <a:schemeClr val="accent5">
                    <a:lumMod val="75000"/>
                  </a:schemeClr>
                </a:solidFill>
                <a:latin typeface="Calibri"/>
                <a:cs typeface="Calibri"/>
              </a:rPr>
              <a:t>Sinematografi</a:t>
            </a:r>
            <a:br>
              <a:rPr lang="en-US" sz="3200" dirty="0">
                <a:solidFill>
                  <a:schemeClr val="accent5">
                    <a:lumMod val="75000"/>
                  </a:schemeClr>
                </a:solidFill>
                <a:latin typeface="Calibri"/>
                <a:cs typeface="Calibri"/>
              </a:rPr>
            </a:br>
            <a:endParaRPr lang="en-US" sz="3200" dirty="0">
              <a:solidFill>
                <a:schemeClr val="accent5">
                  <a:lumMod val="75000"/>
                </a:schemeClr>
              </a:solidFill>
              <a:latin typeface="Calibri"/>
              <a:cs typeface="Calibri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838200" y="2286000"/>
            <a:ext cx="5638800" cy="3679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1" i="0" u="none" strike="noStrike" kern="1200" cap="none" spc="-150" normalizeH="0" baseline="0" noProof="0" dirty="0" err="1">
                <a:ln>
                  <a:noFill/>
                </a:ln>
                <a:effectLst/>
                <a:uLnTx/>
                <a:uFillTx/>
                <a:latin typeface="Calibri"/>
                <a:ea typeface="+mj-ea"/>
                <a:cs typeface="Calibri"/>
              </a:rPr>
              <a:t>Introduksi</a:t>
            </a:r>
            <a:br>
              <a:rPr kumimoji="0" lang="en-US" sz="8000" b="1" i="0" u="none" strike="noStrike" kern="1200" cap="none" spc="-15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j-ea"/>
                <a:cs typeface="Calibri"/>
              </a:rPr>
            </a:br>
            <a:endParaRPr kumimoji="0" lang="en-US" sz="8000" b="1" i="0" u="none" strike="noStrike" kern="1200" cap="none" spc="-15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+mj-ea"/>
              <a:cs typeface="Calibri"/>
            </a:endParaRPr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838200" y="4495800"/>
            <a:ext cx="6400800" cy="2667000"/>
          </a:xfrm>
        </p:spPr>
        <p:txBody>
          <a:bodyPr/>
          <a:lstStyle/>
          <a:p>
            <a:pPr algn="l" eaLnBrk="1" hangingPunct="1"/>
            <a:endParaRPr lang="en-US" dirty="0">
              <a:solidFill>
                <a:srgbClr val="FF0000"/>
              </a:solidFill>
            </a:endParaRPr>
          </a:p>
          <a:p>
            <a:pPr algn="l" eaLnBrk="1" hangingPunct="1"/>
            <a:endParaRPr lang="en-US" dirty="0">
              <a:solidFill>
                <a:srgbClr val="FF0000"/>
              </a:solidFill>
            </a:endParaRPr>
          </a:p>
          <a:p>
            <a:pPr algn="l" eaLnBrk="1" hangingPunct="1"/>
            <a:r>
              <a:rPr lang="en-US" sz="1400" dirty="0" err="1">
                <a:solidFill>
                  <a:schemeClr val="tx1"/>
                </a:solidFill>
              </a:rPr>
              <a:t>Dosen</a:t>
            </a:r>
            <a:r>
              <a:rPr lang="en-US" sz="1400" dirty="0">
                <a:solidFill>
                  <a:schemeClr val="tx1"/>
                </a:solidFill>
              </a:rPr>
              <a:t> :</a:t>
            </a:r>
          </a:p>
          <a:p>
            <a:pPr algn="l" eaLnBrk="1" hangingPunct="1"/>
            <a:r>
              <a:rPr lang="en-US" sz="1400" b="1" dirty="0">
                <a:solidFill>
                  <a:schemeClr val="tx1"/>
                </a:solidFill>
              </a:rPr>
              <a:t>Muhammad </a:t>
            </a:r>
            <a:r>
              <a:rPr lang="en-US" sz="1400" b="1" dirty="0" err="1">
                <a:solidFill>
                  <a:schemeClr val="tx1"/>
                </a:solidFill>
              </a:rPr>
              <a:t>Redintan</a:t>
            </a:r>
            <a:r>
              <a:rPr lang="en-US" sz="1400" b="1" dirty="0">
                <a:solidFill>
                  <a:schemeClr val="tx1"/>
                </a:solidFill>
              </a:rPr>
              <a:t> Justin, M.Ds</a:t>
            </a:r>
          </a:p>
        </p:txBody>
      </p:sp>
      <p:pic>
        <p:nvPicPr>
          <p:cNvPr id="13318" name="Picture 6" descr="http://previews.123rf.com/images/arrow/arrow1107/arrow110700001/10025431-Media-Icons-Stock-Photo-icon.jpg"/>
          <p:cNvPicPr>
            <a:picLocks noChangeAspect="1" noChangeArrowheads="1"/>
          </p:cNvPicPr>
          <p:nvPr/>
        </p:nvPicPr>
        <p:blipFill>
          <a:blip r:embed="rId2" cstate="print"/>
          <a:srcRect r="54000" b="62000"/>
          <a:stretch>
            <a:fillRect/>
          </a:stretch>
        </p:blipFill>
        <p:spPr bwMode="auto">
          <a:xfrm>
            <a:off x="3162300" y="0"/>
            <a:ext cx="1752600" cy="1447800"/>
          </a:xfrm>
          <a:prstGeom prst="rect">
            <a:avLst/>
          </a:prstGeom>
          <a:noFill/>
        </p:spPr>
      </p:pic>
      <p:sp>
        <p:nvSpPr>
          <p:cNvPr id="15" name="Rectangle 14"/>
          <p:cNvSpPr/>
          <p:nvPr/>
        </p:nvSpPr>
        <p:spPr>
          <a:xfrm flipV="1">
            <a:off x="0" y="1447800"/>
            <a:ext cx="9144000" cy="762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6" descr="http://previews.123rf.com/images/arrow/arrow1107/arrow110700001/10025431-Media-Icons-Stock-Photo-icon.jpg">
            <a:extLst>
              <a:ext uri="{FF2B5EF4-FFF2-40B4-BE49-F238E27FC236}">
                <a16:creationId xmlns:a16="http://schemas.microsoft.com/office/drawing/2014/main" id="{4FA45172-DFB5-5B59-8A23-8B3EFADA4E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 r="54000" b="62000"/>
          <a:stretch>
            <a:fillRect/>
          </a:stretch>
        </p:blipFill>
        <p:spPr bwMode="auto">
          <a:xfrm>
            <a:off x="-38100" y="0"/>
            <a:ext cx="1752600" cy="1447800"/>
          </a:xfrm>
          <a:prstGeom prst="rect">
            <a:avLst/>
          </a:prstGeom>
          <a:noFill/>
        </p:spPr>
      </p:pic>
      <p:pic>
        <p:nvPicPr>
          <p:cNvPr id="4" name="Picture 6" descr="http://previews.123rf.com/images/arrow/arrow1107/arrow110700001/10025431-Media-Icons-Stock-Photo-icon.jpg">
            <a:extLst>
              <a:ext uri="{FF2B5EF4-FFF2-40B4-BE49-F238E27FC236}">
                <a16:creationId xmlns:a16="http://schemas.microsoft.com/office/drawing/2014/main" id="{3C4B56D5-AD25-3CFC-855F-5CEF0E27E2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 r="54000" b="62000"/>
          <a:stretch>
            <a:fillRect/>
          </a:stretch>
        </p:blipFill>
        <p:spPr bwMode="auto">
          <a:xfrm>
            <a:off x="1562100" y="0"/>
            <a:ext cx="1752600" cy="1447800"/>
          </a:xfrm>
          <a:prstGeom prst="rect">
            <a:avLst/>
          </a:prstGeom>
          <a:noFill/>
        </p:spPr>
      </p:pic>
      <p:pic>
        <p:nvPicPr>
          <p:cNvPr id="5" name="Picture 6" descr="http://previews.123rf.com/images/arrow/arrow1107/arrow110700001/10025431-Media-Icons-Stock-Photo-icon.jpg">
            <a:extLst>
              <a:ext uri="{FF2B5EF4-FFF2-40B4-BE49-F238E27FC236}">
                <a16:creationId xmlns:a16="http://schemas.microsoft.com/office/drawing/2014/main" id="{F768EAF8-C6C3-42E9-AF6E-F9949463DC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 r="54000" b="62000"/>
          <a:stretch>
            <a:fillRect/>
          </a:stretch>
        </p:blipFill>
        <p:spPr bwMode="auto">
          <a:xfrm>
            <a:off x="4819650" y="12700"/>
            <a:ext cx="1752600" cy="1447800"/>
          </a:xfrm>
          <a:prstGeom prst="rect">
            <a:avLst/>
          </a:prstGeom>
          <a:noFill/>
        </p:spPr>
      </p:pic>
      <p:pic>
        <p:nvPicPr>
          <p:cNvPr id="7" name="Picture 6" descr="http://previews.123rf.com/images/arrow/arrow1107/arrow110700001/10025431-Media-Icons-Stock-Photo-icon.jpg">
            <a:extLst>
              <a:ext uri="{FF2B5EF4-FFF2-40B4-BE49-F238E27FC236}">
                <a16:creationId xmlns:a16="http://schemas.microsoft.com/office/drawing/2014/main" id="{820251BF-F2A1-BAB3-64B1-3FD86850B0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 r="54000" b="62000"/>
          <a:stretch>
            <a:fillRect/>
          </a:stretch>
        </p:blipFill>
        <p:spPr bwMode="auto">
          <a:xfrm>
            <a:off x="6400800" y="-12700"/>
            <a:ext cx="1752600" cy="1447800"/>
          </a:xfrm>
          <a:prstGeom prst="rect">
            <a:avLst/>
          </a:prstGeom>
          <a:noFill/>
        </p:spPr>
      </p:pic>
      <p:pic>
        <p:nvPicPr>
          <p:cNvPr id="8" name="Picture 6" descr="http://previews.123rf.com/images/arrow/arrow1107/arrow110700001/10025431-Media-Icons-Stock-Photo-icon.jpg">
            <a:extLst>
              <a:ext uri="{FF2B5EF4-FFF2-40B4-BE49-F238E27FC236}">
                <a16:creationId xmlns:a16="http://schemas.microsoft.com/office/drawing/2014/main" id="{025A81C0-57D8-8C98-9B9D-8F42B02090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 r="54000" b="62000"/>
          <a:stretch>
            <a:fillRect/>
          </a:stretch>
        </p:blipFill>
        <p:spPr bwMode="auto">
          <a:xfrm>
            <a:off x="7429500" y="-12700"/>
            <a:ext cx="1752600" cy="1447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838200" y="1447800"/>
            <a:ext cx="7391400" cy="3679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-150" normalizeH="0" baseline="0" noProof="0" dirty="0" err="1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Selamat</a:t>
            </a:r>
            <a:r>
              <a:rPr kumimoji="0" lang="en-US" sz="4400" b="1" i="0" u="none" strike="noStrike" kern="1200" cap="none" spc="-15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  </a:t>
            </a:r>
            <a:r>
              <a:rPr kumimoji="0" lang="en-US" sz="4400" b="1" i="0" u="none" strike="noStrike" kern="1200" cap="none" spc="-150" normalizeH="0" baseline="0" noProof="0" dirty="0" err="1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Berkarya</a:t>
            </a:r>
            <a:endParaRPr kumimoji="0" lang="en-US" sz="8000" b="1" i="0" u="none" strike="noStrike" kern="1200" cap="none" spc="-15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  <a:ea typeface="+mj-ea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838200" y="2057400"/>
            <a:ext cx="7391400" cy="3679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-15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Aturan</a:t>
            </a:r>
            <a:r>
              <a:rPr kumimoji="0" lang="en-US" sz="4400" b="1" i="0" u="none" strike="noStrike" kern="1200" cap="none" spc="-15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j-ea"/>
                <a:cs typeface="Calibri"/>
              </a:rPr>
              <a:t> </a:t>
            </a:r>
            <a:r>
              <a:rPr kumimoji="0" lang="en-US" sz="4400" b="1" i="0" u="none" strike="noStrike" kern="1200" cap="none" spc="-15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Perkuliahan</a:t>
            </a:r>
            <a:br>
              <a:rPr kumimoji="0" lang="en-US" sz="8000" b="1" i="0" u="none" strike="noStrike" kern="1200" cap="none" spc="-15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</a:br>
            <a:endParaRPr kumimoji="0" lang="en-US" sz="8000" b="1" i="0" u="none" strike="noStrike" kern="1200" cap="none" spc="-15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j-ea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609600" y="1570037"/>
            <a:ext cx="7467600" cy="4525963"/>
          </a:xfrm>
        </p:spPr>
        <p:txBody>
          <a:bodyPr/>
          <a:lstStyle/>
          <a:p>
            <a:pPr eaLnBrk="1" hangingPunct="1"/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Aturan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(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Umum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)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Kelas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 eaLnBrk="1" hangingPunct="1">
              <a:buFont typeface="Arial" charset="0"/>
              <a:buNone/>
            </a:pPr>
            <a:r>
              <a:rPr lang="en-US" sz="1600" dirty="0"/>
              <a:t>	</a:t>
            </a:r>
            <a:r>
              <a:rPr lang="en-US" sz="1600" dirty="0" err="1"/>
              <a:t>Mahasiswa</a:t>
            </a:r>
            <a:r>
              <a:rPr lang="en-US" sz="1600" dirty="0"/>
              <a:t> </a:t>
            </a:r>
            <a:r>
              <a:rPr lang="en-US" sz="1600" dirty="0" err="1"/>
              <a:t>wajib</a:t>
            </a:r>
            <a:r>
              <a:rPr lang="en-US" sz="1600" dirty="0"/>
              <a:t> </a:t>
            </a:r>
            <a:r>
              <a:rPr lang="en-US" sz="1600" dirty="0" err="1"/>
              <a:t>hadir</a:t>
            </a:r>
            <a:r>
              <a:rPr lang="en-US" sz="1600" dirty="0"/>
              <a:t> di </a:t>
            </a:r>
            <a:r>
              <a:rPr lang="en-US" sz="1600" dirty="0" err="1"/>
              <a:t>kelas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maksimal</a:t>
            </a:r>
            <a:r>
              <a:rPr lang="en-US" sz="1600" dirty="0"/>
              <a:t> </a:t>
            </a:r>
            <a:r>
              <a:rPr lang="en-US" sz="1600" dirty="0" err="1"/>
              <a:t>keterlambatan</a:t>
            </a:r>
            <a:r>
              <a:rPr lang="en-US" sz="1600" dirty="0"/>
              <a:t> 15 </a:t>
            </a:r>
            <a:r>
              <a:rPr lang="en-US" sz="1600" dirty="0" err="1"/>
              <a:t>menit</a:t>
            </a:r>
            <a:r>
              <a:rPr lang="en-US" sz="1600" dirty="0"/>
              <a:t> </a:t>
            </a:r>
            <a:r>
              <a:rPr lang="en-US" sz="1600" dirty="0" err="1"/>
              <a:t>dari</a:t>
            </a:r>
            <a:r>
              <a:rPr lang="en-US" sz="1600" dirty="0"/>
              <a:t> </a:t>
            </a:r>
            <a:r>
              <a:rPr lang="en-US" sz="1600" dirty="0" err="1"/>
              <a:t>jadwal</a:t>
            </a:r>
            <a:r>
              <a:rPr lang="en-US" sz="1600" dirty="0"/>
              <a:t> </a:t>
            </a:r>
            <a:r>
              <a:rPr lang="en-US" sz="1600" dirty="0" err="1"/>
              <a:t>perkuliahan</a:t>
            </a:r>
            <a:r>
              <a:rPr lang="en-US" sz="1600" dirty="0"/>
              <a:t>, </a:t>
            </a:r>
            <a:r>
              <a:rPr lang="en-US" sz="1600" dirty="0" err="1"/>
              <a:t>mencatat</a:t>
            </a:r>
            <a:r>
              <a:rPr lang="en-US" sz="1600" dirty="0"/>
              <a:t> brief/</a:t>
            </a:r>
            <a:r>
              <a:rPr lang="en-US" sz="1600" dirty="0" err="1"/>
              <a:t>materi</a:t>
            </a:r>
            <a:r>
              <a:rPr lang="en-US" sz="1600" dirty="0"/>
              <a:t>  </a:t>
            </a:r>
            <a:r>
              <a:rPr lang="en-US" sz="1600" dirty="0" err="1"/>
              <a:t>perkuliahan</a:t>
            </a:r>
            <a:r>
              <a:rPr lang="en-US" sz="1600" dirty="0"/>
              <a:t> </a:t>
            </a:r>
            <a:r>
              <a:rPr lang="en-US" sz="1600" dirty="0" err="1"/>
              <a:t>dari</a:t>
            </a:r>
            <a:r>
              <a:rPr lang="en-US" sz="1600" dirty="0"/>
              <a:t> </a:t>
            </a:r>
            <a:r>
              <a:rPr lang="en-US" sz="1600" dirty="0" err="1"/>
              <a:t>dosen</a:t>
            </a:r>
            <a:r>
              <a:rPr lang="en-US" sz="1600" dirty="0"/>
              <a:t>, </a:t>
            </a:r>
            <a:r>
              <a:rPr lang="en-US" sz="1600" dirty="0" err="1"/>
              <a:t>membawa</a:t>
            </a:r>
            <a:r>
              <a:rPr lang="en-US" sz="1600" dirty="0"/>
              <a:t> </a:t>
            </a:r>
            <a:r>
              <a:rPr lang="en-US" sz="1600" dirty="0" err="1"/>
              <a:t>progres</a:t>
            </a:r>
            <a:r>
              <a:rPr lang="en-US" sz="1600" dirty="0"/>
              <a:t> &amp; </a:t>
            </a:r>
            <a:r>
              <a:rPr lang="en-US" sz="1600" dirty="0" err="1"/>
              <a:t>referensi</a:t>
            </a:r>
            <a:r>
              <a:rPr lang="en-US" sz="1600" dirty="0"/>
              <a:t> </a:t>
            </a:r>
            <a:r>
              <a:rPr lang="en-US" sz="1600" dirty="0" err="1"/>
              <a:t>proyek</a:t>
            </a:r>
            <a:r>
              <a:rPr lang="en-US" sz="1600" dirty="0"/>
              <a:t> (</a:t>
            </a:r>
            <a:r>
              <a:rPr lang="en-US" sz="1600" dirty="0" err="1"/>
              <a:t>syarat</a:t>
            </a:r>
            <a:r>
              <a:rPr lang="en-US" sz="1600" dirty="0"/>
              <a:t> </a:t>
            </a:r>
            <a:r>
              <a:rPr lang="en-US" sz="1600" dirty="0" err="1"/>
              <a:t>presensi</a:t>
            </a:r>
            <a:r>
              <a:rPr lang="en-US" sz="1600" dirty="0"/>
              <a:t>), </a:t>
            </a:r>
            <a:r>
              <a:rPr lang="en-US" sz="1600" dirty="0" err="1"/>
              <a:t>tidak</a:t>
            </a:r>
            <a:r>
              <a:rPr lang="en-US" sz="1600" dirty="0"/>
              <a:t> </a:t>
            </a:r>
            <a:r>
              <a:rPr lang="en-US" sz="1600" dirty="0" err="1"/>
              <a:t>melakukan</a:t>
            </a:r>
            <a:r>
              <a:rPr lang="en-US" sz="1600" dirty="0"/>
              <a:t> </a:t>
            </a:r>
            <a:r>
              <a:rPr lang="en-US" sz="1600" dirty="0" err="1"/>
              <a:t>plagiasi</a:t>
            </a:r>
            <a:r>
              <a:rPr lang="en-US" sz="1600" dirty="0"/>
              <a:t> </a:t>
            </a:r>
            <a:r>
              <a:rPr lang="en-US" sz="1600" dirty="0" err="1"/>
              <a:t>dan</a:t>
            </a:r>
            <a:r>
              <a:rPr lang="en-US" sz="1600" dirty="0"/>
              <a:t> </a:t>
            </a:r>
            <a:r>
              <a:rPr lang="en-US" sz="1600" dirty="0" err="1"/>
              <a:t>mengumpulkan</a:t>
            </a:r>
            <a:r>
              <a:rPr lang="en-US" sz="1600" dirty="0"/>
              <a:t> </a:t>
            </a:r>
            <a:r>
              <a:rPr lang="en-US" sz="1600" dirty="0" err="1"/>
              <a:t>tugas</a:t>
            </a:r>
            <a:r>
              <a:rPr lang="en-US" sz="1600" dirty="0"/>
              <a:t> </a:t>
            </a:r>
            <a:r>
              <a:rPr lang="en-US" sz="1600" dirty="0" err="1"/>
              <a:t>secara</a:t>
            </a:r>
            <a:r>
              <a:rPr lang="en-US" sz="1600" dirty="0"/>
              <a:t> </a:t>
            </a:r>
            <a:r>
              <a:rPr lang="en-US" sz="1600" dirty="0" err="1"/>
              <a:t>tepat</a:t>
            </a:r>
            <a:r>
              <a:rPr lang="en-US" sz="1600" dirty="0"/>
              <a:t> </a:t>
            </a:r>
            <a:r>
              <a:rPr lang="en-US" sz="1600" dirty="0" err="1"/>
              <a:t>waktu</a:t>
            </a:r>
            <a:r>
              <a:rPr lang="en-US" sz="1600" dirty="0"/>
              <a:t>.</a:t>
            </a:r>
          </a:p>
          <a:p>
            <a:pPr eaLnBrk="1" hangingPunct="1">
              <a:buFont typeface="Arial" charset="0"/>
              <a:buNone/>
            </a:pPr>
            <a:endParaRPr lang="en-US" sz="1600" dirty="0"/>
          </a:p>
          <a:p>
            <a:pPr eaLnBrk="1" hangingPunct="1"/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Kehadiran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 eaLnBrk="1" hangingPunct="1">
              <a:buFont typeface="Arial" charset="0"/>
              <a:buNone/>
            </a:pPr>
            <a:r>
              <a:rPr lang="en-US" sz="2000" dirty="0"/>
              <a:t>	</a:t>
            </a:r>
            <a:r>
              <a:rPr lang="en-US" sz="1600" dirty="0" err="1"/>
              <a:t>Setiap</a:t>
            </a:r>
            <a:r>
              <a:rPr lang="en-US" sz="1600" dirty="0"/>
              <a:t> </a:t>
            </a:r>
            <a:r>
              <a:rPr lang="en-US" sz="1600" dirty="0" err="1"/>
              <a:t>mahasiswa</a:t>
            </a:r>
            <a:r>
              <a:rPr lang="en-US" sz="1600" dirty="0"/>
              <a:t> </a:t>
            </a:r>
            <a:r>
              <a:rPr lang="en-US" sz="1600" dirty="0" err="1"/>
              <a:t>wajib</a:t>
            </a:r>
            <a:r>
              <a:rPr lang="en-US" sz="1600" dirty="0"/>
              <a:t> </a:t>
            </a:r>
            <a:r>
              <a:rPr lang="en-US" sz="1600" dirty="0" err="1"/>
              <a:t>mengikuti</a:t>
            </a:r>
            <a:r>
              <a:rPr lang="en-US" sz="1600" dirty="0"/>
              <a:t> </a:t>
            </a:r>
            <a:r>
              <a:rPr lang="en-US" sz="1600" dirty="0" err="1"/>
              <a:t>mata</a:t>
            </a:r>
            <a:r>
              <a:rPr lang="en-US" sz="1600" dirty="0"/>
              <a:t> </a:t>
            </a:r>
            <a:r>
              <a:rPr lang="en-US" sz="1600" dirty="0" err="1"/>
              <a:t>kuliah</a:t>
            </a:r>
            <a:r>
              <a:rPr lang="en-US" sz="1600" dirty="0"/>
              <a:t> Multimedia </a:t>
            </a:r>
            <a:r>
              <a:rPr lang="en-US" sz="1600" dirty="0" err="1"/>
              <a:t>Interaktif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rasio</a:t>
            </a:r>
            <a:r>
              <a:rPr lang="en-US" sz="1600" dirty="0"/>
              <a:t> </a:t>
            </a:r>
            <a:r>
              <a:rPr lang="en-US" sz="1600" dirty="0" err="1"/>
              <a:t>kehadiran</a:t>
            </a:r>
            <a:r>
              <a:rPr lang="en-US" sz="1600" dirty="0"/>
              <a:t> 80% </a:t>
            </a:r>
            <a:r>
              <a:rPr lang="en-US" sz="1600" dirty="0" err="1"/>
              <a:t>atau</a:t>
            </a:r>
            <a:r>
              <a:rPr lang="en-US" sz="1600" dirty="0"/>
              <a:t> 13x </a:t>
            </a:r>
            <a:r>
              <a:rPr lang="en-US" sz="1600" dirty="0" err="1"/>
              <a:t>pertemuan</a:t>
            </a:r>
            <a:r>
              <a:rPr lang="en-US" sz="1600" dirty="0"/>
              <a:t> (</a:t>
            </a:r>
            <a:r>
              <a:rPr lang="en-US" sz="1600" dirty="0" err="1"/>
              <a:t>termasuk</a:t>
            </a:r>
            <a:r>
              <a:rPr lang="en-US" sz="1600" dirty="0"/>
              <a:t> UTS &amp; UAS). </a:t>
            </a:r>
            <a:r>
              <a:rPr lang="en-US" sz="1600" dirty="0" err="1"/>
              <a:t>Ketidakhadiran</a:t>
            </a:r>
            <a:r>
              <a:rPr lang="en-US" sz="1600" dirty="0"/>
              <a:t>  </a:t>
            </a:r>
            <a:r>
              <a:rPr lang="en-US" sz="1600" dirty="0" err="1"/>
              <a:t>maksimal</a:t>
            </a:r>
            <a:r>
              <a:rPr lang="en-US" sz="1600" dirty="0"/>
              <a:t> </a:t>
            </a:r>
            <a:r>
              <a:rPr lang="en-US" sz="1600" dirty="0" err="1"/>
              <a:t>adalah</a:t>
            </a:r>
            <a:r>
              <a:rPr lang="en-US" sz="1600" dirty="0"/>
              <a:t>  20% (</a:t>
            </a:r>
            <a:r>
              <a:rPr lang="en-US" sz="1600" dirty="0" err="1"/>
              <a:t>atau</a:t>
            </a:r>
            <a:r>
              <a:rPr lang="en-US" sz="1600" dirty="0"/>
              <a:t> </a:t>
            </a:r>
            <a:r>
              <a:rPr lang="en-US" sz="1600" dirty="0" err="1"/>
              <a:t>setara</a:t>
            </a:r>
            <a:r>
              <a:rPr lang="en-US" sz="1600" dirty="0"/>
              <a:t> 3 </a:t>
            </a:r>
            <a:r>
              <a:rPr lang="en-US" sz="1600" dirty="0" err="1"/>
              <a:t>pertemuan</a:t>
            </a:r>
            <a:r>
              <a:rPr lang="en-US" sz="1600" dirty="0"/>
              <a:t>) </a:t>
            </a:r>
            <a:r>
              <a:rPr lang="en-US" sz="1600" dirty="0" err="1"/>
              <a:t>termasuk</a:t>
            </a:r>
            <a:r>
              <a:rPr lang="en-US" sz="1600" dirty="0"/>
              <a:t> </a:t>
            </a:r>
            <a:r>
              <a:rPr lang="en-US" sz="1600" dirty="0" err="1"/>
              <a:t>sakit</a:t>
            </a:r>
            <a:r>
              <a:rPr lang="en-US" sz="1600" dirty="0"/>
              <a:t>, </a:t>
            </a:r>
            <a:r>
              <a:rPr lang="en-US" sz="1600" dirty="0" err="1"/>
              <a:t>izin</a:t>
            </a:r>
            <a:r>
              <a:rPr lang="en-US" sz="1600" dirty="0"/>
              <a:t> &amp; </a:t>
            </a:r>
            <a:r>
              <a:rPr lang="en-US" sz="1600" dirty="0" err="1"/>
              <a:t>dispensasi</a:t>
            </a:r>
            <a:r>
              <a:rPr lang="en-US" sz="1600" dirty="0"/>
              <a:t>. </a:t>
            </a:r>
            <a:br>
              <a:rPr lang="en-US" sz="1600" dirty="0"/>
            </a:br>
            <a:br>
              <a:rPr lang="en-US" sz="1600" dirty="0"/>
            </a:br>
            <a:r>
              <a:rPr lang="en-US" sz="1600" dirty="0" err="1"/>
              <a:t>Melebihi</a:t>
            </a:r>
            <a:r>
              <a:rPr lang="en-US" sz="1600" dirty="0"/>
              <a:t> </a:t>
            </a:r>
            <a:r>
              <a:rPr lang="en-US" sz="1600" dirty="0" err="1"/>
              <a:t>batas</a:t>
            </a:r>
            <a:r>
              <a:rPr lang="en-US" sz="1600" dirty="0"/>
              <a:t> minimum </a:t>
            </a:r>
            <a:r>
              <a:rPr lang="en-US" sz="1600" dirty="0" err="1"/>
              <a:t>kehadiran</a:t>
            </a:r>
            <a:r>
              <a:rPr lang="en-US" sz="1600" dirty="0"/>
              <a:t> </a:t>
            </a:r>
            <a:r>
              <a:rPr lang="en-US" sz="1600" dirty="0" err="1"/>
              <a:t>otomatis</a:t>
            </a:r>
            <a:r>
              <a:rPr lang="en-US" sz="1600" dirty="0"/>
              <a:t> </a:t>
            </a:r>
            <a:r>
              <a:rPr lang="en-US" sz="1600" dirty="0" err="1"/>
              <a:t>akan</a:t>
            </a:r>
            <a:r>
              <a:rPr lang="en-US" sz="1600" dirty="0"/>
              <a:t> </a:t>
            </a:r>
            <a:r>
              <a:rPr lang="en-US" sz="1600" dirty="0" err="1"/>
              <a:t>dinyatakan</a:t>
            </a:r>
            <a:r>
              <a:rPr lang="en-US" sz="1600" dirty="0"/>
              <a:t> </a:t>
            </a:r>
            <a:r>
              <a:rPr lang="en-US" sz="1600" dirty="0" err="1"/>
              <a:t>tidak</a:t>
            </a:r>
            <a:r>
              <a:rPr lang="en-US" sz="1600" dirty="0"/>
              <a:t> lulus </a:t>
            </a:r>
            <a:r>
              <a:rPr lang="en-US" sz="1600" dirty="0" err="1"/>
              <a:t>dari</a:t>
            </a:r>
            <a:r>
              <a:rPr lang="en-US" sz="1600" dirty="0"/>
              <a:t> </a:t>
            </a:r>
            <a:r>
              <a:rPr lang="en-US" sz="1600" dirty="0" err="1"/>
              <a:t>mata</a:t>
            </a:r>
            <a:r>
              <a:rPr lang="en-US" sz="1600" dirty="0"/>
              <a:t> </a:t>
            </a:r>
            <a:r>
              <a:rPr lang="en-US" sz="1600" dirty="0" err="1"/>
              <a:t>kuliah</a:t>
            </a:r>
            <a:r>
              <a:rPr lang="en-US" sz="1600" dirty="0"/>
              <a:t> </a:t>
            </a:r>
            <a:r>
              <a:rPr lang="en-US" sz="1600" dirty="0" err="1"/>
              <a:t>sinematografi</a:t>
            </a:r>
            <a:r>
              <a:rPr lang="en-US" sz="1600" dirty="0"/>
              <a:t>.</a:t>
            </a:r>
          </a:p>
          <a:p>
            <a:pPr eaLnBrk="1" hangingPunct="1"/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609600" y="1112837"/>
            <a:ext cx="7543800" cy="4830763"/>
          </a:xfrm>
        </p:spPr>
        <p:txBody>
          <a:bodyPr>
            <a:normAutofit lnSpcReduction="10000"/>
          </a:bodyPr>
          <a:lstStyle/>
          <a:p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Deadline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Tugas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>
              <a:buNone/>
            </a:pPr>
            <a:r>
              <a:rPr lang="en-US" sz="1700" dirty="0"/>
              <a:t>	</a:t>
            </a:r>
            <a:r>
              <a:rPr lang="en-US" sz="1700" dirty="0" err="1"/>
              <a:t>Ketepatan</a:t>
            </a:r>
            <a:r>
              <a:rPr lang="en-US" sz="1700" dirty="0"/>
              <a:t> </a:t>
            </a:r>
            <a:r>
              <a:rPr lang="en-US" sz="1700" dirty="0" err="1"/>
              <a:t>waktu</a:t>
            </a:r>
            <a:r>
              <a:rPr lang="en-US" sz="1700" dirty="0"/>
              <a:t> </a:t>
            </a:r>
            <a:r>
              <a:rPr lang="en-US" sz="1700" dirty="0" err="1"/>
              <a:t>pengumpulan</a:t>
            </a:r>
            <a:r>
              <a:rPr lang="en-US" sz="1700" dirty="0"/>
              <a:t> </a:t>
            </a:r>
            <a:r>
              <a:rPr lang="en-US" sz="1700" dirty="0" err="1"/>
              <a:t>tugas</a:t>
            </a:r>
            <a:r>
              <a:rPr lang="en-US" sz="1700" dirty="0"/>
              <a:t> </a:t>
            </a:r>
            <a:r>
              <a:rPr lang="en-US" sz="1700" dirty="0" err="1"/>
              <a:t>merupakan</a:t>
            </a:r>
            <a:r>
              <a:rPr lang="en-US" sz="1700" dirty="0"/>
              <a:t> salah </a:t>
            </a:r>
            <a:r>
              <a:rPr lang="en-US" sz="1700" dirty="0" err="1"/>
              <a:t>satu</a:t>
            </a:r>
            <a:r>
              <a:rPr lang="en-US" sz="1700" dirty="0"/>
              <a:t> </a:t>
            </a:r>
            <a:r>
              <a:rPr lang="en-US" sz="1700" dirty="0" err="1"/>
              <a:t>kewajiban</a:t>
            </a:r>
            <a:r>
              <a:rPr lang="en-US" sz="1700" dirty="0"/>
              <a:t> yang </a:t>
            </a:r>
            <a:r>
              <a:rPr lang="en-US" sz="1700" dirty="0" err="1"/>
              <a:t>harus</a:t>
            </a:r>
            <a:r>
              <a:rPr lang="en-US" sz="1700" dirty="0"/>
              <a:t> </a:t>
            </a:r>
            <a:r>
              <a:rPr lang="en-US" sz="1700" dirty="0" err="1"/>
              <a:t>dilaksanakan</a:t>
            </a:r>
            <a:r>
              <a:rPr lang="en-US" sz="1700" dirty="0"/>
              <a:t> </a:t>
            </a:r>
            <a:r>
              <a:rPr lang="en-US" sz="1700" dirty="0" err="1"/>
              <a:t>mahasiswa</a:t>
            </a:r>
            <a:r>
              <a:rPr lang="en-US" sz="1700" dirty="0"/>
              <a:t> </a:t>
            </a:r>
            <a:r>
              <a:rPr lang="en-US" sz="1800" dirty="0"/>
              <a:t>SINEMATOGRAFI </a:t>
            </a:r>
            <a:r>
              <a:rPr lang="en-US" sz="1700" dirty="0"/>
              <a:t>.  Hal </a:t>
            </a:r>
            <a:r>
              <a:rPr lang="en-US" sz="1700" dirty="0" err="1"/>
              <a:t>ini</a:t>
            </a:r>
            <a:r>
              <a:rPr lang="en-US" sz="1700" dirty="0"/>
              <a:t>, </a:t>
            </a:r>
            <a:r>
              <a:rPr lang="en-US" sz="1700" dirty="0" err="1"/>
              <a:t>dicaangkan</a:t>
            </a:r>
            <a:r>
              <a:rPr lang="en-US" sz="1700" dirty="0"/>
              <a:t> </a:t>
            </a:r>
            <a:r>
              <a:rPr lang="en-US" sz="1700" dirty="0" err="1"/>
              <a:t>sebagai</a:t>
            </a:r>
            <a:r>
              <a:rPr lang="en-US" sz="1700" dirty="0"/>
              <a:t> </a:t>
            </a:r>
            <a:r>
              <a:rPr lang="en-US" sz="1700" dirty="0" err="1"/>
              <a:t>langkah</a:t>
            </a:r>
            <a:r>
              <a:rPr lang="en-US" sz="1700" dirty="0"/>
              <a:t> </a:t>
            </a:r>
            <a:r>
              <a:rPr lang="en-US" sz="1700" dirty="0" err="1"/>
              <a:t>penegakan</a:t>
            </a:r>
            <a:r>
              <a:rPr lang="en-US" sz="1700" dirty="0"/>
              <a:t> </a:t>
            </a:r>
            <a:r>
              <a:rPr lang="en-US" sz="1700" dirty="0" err="1"/>
              <a:t>kedisiplinan</a:t>
            </a:r>
            <a:r>
              <a:rPr lang="en-US" sz="1700" dirty="0"/>
              <a:t> </a:t>
            </a:r>
            <a:r>
              <a:rPr lang="en-US" sz="1700" dirty="0" err="1"/>
              <a:t>berkarya</a:t>
            </a:r>
            <a:r>
              <a:rPr lang="en-US" sz="1700" dirty="0"/>
              <a:t>. </a:t>
            </a:r>
            <a:r>
              <a:rPr lang="en-US" sz="1700" dirty="0" err="1"/>
              <a:t>Keterlambatan</a:t>
            </a:r>
            <a:r>
              <a:rPr lang="en-US" sz="1700" dirty="0"/>
              <a:t> </a:t>
            </a:r>
            <a:r>
              <a:rPr lang="en-US" sz="1700" dirty="0" err="1"/>
              <a:t>pengumpulan</a:t>
            </a:r>
            <a:r>
              <a:rPr lang="en-US" sz="1700" dirty="0"/>
              <a:t> </a:t>
            </a:r>
            <a:r>
              <a:rPr lang="en-US" sz="1700" dirty="0" err="1"/>
              <a:t>suatu</a:t>
            </a:r>
            <a:r>
              <a:rPr lang="en-US" sz="1700" dirty="0"/>
              <a:t> </a:t>
            </a:r>
            <a:r>
              <a:rPr lang="en-US" sz="1700" dirty="0" err="1"/>
              <a:t>karya</a:t>
            </a:r>
            <a:r>
              <a:rPr lang="en-US" sz="1700" dirty="0"/>
              <a:t> </a:t>
            </a:r>
            <a:r>
              <a:rPr lang="en-US" sz="1700" dirty="0" err="1"/>
              <a:t>akan</a:t>
            </a:r>
            <a:r>
              <a:rPr lang="en-US" sz="1700" dirty="0"/>
              <a:t> </a:t>
            </a:r>
            <a:r>
              <a:rPr lang="en-US" sz="1700" dirty="0" err="1"/>
              <a:t>dikenakan</a:t>
            </a:r>
            <a:r>
              <a:rPr lang="en-US" sz="1700" dirty="0"/>
              <a:t> </a:t>
            </a:r>
            <a:r>
              <a:rPr lang="en-US" sz="1700" dirty="0" err="1"/>
              <a:t>aturan</a:t>
            </a:r>
            <a:r>
              <a:rPr lang="en-US" sz="1700" dirty="0"/>
              <a:t> </a:t>
            </a:r>
            <a:r>
              <a:rPr lang="en-US" sz="1700" dirty="0" err="1"/>
              <a:t>sbb</a:t>
            </a:r>
            <a:r>
              <a:rPr lang="en-US" sz="1700" dirty="0"/>
              <a:t> :</a:t>
            </a:r>
          </a:p>
          <a:p>
            <a:pPr>
              <a:buNone/>
            </a:pPr>
            <a:r>
              <a:rPr lang="en-US" sz="1700" dirty="0"/>
              <a:t>	1. </a:t>
            </a:r>
            <a:r>
              <a:rPr lang="en-US" sz="1700" dirty="0" err="1"/>
              <a:t>Keterlambatan</a:t>
            </a:r>
            <a:r>
              <a:rPr lang="en-US" sz="1700" dirty="0"/>
              <a:t> </a:t>
            </a:r>
            <a:r>
              <a:rPr lang="en-US" sz="1700" dirty="0" err="1"/>
              <a:t>pengumpulan</a:t>
            </a:r>
            <a:r>
              <a:rPr lang="en-US" sz="1700" dirty="0"/>
              <a:t> </a:t>
            </a:r>
            <a:r>
              <a:rPr lang="en-US" sz="1700" dirty="0" err="1"/>
              <a:t>tugas</a:t>
            </a:r>
            <a:r>
              <a:rPr lang="en-US" sz="1700" dirty="0"/>
              <a:t> </a:t>
            </a:r>
            <a:r>
              <a:rPr lang="en-US" sz="1700" dirty="0" err="1"/>
              <a:t>biasa</a:t>
            </a:r>
            <a:r>
              <a:rPr lang="en-US" sz="1700" dirty="0"/>
              <a:t>, </a:t>
            </a:r>
            <a:r>
              <a:rPr lang="en-US" sz="1700" dirty="0" err="1"/>
              <a:t>pengurangan</a:t>
            </a:r>
            <a:r>
              <a:rPr lang="en-US" sz="1700" dirty="0"/>
              <a:t> </a:t>
            </a:r>
            <a:r>
              <a:rPr lang="en-US" sz="1700" dirty="0" err="1"/>
              <a:t>nilai</a:t>
            </a:r>
            <a:r>
              <a:rPr lang="en-US" sz="1700" dirty="0"/>
              <a:t> -10/</a:t>
            </a:r>
            <a:r>
              <a:rPr lang="en-US" sz="1700" dirty="0" err="1"/>
              <a:t>minggu</a:t>
            </a:r>
            <a:r>
              <a:rPr lang="en-US" sz="1700" dirty="0"/>
              <a:t>.</a:t>
            </a:r>
          </a:p>
          <a:p>
            <a:pPr>
              <a:buNone/>
            </a:pPr>
            <a:r>
              <a:rPr lang="en-US" sz="1700" dirty="0"/>
              <a:t>	    </a:t>
            </a:r>
            <a:r>
              <a:rPr lang="en-US" sz="1700" dirty="0" err="1"/>
              <a:t>Maksimal</a:t>
            </a:r>
            <a:r>
              <a:rPr lang="en-US" sz="1700" dirty="0"/>
              <a:t> </a:t>
            </a:r>
            <a:r>
              <a:rPr lang="en-US" sz="1700" dirty="0" err="1"/>
              <a:t>keterlambatan</a:t>
            </a:r>
            <a:r>
              <a:rPr lang="en-US" sz="1700" dirty="0"/>
              <a:t> 2 </a:t>
            </a:r>
            <a:r>
              <a:rPr lang="en-US" sz="1700" dirty="0" err="1"/>
              <a:t>minggu</a:t>
            </a:r>
            <a:r>
              <a:rPr lang="en-US" sz="1700" dirty="0"/>
              <a:t>.</a:t>
            </a:r>
          </a:p>
          <a:p>
            <a:pPr>
              <a:buNone/>
            </a:pPr>
            <a:r>
              <a:rPr lang="en-US" sz="1700" dirty="0"/>
              <a:t>	2. </a:t>
            </a:r>
            <a:r>
              <a:rPr lang="en-US" sz="1700" dirty="0" err="1"/>
              <a:t>Keterlambatan</a:t>
            </a:r>
            <a:r>
              <a:rPr lang="en-US" sz="1700" dirty="0"/>
              <a:t> </a:t>
            </a:r>
            <a:r>
              <a:rPr lang="en-US" sz="1700" dirty="0" err="1"/>
              <a:t>pengumpulan</a:t>
            </a:r>
            <a:r>
              <a:rPr lang="en-US" sz="1700" dirty="0"/>
              <a:t> UTS </a:t>
            </a:r>
            <a:r>
              <a:rPr lang="en-US" sz="1700" dirty="0" err="1"/>
              <a:t>atau</a:t>
            </a:r>
            <a:r>
              <a:rPr lang="en-US" sz="1700" dirty="0"/>
              <a:t> UAS, </a:t>
            </a:r>
            <a:r>
              <a:rPr lang="en-US" sz="1700" dirty="0" err="1"/>
              <a:t>karya</a:t>
            </a:r>
            <a:r>
              <a:rPr lang="en-US" sz="1700" dirty="0"/>
              <a:t> </a:t>
            </a:r>
            <a:r>
              <a:rPr lang="en-US" sz="1700" dirty="0" err="1"/>
              <a:t>tidak</a:t>
            </a:r>
            <a:r>
              <a:rPr lang="en-US" sz="1700" dirty="0"/>
              <a:t> </a:t>
            </a:r>
            <a:r>
              <a:rPr lang="en-US" sz="1700" dirty="0" err="1"/>
              <a:t>diterima</a:t>
            </a:r>
            <a:r>
              <a:rPr lang="en-US" sz="1700" dirty="0"/>
              <a:t>.</a:t>
            </a:r>
            <a:br>
              <a:rPr lang="en-US" sz="1700" dirty="0"/>
            </a:br>
            <a:endParaRPr lang="en-US" sz="1700" dirty="0"/>
          </a:p>
          <a:p>
            <a:pPr eaLnBrk="1" hangingPunct="1"/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Nilai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 eaLnBrk="1" hangingPunct="1">
              <a:buFont typeface="Arial" charset="0"/>
              <a:buNone/>
            </a:pPr>
            <a:r>
              <a:rPr lang="en-US" sz="1600" dirty="0"/>
              <a:t>	</a:t>
            </a:r>
            <a:r>
              <a:rPr lang="en-US" sz="1600" dirty="0" err="1"/>
              <a:t>Nilai</a:t>
            </a:r>
            <a:r>
              <a:rPr lang="en-US" sz="1600" dirty="0"/>
              <a:t> </a:t>
            </a:r>
            <a:r>
              <a:rPr lang="en-US" sz="1600" dirty="0" err="1"/>
              <a:t>suatu</a:t>
            </a:r>
            <a:r>
              <a:rPr lang="en-US" sz="1600" dirty="0"/>
              <a:t> </a:t>
            </a:r>
            <a:r>
              <a:rPr lang="en-US" sz="1600" dirty="0" err="1"/>
              <a:t>proyek</a:t>
            </a:r>
            <a:r>
              <a:rPr lang="en-US" sz="1600" dirty="0"/>
              <a:t>/</a:t>
            </a:r>
            <a:r>
              <a:rPr lang="en-US" sz="1600" dirty="0" err="1"/>
              <a:t>karya</a:t>
            </a:r>
            <a:r>
              <a:rPr lang="en-US" sz="1600" dirty="0"/>
              <a:t> </a:t>
            </a:r>
            <a:r>
              <a:rPr lang="en-US" sz="1600" dirty="0" err="1"/>
              <a:t>merupakan</a:t>
            </a:r>
            <a:r>
              <a:rPr lang="en-US" sz="1600" dirty="0"/>
              <a:t> </a:t>
            </a:r>
            <a:r>
              <a:rPr lang="en-US" sz="1600" dirty="0" err="1"/>
              <a:t>nilai</a:t>
            </a:r>
            <a:r>
              <a:rPr lang="en-US" sz="1600" dirty="0"/>
              <a:t> </a:t>
            </a:r>
            <a:r>
              <a:rPr lang="en-US" sz="1600" dirty="0" err="1"/>
              <a:t>dari</a:t>
            </a:r>
            <a:r>
              <a:rPr lang="en-US" sz="1600" dirty="0"/>
              <a:t> </a:t>
            </a:r>
            <a:r>
              <a:rPr lang="en-US" sz="1600" dirty="0" err="1"/>
              <a:t>ketepatan</a:t>
            </a:r>
            <a:r>
              <a:rPr lang="en-US" sz="1600" dirty="0"/>
              <a:t> brief </a:t>
            </a:r>
            <a:r>
              <a:rPr lang="en-US" sz="1600" dirty="0" err="1"/>
              <a:t>tugas</a:t>
            </a:r>
            <a:r>
              <a:rPr lang="en-US" sz="1600" dirty="0"/>
              <a:t>, </a:t>
            </a:r>
            <a:r>
              <a:rPr lang="en-US" sz="1600" dirty="0" err="1"/>
              <a:t>proses</a:t>
            </a:r>
            <a:r>
              <a:rPr lang="en-US" sz="1600" dirty="0"/>
              <a:t>, </a:t>
            </a:r>
            <a:r>
              <a:rPr lang="en-US" sz="1600" dirty="0" err="1"/>
              <a:t>memenuhi</a:t>
            </a:r>
            <a:r>
              <a:rPr lang="en-US" sz="1600" dirty="0"/>
              <a:t> </a:t>
            </a:r>
            <a:r>
              <a:rPr lang="en-US" sz="1600" dirty="0" err="1"/>
              <a:t>solusi</a:t>
            </a:r>
            <a:r>
              <a:rPr lang="en-US" sz="1600" dirty="0"/>
              <a:t>, </a:t>
            </a:r>
            <a:r>
              <a:rPr lang="en-US" sz="1600" dirty="0" err="1"/>
              <a:t>aspek</a:t>
            </a:r>
            <a:r>
              <a:rPr lang="en-US" sz="1600" dirty="0"/>
              <a:t> </a:t>
            </a:r>
            <a:r>
              <a:rPr lang="en-US" sz="1600" dirty="0" err="1"/>
              <a:t>eksperimental</a:t>
            </a:r>
            <a:r>
              <a:rPr lang="en-US" sz="1600" dirty="0"/>
              <a:t> , </a:t>
            </a:r>
            <a:r>
              <a:rPr lang="en-US" sz="1600" dirty="0" err="1"/>
              <a:t>kelengkapan</a:t>
            </a:r>
            <a:r>
              <a:rPr lang="en-US" sz="1600" dirty="0"/>
              <a:t> &amp; </a:t>
            </a:r>
            <a:r>
              <a:rPr lang="en-US" sz="1600" dirty="0" err="1"/>
              <a:t>kerapihan</a:t>
            </a:r>
            <a:r>
              <a:rPr lang="en-US" sz="1600" dirty="0"/>
              <a:t> </a:t>
            </a:r>
            <a:r>
              <a:rPr lang="en-US" sz="1600" dirty="0" err="1"/>
              <a:t>penyajian</a:t>
            </a:r>
            <a:r>
              <a:rPr lang="en-US" sz="1600" dirty="0"/>
              <a:t> &amp; </a:t>
            </a:r>
            <a:r>
              <a:rPr lang="en-US" sz="1600" dirty="0" err="1"/>
              <a:t>ketepatan</a:t>
            </a:r>
            <a:r>
              <a:rPr lang="en-US" sz="1600" dirty="0"/>
              <a:t> </a:t>
            </a:r>
            <a:r>
              <a:rPr lang="en-US" sz="1600" dirty="0" err="1"/>
              <a:t>waktu</a:t>
            </a:r>
            <a:r>
              <a:rPr lang="en-US" sz="1600" dirty="0"/>
              <a:t>.</a:t>
            </a:r>
          </a:p>
          <a:p>
            <a:pPr eaLnBrk="1" hangingPunct="1">
              <a:buFont typeface="Arial" charset="0"/>
              <a:buNone/>
            </a:pPr>
            <a:endParaRPr lang="en-US" sz="1600" dirty="0"/>
          </a:p>
          <a:p>
            <a:pPr>
              <a:buNone/>
            </a:pPr>
            <a:r>
              <a:rPr lang="en-US" sz="1600" dirty="0"/>
              <a:t>	Nilai total </a:t>
            </a:r>
            <a:r>
              <a:rPr lang="en-US" sz="1600" dirty="0" err="1"/>
              <a:t>terdiri</a:t>
            </a:r>
            <a:r>
              <a:rPr lang="en-US" sz="1600" dirty="0"/>
              <a:t> </a:t>
            </a:r>
            <a:r>
              <a:rPr lang="en-US" sz="1600" dirty="0" err="1"/>
              <a:t>dari</a:t>
            </a:r>
            <a:r>
              <a:rPr lang="en-US" sz="1600" dirty="0"/>
              <a:t> Nilai </a:t>
            </a:r>
            <a:r>
              <a:rPr lang="en-US" sz="1600" dirty="0" err="1"/>
              <a:t>Tugas</a:t>
            </a:r>
            <a:r>
              <a:rPr lang="en-US" sz="1600" dirty="0"/>
              <a:t> (20%), UTS (20%), UAS (20%), </a:t>
            </a:r>
            <a:r>
              <a:rPr lang="en-US" sz="1600" dirty="0" err="1"/>
              <a:t>Kehadiran</a:t>
            </a:r>
            <a:r>
              <a:rPr lang="en-US" sz="1600" dirty="0"/>
              <a:t> (20%), &amp; Etika (20%)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609600" y="1417637"/>
            <a:ext cx="7543800" cy="4525963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Peralatan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Kuliah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  <a:p>
            <a:pPr lvl="0"/>
            <a:r>
              <a:rPr lang="en-US" sz="1800" dirty="0" err="1"/>
              <a:t>Pulpen</a:t>
            </a:r>
            <a:r>
              <a:rPr lang="en-US" sz="1800" dirty="0"/>
              <a:t> (WAJIB) &amp; </a:t>
            </a:r>
            <a:r>
              <a:rPr lang="en-US" sz="1800" dirty="0" err="1"/>
              <a:t>Pensil</a:t>
            </a:r>
            <a:endParaRPr lang="en-US" sz="1800" dirty="0"/>
          </a:p>
          <a:p>
            <a:pPr lvl="0"/>
            <a:r>
              <a:rPr lang="en-US" sz="1800" dirty="0" err="1"/>
              <a:t>Buku</a:t>
            </a:r>
            <a:r>
              <a:rPr lang="en-US" sz="1800" dirty="0"/>
              <a:t> </a:t>
            </a:r>
            <a:r>
              <a:rPr lang="en-US" sz="1800" dirty="0" err="1"/>
              <a:t>Catatan</a:t>
            </a:r>
            <a:endParaRPr lang="en-US" sz="1800" dirty="0"/>
          </a:p>
          <a:p>
            <a:pPr lvl="0"/>
            <a:r>
              <a:rPr lang="en-US" sz="1800" dirty="0" err="1"/>
              <a:t>Buku</a:t>
            </a:r>
            <a:r>
              <a:rPr lang="en-US" sz="1800" dirty="0"/>
              <a:t> </a:t>
            </a:r>
            <a:r>
              <a:rPr lang="en-US" sz="1800" dirty="0" err="1"/>
              <a:t>Tugas</a:t>
            </a:r>
            <a:r>
              <a:rPr lang="en-US" sz="1800" dirty="0"/>
              <a:t> / </a:t>
            </a:r>
            <a:r>
              <a:rPr lang="en-US" sz="1800" dirty="0" err="1"/>
              <a:t>Skecth</a:t>
            </a:r>
            <a:r>
              <a:rPr lang="en-US" sz="1800" dirty="0"/>
              <a:t> Book/</a:t>
            </a:r>
            <a:r>
              <a:rPr lang="en-US" sz="1800" dirty="0" err="1"/>
              <a:t>Milimeter</a:t>
            </a:r>
            <a:r>
              <a:rPr lang="en-US" sz="1800" dirty="0"/>
              <a:t> Blok</a:t>
            </a:r>
          </a:p>
          <a:p>
            <a:pPr lvl="0"/>
            <a:r>
              <a:rPr lang="en-US" sz="1800" dirty="0" err="1"/>
              <a:t>Pensil</a:t>
            </a:r>
            <a:r>
              <a:rPr lang="en-US" sz="1800" dirty="0"/>
              <a:t> </a:t>
            </a:r>
            <a:r>
              <a:rPr lang="en-US" sz="1800" dirty="0" err="1"/>
              <a:t>Warna</a:t>
            </a:r>
            <a:r>
              <a:rPr lang="en-US" sz="1800" dirty="0"/>
              <a:t>/Drawing Pen/</a:t>
            </a:r>
            <a:r>
              <a:rPr lang="en-US" sz="1800" dirty="0" err="1"/>
              <a:t>Tinta</a:t>
            </a:r>
            <a:r>
              <a:rPr lang="en-US" sz="1800" dirty="0"/>
              <a:t> </a:t>
            </a:r>
            <a:r>
              <a:rPr lang="en-US" sz="1800" dirty="0" err="1"/>
              <a:t>Bak</a:t>
            </a:r>
            <a:endParaRPr lang="en-US" sz="1800" dirty="0"/>
          </a:p>
          <a:p>
            <a:pPr lvl="0"/>
            <a:r>
              <a:rPr lang="en-US" sz="1800" dirty="0" err="1"/>
              <a:t>Penggaris</a:t>
            </a:r>
            <a:r>
              <a:rPr lang="en-US" sz="1800" dirty="0"/>
              <a:t> &amp; </a:t>
            </a:r>
            <a:r>
              <a:rPr lang="en-US" sz="1800" dirty="0" err="1"/>
              <a:t>Jangka</a:t>
            </a:r>
            <a:endParaRPr lang="en-US" sz="1800" dirty="0"/>
          </a:p>
          <a:p>
            <a:pPr lvl="0"/>
            <a:r>
              <a:rPr lang="en-US" sz="1800" dirty="0" err="1"/>
              <a:t>Komputer</a:t>
            </a:r>
            <a:r>
              <a:rPr lang="en-US" sz="1800" dirty="0"/>
              <a:t> &amp; </a:t>
            </a:r>
            <a:r>
              <a:rPr lang="en-US" sz="1800" i="1" dirty="0"/>
              <a:t>Software</a:t>
            </a:r>
            <a:r>
              <a:rPr lang="en-US" sz="1800" dirty="0"/>
              <a:t> </a:t>
            </a:r>
            <a:r>
              <a:rPr lang="en-US" sz="1800" dirty="0" err="1"/>
              <a:t>Grafis</a:t>
            </a:r>
            <a:endParaRPr lang="en-US" sz="1800" dirty="0"/>
          </a:p>
          <a:p>
            <a:pPr lvl="0"/>
            <a:r>
              <a:rPr lang="en-US" sz="1800" dirty="0" err="1"/>
              <a:t>Kamera</a:t>
            </a:r>
            <a:endParaRPr lang="en-US" sz="1800" dirty="0"/>
          </a:p>
          <a:p>
            <a:pPr lvl="0"/>
            <a:r>
              <a:rPr lang="en-US" sz="1800" dirty="0" err="1"/>
              <a:t>Referensi</a:t>
            </a:r>
            <a:r>
              <a:rPr lang="en-US" sz="1800" dirty="0"/>
              <a:t> Visual</a:t>
            </a:r>
          </a:p>
          <a:p>
            <a:pPr lvl="0"/>
            <a:r>
              <a:rPr lang="en-US" sz="1800" dirty="0" err="1"/>
              <a:t>Dsb</a:t>
            </a:r>
            <a:endParaRPr lang="en-US" sz="1800" dirty="0"/>
          </a:p>
          <a:p>
            <a:pPr eaLnBrk="1" hangingPunct="1"/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609600" y="1417637"/>
            <a:ext cx="7543800" cy="452596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ETIKA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pPr lvl="0"/>
            <a:r>
              <a:rPr lang="en-US" sz="1800" dirty="0"/>
              <a:t>Jika </a:t>
            </a:r>
            <a:r>
              <a:rPr lang="en-US" sz="1800" dirty="0" err="1"/>
              <a:t>terlambat</a:t>
            </a:r>
            <a:r>
              <a:rPr lang="en-US" sz="1800" dirty="0"/>
              <a:t> </a:t>
            </a:r>
            <a:r>
              <a:rPr lang="en-US" sz="1800" dirty="0" err="1"/>
              <a:t>lebih</a:t>
            </a:r>
            <a:r>
              <a:rPr lang="en-US" sz="1800" dirty="0"/>
              <a:t> </a:t>
            </a:r>
            <a:r>
              <a:rPr lang="en-US" sz="1800" dirty="0" err="1"/>
              <a:t>dari</a:t>
            </a:r>
            <a:r>
              <a:rPr lang="en-US" sz="1800" dirty="0"/>
              <a:t> 15 </a:t>
            </a:r>
            <a:r>
              <a:rPr lang="en-US" sz="1800" dirty="0" err="1"/>
              <a:t>menit</a:t>
            </a:r>
            <a:r>
              <a:rPr lang="en-US" sz="1800" dirty="0"/>
              <a:t> </a:t>
            </a:r>
            <a:r>
              <a:rPr lang="en-US" sz="1800" dirty="0" err="1"/>
              <a:t>tidak</a:t>
            </a:r>
            <a:r>
              <a:rPr lang="en-US" sz="1800" dirty="0"/>
              <a:t> </a:t>
            </a:r>
            <a:r>
              <a:rPr lang="en-US" sz="1800" dirty="0" err="1"/>
              <a:t>diperbolehkan</a:t>
            </a:r>
            <a:r>
              <a:rPr lang="en-US" sz="1800" dirty="0"/>
              <a:t> </a:t>
            </a:r>
            <a:r>
              <a:rPr lang="en-US" sz="1800" dirty="0" err="1"/>
              <a:t>masuk</a:t>
            </a:r>
            <a:r>
              <a:rPr lang="en-US" sz="1800" dirty="0"/>
              <a:t> </a:t>
            </a:r>
            <a:r>
              <a:rPr lang="en-US" sz="1800" dirty="0" err="1"/>
              <a:t>kelas</a:t>
            </a:r>
            <a:r>
              <a:rPr lang="en-US" sz="1800" dirty="0"/>
              <a:t> dan </a:t>
            </a:r>
            <a:r>
              <a:rPr lang="en-US" sz="1800" dirty="0" err="1"/>
              <a:t>dianggap</a:t>
            </a:r>
            <a:r>
              <a:rPr lang="en-US" sz="1800" dirty="0"/>
              <a:t> </a:t>
            </a:r>
            <a:r>
              <a:rPr lang="en-US" sz="1800" dirty="0" err="1"/>
              <a:t>tidak</a:t>
            </a:r>
            <a:r>
              <a:rPr lang="en-US" sz="1800" dirty="0"/>
              <a:t> </a:t>
            </a:r>
            <a:r>
              <a:rPr lang="en-US" sz="1800" dirty="0" err="1"/>
              <a:t>hadir</a:t>
            </a:r>
            <a:r>
              <a:rPr lang="en-US" sz="1800" dirty="0"/>
              <a:t>.</a:t>
            </a:r>
          </a:p>
          <a:p>
            <a:pPr lvl="0"/>
            <a:r>
              <a:rPr lang="en-US" sz="1800" dirty="0" err="1"/>
              <a:t>Menghubungi</a:t>
            </a:r>
            <a:r>
              <a:rPr lang="en-US" sz="1800" dirty="0"/>
              <a:t> </a:t>
            </a:r>
            <a:r>
              <a:rPr lang="en-US" sz="1800" dirty="0" err="1"/>
              <a:t>dosen</a:t>
            </a:r>
            <a:r>
              <a:rPr lang="en-US" sz="1800" dirty="0"/>
              <a:t> </a:t>
            </a:r>
            <a:r>
              <a:rPr lang="en-US" sz="1800" dirty="0" err="1"/>
              <a:t>hanya</a:t>
            </a:r>
            <a:r>
              <a:rPr lang="en-US" sz="1800" dirty="0"/>
              <a:t> </a:t>
            </a:r>
            <a:r>
              <a:rPr lang="en-US" sz="1800" dirty="0" err="1"/>
              <a:t>saat</a:t>
            </a:r>
            <a:r>
              <a:rPr lang="en-US" sz="1800" dirty="0"/>
              <a:t> </a:t>
            </a:r>
            <a:r>
              <a:rPr lang="en-US" sz="1800" dirty="0" err="1"/>
              <a:t>penting</a:t>
            </a:r>
            <a:r>
              <a:rPr lang="en-US" sz="1800" dirty="0"/>
              <a:t> / </a:t>
            </a:r>
            <a:r>
              <a:rPr lang="en-US" sz="1800" dirty="0" err="1"/>
              <a:t>menyangkut</a:t>
            </a:r>
            <a:r>
              <a:rPr lang="en-US" sz="1800" dirty="0"/>
              <a:t> </a:t>
            </a:r>
            <a:r>
              <a:rPr lang="en-US" sz="1800" dirty="0" err="1"/>
              <a:t>materi</a:t>
            </a:r>
            <a:r>
              <a:rPr lang="en-US" sz="1800" dirty="0"/>
              <a:t> </a:t>
            </a:r>
            <a:r>
              <a:rPr lang="en-US" sz="1800" dirty="0" err="1"/>
              <a:t>perkuliahan</a:t>
            </a:r>
            <a:r>
              <a:rPr lang="en-US" sz="1800" dirty="0"/>
              <a:t> pada jam 06.00 – 19.00 </a:t>
            </a:r>
          </a:p>
          <a:p>
            <a:pPr lvl="0"/>
            <a:r>
              <a:rPr lang="en-US" sz="1800" dirty="0" err="1"/>
              <a:t>Tidak</a:t>
            </a:r>
            <a:r>
              <a:rPr lang="en-US" sz="1800" dirty="0"/>
              <a:t> </a:t>
            </a:r>
            <a:r>
              <a:rPr lang="en-US" sz="1800" dirty="0" err="1"/>
              <a:t>diperbolehkan</a:t>
            </a:r>
            <a:r>
              <a:rPr lang="en-US" sz="1800" dirty="0"/>
              <a:t> IZIN </a:t>
            </a:r>
            <a:r>
              <a:rPr lang="en-US" sz="1800" dirty="0" err="1"/>
              <a:t>melalui</a:t>
            </a:r>
            <a:r>
              <a:rPr lang="en-US" sz="1800" dirty="0"/>
              <a:t> chat/</a:t>
            </a:r>
            <a:r>
              <a:rPr lang="en-US" sz="1800" dirty="0" err="1"/>
              <a:t>telpon</a:t>
            </a:r>
            <a:r>
              <a:rPr lang="en-US" sz="1800" dirty="0"/>
              <a:t>, </a:t>
            </a:r>
            <a:r>
              <a:rPr lang="en-US" sz="1800" dirty="0" err="1"/>
              <a:t>jika</a:t>
            </a:r>
            <a:r>
              <a:rPr lang="en-US" sz="1800" dirty="0"/>
              <a:t> </a:t>
            </a:r>
            <a:r>
              <a:rPr lang="en-US" sz="1800" dirty="0" err="1"/>
              <a:t>sakit</a:t>
            </a:r>
            <a:r>
              <a:rPr lang="en-US" sz="1800" dirty="0"/>
              <a:t> </a:t>
            </a:r>
            <a:r>
              <a:rPr lang="en-US" sz="1800" dirty="0" err="1"/>
              <a:t>wajib</a:t>
            </a:r>
            <a:r>
              <a:rPr lang="en-US" sz="1800" dirty="0"/>
              <a:t> </a:t>
            </a:r>
            <a:r>
              <a:rPr lang="en-US" sz="1800" dirty="0" err="1"/>
              <a:t>memberikan</a:t>
            </a:r>
            <a:r>
              <a:rPr lang="en-US" sz="1800" dirty="0"/>
              <a:t> </a:t>
            </a:r>
            <a:r>
              <a:rPr lang="en-US" sz="1800" dirty="0" err="1"/>
              <a:t>surat</a:t>
            </a:r>
            <a:r>
              <a:rPr lang="en-US" sz="1800" dirty="0"/>
              <a:t> </a:t>
            </a:r>
            <a:r>
              <a:rPr lang="en-US" sz="1800" dirty="0" err="1"/>
              <a:t>sakit</a:t>
            </a:r>
            <a:r>
              <a:rPr lang="en-US" sz="1800" dirty="0"/>
              <a:t> </a:t>
            </a:r>
            <a:r>
              <a:rPr lang="en-US" sz="1800" dirty="0" err="1"/>
              <a:t>saat</a:t>
            </a:r>
            <a:r>
              <a:rPr lang="en-US" sz="1800" dirty="0"/>
              <a:t> </a:t>
            </a:r>
            <a:r>
              <a:rPr lang="en-US" sz="1800" dirty="0" err="1"/>
              <a:t>masuk</a:t>
            </a:r>
            <a:r>
              <a:rPr lang="en-US" sz="1800" dirty="0"/>
              <a:t>, </a:t>
            </a:r>
            <a:r>
              <a:rPr lang="en-US" sz="1800" dirty="0" err="1"/>
              <a:t>izin</a:t>
            </a:r>
            <a:r>
              <a:rPr lang="en-US" sz="1800" dirty="0"/>
              <a:t> </a:t>
            </a:r>
            <a:r>
              <a:rPr lang="en-US" sz="1800" dirty="0" err="1"/>
              <a:t>diluar</a:t>
            </a:r>
            <a:r>
              <a:rPr lang="en-US" sz="1800" dirty="0"/>
              <a:t> </a:t>
            </a:r>
            <a:r>
              <a:rPr lang="en-US" sz="1800" dirty="0" err="1"/>
              <a:t>sakit</a:t>
            </a:r>
            <a:r>
              <a:rPr lang="en-US" sz="1800" dirty="0"/>
              <a:t> </a:t>
            </a:r>
            <a:r>
              <a:rPr lang="en-US" sz="1800" dirty="0" err="1"/>
              <a:t>harus</a:t>
            </a:r>
            <a:r>
              <a:rPr lang="en-US" sz="1800" dirty="0"/>
              <a:t> </a:t>
            </a:r>
            <a:r>
              <a:rPr lang="en-US" sz="1800" dirty="0" err="1"/>
              <a:t>diwakilkan</a:t>
            </a:r>
            <a:r>
              <a:rPr lang="en-US" sz="1800" dirty="0"/>
              <a:t> orang </a:t>
            </a:r>
            <a:r>
              <a:rPr lang="en-US" sz="1800" dirty="0" err="1"/>
              <a:t>tua</a:t>
            </a:r>
            <a:r>
              <a:rPr lang="en-US" sz="1800" dirty="0"/>
              <a:t> dan </a:t>
            </a:r>
            <a:r>
              <a:rPr lang="en-US" sz="1800" dirty="0" err="1"/>
              <a:t>orangtua</a:t>
            </a:r>
            <a:r>
              <a:rPr lang="en-US" sz="1800" dirty="0"/>
              <a:t> </a:t>
            </a:r>
            <a:r>
              <a:rPr lang="en-US" sz="1800" dirty="0" err="1"/>
              <a:t>menghubungi</a:t>
            </a:r>
            <a:r>
              <a:rPr lang="en-US" sz="1800" dirty="0"/>
              <a:t> </a:t>
            </a:r>
            <a:r>
              <a:rPr lang="en-US" sz="1800" dirty="0" err="1"/>
              <a:t>dosen</a:t>
            </a:r>
            <a:r>
              <a:rPr lang="en-US" sz="1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822227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838200" y="2057400"/>
            <a:ext cx="7391400" cy="3679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-150" normalizeH="0" baseline="0" noProof="0" dirty="0" err="1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Definisi</a:t>
            </a:r>
            <a:r>
              <a:rPr kumimoji="0" lang="en-US" sz="4400" b="1" i="0" u="none" strike="noStrike" kern="1200" cap="none" spc="-15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j-ea"/>
                <a:cs typeface="Calibri"/>
              </a:rPr>
              <a:t> </a:t>
            </a:r>
            <a:r>
              <a:rPr kumimoji="0" lang="en-US" sz="4400" b="1" i="0" u="none" strike="noStrike" kern="1200" cap="none" spc="-15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Sinematografi</a:t>
            </a:r>
            <a:br>
              <a:rPr kumimoji="0" lang="en-US" sz="8000" b="1" i="0" u="none" strike="noStrike" kern="1200" cap="none" spc="-15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</a:br>
            <a:endParaRPr kumimoji="0" lang="en-US" sz="8000" b="1" i="0" u="none" strike="noStrike" kern="1200" cap="none" spc="-15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j-ea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70400" y="1524000"/>
            <a:ext cx="4191000" cy="3581400"/>
          </a:xfrm>
        </p:spPr>
        <p:txBody>
          <a:bodyPr>
            <a:noAutofit/>
          </a:bodyPr>
          <a:lstStyle/>
          <a:p>
            <a:pPr algn="l"/>
            <a:endParaRPr lang="en-US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en-ID" sz="1600" b="0" i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Sinematografi</a:t>
            </a:r>
            <a:r>
              <a:rPr lang="en-ID" sz="16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ID" sz="16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suatu</a:t>
            </a:r>
            <a:r>
              <a:rPr lang="en-ID" sz="16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disiplin</a:t>
            </a:r>
            <a:r>
              <a:rPr lang="en-ID" sz="16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ilmu</a:t>
            </a:r>
            <a:r>
              <a:rPr lang="en-ID" sz="16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mengenai</a:t>
            </a:r>
            <a:r>
              <a:rPr lang="en-ID" sz="16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teknik</a:t>
            </a:r>
            <a:r>
              <a:rPr lang="en-ID" sz="16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mengambil</a:t>
            </a:r>
            <a:r>
              <a:rPr lang="en-ID" sz="16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dan </a:t>
            </a:r>
            <a:r>
              <a:rPr lang="en-ID" sz="1600" b="0" i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menggabung-gabungkan</a:t>
            </a:r>
            <a:r>
              <a:rPr lang="en-ID" sz="16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gambar</a:t>
            </a:r>
            <a:r>
              <a:rPr lang="en-ID" sz="16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pada </a:t>
            </a:r>
            <a:r>
              <a:rPr lang="en-ID" sz="1600" b="0" i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kamera</a:t>
            </a:r>
            <a:r>
              <a:rPr lang="en-ID" sz="16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dan film </a:t>
            </a:r>
            <a:r>
              <a:rPr lang="en-ID" sz="1600" b="0" i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sehingga</a:t>
            </a:r>
            <a:r>
              <a:rPr lang="en-ID" sz="16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menjadi</a:t>
            </a:r>
            <a:r>
              <a:rPr lang="en-ID" sz="16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rangkaian</a:t>
            </a:r>
            <a:r>
              <a:rPr lang="en-ID" sz="16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gambar</a:t>
            </a:r>
            <a:r>
              <a:rPr lang="en-ID" sz="16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ID" sz="1600" b="0" i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dapat</a:t>
            </a:r>
            <a:r>
              <a:rPr lang="en-ID" sz="16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menyampaikan</a:t>
            </a:r>
            <a:r>
              <a:rPr lang="en-ID" sz="16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ide </a:t>
            </a:r>
            <a:r>
              <a:rPr lang="en-ID" sz="1600" b="0" i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sesuai</a:t>
            </a:r>
            <a:r>
              <a:rPr lang="en-ID" sz="16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keinginan</a:t>
            </a:r>
            <a:r>
              <a:rPr lang="en-ID" sz="16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sineas</a:t>
            </a:r>
            <a:r>
              <a:rPr lang="en-ID" sz="16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algn="just"/>
            <a:endParaRPr lang="en-ID" sz="1600" b="0" i="0" dirty="0"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en-ID" sz="1600" b="0" i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Seorang</a:t>
            </a:r>
            <a:r>
              <a:rPr lang="en-ID" sz="16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sineas</a:t>
            </a:r>
            <a:r>
              <a:rPr lang="en-ID" sz="16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ID" sz="16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hanya</a:t>
            </a:r>
            <a:r>
              <a:rPr lang="en-ID" sz="16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sekedar</a:t>
            </a:r>
            <a:r>
              <a:rPr lang="en-ID" sz="16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merekam</a:t>
            </a:r>
            <a:r>
              <a:rPr lang="en-ID" sz="16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sebuah</a:t>
            </a:r>
            <a:r>
              <a:rPr lang="en-ID" sz="16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adegan</a:t>
            </a:r>
            <a:r>
              <a:rPr lang="en-ID" sz="16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semata</a:t>
            </a:r>
            <a:r>
              <a:rPr lang="en-ID" sz="16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namun</a:t>
            </a:r>
            <a:r>
              <a:rPr lang="en-ID" sz="16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juga </a:t>
            </a:r>
            <a:r>
              <a:rPr lang="en-ID" sz="1600" b="0" i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harus</a:t>
            </a:r>
            <a:r>
              <a:rPr lang="en-ID" sz="16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mengontrol</a:t>
            </a:r>
            <a:r>
              <a:rPr lang="en-ID" sz="16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dan </a:t>
            </a:r>
            <a:r>
              <a:rPr lang="en-ID" sz="1600" b="0" i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mengatur</a:t>
            </a:r>
            <a:r>
              <a:rPr lang="en-ID" sz="16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bagaimana</a:t>
            </a:r>
            <a:r>
              <a:rPr lang="en-ID" sz="16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adegan</a:t>
            </a:r>
            <a:r>
              <a:rPr lang="en-ID" sz="16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tersebut</a:t>
            </a:r>
            <a:r>
              <a:rPr lang="en-ID" sz="16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diambil</a:t>
            </a:r>
            <a:r>
              <a:rPr lang="en-ID" sz="16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ID" sz="1600" b="0" i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seperti</a:t>
            </a:r>
            <a:r>
              <a:rPr lang="en-ID" sz="16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ID" sz="1600" b="0" i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jarak</a:t>
            </a:r>
            <a:r>
              <a:rPr lang="en-ID" sz="16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ID" sz="1600" b="0" i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ketinggian</a:t>
            </a:r>
            <a:r>
              <a:rPr lang="en-ID" sz="16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ID" sz="1600" b="0" i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sudut</a:t>
            </a:r>
            <a:r>
              <a:rPr lang="en-ID" sz="16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lama </a:t>
            </a:r>
            <a:r>
              <a:rPr lang="en-ID" sz="1600" b="0" i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pengambilan</a:t>
            </a:r>
            <a:r>
              <a:rPr lang="en-ID" sz="16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dan </a:t>
            </a:r>
            <a:r>
              <a:rPr lang="en-ID" sz="1600" b="0" i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sebagainya</a:t>
            </a:r>
            <a:r>
              <a:rPr lang="en-ID" sz="1600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026" name="Picture 2" descr="Ilustrasi sinematografi. Sumber: Unsplash">
            <a:extLst>
              <a:ext uri="{FF2B5EF4-FFF2-40B4-BE49-F238E27FC236}">
                <a16:creationId xmlns:a16="http://schemas.microsoft.com/office/drawing/2014/main" id="{AEBC0538-1E7A-F087-5930-6E7026865EF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39"/>
          <a:stretch/>
        </p:blipFill>
        <p:spPr bwMode="auto">
          <a:xfrm>
            <a:off x="457200" y="1866900"/>
            <a:ext cx="3756744" cy="289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0AAA091-AB1E-5C5E-8F20-8E9B08728F1D}"/>
              </a:ext>
            </a:extLst>
          </p:cNvPr>
          <p:cNvSpPr txBox="1"/>
          <p:nvPr/>
        </p:nvSpPr>
        <p:spPr>
          <a:xfrm>
            <a:off x="457200" y="609600"/>
            <a:ext cx="45720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4000" b="1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SINEMATOGRAFI</a:t>
            </a:r>
          </a:p>
        </p:txBody>
      </p:sp>
    </p:spTree>
    <p:extLst>
      <p:ext uri="{BB962C8B-B14F-4D97-AF65-F5344CB8AC3E}">
        <p14:creationId xmlns:p14="http://schemas.microsoft.com/office/powerpoint/2010/main" val="2731414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33800" y="533400"/>
            <a:ext cx="4953000" cy="4419600"/>
          </a:xfrm>
        </p:spPr>
        <p:txBody>
          <a:bodyPr>
            <a:noAutofit/>
          </a:bodyPr>
          <a:lstStyle/>
          <a:p>
            <a:pPr algn="just"/>
            <a:r>
              <a:rPr lang="en-US" sz="1600" dirty="0" err="1">
                <a:solidFill>
                  <a:schemeClr val="tx1"/>
                </a:solidFill>
              </a:rPr>
              <a:t>Istilah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sinematografi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adalah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serapan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dari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bahasa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Inggris</a:t>
            </a:r>
            <a:r>
              <a:rPr lang="en-US" sz="1600" dirty="0">
                <a:solidFill>
                  <a:schemeClr val="tx1"/>
                </a:solidFill>
              </a:rPr>
              <a:t>, </a:t>
            </a:r>
            <a:r>
              <a:rPr lang="en-US" sz="1600" dirty="0" err="1">
                <a:solidFill>
                  <a:schemeClr val="tx1"/>
                </a:solidFill>
              </a:rPr>
              <a:t>yaitu</a:t>
            </a:r>
            <a:r>
              <a:rPr lang="en-US" sz="1600" dirty="0">
                <a:solidFill>
                  <a:schemeClr val="tx1"/>
                </a:solidFill>
              </a:rPr>
              <a:t> Cinematography yang </a:t>
            </a:r>
            <a:r>
              <a:rPr lang="en-US" sz="1600" dirty="0" err="1">
                <a:solidFill>
                  <a:schemeClr val="tx1"/>
                </a:solidFill>
              </a:rPr>
              <a:t>diambil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dari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dari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bahasa</a:t>
            </a:r>
            <a:r>
              <a:rPr lang="en-US" sz="1600" dirty="0">
                <a:solidFill>
                  <a:schemeClr val="tx1"/>
                </a:solidFill>
              </a:rPr>
              <a:t> Latin, </a:t>
            </a:r>
            <a:r>
              <a:rPr lang="en-US" sz="1600" dirty="0" err="1">
                <a:solidFill>
                  <a:schemeClr val="tx1"/>
                </a:solidFill>
              </a:rPr>
              <a:t>yaitu</a:t>
            </a:r>
            <a:r>
              <a:rPr lang="en-US" sz="1600" dirty="0">
                <a:solidFill>
                  <a:schemeClr val="tx1"/>
                </a:solidFill>
              </a:rPr>
              <a:t> kinema yang </a:t>
            </a:r>
            <a:r>
              <a:rPr lang="en-US" sz="1600" dirty="0" err="1">
                <a:solidFill>
                  <a:schemeClr val="tx1"/>
                </a:solidFill>
              </a:rPr>
              <a:t>artinya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gerakan</a:t>
            </a:r>
            <a:r>
              <a:rPr lang="en-US" sz="1600" dirty="0">
                <a:solidFill>
                  <a:schemeClr val="tx1"/>
                </a:solidFill>
              </a:rPr>
              <a:t>, </a:t>
            </a:r>
            <a:r>
              <a:rPr lang="en-US" sz="1600" dirty="0" err="1">
                <a:solidFill>
                  <a:schemeClr val="tx1"/>
                </a:solidFill>
              </a:rPr>
              <a:t>serta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grafi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atau</a:t>
            </a:r>
            <a:r>
              <a:rPr lang="en-US" sz="1600" dirty="0">
                <a:solidFill>
                  <a:schemeClr val="tx1"/>
                </a:solidFill>
              </a:rPr>
              <a:t> </a:t>
            </a:r>
            <a:r>
              <a:rPr lang="en-US" sz="1600" dirty="0" err="1">
                <a:solidFill>
                  <a:schemeClr val="tx1"/>
                </a:solidFill>
              </a:rPr>
              <a:t>graphoo</a:t>
            </a:r>
            <a:r>
              <a:rPr lang="en-US" sz="1600" dirty="0">
                <a:solidFill>
                  <a:schemeClr val="tx1"/>
                </a:solidFill>
              </a:rPr>
              <a:t> yang </a:t>
            </a:r>
            <a:r>
              <a:rPr lang="en-US" sz="1600" dirty="0" err="1">
                <a:solidFill>
                  <a:schemeClr val="tx1"/>
                </a:solidFill>
              </a:rPr>
              <a:t>mempunyai</a:t>
            </a:r>
            <a:r>
              <a:rPr lang="en-US" sz="1600" dirty="0">
                <a:solidFill>
                  <a:schemeClr val="tx1"/>
                </a:solidFill>
              </a:rPr>
              <a:t> arti </a:t>
            </a:r>
            <a:r>
              <a:rPr lang="en-US" sz="1600" dirty="0" err="1">
                <a:solidFill>
                  <a:schemeClr val="tx1"/>
                </a:solidFill>
              </a:rPr>
              <a:t>menulis</a:t>
            </a:r>
            <a:r>
              <a:rPr lang="en-US" sz="1600" dirty="0">
                <a:solidFill>
                  <a:schemeClr val="tx1"/>
                </a:solidFill>
              </a:rPr>
              <a:t>. </a:t>
            </a:r>
            <a:r>
              <a:rPr lang="en-US" sz="1600" dirty="0" err="1">
                <a:solidFill>
                  <a:schemeClr val="tx1"/>
                </a:solidFill>
              </a:rPr>
              <a:t>Dengan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demikian</a:t>
            </a:r>
            <a:r>
              <a:rPr lang="en-US" sz="1600" dirty="0">
                <a:solidFill>
                  <a:schemeClr val="tx1"/>
                </a:solidFill>
              </a:rPr>
              <a:t>, </a:t>
            </a:r>
            <a:r>
              <a:rPr lang="en-US" sz="1600" dirty="0" err="1">
                <a:solidFill>
                  <a:schemeClr val="tx1"/>
                </a:solidFill>
              </a:rPr>
              <a:t>sinematografi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mempunyai</a:t>
            </a:r>
            <a:r>
              <a:rPr lang="en-US" sz="1600" dirty="0">
                <a:solidFill>
                  <a:schemeClr val="tx1"/>
                </a:solidFill>
              </a:rPr>
              <a:t> arti </a:t>
            </a:r>
            <a:r>
              <a:rPr lang="en-US" sz="1600" dirty="0" err="1">
                <a:solidFill>
                  <a:schemeClr val="tx1"/>
                </a:solidFill>
              </a:rPr>
              <a:t>menulis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dengan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gambar</a:t>
            </a:r>
            <a:r>
              <a:rPr lang="en-US" sz="1600" dirty="0">
                <a:solidFill>
                  <a:schemeClr val="tx1"/>
                </a:solidFill>
              </a:rPr>
              <a:t> yang </a:t>
            </a:r>
            <a:r>
              <a:rPr lang="en-US" sz="1600" dirty="0" err="1">
                <a:solidFill>
                  <a:schemeClr val="tx1"/>
                </a:solidFill>
              </a:rPr>
              <a:t>bergerak</a:t>
            </a:r>
            <a:r>
              <a:rPr lang="en-US" sz="1600" dirty="0">
                <a:solidFill>
                  <a:schemeClr val="tx1"/>
                </a:solidFill>
              </a:rPr>
              <a:t>. </a:t>
            </a:r>
            <a:r>
              <a:rPr lang="en-US" sz="1600" dirty="0" err="1">
                <a:solidFill>
                  <a:schemeClr val="tx1"/>
                </a:solidFill>
              </a:rPr>
              <a:t>Menurut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Pratista</a:t>
            </a:r>
            <a:r>
              <a:rPr lang="en-US" sz="1600" dirty="0">
                <a:solidFill>
                  <a:schemeClr val="tx1"/>
                </a:solidFill>
              </a:rPr>
              <a:t> (2008), </a:t>
            </a:r>
            <a:r>
              <a:rPr lang="en-US" sz="1600" dirty="0" err="1">
                <a:solidFill>
                  <a:schemeClr val="tx1"/>
                </a:solidFill>
              </a:rPr>
              <a:t>pengertian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sinematografi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adalah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tindakan</a:t>
            </a:r>
            <a:r>
              <a:rPr lang="en-US" sz="1600" dirty="0">
                <a:solidFill>
                  <a:schemeClr val="tx1"/>
                </a:solidFill>
              </a:rPr>
              <a:t> yang </a:t>
            </a:r>
            <a:r>
              <a:rPr lang="en-US" sz="1600" dirty="0" err="1">
                <a:solidFill>
                  <a:schemeClr val="tx1"/>
                </a:solidFill>
              </a:rPr>
              <a:t>dilakukan</a:t>
            </a:r>
            <a:r>
              <a:rPr lang="en-US" sz="1600" dirty="0">
                <a:solidFill>
                  <a:schemeClr val="tx1"/>
                </a:solidFill>
              </a:rPr>
              <a:t> pada </a:t>
            </a:r>
            <a:r>
              <a:rPr lang="en-US" sz="1600" dirty="0" err="1">
                <a:solidFill>
                  <a:schemeClr val="tx1"/>
                </a:solidFill>
              </a:rPr>
              <a:t>kamera</a:t>
            </a:r>
            <a:r>
              <a:rPr lang="en-US" sz="1600" dirty="0">
                <a:solidFill>
                  <a:schemeClr val="tx1"/>
                </a:solidFill>
              </a:rPr>
              <a:t> dan film, </a:t>
            </a:r>
            <a:r>
              <a:rPr lang="en-US" sz="1600" dirty="0" err="1">
                <a:solidFill>
                  <a:schemeClr val="tx1"/>
                </a:solidFill>
              </a:rPr>
              <a:t>berkaitan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dengan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kamera</a:t>
            </a:r>
            <a:r>
              <a:rPr lang="en-US" sz="1600" dirty="0">
                <a:solidFill>
                  <a:schemeClr val="tx1"/>
                </a:solidFill>
              </a:rPr>
              <a:t> dan </a:t>
            </a:r>
            <a:r>
              <a:rPr lang="en-US" sz="1600" dirty="0" err="1">
                <a:solidFill>
                  <a:schemeClr val="tx1"/>
                </a:solidFill>
              </a:rPr>
              <a:t>objek</a:t>
            </a:r>
            <a:r>
              <a:rPr lang="en-US" sz="1600" dirty="0">
                <a:solidFill>
                  <a:schemeClr val="tx1"/>
                </a:solidFill>
              </a:rPr>
              <a:t> yang </a:t>
            </a:r>
            <a:r>
              <a:rPr lang="en-US" sz="1600" dirty="0" err="1">
                <a:solidFill>
                  <a:schemeClr val="tx1"/>
                </a:solidFill>
              </a:rPr>
              <a:t>akan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diambil</a:t>
            </a:r>
            <a:r>
              <a:rPr lang="en-US" sz="1600" dirty="0">
                <a:solidFill>
                  <a:schemeClr val="tx1"/>
                </a:solidFill>
              </a:rPr>
              <a:t>. </a:t>
            </a:r>
            <a:r>
              <a:rPr lang="en-US" sz="1600" dirty="0" err="1">
                <a:solidFill>
                  <a:schemeClr val="tx1"/>
                </a:solidFill>
              </a:rPr>
              <a:t>Sementara</a:t>
            </a:r>
            <a:r>
              <a:rPr lang="en-US" sz="1600" dirty="0">
                <a:solidFill>
                  <a:schemeClr val="tx1"/>
                </a:solidFill>
              </a:rPr>
              <a:t>, </a:t>
            </a:r>
            <a:r>
              <a:rPr lang="en-US" sz="1600" dirty="0" err="1">
                <a:solidFill>
                  <a:schemeClr val="tx1"/>
                </a:solidFill>
              </a:rPr>
              <a:t>penyuntingan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atau</a:t>
            </a:r>
            <a:r>
              <a:rPr lang="en-US" sz="1600" dirty="0">
                <a:solidFill>
                  <a:schemeClr val="tx1"/>
                </a:solidFill>
              </a:rPr>
              <a:t> editing </a:t>
            </a:r>
            <a:r>
              <a:rPr lang="en-US" sz="1600" dirty="0" err="1">
                <a:solidFill>
                  <a:schemeClr val="tx1"/>
                </a:solidFill>
              </a:rPr>
              <a:t>merupakan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transisi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dari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satu</a:t>
            </a:r>
            <a:r>
              <a:rPr lang="en-US" sz="1600" dirty="0">
                <a:solidFill>
                  <a:schemeClr val="tx1"/>
                </a:solidFill>
              </a:rPr>
              <a:t> frame </a:t>
            </a:r>
            <a:r>
              <a:rPr lang="en-US" sz="1600" dirty="0" err="1">
                <a:solidFill>
                  <a:schemeClr val="tx1"/>
                </a:solidFill>
              </a:rPr>
              <a:t>ke</a:t>
            </a:r>
            <a:r>
              <a:rPr lang="en-US" sz="1600" dirty="0">
                <a:solidFill>
                  <a:schemeClr val="tx1"/>
                </a:solidFill>
              </a:rPr>
              <a:t> frame yang lain. </a:t>
            </a:r>
            <a:r>
              <a:rPr lang="en-US" sz="1600" dirty="0" err="1">
                <a:solidFill>
                  <a:schemeClr val="tx1"/>
                </a:solidFill>
              </a:rPr>
              <a:t>Terakhir</a:t>
            </a:r>
            <a:r>
              <a:rPr lang="en-US" sz="1600" dirty="0">
                <a:solidFill>
                  <a:schemeClr val="tx1"/>
                </a:solidFill>
              </a:rPr>
              <a:t>, </a:t>
            </a:r>
            <a:r>
              <a:rPr lang="en-US" sz="1600" dirty="0" err="1">
                <a:solidFill>
                  <a:schemeClr val="tx1"/>
                </a:solidFill>
              </a:rPr>
              <a:t>suara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merupakan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semua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hal</a:t>
            </a:r>
            <a:r>
              <a:rPr lang="en-US" sz="1600" dirty="0">
                <a:solidFill>
                  <a:schemeClr val="tx1"/>
                </a:solidFill>
              </a:rPr>
              <a:t> pada film yang </a:t>
            </a:r>
            <a:r>
              <a:rPr lang="en-US" sz="1600" dirty="0" err="1">
                <a:solidFill>
                  <a:schemeClr val="tx1"/>
                </a:solidFill>
              </a:rPr>
              <a:t>dapat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didengar</a:t>
            </a:r>
            <a:r>
              <a:rPr lang="en-US" sz="1600" dirty="0">
                <a:solidFill>
                  <a:schemeClr val="tx1"/>
                </a:solidFill>
              </a:rPr>
              <a:t> oleh </a:t>
            </a:r>
            <a:r>
              <a:rPr lang="en-US" sz="1600" dirty="0" err="1">
                <a:solidFill>
                  <a:schemeClr val="tx1"/>
                </a:solidFill>
              </a:rPr>
              <a:t>telinga</a:t>
            </a:r>
            <a:r>
              <a:rPr lang="en-US" sz="1600" dirty="0">
                <a:solidFill>
                  <a:schemeClr val="tx1"/>
                </a:solidFill>
              </a:rPr>
              <a:t> audience.</a:t>
            </a:r>
          </a:p>
          <a:p>
            <a:pPr algn="just"/>
            <a:endParaRPr lang="en-US" sz="1600" dirty="0">
              <a:solidFill>
                <a:schemeClr val="tx1"/>
              </a:solidFill>
            </a:endParaRPr>
          </a:p>
          <a:p>
            <a:pPr algn="just"/>
            <a:r>
              <a:rPr lang="en-US" sz="1600" dirty="0" err="1">
                <a:solidFill>
                  <a:schemeClr val="tx1"/>
                </a:solidFill>
              </a:rPr>
              <a:t>Sinematografer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adalah</a:t>
            </a:r>
            <a:r>
              <a:rPr lang="en-US" sz="1600" dirty="0">
                <a:solidFill>
                  <a:schemeClr val="tx1"/>
                </a:solidFill>
              </a:rPr>
              <a:t> orang yang </a:t>
            </a:r>
            <a:r>
              <a:rPr lang="en-US" sz="1600" dirty="0" err="1">
                <a:solidFill>
                  <a:schemeClr val="tx1"/>
                </a:solidFill>
              </a:rPr>
              <a:t>bertanggung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jawab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atas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semua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aspek-aspek</a:t>
            </a:r>
            <a:r>
              <a:rPr lang="en-US" sz="1600" dirty="0">
                <a:solidFill>
                  <a:schemeClr val="tx1"/>
                </a:solidFill>
              </a:rPr>
              <a:t> visual yang </a:t>
            </a:r>
            <a:r>
              <a:rPr lang="en-US" sz="1600" dirty="0" err="1">
                <a:solidFill>
                  <a:schemeClr val="tx1"/>
                </a:solidFill>
              </a:rPr>
              <a:t>terdapat</a:t>
            </a:r>
            <a:r>
              <a:rPr lang="en-US" sz="1600" dirty="0">
                <a:solidFill>
                  <a:schemeClr val="tx1"/>
                </a:solidFill>
              </a:rPr>
              <a:t> pada </a:t>
            </a:r>
            <a:r>
              <a:rPr lang="en-US" sz="1600" dirty="0" err="1">
                <a:solidFill>
                  <a:schemeClr val="tx1"/>
                </a:solidFill>
              </a:rPr>
              <a:t>pembuatan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sebuah</a:t>
            </a:r>
            <a:r>
              <a:rPr lang="en-US" sz="1600" dirty="0">
                <a:solidFill>
                  <a:schemeClr val="tx1"/>
                </a:solidFill>
              </a:rPr>
              <a:t> film yang </a:t>
            </a:r>
            <a:r>
              <a:rPr lang="en-US" sz="1600" dirty="0" err="1">
                <a:solidFill>
                  <a:schemeClr val="tx1"/>
                </a:solidFill>
              </a:rPr>
              <a:t>membuat</a:t>
            </a:r>
            <a:r>
              <a:rPr lang="en-US" sz="1600" dirty="0">
                <a:solidFill>
                  <a:schemeClr val="tx1"/>
                </a:solidFill>
              </a:rPr>
              <a:t> film </a:t>
            </a:r>
            <a:r>
              <a:rPr lang="en-US" sz="1600" dirty="0" err="1">
                <a:solidFill>
                  <a:schemeClr val="tx1"/>
                </a:solidFill>
              </a:rPr>
              <a:t>tersebut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menarik</a:t>
            </a:r>
            <a:r>
              <a:rPr lang="en-US" sz="1600" dirty="0">
                <a:solidFill>
                  <a:schemeClr val="tx1"/>
                </a:solidFill>
              </a:rPr>
              <a:t> dan </a:t>
            </a:r>
            <a:r>
              <a:rPr lang="en-US" sz="1600" dirty="0" err="1">
                <a:solidFill>
                  <a:schemeClr val="tx1"/>
                </a:solidFill>
              </a:rPr>
              <a:t>enak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dilihat</a:t>
            </a:r>
            <a:r>
              <a:rPr lang="en-US" sz="1600" dirty="0">
                <a:solidFill>
                  <a:schemeClr val="tx1"/>
                </a:solidFill>
              </a:rPr>
              <a:t>. Di </a:t>
            </a:r>
            <a:r>
              <a:rPr lang="en-US" sz="1600" dirty="0" err="1">
                <a:solidFill>
                  <a:schemeClr val="tx1"/>
                </a:solidFill>
              </a:rPr>
              <a:t>dalamnya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mencakup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skenario</a:t>
            </a:r>
            <a:r>
              <a:rPr lang="en-US" sz="1600" dirty="0">
                <a:solidFill>
                  <a:schemeClr val="tx1"/>
                </a:solidFill>
              </a:rPr>
              <a:t>, </a:t>
            </a:r>
            <a:r>
              <a:rPr lang="en-US" sz="1600" dirty="0" err="1">
                <a:solidFill>
                  <a:schemeClr val="tx1"/>
                </a:solidFill>
              </a:rPr>
              <a:t>dipilihnya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jenis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kamera</a:t>
            </a:r>
            <a:r>
              <a:rPr lang="en-US" sz="1600" dirty="0">
                <a:solidFill>
                  <a:schemeClr val="tx1"/>
                </a:solidFill>
              </a:rPr>
              <a:t> yang </a:t>
            </a:r>
            <a:r>
              <a:rPr lang="en-US" sz="1600" dirty="0" err="1">
                <a:solidFill>
                  <a:schemeClr val="tx1"/>
                </a:solidFill>
              </a:rPr>
              <a:t>akan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digunakan</a:t>
            </a:r>
            <a:r>
              <a:rPr lang="en-US" sz="1600" dirty="0">
                <a:solidFill>
                  <a:schemeClr val="tx1"/>
                </a:solidFill>
              </a:rPr>
              <a:t>, </a:t>
            </a:r>
            <a:r>
              <a:rPr lang="en-US" sz="1600" dirty="0" err="1">
                <a:solidFill>
                  <a:schemeClr val="tx1"/>
                </a:solidFill>
              </a:rPr>
              <a:t>pemilihan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lensa</a:t>
            </a:r>
            <a:r>
              <a:rPr lang="en-US" sz="1600" dirty="0">
                <a:solidFill>
                  <a:schemeClr val="tx1"/>
                </a:solidFill>
              </a:rPr>
              <a:t>, </a:t>
            </a:r>
            <a:r>
              <a:rPr lang="en-US" sz="1600" dirty="0" err="1">
                <a:solidFill>
                  <a:schemeClr val="tx1"/>
                </a:solidFill>
              </a:rPr>
              <a:t>lampu</a:t>
            </a:r>
            <a:r>
              <a:rPr lang="en-US" sz="1600" dirty="0">
                <a:solidFill>
                  <a:schemeClr val="tx1"/>
                </a:solidFill>
              </a:rPr>
              <a:t> dan </a:t>
            </a:r>
            <a:r>
              <a:rPr lang="en-US" sz="1600" dirty="0" err="1">
                <a:solidFill>
                  <a:schemeClr val="tx1"/>
                </a:solidFill>
              </a:rPr>
              <a:t>jenisnya</a:t>
            </a:r>
            <a:r>
              <a:rPr lang="en-US" sz="1600" dirty="0">
                <a:solidFill>
                  <a:schemeClr val="tx1"/>
                </a:solidFill>
              </a:rPr>
              <a:t> juga sangat </a:t>
            </a:r>
            <a:r>
              <a:rPr lang="en-US" sz="1600" dirty="0" err="1">
                <a:solidFill>
                  <a:schemeClr val="tx1"/>
                </a:solidFill>
              </a:rPr>
              <a:t>diperhatikan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sehingga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konsep</a:t>
            </a:r>
            <a:r>
              <a:rPr lang="en-US" sz="1600" dirty="0">
                <a:solidFill>
                  <a:schemeClr val="tx1"/>
                </a:solidFill>
              </a:rPr>
              <a:t> sang </a:t>
            </a:r>
            <a:r>
              <a:rPr lang="en-US" sz="1600" dirty="0" err="1">
                <a:solidFill>
                  <a:schemeClr val="tx1"/>
                </a:solidFill>
              </a:rPr>
              <a:t>sutradara</a:t>
            </a:r>
            <a:r>
              <a:rPr lang="en-US" sz="1600" dirty="0">
                <a:solidFill>
                  <a:schemeClr val="tx1"/>
                </a:solidFill>
              </a:rPr>
              <a:t> yang </a:t>
            </a:r>
            <a:r>
              <a:rPr lang="en-US" sz="1600" dirty="0" err="1">
                <a:solidFill>
                  <a:schemeClr val="tx1"/>
                </a:solidFill>
              </a:rPr>
              <a:t>didapat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dari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skenario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menghasilkan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visualisasi</a:t>
            </a:r>
            <a:r>
              <a:rPr lang="en-US" sz="1600" dirty="0">
                <a:solidFill>
                  <a:schemeClr val="tx1"/>
                </a:solidFill>
              </a:rPr>
              <a:t> yang sangat </a:t>
            </a:r>
            <a:r>
              <a:rPr lang="en-US" sz="1600" dirty="0" err="1">
                <a:solidFill>
                  <a:schemeClr val="tx1"/>
                </a:solidFill>
              </a:rPr>
              <a:t>menarik</a:t>
            </a:r>
            <a:r>
              <a:rPr lang="en-US" sz="1600" dirty="0">
                <a:solidFill>
                  <a:schemeClr val="tx1"/>
                </a:solidFill>
              </a:rPr>
              <a:t> dan </a:t>
            </a:r>
            <a:r>
              <a:rPr lang="en-US" sz="1600" dirty="0" err="1">
                <a:solidFill>
                  <a:schemeClr val="tx1"/>
                </a:solidFill>
              </a:rPr>
              <a:t>bagus</a:t>
            </a:r>
            <a:r>
              <a:rPr lang="en-US" sz="1600" dirty="0">
                <a:solidFill>
                  <a:schemeClr val="tx1"/>
                </a:solidFill>
              </a:rPr>
              <a:t>. </a:t>
            </a:r>
            <a:r>
              <a:rPr lang="en-US" sz="1600" dirty="0" err="1">
                <a:solidFill>
                  <a:schemeClr val="tx1"/>
                </a:solidFill>
              </a:rPr>
              <a:t>Seorang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sinematografer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harus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bisa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membantu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visi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dari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seorang</a:t>
            </a: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err="1">
                <a:solidFill>
                  <a:schemeClr val="tx1"/>
                </a:solidFill>
              </a:rPr>
              <a:t>sutradara</a:t>
            </a:r>
            <a:r>
              <a:rPr lang="en-US" sz="1600" dirty="0">
                <a:solidFill>
                  <a:schemeClr val="tx1"/>
                </a:solidFill>
              </a:rPr>
              <a:t> dan </a:t>
            </a:r>
            <a:r>
              <a:rPr lang="en-US" sz="1600" dirty="0" err="1">
                <a:solidFill>
                  <a:schemeClr val="tx1"/>
                </a:solidFill>
              </a:rPr>
              <a:t>skenario</a:t>
            </a:r>
            <a:r>
              <a:rPr lang="en-US" sz="1600" dirty="0">
                <a:solidFill>
                  <a:schemeClr val="tx1"/>
                </a:solidFill>
              </a:rPr>
              <a:t>.</a:t>
            </a:r>
          </a:p>
          <a:p>
            <a:pPr algn="just"/>
            <a:br>
              <a:rPr lang="en-US" sz="1600" dirty="0">
                <a:solidFill>
                  <a:schemeClr val="tx1"/>
                </a:solidFill>
              </a:rPr>
            </a:br>
            <a:endParaRPr lang="en-US" sz="1600" dirty="0">
              <a:solidFill>
                <a:schemeClr val="tx1"/>
              </a:solidFill>
            </a:endParaRPr>
          </a:p>
        </p:txBody>
      </p:sp>
      <p:pic>
        <p:nvPicPr>
          <p:cNvPr id="2050" name="Picture 2" descr="Ilustrasi sinematografi. Sumber: Unsplash">
            <a:extLst>
              <a:ext uri="{FF2B5EF4-FFF2-40B4-BE49-F238E27FC236}">
                <a16:creationId xmlns:a16="http://schemas.microsoft.com/office/drawing/2014/main" id="{256436C3-4254-6F56-707B-D1B1BC7D1B8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500"/>
          <a:stretch/>
        </p:blipFill>
        <p:spPr bwMode="auto">
          <a:xfrm>
            <a:off x="228600" y="1600200"/>
            <a:ext cx="3283560" cy="350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446</TotalTime>
  <Words>586</Words>
  <Application>Microsoft Macintosh PowerPoint</Application>
  <PresentationFormat>On-screen Show (4:3)</PresentationFormat>
  <Paragraphs>48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Sinematografi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personal</dc:creator>
  <cp:lastModifiedBy>Redintan Justin</cp:lastModifiedBy>
  <cp:revision>71</cp:revision>
  <dcterms:created xsi:type="dcterms:W3CDTF">2016-02-13T14:18:26Z</dcterms:created>
  <dcterms:modified xsi:type="dcterms:W3CDTF">2022-09-28T05:23:56Z</dcterms:modified>
</cp:coreProperties>
</file>