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14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02" r:id="rId15"/>
  </p:sldIdLst>
  <p:sldSz cx="9144000" cy="6858000" type="screen4x3"/>
  <p:notesSz cx="7102475" cy="9388475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5" d="100"/>
          <a:sy n="65" d="100"/>
        </p:scale>
        <p:origin x="-127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23/09/2024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23/09/2024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23/09/2024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23/09/2024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23/09/2024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23/09/2024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23/09/2024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23/09/2024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23/09/2024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23/09/2024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MAN19429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Ilmu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35696" y="2636912"/>
            <a:ext cx="6374694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4500" b="1" dirty="0">
                <a:latin typeface="Arial Black" pitchFamily="34" charset="0"/>
              </a:rPr>
              <a:t>Manajemen Inovatif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32209" y="260648"/>
            <a:ext cx="48334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Keterampilan Gagal</a:t>
            </a:r>
            <a:endParaRPr lang="id-ID" sz="4000" b="1" dirty="0">
              <a:latin typeface="Cambria" pitchFamily="18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1340768"/>
            <a:ext cx="864096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>
                <a:latin typeface="Cambria" pitchFamily="18" charset="0"/>
              </a:rPr>
              <a:t>Banyak manajer gagal memahami dan beradaptasi dengan laju perubahan yang cepat di dunia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1600" dirty="0">
              <a:latin typeface="Cambria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>
                <a:latin typeface="Cambria" pitchFamily="18" charset="0"/>
              </a:rPr>
              <a:t>Kegagalan umum meliputi: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id-ID" sz="3000" dirty="0">
                <a:latin typeface="Cambria" pitchFamily="18" charset="0"/>
              </a:rPr>
              <a:t>Komunikasi yang buruk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id-ID" sz="3000" dirty="0">
                <a:latin typeface="Cambria" pitchFamily="18" charset="0"/>
              </a:rPr>
              <a:t>Gagal Mendengarkan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id-ID" sz="3000" dirty="0">
                <a:latin typeface="Cambria" pitchFamily="18" charset="0"/>
              </a:rPr>
              <a:t>Keterampilan Interpersonal yang Buruk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id-ID" sz="3000" dirty="0">
                <a:latin typeface="Cambria" pitchFamily="18" charset="0"/>
              </a:rPr>
              <a:t>Memperlakukan karyawan sebagai instrumen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id-ID" sz="3000" dirty="0">
                <a:latin typeface="Cambria" pitchFamily="18" charset="0"/>
              </a:rPr>
              <a:t>Kegagalan untuk mengklarifikasi arahan dan ekspektasi kinerja</a:t>
            </a:r>
            <a:endParaRPr lang="id-ID" sz="3000" dirty="0"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874439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7450" y="260648"/>
            <a:ext cx="584487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Jenis – Jenis Manajemen</a:t>
            </a:r>
            <a:endParaRPr lang="id-ID" sz="4000" b="1" dirty="0">
              <a:latin typeface="Cambria" pitchFamily="18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7544" y="1484784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b="1" dirty="0">
                <a:latin typeface="Cambria" pitchFamily="18" charset="0"/>
                <a:cs typeface="Arial" pitchFamily="34" charset="0"/>
              </a:rPr>
              <a:t>Perbedaan Vertikal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latin typeface="Cambria" pitchFamily="18" charset="0"/>
                <a:cs typeface="Arial" pitchFamily="34" charset="0"/>
              </a:rPr>
              <a:t>Manajer puncak 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latin typeface="Cambria" pitchFamily="18" charset="0"/>
                <a:cs typeface="Arial" pitchFamily="34" charset="0"/>
              </a:rPr>
              <a:t>Manajer tingkat menengah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latin typeface="Cambria" pitchFamily="18" charset="0"/>
                <a:cs typeface="Arial" pitchFamily="34" charset="0"/>
              </a:rPr>
              <a:t>Manajer Lini Pertama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id-ID" sz="3000" dirty="0"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b="1" dirty="0">
                <a:latin typeface="Cambria" pitchFamily="18" charset="0"/>
                <a:cs typeface="Arial" pitchFamily="34" charset="0"/>
              </a:rPr>
              <a:t>Perbedaan Horisontal</a:t>
            </a:r>
            <a:r>
              <a:rPr lang="id-ID" sz="3000" dirty="0">
                <a:latin typeface="Cambria" pitchFamily="18" charset="0"/>
                <a:cs typeface="Arial" pitchFamily="34" charset="0"/>
              </a:rPr>
              <a:t>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latin typeface="Cambria" pitchFamily="18" charset="0"/>
                <a:cs typeface="Arial" pitchFamily="34" charset="0"/>
              </a:rPr>
              <a:t>Manajer fungsional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latin typeface="Cambria" pitchFamily="18" charset="0"/>
                <a:cs typeface="Arial" pitchFamily="34" charset="0"/>
              </a:rPr>
              <a:t>Manajer umum  </a:t>
            </a:r>
          </a:p>
        </p:txBody>
      </p:sp>
    </p:spTree>
    <p:extLst>
      <p:ext uri="{BB962C8B-B14F-4D97-AF65-F5344CB8AC3E}">
        <p14:creationId xmlns:p14="http://schemas.microsoft.com/office/powerpoint/2010/main" val="241587091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71800" y="262504"/>
            <a:ext cx="36400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Peran Manajer</a:t>
            </a:r>
            <a:endParaRPr lang="id-ID" sz="4000" b="1" dirty="0">
              <a:latin typeface="Cambria" pitchFamily="18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984366"/>
              </p:ext>
            </p:extLst>
          </p:nvPr>
        </p:nvGraphicFramePr>
        <p:xfrm>
          <a:off x="755576" y="1484784"/>
          <a:ext cx="7704856" cy="3840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524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524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3000" b="1" dirty="0">
                          <a:solidFill>
                            <a:schemeClr val="bg1"/>
                          </a:solidFill>
                        </a:rPr>
                        <a:t>Kategori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000" b="1" dirty="0">
                          <a:solidFill>
                            <a:schemeClr val="bg1"/>
                          </a:solidFill>
                        </a:rPr>
                        <a:t>Peran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3000" dirty="0"/>
                        <a:t>Informasi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Monitor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Penyebar Luas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3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Juru Bicara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3000" dirty="0"/>
                        <a:t>Interpersonal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Tampilan</a:t>
                      </a:r>
                      <a:r>
                        <a:rPr lang="id-ID" sz="3000" baseline="0" dirty="0"/>
                        <a:t> Pemimpin</a:t>
                      </a:r>
                      <a:endParaRPr lang="id-ID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3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Pemimpin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3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Penghubung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46775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220448"/>
              </p:ext>
            </p:extLst>
          </p:nvPr>
        </p:nvGraphicFramePr>
        <p:xfrm>
          <a:off x="755576" y="1484784"/>
          <a:ext cx="7704856" cy="32004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524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524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3000" b="1" dirty="0">
                          <a:solidFill>
                            <a:schemeClr val="bg1"/>
                          </a:solidFill>
                        </a:rPr>
                        <a:t>Kategori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000" b="1" dirty="0">
                          <a:solidFill>
                            <a:schemeClr val="bg1"/>
                          </a:solidFill>
                        </a:rPr>
                        <a:t>Peran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3000" dirty="0"/>
                        <a:t>Keputusan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Pengusaha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Penangan </a:t>
                      </a:r>
                      <a:r>
                        <a:rPr lang="id-ID" sz="3000" dirty="0" smtClean="0"/>
                        <a:t>Gangguan </a:t>
                      </a:r>
                      <a:endParaRPr lang="id-ID" sz="3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Pengalokasi sumber daya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d-ID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3000" dirty="0"/>
                        <a:t>Negosiator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727010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MAN19429  Pengantar Ilmu 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5800" y="188640"/>
            <a:ext cx="64785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4000" dirty="0">
                <a:solidFill>
                  <a:srgbClr val="222222"/>
                </a:solidFill>
                <a:latin typeface="Arial Black" pitchFamily="34" charset="0"/>
                <a:cs typeface="Arial" pitchFamily="34" charset="0"/>
              </a:rPr>
              <a:t>Capaian Pembelajaran</a:t>
            </a:r>
            <a:endParaRPr lang="id-ID" sz="4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9512" y="1015563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26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Mendeskripsikan empat fungsi manajemen dan jenis aktivitas manajemen yang terkait dengan masing-masing fungsi.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26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Menerangkan </a:t>
            </a:r>
            <a:r>
              <a:rPr lang="id-ID" sz="26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perbedaan antara efisiensi dan efektivitas serta nilai penting keduanya bagi kinerja organisasi.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26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Mendeskripsikan kemampuan konseptual, interpersonal, dan teknis serta relevansinya bagi para manajer.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26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Mendeskripsikan tipe-tipe  manajemen serta perbedaan horizontal dan vertikal didalamnya. </a:t>
            </a:r>
          </a:p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id-ID" sz="26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Mendefinisikan </a:t>
            </a:r>
            <a:r>
              <a:rPr lang="id-ID" sz="26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sepuluh peran yang dilakukan manajer dalam organisasi. </a:t>
            </a:r>
          </a:p>
        </p:txBody>
      </p:sp>
    </p:spTree>
    <p:extLst>
      <p:ext uri="{BB962C8B-B14F-4D97-AF65-F5344CB8AC3E}">
        <p14:creationId xmlns:p14="http://schemas.microsoft.com/office/powerpoint/2010/main" val="131885382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1681" y="1844824"/>
            <a:ext cx="583264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5400" dirty="0">
                <a:solidFill>
                  <a:srgbClr val="222222"/>
                </a:solidFill>
                <a:latin typeface="Arial Black" pitchFamily="34" charset="0"/>
                <a:cs typeface="Arial" pitchFamily="34" charset="0"/>
              </a:rPr>
              <a:t>Apakah Anda Siap Menjadi Manajer?</a:t>
            </a:r>
            <a:r>
              <a:rPr lang="id-ID" sz="1600" dirty="0">
                <a:latin typeface="Arial Black" pitchFamily="34" charset="0"/>
                <a:cs typeface="Arial" pitchFamily="34" charset="0"/>
              </a:rPr>
              <a:t> </a:t>
            </a:r>
            <a:endParaRPr lang="id-ID" sz="4400" dirty="0"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67666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197327"/>
            <a:ext cx="79928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2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Lingkungan saat ini beragam, dinamis dan selalu berubah</a:t>
            </a:r>
            <a:r>
              <a:rPr lang="id-ID" sz="3200" dirty="0">
                <a:latin typeface="Cambria" pitchFamily="18" charset="0"/>
                <a:cs typeface="Arial" pitchFamily="34" charset="0"/>
              </a:rPr>
              <a:t>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2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Organisasi membutuhkan manajer yang dapat membangun jaringan dan menyatukan orang</a:t>
            </a:r>
            <a:r>
              <a:rPr lang="id-ID" sz="3200" dirty="0">
                <a:latin typeface="Cambria" pitchFamily="18" charset="0"/>
                <a:cs typeface="Arial" pitchFamily="34" charset="0"/>
              </a:rPr>
              <a:t>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200" dirty="0">
                <a:latin typeface="Cambria" pitchFamily="18" charset="0"/>
              </a:rPr>
              <a:t>Manajer harus memotivasi dan mengoordinasikan orang lain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200" dirty="0">
                <a:latin typeface="Cambria" pitchFamily="18" charset="0"/>
              </a:rPr>
              <a:t>Manajer tergantung pada bawahan</a:t>
            </a:r>
            <a:endParaRPr lang="id-ID" sz="3200" dirty="0">
              <a:latin typeface="Cambria" pitchFamily="18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72700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112041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648" y="419386"/>
            <a:ext cx="69349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solidFill>
                  <a:srgbClr val="222222"/>
                </a:solidFill>
                <a:latin typeface="inherit"/>
                <a:cs typeface="Arial" pitchFamily="34" charset="0"/>
              </a:rPr>
              <a:t>Mengapa Inovasi Penting ?</a:t>
            </a:r>
            <a:r>
              <a:rPr lang="id-ID" sz="4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1682" y="1412776"/>
            <a:ext cx="834678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Manajer harus fokus pada inovasi agar tetap dapat bersaing/bertahan</a:t>
            </a:r>
            <a:endParaRPr lang="id-ID" sz="3000" dirty="0">
              <a:latin typeface="Cambria" pitchFamily="18" charset="0"/>
              <a:cs typeface="Arial" pitchFamily="34" charset="0"/>
            </a:endParaRP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000" dirty="0">
                <a:latin typeface="Cambria" pitchFamily="18" charset="0"/>
              </a:rPr>
              <a:t>Dalam lingkungan global yang sangat kompetitif, organisasi harus lebih banyak dan lebih cepat berinovasi</a:t>
            </a:r>
            <a:endParaRPr lang="id-ID" sz="3000" dirty="0">
              <a:latin typeface="Cambria" pitchFamily="18" charset="0"/>
              <a:cs typeface="Arial" pitchFamily="34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3554" y="3861048"/>
            <a:ext cx="7936878" cy="24006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>
                <a:solidFill>
                  <a:srgbClr val="222222"/>
                </a:solidFill>
                <a:latin typeface="inherit"/>
                <a:cs typeface="Arial" pitchFamily="34" charset="0"/>
              </a:rPr>
              <a:t>Inovasi dapat meliputi :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solidFill>
                  <a:srgbClr val="222222"/>
                </a:solidFill>
                <a:latin typeface="inherit"/>
                <a:cs typeface="Arial" pitchFamily="34" charset="0"/>
              </a:rPr>
              <a:t>Produk, layanan, teknologi baru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solidFill>
                  <a:srgbClr val="222222"/>
                </a:solidFill>
                <a:latin typeface="inherit"/>
                <a:cs typeface="Arial" pitchFamily="34" charset="0"/>
              </a:rPr>
              <a:t>Sistem Manajemen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solidFill>
                  <a:srgbClr val="222222"/>
                </a:solidFill>
                <a:latin typeface="inherit"/>
                <a:cs typeface="Arial" pitchFamily="34" charset="0"/>
              </a:rPr>
              <a:t>Proses Produksi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id-ID" sz="3000" dirty="0">
                <a:solidFill>
                  <a:srgbClr val="222222"/>
                </a:solidFill>
                <a:latin typeface="inherit"/>
                <a:cs typeface="Arial" pitchFamily="34" charset="0"/>
              </a:rPr>
              <a:t>Nilai-nilai perusahaan</a:t>
            </a:r>
            <a:r>
              <a:rPr lang="id-ID" sz="30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452187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79712" y="488866"/>
            <a:ext cx="51171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solidFill>
                  <a:srgbClr val="222222"/>
                </a:solidFill>
                <a:latin typeface="inherit"/>
                <a:cs typeface="Arial" pitchFamily="34" charset="0"/>
              </a:rPr>
              <a:t>Definisi Manajemen</a:t>
            </a:r>
            <a:r>
              <a:rPr lang="id-ID" sz="4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3200" dirty="0">
                <a:solidFill>
                  <a:srgbClr val="222222"/>
                </a:solidFill>
                <a:latin typeface="inherit"/>
                <a:cs typeface="Arial" pitchFamily="34" charset="0"/>
              </a:rPr>
              <a:t>Manajemen adalah </a:t>
            </a:r>
            <a:r>
              <a:rPr lang="id-ID" sz="3200" b="1" u="sng" dirty="0">
                <a:solidFill>
                  <a:srgbClr val="222222"/>
                </a:solidFill>
                <a:latin typeface="inherit"/>
                <a:cs typeface="Arial" pitchFamily="34" charset="0"/>
              </a:rPr>
              <a:t>pencapaian tujuan organisasi secara efektif dan efisien </a:t>
            </a:r>
            <a:r>
              <a:rPr lang="id-ID" sz="3200" dirty="0">
                <a:solidFill>
                  <a:srgbClr val="222222"/>
                </a:solidFill>
                <a:latin typeface="inherit"/>
                <a:cs typeface="Arial" pitchFamily="34" charset="0"/>
              </a:rPr>
              <a:t>melalui </a:t>
            </a:r>
            <a:r>
              <a:rPr lang="id-ID" sz="3200" b="1" i="1" u="sng" dirty="0">
                <a:solidFill>
                  <a:srgbClr val="222222"/>
                </a:solidFill>
                <a:latin typeface="inherit"/>
                <a:cs typeface="Arial" pitchFamily="34" charset="0"/>
              </a:rPr>
              <a:t>perencanaan, pengelolaan, kepemimpinan, dan pengendalian  sumber daya organisasi.</a:t>
            </a:r>
            <a:r>
              <a:rPr lang="id-ID" sz="3200" b="1" i="1" u="sng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79712" y="332656"/>
            <a:ext cx="494237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solidFill>
                  <a:srgbClr val="222222"/>
                </a:solidFill>
                <a:latin typeface="inherit"/>
                <a:cs typeface="Arial" pitchFamily="34" charset="0"/>
              </a:rPr>
              <a:t>Fungsi Manajemen</a:t>
            </a:r>
            <a:r>
              <a:rPr lang="id-ID" sz="4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95536" y="1340768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000" b="1" dirty="0">
                <a:solidFill>
                  <a:srgbClr val="FF0000"/>
                </a:solidFill>
                <a:latin typeface="Cambria" pitchFamily="18" charset="0"/>
              </a:rPr>
              <a:t>Perencanaan,</a:t>
            </a:r>
            <a:r>
              <a:rPr lang="id-ID" sz="3000" dirty="0">
                <a:latin typeface="Cambria" pitchFamily="18" charset="0"/>
              </a:rPr>
              <a:t> Mengidentifikasi tujuan dan sumber daya untuk kinerja organisasi di masa depan.</a:t>
            </a:r>
          </a:p>
          <a:p>
            <a:r>
              <a:rPr lang="id-ID" sz="3000" b="1" dirty="0">
                <a:solidFill>
                  <a:srgbClr val="FF0000"/>
                </a:solidFill>
                <a:latin typeface="Cambria" pitchFamily="18" charset="0"/>
              </a:rPr>
              <a:t>Pengorganisasian, </a:t>
            </a:r>
            <a:r>
              <a:rPr lang="id-ID" sz="3000" dirty="0">
                <a:latin typeface="Cambria" pitchFamily="18" charset="0"/>
              </a:rPr>
              <a:t>Penentuan tugas, pengelompokan tugas  mendelegasikan wewenang dan mengalokasikan sumber daya.</a:t>
            </a:r>
          </a:p>
          <a:p>
            <a:r>
              <a:rPr lang="id-ID" sz="3000" b="1" dirty="0">
                <a:solidFill>
                  <a:srgbClr val="FF0000"/>
                </a:solidFill>
                <a:latin typeface="Cambria" pitchFamily="18" charset="0"/>
              </a:rPr>
              <a:t>Kepemimpinan,</a:t>
            </a:r>
            <a:r>
              <a:rPr lang="id-ID" sz="3000" dirty="0">
                <a:latin typeface="Cambria" pitchFamily="18" charset="0"/>
              </a:rPr>
              <a:t> Penggunaan pengaruh untuk memotivasi karyawan untuk mencapai tujuan.</a:t>
            </a:r>
          </a:p>
          <a:p>
            <a:r>
              <a:rPr lang="id-ID" sz="3000" b="1" dirty="0">
                <a:solidFill>
                  <a:srgbClr val="FF0000"/>
                </a:solidFill>
                <a:latin typeface="Cambria" pitchFamily="18" charset="0"/>
              </a:rPr>
              <a:t>Pengendalian,</a:t>
            </a:r>
            <a:r>
              <a:rPr lang="id-ID" sz="3000" dirty="0">
                <a:latin typeface="Cambria" pitchFamily="18" charset="0"/>
              </a:rPr>
              <a:t> Memonitoring aktivitas  dan mengambil tindakan koreksi bila diperlukan.</a:t>
            </a:r>
          </a:p>
        </p:txBody>
      </p:sp>
    </p:spTree>
    <p:extLst>
      <p:ext uri="{BB962C8B-B14F-4D97-AF65-F5344CB8AC3E}">
        <p14:creationId xmlns:p14="http://schemas.microsoft.com/office/powerpoint/2010/main" val="398408508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63688" y="404664"/>
            <a:ext cx="59137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solidFill>
                  <a:srgbClr val="222222"/>
                </a:solidFill>
                <a:latin typeface="inherit"/>
                <a:cs typeface="Arial" pitchFamily="34" charset="0"/>
              </a:rPr>
              <a:t>Kinerja  Organisasional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3528" y="1628507"/>
            <a:ext cx="842493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000" dirty="0">
                <a:latin typeface="Cambria" pitchFamily="18" charset="0"/>
              </a:rPr>
              <a:t>Organisasi adalah entitas sosial yang diarahkan pada tujuan dan dibangun secara sengaja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000" dirty="0">
                <a:latin typeface="Cambria" pitchFamily="18" charset="0"/>
              </a:rPr>
              <a:t>Organisasi menyatukan pengetahuan, orang, dan bahan baku untuk melakukan tugas</a:t>
            </a:r>
            <a:endParaRPr lang="id-ID" sz="3000" dirty="0">
              <a:solidFill>
                <a:srgbClr val="222222"/>
              </a:solidFill>
              <a:latin typeface="Cambria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	- Efektivitas adalah sejauh mana 		   	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    	  organisasi mencapai tujuan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	- Efisiensi adalah penggunaan sumber 	  	 	  daya minimal untuk menghasilkan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              output yang diinginkan</a:t>
            </a:r>
            <a:r>
              <a:rPr lang="id-ID" sz="3000" dirty="0">
                <a:latin typeface="Cambria" pitchFamily="18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235311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403648" y="404664"/>
            <a:ext cx="63722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Keterampilan Manajemen</a:t>
            </a:r>
            <a:endParaRPr lang="id-ID" sz="4000" b="1" dirty="0">
              <a:latin typeface="Cambria" pitchFamily="18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5536" y="1484784"/>
            <a:ext cx="82089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Keterampilan Konseptual - kemampuan kognitif untuk melihat organisasi sebagai keseluruhan sistem 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Keterampilan Interpersonal - kemampuan untuk bekerja dengan dan melalui orang lain serta </a:t>
            </a:r>
            <a:r>
              <a:rPr lang="id-ID" sz="3000" dirty="0" smtClean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bekerja </a:t>
            </a: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efektif sebagai anggota tim</a:t>
            </a:r>
          </a:p>
          <a:p>
            <a:pPr marL="457200" lvl="0" indent="-45720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</a:pPr>
            <a:r>
              <a:rPr lang="id-ID" sz="3000" dirty="0">
                <a:solidFill>
                  <a:srgbClr val="222222"/>
                </a:solidFill>
                <a:latin typeface="Cambria" pitchFamily="18" charset="0"/>
                <a:cs typeface="Arial" pitchFamily="34" charset="0"/>
              </a:rPr>
              <a:t>Keterampilan Teknis - pemahaman dan kemahiran dalam melaksanaka tugas-tugas tertentu</a:t>
            </a:r>
            <a:r>
              <a:rPr lang="id-ID" sz="3000" dirty="0">
                <a:latin typeface="Cambria" pitchFamily="18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43985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3158</TotalTime>
  <Words>429</Words>
  <Application>Microsoft Office PowerPoint</Application>
  <PresentationFormat>On-screen Show (4:3)</PresentationFormat>
  <Paragraphs>89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ok</cp:lastModifiedBy>
  <cp:revision>447</cp:revision>
  <cp:lastPrinted>2017-04-16T14:44:29Z</cp:lastPrinted>
  <dcterms:created xsi:type="dcterms:W3CDTF">2010-04-18T12:06:30Z</dcterms:created>
  <dcterms:modified xsi:type="dcterms:W3CDTF">2024-09-23T15:22:04Z</dcterms:modified>
  <cp:contentStatus/>
</cp:coreProperties>
</file>