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jpg" ContentType="image/jpg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07492" y="3367976"/>
            <a:ext cx="8202930" cy="31407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2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2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2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2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561B2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4155" y="271327"/>
            <a:ext cx="13441796" cy="25705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2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28614" y="3472800"/>
            <a:ext cx="13030770" cy="482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296994" y="291169"/>
            <a:ext cx="8041005" cy="9356725"/>
          </a:xfrm>
          <a:custGeom>
            <a:avLst/>
            <a:gdLst/>
            <a:ahLst/>
            <a:cxnLst/>
            <a:rect l="l" t="t" r="r" b="b"/>
            <a:pathLst>
              <a:path w="8041005" h="9356725">
                <a:moveTo>
                  <a:pt x="4020413" y="9356597"/>
                </a:moveTo>
                <a:lnTo>
                  <a:pt x="0" y="7017448"/>
                </a:lnTo>
                <a:lnTo>
                  <a:pt x="0" y="2339149"/>
                </a:lnTo>
                <a:lnTo>
                  <a:pt x="4020413" y="0"/>
                </a:lnTo>
                <a:lnTo>
                  <a:pt x="8040826" y="2339149"/>
                </a:lnTo>
                <a:lnTo>
                  <a:pt x="8040826" y="7017448"/>
                </a:lnTo>
                <a:lnTo>
                  <a:pt x="4020413" y="9356597"/>
                </a:lnTo>
                <a:close/>
              </a:path>
            </a:pathLst>
          </a:custGeom>
          <a:solidFill>
            <a:srgbClr val="6D2932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0125985" y="2694310"/>
            <a:ext cx="6951980" cy="7592695"/>
          </a:xfrm>
          <a:custGeom>
            <a:avLst/>
            <a:gdLst/>
            <a:ahLst/>
            <a:cxnLst/>
            <a:rect l="l" t="t" r="r" b="b"/>
            <a:pathLst>
              <a:path w="6951980" h="7592695">
                <a:moveTo>
                  <a:pt x="2622584" y="7592689"/>
                </a:moveTo>
                <a:lnTo>
                  <a:pt x="9" y="6066828"/>
                </a:lnTo>
                <a:lnTo>
                  <a:pt x="0" y="2022276"/>
                </a:lnTo>
                <a:lnTo>
                  <a:pt x="3475801" y="0"/>
                </a:lnTo>
                <a:lnTo>
                  <a:pt x="6951588" y="2022276"/>
                </a:lnTo>
                <a:lnTo>
                  <a:pt x="6951588" y="6066829"/>
                </a:lnTo>
                <a:lnTo>
                  <a:pt x="4329017" y="7592688"/>
                </a:lnTo>
              </a:path>
            </a:pathLst>
          </a:custGeom>
          <a:ln w="76199">
            <a:solidFill>
              <a:srgbClr val="8E3C4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071943" y="620292"/>
            <a:ext cx="9564370" cy="8464550"/>
          </a:xfrm>
          <a:custGeom>
            <a:avLst/>
            <a:gdLst/>
            <a:ahLst/>
            <a:cxnLst/>
            <a:rect l="l" t="t" r="r" b="b"/>
            <a:pathLst>
              <a:path w="9564370" h="8464550">
                <a:moveTo>
                  <a:pt x="502577" y="2220226"/>
                </a:moveTo>
                <a:lnTo>
                  <a:pt x="251282" y="2074024"/>
                </a:lnTo>
                <a:lnTo>
                  <a:pt x="0" y="2220226"/>
                </a:lnTo>
                <a:lnTo>
                  <a:pt x="0" y="2512644"/>
                </a:lnTo>
                <a:lnTo>
                  <a:pt x="251282" y="2658846"/>
                </a:lnTo>
                <a:lnTo>
                  <a:pt x="502577" y="2512644"/>
                </a:lnTo>
                <a:lnTo>
                  <a:pt x="502577" y="2220226"/>
                </a:lnTo>
                <a:close/>
              </a:path>
              <a:path w="9564370" h="8464550">
                <a:moveTo>
                  <a:pt x="8672995" y="2397112"/>
                </a:moveTo>
                <a:lnTo>
                  <a:pt x="5197195" y="374827"/>
                </a:lnTo>
                <a:lnTo>
                  <a:pt x="1721383" y="2397112"/>
                </a:lnTo>
                <a:lnTo>
                  <a:pt x="1721383" y="4821567"/>
                </a:lnTo>
                <a:lnTo>
                  <a:pt x="488899" y="5538660"/>
                </a:lnTo>
                <a:lnTo>
                  <a:pt x="488899" y="6972833"/>
                </a:lnTo>
                <a:lnTo>
                  <a:pt x="1721383" y="7689913"/>
                </a:lnTo>
                <a:lnTo>
                  <a:pt x="2794076" y="7065810"/>
                </a:lnTo>
                <a:lnTo>
                  <a:pt x="5197195" y="8463978"/>
                </a:lnTo>
                <a:lnTo>
                  <a:pt x="8672995" y="6441694"/>
                </a:lnTo>
                <a:lnTo>
                  <a:pt x="8672995" y="2397112"/>
                </a:lnTo>
                <a:close/>
              </a:path>
              <a:path w="9564370" h="8464550">
                <a:moveTo>
                  <a:pt x="9564179" y="518502"/>
                </a:moveTo>
                <a:lnTo>
                  <a:pt x="8673008" y="0"/>
                </a:lnTo>
                <a:lnTo>
                  <a:pt x="7781823" y="518502"/>
                </a:lnTo>
                <a:lnTo>
                  <a:pt x="7781823" y="1555521"/>
                </a:lnTo>
                <a:lnTo>
                  <a:pt x="8673008" y="2074024"/>
                </a:lnTo>
                <a:lnTo>
                  <a:pt x="9564179" y="1555521"/>
                </a:lnTo>
                <a:lnTo>
                  <a:pt x="9564179" y="518502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720763" y="437115"/>
            <a:ext cx="3053080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545">
                <a:solidFill>
                  <a:srgbClr val="E7D8C3"/>
                </a:solidFill>
                <a:latin typeface="Trebuchet MS"/>
                <a:cs typeface="Trebuchet MS"/>
              </a:rPr>
              <a:t>HUKUM</a:t>
            </a:r>
            <a:r>
              <a:rPr dirty="0" sz="2800" spc="42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800" spc="495">
                <a:solidFill>
                  <a:srgbClr val="E7D8C3"/>
                </a:solidFill>
                <a:latin typeface="Trebuchet MS"/>
                <a:cs typeface="Trebuchet MS"/>
              </a:rPr>
              <a:t>BISNIS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16901428" y="620288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19" h="584835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2393662" y="2401900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20" h="584835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6017853" y="9476872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20" h="584834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436843" y="2330145"/>
            <a:ext cx="10182225" cy="26390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7215"/>
              </a:lnSpc>
              <a:spcBef>
                <a:spcPts val="100"/>
              </a:spcBef>
            </a:pPr>
            <a:r>
              <a:rPr dirty="0" sz="6900" spc="165">
                <a:solidFill>
                  <a:srgbClr val="FFFFFF"/>
                </a:solidFill>
              </a:rPr>
              <a:t>LEGALITAS</a:t>
            </a:r>
            <a:r>
              <a:rPr dirty="0" sz="6900" spc="620">
                <a:solidFill>
                  <a:srgbClr val="FFFFFF"/>
                </a:solidFill>
              </a:rPr>
              <a:t> </a:t>
            </a:r>
            <a:r>
              <a:rPr dirty="0" sz="6900" spc="190">
                <a:solidFill>
                  <a:srgbClr val="FFFFFF"/>
                </a:solidFill>
              </a:rPr>
              <a:t>PERUSAHAAN</a:t>
            </a:r>
            <a:endParaRPr sz="6900"/>
          </a:p>
          <a:p>
            <a:pPr marL="12700">
              <a:lnSpc>
                <a:spcPts val="6150"/>
              </a:lnSpc>
            </a:pPr>
            <a:r>
              <a:rPr dirty="0" sz="6900" spc="70">
                <a:solidFill>
                  <a:srgbClr val="FFFFFF"/>
                </a:solidFill>
              </a:rPr>
              <a:t>DAN</a:t>
            </a:r>
            <a:r>
              <a:rPr dirty="0" sz="6900" spc="590">
                <a:solidFill>
                  <a:srgbClr val="FFFFFF"/>
                </a:solidFill>
              </a:rPr>
              <a:t> </a:t>
            </a:r>
            <a:r>
              <a:rPr dirty="0" sz="6900" spc="235">
                <a:solidFill>
                  <a:srgbClr val="FFFFFF"/>
                </a:solidFill>
              </a:rPr>
              <a:t>LEMBAGA</a:t>
            </a:r>
            <a:endParaRPr sz="6900"/>
          </a:p>
          <a:p>
            <a:pPr marL="12700">
              <a:lnSpc>
                <a:spcPts val="7215"/>
              </a:lnSpc>
            </a:pPr>
            <a:r>
              <a:rPr dirty="0" sz="6900" spc="315">
                <a:solidFill>
                  <a:srgbClr val="FFFFFF"/>
                </a:solidFill>
              </a:rPr>
              <a:t>PEMBIAYAAN</a:t>
            </a:r>
            <a:r>
              <a:rPr dirty="0" sz="6900" spc="615">
                <a:solidFill>
                  <a:srgbClr val="FFFFFF"/>
                </a:solidFill>
              </a:rPr>
              <a:t> </a:t>
            </a:r>
            <a:r>
              <a:rPr dirty="0" sz="6900" spc="325">
                <a:solidFill>
                  <a:srgbClr val="FFFFFF"/>
                </a:solidFill>
              </a:rPr>
              <a:t>DALAM</a:t>
            </a:r>
            <a:endParaRPr sz="6900"/>
          </a:p>
        </p:txBody>
      </p:sp>
      <p:sp>
        <p:nvSpPr>
          <p:cNvPr id="10" name="object 10" descr=""/>
          <p:cNvSpPr txBox="1"/>
          <p:nvPr/>
        </p:nvSpPr>
        <p:spPr>
          <a:xfrm>
            <a:off x="3436843" y="4188297"/>
            <a:ext cx="6972300" cy="2497455"/>
          </a:xfrm>
          <a:prstGeom prst="rect">
            <a:avLst/>
          </a:prstGeom>
        </p:spPr>
        <p:txBody>
          <a:bodyPr wrap="square" lIns="0" tIns="4972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15"/>
              </a:spcBef>
            </a:pPr>
            <a:r>
              <a:rPr dirty="0" sz="6900" spc="90">
                <a:solidFill>
                  <a:srgbClr val="FFFFFF"/>
                </a:solidFill>
                <a:latin typeface="Trebuchet MS"/>
                <a:cs typeface="Trebuchet MS"/>
              </a:rPr>
              <a:t>KEGIATAN</a:t>
            </a:r>
            <a:r>
              <a:rPr dirty="0" sz="6900" spc="6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6900" spc="210">
                <a:solidFill>
                  <a:srgbClr val="FFFFFF"/>
                </a:solidFill>
                <a:latin typeface="Trebuchet MS"/>
                <a:cs typeface="Trebuchet MS"/>
              </a:rPr>
              <a:t>BISNIS</a:t>
            </a:r>
            <a:endParaRPr sz="69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325"/>
              </a:spcBef>
            </a:pPr>
            <a:r>
              <a:rPr dirty="0" sz="4200" spc="810">
                <a:solidFill>
                  <a:srgbClr val="E7D8C3"/>
                </a:solidFill>
                <a:latin typeface="Trebuchet MS"/>
                <a:cs typeface="Trebuchet MS"/>
              </a:rPr>
              <a:t>KELOMPOK</a:t>
            </a:r>
            <a:r>
              <a:rPr dirty="0" sz="4200" spc="64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4200" spc="-50">
                <a:solidFill>
                  <a:srgbClr val="E7D8C3"/>
                </a:solidFill>
                <a:latin typeface="Trebuchet MS"/>
                <a:cs typeface="Trebuchet MS"/>
              </a:rPr>
              <a:t>7</a:t>
            </a:r>
            <a:endParaRPr sz="4200">
              <a:latin typeface="Trebuchet MS"/>
              <a:cs typeface="Trebuchet MS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7025" y="316574"/>
            <a:ext cx="1009391" cy="9938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-38100" y="2675961"/>
            <a:ext cx="5302885" cy="7649209"/>
            <a:chOff x="-38100" y="2675961"/>
            <a:chExt cx="5302885" cy="7649209"/>
          </a:xfrm>
        </p:grpSpPr>
        <p:sp>
          <p:nvSpPr>
            <p:cNvPr id="3" name="object 3" descr=""/>
            <p:cNvSpPr/>
            <p:nvPr/>
          </p:nvSpPr>
          <p:spPr>
            <a:xfrm>
              <a:off x="0" y="4830736"/>
              <a:ext cx="4295140" cy="5456555"/>
            </a:xfrm>
            <a:custGeom>
              <a:avLst/>
              <a:gdLst/>
              <a:ahLst/>
              <a:cxnLst/>
              <a:rect l="l" t="t" r="r" b="b"/>
              <a:pathLst>
                <a:path w="4295140" h="5456555">
                  <a:moveTo>
                    <a:pt x="698152" y="5456262"/>
                  </a:moveTo>
                  <a:lnTo>
                    <a:pt x="0" y="5050065"/>
                  </a:lnTo>
                </a:path>
                <a:path w="4295140" h="5456555">
                  <a:moveTo>
                    <a:pt x="0" y="988932"/>
                  </a:moveTo>
                  <a:lnTo>
                    <a:pt x="1699728" y="0"/>
                  </a:lnTo>
                  <a:lnTo>
                    <a:pt x="4294610" y="1509749"/>
                  </a:lnTo>
                  <a:lnTo>
                    <a:pt x="4294610" y="4529248"/>
                  </a:lnTo>
                  <a:lnTo>
                    <a:pt x="2701305" y="5456262"/>
                  </a:lnTo>
                </a:path>
              </a:pathLst>
            </a:custGeom>
            <a:ln w="76199">
              <a:solidFill>
                <a:srgbClr val="8E3C4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2675965"/>
              <a:ext cx="5264785" cy="6141085"/>
            </a:xfrm>
            <a:custGeom>
              <a:avLst/>
              <a:gdLst/>
              <a:ahLst/>
              <a:cxnLst/>
              <a:rect l="l" t="t" r="r" b="b"/>
              <a:pathLst>
                <a:path w="5264785" h="6141084">
                  <a:moveTo>
                    <a:pt x="5264607" y="3783177"/>
                  </a:moveTo>
                  <a:lnTo>
                    <a:pt x="4815065" y="3521633"/>
                  </a:lnTo>
                  <a:lnTo>
                    <a:pt x="4815065" y="2491092"/>
                  </a:lnTo>
                  <a:lnTo>
                    <a:pt x="3913746" y="1966696"/>
                  </a:lnTo>
                  <a:lnTo>
                    <a:pt x="3913746" y="1524660"/>
                  </a:lnTo>
                  <a:lnTo>
                    <a:pt x="1293241" y="0"/>
                  </a:lnTo>
                  <a:lnTo>
                    <a:pt x="0" y="752436"/>
                  </a:lnTo>
                  <a:lnTo>
                    <a:pt x="0" y="5346179"/>
                  </a:lnTo>
                  <a:lnTo>
                    <a:pt x="1293241" y="6098616"/>
                  </a:lnTo>
                  <a:lnTo>
                    <a:pt x="2567013" y="5357507"/>
                  </a:lnTo>
                  <a:lnTo>
                    <a:pt x="3913746" y="6141059"/>
                  </a:lnTo>
                  <a:lnTo>
                    <a:pt x="5264607" y="5355094"/>
                  </a:lnTo>
                  <a:lnTo>
                    <a:pt x="5264607" y="3783177"/>
                  </a:lnTo>
                  <a:close/>
                </a:path>
              </a:pathLst>
            </a:custGeom>
            <a:solidFill>
              <a:srgbClr val="6D2932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913747" y="7566112"/>
              <a:ext cx="415290" cy="415290"/>
            </a:xfrm>
            <a:custGeom>
              <a:avLst/>
              <a:gdLst/>
              <a:ahLst/>
              <a:cxnLst/>
              <a:rect l="l" t="t" r="r" b="b"/>
              <a:pathLst>
                <a:path w="415289" h="415290">
                  <a:moveTo>
                    <a:pt x="207582" y="415165"/>
                  </a:moveTo>
                  <a:lnTo>
                    <a:pt x="159986" y="409683"/>
                  </a:lnTo>
                  <a:lnTo>
                    <a:pt x="116293" y="394066"/>
                  </a:lnTo>
                  <a:lnTo>
                    <a:pt x="77750" y="369561"/>
                  </a:lnTo>
                  <a:lnTo>
                    <a:pt x="45603" y="337415"/>
                  </a:lnTo>
                  <a:lnTo>
                    <a:pt x="21098" y="298872"/>
                  </a:lnTo>
                  <a:lnTo>
                    <a:pt x="5482" y="255179"/>
                  </a:lnTo>
                  <a:lnTo>
                    <a:pt x="0" y="207582"/>
                  </a:lnTo>
                  <a:lnTo>
                    <a:pt x="5482" y="159985"/>
                  </a:lnTo>
                  <a:lnTo>
                    <a:pt x="21098" y="116292"/>
                  </a:lnTo>
                  <a:lnTo>
                    <a:pt x="45603" y="77750"/>
                  </a:lnTo>
                  <a:lnTo>
                    <a:pt x="77750" y="45603"/>
                  </a:lnTo>
                  <a:lnTo>
                    <a:pt x="116293" y="21098"/>
                  </a:lnTo>
                  <a:lnTo>
                    <a:pt x="159986" y="5482"/>
                  </a:lnTo>
                  <a:lnTo>
                    <a:pt x="207582" y="0"/>
                  </a:lnTo>
                  <a:lnTo>
                    <a:pt x="255179" y="5482"/>
                  </a:lnTo>
                  <a:lnTo>
                    <a:pt x="298872" y="21098"/>
                  </a:lnTo>
                  <a:lnTo>
                    <a:pt x="337415" y="45603"/>
                  </a:lnTo>
                  <a:lnTo>
                    <a:pt x="369562" y="77750"/>
                  </a:lnTo>
                  <a:lnTo>
                    <a:pt x="394066" y="116292"/>
                  </a:lnTo>
                  <a:lnTo>
                    <a:pt x="409683" y="159985"/>
                  </a:lnTo>
                  <a:lnTo>
                    <a:pt x="415165" y="207582"/>
                  </a:lnTo>
                  <a:lnTo>
                    <a:pt x="409683" y="255179"/>
                  </a:lnTo>
                  <a:lnTo>
                    <a:pt x="394066" y="298872"/>
                  </a:lnTo>
                  <a:lnTo>
                    <a:pt x="369562" y="337415"/>
                  </a:lnTo>
                  <a:lnTo>
                    <a:pt x="337415" y="369561"/>
                  </a:lnTo>
                  <a:lnTo>
                    <a:pt x="298872" y="394066"/>
                  </a:lnTo>
                  <a:lnTo>
                    <a:pt x="255179" y="409683"/>
                  </a:lnTo>
                  <a:lnTo>
                    <a:pt x="207582" y="415165"/>
                  </a:lnTo>
                  <a:close/>
                </a:path>
              </a:pathLst>
            </a:custGeom>
            <a:solidFill>
              <a:srgbClr val="E7D8C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11847079" y="7618210"/>
            <a:ext cx="415290" cy="415290"/>
          </a:xfrm>
          <a:custGeom>
            <a:avLst/>
            <a:gdLst/>
            <a:ahLst/>
            <a:cxnLst/>
            <a:rect l="l" t="t" r="r" b="b"/>
            <a:pathLst>
              <a:path w="415290" h="415290">
                <a:moveTo>
                  <a:pt x="207582" y="415165"/>
                </a:moveTo>
                <a:lnTo>
                  <a:pt x="159985" y="409683"/>
                </a:lnTo>
                <a:lnTo>
                  <a:pt x="116293" y="394066"/>
                </a:lnTo>
                <a:lnTo>
                  <a:pt x="77750" y="369562"/>
                </a:lnTo>
                <a:lnTo>
                  <a:pt x="45603" y="337415"/>
                </a:lnTo>
                <a:lnTo>
                  <a:pt x="21098" y="298872"/>
                </a:lnTo>
                <a:lnTo>
                  <a:pt x="5482" y="255179"/>
                </a:lnTo>
                <a:lnTo>
                  <a:pt x="0" y="207582"/>
                </a:lnTo>
                <a:lnTo>
                  <a:pt x="5482" y="159985"/>
                </a:lnTo>
                <a:lnTo>
                  <a:pt x="21098" y="116293"/>
                </a:lnTo>
                <a:lnTo>
                  <a:pt x="45603" y="77750"/>
                </a:lnTo>
                <a:lnTo>
                  <a:pt x="77750" y="45603"/>
                </a:lnTo>
                <a:lnTo>
                  <a:pt x="116293" y="21098"/>
                </a:lnTo>
                <a:lnTo>
                  <a:pt x="159985" y="5482"/>
                </a:lnTo>
                <a:lnTo>
                  <a:pt x="207582" y="0"/>
                </a:lnTo>
                <a:lnTo>
                  <a:pt x="255179" y="5482"/>
                </a:lnTo>
                <a:lnTo>
                  <a:pt x="298872" y="21098"/>
                </a:lnTo>
                <a:lnTo>
                  <a:pt x="337415" y="45603"/>
                </a:lnTo>
                <a:lnTo>
                  <a:pt x="369562" y="77750"/>
                </a:lnTo>
                <a:lnTo>
                  <a:pt x="394066" y="116293"/>
                </a:lnTo>
                <a:lnTo>
                  <a:pt x="409683" y="159985"/>
                </a:lnTo>
                <a:lnTo>
                  <a:pt x="415165" y="207582"/>
                </a:lnTo>
                <a:lnTo>
                  <a:pt x="409683" y="255179"/>
                </a:lnTo>
                <a:lnTo>
                  <a:pt x="394066" y="298872"/>
                </a:lnTo>
                <a:lnTo>
                  <a:pt x="369562" y="337415"/>
                </a:lnTo>
                <a:lnTo>
                  <a:pt x="337415" y="369562"/>
                </a:lnTo>
                <a:lnTo>
                  <a:pt x="298872" y="394066"/>
                </a:lnTo>
                <a:lnTo>
                  <a:pt x="255179" y="409683"/>
                </a:lnTo>
                <a:lnTo>
                  <a:pt x="207582" y="415165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7447682" y="4804386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19" h="584835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7196679" y="1028699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20" h="584835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5429568" y="8482162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20" h="584834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7580223" y="7618210"/>
            <a:ext cx="415290" cy="415290"/>
          </a:xfrm>
          <a:custGeom>
            <a:avLst/>
            <a:gdLst/>
            <a:ahLst/>
            <a:cxnLst/>
            <a:rect l="l" t="t" r="r" b="b"/>
            <a:pathLst>
              <a:path w="415290" h="415290">
                <a:moveTo>
                  <a:pt x="207582" y="415165"/>
                </a:moveTo>
                <a:lnTo>
                  <a:pt x="159985" y="409683"/>
                </a:lnTo>
                <a:lnTo>
                  <a:pt x="116293" y="394066"/>
                </a:lnTo>
                <a:lnTo>
                  <a:pt x="77750" y="369562"/>
                </a:lnTo>
                <a:lnTo>
                  <a:pt x="45603" y="337415"/>
                </a:lnTo>
                <a:lnTo>
                  <a:pt x="21098" y="298872"/>
                </a:lnTo>
                <a:lnTo>
                  <a:pt x="5482" y="255179"/>
                </a:lnTo>
                <a:lnTo>
                  <a:pt x="0" y="207582"/>
                </a:lnTo>
                <a:lnTo>
                  <a:pt x="5482" y="159985"/>
                </a:lnTo>
                <a:lnTo>
                  <a:pt x="21098" y="116293"/>
                </a:lnTo>
                <a:lnTo>
                  <a:pt x="45603" y="77750"/>
                </a:lnTo>
                <a:lnTo>
                  <a:pt x="77750" y="45603"/>
                </a:lnTo>
                <a:lnTo>
                  <a:pt x="116293" y="21098"/>
                </a:lnTo>
                <a:lnTo>
                  <a:pt x="159985" y="5482"/>
                </a:lnTo>
                <a:lnTo>
                  <a:pt x="207582" y="0"/>
                </a:lnTo>
                <a:lnTo>
                  <a:pt x="255179" y="5482"/>
                </a:lnTo>
                <a:lnTo>
                  <a:pt x="298872" y="21098"/>
                </a:lnTo>
                <a:lnTo>
                  <a:pt x="337415" y="45603"/>
                </a:lnTo>
                <a:lnTo>
                  <a:pt x="369562" y="77750"/>
                </a:lnTo>
                <a:lnTo>
                  <a:pt x="394066" y="116293"/>
                </a:lnTo>
                <a:lnTo>
                  <a:pt x="409683" y="159985"/>
                </a:lnTo>
                <a:lnTo>
                  <a:pt x="415165" y="207582"/>
                </a:lnTo>
                <a:lnTo>
                  <a:pt x="409683" y="255179"/>
                </a:lnTo>
                <a:lnTo>
                  <a:pt x="394066" y="298872"/>
                </a:lnTo>
                <a:lnTo>
                  <a:pt x="369562" y="337415"/>
                </a:lnTo>
                <a:lnTo>
                  <a:pt x="337415" y="369562"/>
                </a:lnTo>
                <a:lnTo>
                  <a:pt x="298872" y="394066"/>
                </a:lnTo>
                <a:lnTo>
                  <a:pt x="255179" y="409683"/>
                </a:lnTo>
                <a:lnTo>
                  <a:pt x="207582" y="415165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615837" cy="10286998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4558752" y="7470545"/>
            <a:ext cx="2291715" cy="50355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100">
                <a:solidFill>
                  <a:srgbClr val="E7D8C3"/>
                </a:solidFill>
                <a:latin typeface="Trebuchet MS"/>
                <a:cs typeface="Trebuchet MS"/>
              </a:rPr>
              <a:t>Memiliki</a:t>
            </a:r>
            <a:r>
              <a:rPr dirty="0" sz="3100" spc="-6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 spc="-25">
                <a:solidFill>
                  <a:srgbClr val="E7D8C3"/>
                </a:solidFill>
                <a:latin typeface="Trebuchet MS"/>
                <a:cs typeface="Trebuchet MS"/>
              </a:rPr>
              <a:t>KTP</a:t>
            </a:r>
            <a:endParaRPr sz="3100">
              <a:latin typeface="Trebuchet MS"/>
              <a:cs typeface="Trebuchet MS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492085" y="7522643"/>
            <a:ext cx="3891915" cy="1915160"/>
          </a:xfrm>
          <a:prstGeom prst="rect">
            <a:avLst/>
          </a:prstGeom>
        </p:spPr>
        <p:txBody>
          <a:bodyPr wrap="square" lIns="0" tIns="136525" rIns="0" bIns="0" rtlCol="0" vert="horz">
            <a:spAutoFit/>
          </a:bodyPr>
          <a:lstStyle/>
          <a:p>
            <a:pPr marL="12700" marR="678815">
              <a:lnSpc>
                <a:spcPct val="74700"/>
              </a:lnSpc>
              <a:spcBef>
                <a:spcPts val="1075"/>
              </a:spcBef>
            </a:pPr>
            <a:r>
              <a:rPr dirty="0" sz="3100">
                <a:solidFill>
                  <a:srgbClr val="E7D8C3"/>
                </a:solidFill>
                <a:latin typeface="Trebuchet MS"/>
                <a:cs typeface="Trebuchet MS"/>
              </a:rPr>
              <a:t>Minimal</a:t>
            </a:r>
            <a:r>
              <a:rPr dirty="0" sz="3100" spc="-14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>
                <a:solidFill>
                  <a:srgbClr val="E7D8C3"/>
                </a:solidFill>
                <a:latin typeface="Trebuchet MS"/>
                <a:cs typeface="Trebuchet MS"/>
              </a:rPr>
              <a:t>berusia</a:t>
            </a:r>
            <a:r>
              <a:rPr dirty="0" sz="3100" spc="-14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 spc="-385">
                <a:solidFill>
                  <a:srgbClr val="E7D8C3"/>
                </a:solidFill>
                <a:latin typeface="Trebuchet MS"/>
                <a:cs typeface="Trebuchet MS"/>
              </a:rPr>
              <a:t>21 </a:t>
            </a:r>
            <a:r>
              <a:rPr dirty="0" sz="3100">
                <a:solidFill>
                  <a:srgbClr val="E7D8C3"/>
                </a:solidFill>
                <a:latin typeface="Trebuchet MS"/>
                <a:cs typeface="Trebuchet MS"/>
              </a:rPr>
              <a:t>tahun</a:t>
            </a:r>
            <a:r>
              <a:rPr dirty="0" sz="3100" spc="-12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 spc="-10">
                <a:solidFill>
                  <a:srgbClr val="E7D8C3"/>
                </a:solidFill>
                <a:latin typeface="Trebuchet MS"/>
                <a:cs typeface="Trebuchet MS"/>
              </a:rPr>
              <a:t>dengan</a:t>
            </a:r>
            <a:endParaRPr sz="3100">
              <a:latin typeface="Trebuchet MS"/>
              <a:cs typeface="Trebuchet MS"/>
            </a:endParaRPr>
          </a:p>
          <a:p>
            <a:pPr marL="12700">
              <a:lnSpc>
                <a:spcPts val="2310"/>
              </a:lnSpc>
            </a:pPr>
            <a:r>
              <a:rPr dirty="0" sz="3100" spc="-20">
                <a:solidFill>
                  <a:srgbClr val="E7D8C3"/>
                </a:solidFill>
                <a:latin typeface="Trebuchet MS"/>
                <a:cs typeface="Trebuchet MS"/>
              </a:rPr>
              <a:t>penghasilan</a:t>
            </a:r>
            <a:r>
              <a:rPr dirty="0" sz="3100" spc="-4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 spc="-10">
                <a:solidFill>
                  <a:srgbClr val="E7D8C3"/>
                </a:solidFill>
                <a:latin typeface="Trebuchet MS"/>
                <a:cs typeface="Trebuchet MS"/>
              </a:rPr>
              <a:t>bersih</a:t>
            </a:r>
            <a:endParaRPr sz="3100">
              <a:latin typeface="Trebuchet MS"/>
              <a:cs typeface="Trebuchet MS"/>
            </a:endParaRPr>
          </a:p>
          <a:p>
            <a:pPr marL="12700" marR="5080">
              <a:lnSpc>
                <a:spcPct val="74700"/>
              </a:lnSpc>
              <a:spcBef>
                <a:spcPts val="470"/>
              </a:spcBef>
            </a:pPr>
            <a:r>
              <a:rPr dirty="0" sz="3100" spc="-125">
                <a:solidFill>
                  <a:srgbClr val="E7D8C3"/>
                </a:solidFill>
                <a:latin typeface="Trebuchet MS"/>
                <a:cs typeface="Trebuchet MS"/>
              </a:rPr>
              <a:t>minimum</a:t>
            </a:r>
            <a:r>
              <a:rPr dirty="0" sz="3100" spc="-1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>
                <a:solidFill>
                  <a:srgbClr val="E7D8C3"/>
                </a:solidFill>
                <a:latin typeface="Trebuchet MS"/>
                <a:cs typeface="Trebuchet MS"/>
              </a:rPr>
              <a:t>3</a:t>
            </a:r>
            <a:r>
              <a:rPr dirty="0" sz="3100" spc="-1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 spc="-20">
                <a:solidFill>
                  <a:srgbClr val="E7D8C3"/>
                </a:solidFill>
                <a:latin typeface="Trebuchet MS"/>
                <a:cs typeface="Trebuchet MS"/>
              </a:rPr>
              <a:t>juta</a:t>
            </a:r>
            <a:r>
              <a:rPr dirty="0" sz="3100" spc="-1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 spc="-85">
                <a:solidFill>
                  <a:srgbClr val="E7D8C3"/>
                </a:solidFill>
                <a:latin typeface="Trebuchet MS"/>
                <a:cs typeface="Trebuchet MS"/>
              </a:rPr>
              <a:t>rupiah </a:t>
            </a:r>
            <a:r>
              <a:rPr dirty="0" sz="3100">
                <a:solidFill>
                  <a:srgbClr val="E7D8C3"/>
                </a:solidFill>
                <a:latin typeface="Trebuchet MS"/>
                <a:cs typeface="Trebuchet MS"/>
              </a:rPr>
              <a:t>per</a:t>
            </a:r>
            <a:r>
              <a:rPr dirty="0" sz="3100" spc="-11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 spc="-10">
                <a:solidFill>
                  <a:srgbClr val="E7D8C3"/>
                </a:solidFill>
                <a:latin typeface="Trebuchet MS"/>
                <a:cs typeface="Trebuchet MS"/>
              </a:rPr>
              <a:t>bulan.</a:t>
            </a:r>
            <a:endParaRPr sz="3100">
              <a:latin typeface="Trebuchet MS"/>
              <a:cs typeface="Trebuchet MS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01047" y="3508805"/>
            <a:ext cx="13354050" cy="4349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030730" algn="l"/>
                <a:tab pos="3131820" algn="l"/>
                <a:tab pos="4375150" algn="l"/>
                <a:tab pos="6566534" algn="l"/>
                <a:tab pos="8176895" algn="l"/>
                <a:tab pos="9250680" algn="l"/>
                <a:tab pos="10600055" algn="l"/>
                <a:tab pos="11684000" algn="l"/>
                <a:tab pos="12630150" algn="l"/>
              </a:tabLst>
            </a:pPr>
            <a:r>
              <a:rPr dirty="0" sz="2650" spc="190">
                <a:solidFill>
                  <a:srgbClr val="FFFFFF"/>
                </a:solidFill>
                <a:latin typeface="Trebuchet MS"/>
                <a:cs typeface="Trebuchet MS"/>
              </a:rPr>
              <a:t>Pengajuan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20">
                <a:solidFill>
                  <a:srgbClr val="FFFFFF"/>
                </a:solidFill>
                <a:latin typeface="Trebuchet MS"/>
                <a:cs typeface="Trebuchet MS"/>
              </a:rPr>
              <a:t>kartu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50">
                <a:solidFill>
                  <a:srgbClr val="FFFFFF"/>
                </a:solidFill>
                <a:latin typeface="Trebuchet MS"/>
                <a:cs typeface="Trebuchet MS"/>
              </a:rPr>
              <a:t>kredit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90">
                <a:solidFill>
                  <a:srgbClr val="FFFFFF"/>
                </a:solidFill>
                <a:latin typeface="Trebuchet MS"/>
                <a:cs typeface="Trebuchet MS"/>
              </a:rPr>
              <a:t>sebenarnya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50">
                <a:solidFill>
                  <a:srgbClr val="FFFFFF"/>
                </a:solidFill>
                <a:latin typeface="Trebuchet MS"/>
                <a:cs typeface="Trebuchet MS"/>
              </a:rPr>
              <a:t>tidaklah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95">
                <a:solidFill>
                  <a:srgbClr val="FFFFFF"/>
                </a:solidFill>
                <a:latin typeface="Trebuchet MS"/>
                <a:cs typeface="Trebuchet MS"/>
              </a:rPr>
              <a:t>sulit,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80">
                <a:solidFill>
                  <a:srgbClr val="FFFFFF"/>
                </a:solidFill>
                <a:latin typeface="Trebuchet MS"/>
                <a:cs typeface="Trebuchet MS"/>
              </a:rPr>
              <a:t>namun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50">
                <a:solidFill>
                  <a:srgbClr val="FFFFFF"/>
                </a:solidFill>
                <a:latin typeface="Trebuchet MS"/>
                <a:cs typeface="Trebuchet MS"/>
              </a:rPr>
              <a:t>tidak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40">
                <a:solidFill>
                  <a:srgbClr val="FFFFFF"/>
                </a:solidFill>
                <a:latin typeface="Trebuchet MS"/>
                <a:cs typeface="Trebuchet MS"/>
              </a:rPr>
              <a:t>pula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90">
                <a:solidFill>
                  <a:srgbClr val="FFFFFF"/>
                </a:solidFill>
                <a:latin typeface="Trebuchet MS"/>
                <a:cs typeface="Trebuchet MS"/>
              </a:rPr>
              <a:t>bisa</a:t>
            </a:r>
            <a:endParaRPr sz="2650">
              <a:latin typeface="Trebuchet MS"/>
              <a:cs typeface="Trebuchet MS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901047" y="3918184"/>
            <a:ext cx="1819910" cy="11087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34000"/>
              </a:lnSpc>
              <a:spcBef>
                <a:spcPts val="95"/>
              </a:spcBef>
            </a:pPr>
            <a:r>
              <a:rPr dirty="0" sz="2650" spc="170">
                <a:solidFill>
                  <a:srgbClr val="FFFFFF"/>
                </a:solidFill>
                <a:latin typeface="Trebuchet MS"/>
                <a:cs typeface="Trebuchet MS"/>
              </a:rPr>
              <a:t>dikatakan </a:t>
            </a:r>
            <a:r>
              <a:rPr dirty="0" sz="2650" spc="195">
                <a:solidFill>
                  <a:srgbClr val="FFFFFF"/>
                </a:solidFill>
                <a:latin typeface="Trebuchet MS"/>
                <a:cs typeface="Trebuchet MS"/>
              </a:rPr>
              <a:t>penolakan</a:t>
            </a:r>
            <a:endParaRPr sz="2650">
              <a:latin typeface="Trebuchet MS"/>
              <a:cs typeface="Trebuchet MS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900714" y="3918184"/>
            <a:ext cx="7762875" cy="11087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5095" marR="5080" indent="-113030">
              <a:lnSpc>
                <a:spcPct val="134000"/>
              </a:lnSpc>
              <a:spcBef>
                <a:spcPts val="95"/>
              </a:spcBef>
              <a:tabLst>
                <a:tab pos="1507490" algn="l"/>
                <a:tab pos="1572260" algn="l"/>
                <a:tab pos="3495675" algn="l"/>
                <a:tab pos="3679190" algn="l"/>
                <a:tab pos="4812030" algn="l"/>
                <a:tab pos="5803265" algn="l"/>
                <a:tab pos="6332220" algn="l"/>
                <a:tab pos="7013575" algn="l"/>
              </a:tabLst>
            </a:pPr>
            <a:r>
              <a:rPr dirty="0" sz="2650" spc="125">
                <a:solidFill>
                  <a:srgbClr val="FFFFFF"/>
                </a:solidFill>
                <a:latin typeface="Trebuchet MS"/>
                <a:cs typeface="Trebuchet MS"/>
              </a:rPr>
              <a:t>mudah.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	</a:t>
            </a:r>
            <a:r>
              <a:rPr dirty="0" sz="2650" spc="140">
                <a:solidFill>
                  <a:srgbClr val="FFFFFF"/>
                </a:solidFill>
                <a:latin typeface="Trebuchet MS"/>
                <a:cs typeface="Trebuchet MS"/>
              </a:rPr>
              <a:t>Pasalnya,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90">
                <a:solidFill>
                  <a:srgbClr val="FFFFFF"/>
                </a:solidFill>
                <a:latin typeface="Trebuchet MS"/>
                <a:cs typeface="Trebuchet MS"/>
              </a:rPr>
              <a:t>masih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75">
                <a:solidFill>
                  <a:srgbClr val="FFFFFF"/>
                </a:solidFill>
                <a:latin typeface="Trebuchet MS"/>
                <a:cs typeface="Trebuchet MS"/>
              </a:rPr>
              <a:t>banyak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95">
                <a:solidFill>
                  <a:srgbClr val="FFFFFF"/>
                </a:solidFill>
                <a:latin typeface="Trebuchet MS"/>
                <a:cs typeface="Trebuchet MS"/>
              </a:rPr>
              <a:t>nasabah </a:t>
            </a:r>
            <a:r>
              <a:rPr dirty="0" sz="2650" spc="155">
                <a:solidFill>
                  <a:srgbClr val="FFFFFF"/>
                </a:solidFill>
                <a:latin typeface="Trebuchet MS"/>
                <a:cs typeface="Trebuchet MS"/>
              </a:rPr>
              <a:t>ketika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75">
                <a:solidFill>
                  <a:srgbClr val="FFFFFF"/>
                </a:solidFill>
                <a:latin typeface="Trebuchet MS"/>
                <a:cs typeface="Trebuchet MS"/>
              </a:rPr>
              <a:t>melakukan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	</a:t>
            </a:r>
            <a:r>
              <a:rPr dirty="0" sz="2650" spc="185">
                <a:solidFill>
                  <a:srgbClr val="FFFFFF"/>
                </a:solidFill>
                <a:latin typeface="Trebuchet MS"/>
                <a:cs typeface="Trebuchet MS"/>
              </a:rPr>
              <a:t>pengajuan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20">
                <a:solidFill>
                  <a:srgbClr val="FFFFFF"/>
                </a:solidFill>
                <a:latin typeface="Trebuchet MS"/>
                <a:cs typeface="Trebuchet MS"/>
              </a:rPr>
              <a:t>kartu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35">
                <a:solidFill>
                  <a:srgbClr val="FFFFFF"/>
                </a:solidFill>
                <a:latin typeface="Trebuchet MS"/>
                <a:cs typeface="Trebuchet MS"/>
              </a:rPr>
              <a:t>tipe</a:t>
            </a:r>
            <a:endParaRPr sz="2650">
              <a:latin typeface="Trebuchet MS"/>
              <a:cs typeface="Trebuchet MS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906408" y="3918184"/>
            <a:ext cx="3348990" cy="11087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38735">
              <a:lnSpc>
                <a:spcPct val="134000"/>
              </a:lnSpc>
              <a:spcBef>
                <a:spcPts val="95"/>
              </a:spcBef>
              <a:tabLst>
                <a:tab pos="1169670" algn="l"/>
                <a:tab pos="1472565" algn="l"/>
                <a:tab pos="2870200" algn="l"/>
              </a:tabLst>
            </a:pPr>
            <a:r>
              <a:rPr dirty="0" sz="2650" spc="195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90">
                <a:solidFill>
                  <a:srgbClr val="FFFFFF"/>
                </a:solidFill>
                <a:latin typeface="Trebuchet MS"/>
                <a:cs typeface="Trebuchet MS"/>
              </a:rPr>
              <a:t>memperoleh </a:t>
            </a:r>
            <a:r>
              <a:rPr dirty="0" sz="2650" spc="110">
                <a:solidFill>
                  <a:srgbClr val="FFFFFF"/>
                </a:solidFill>
                <a:latin typeface="Trebuchet MS"/>
                <a:cs typeface="Trebuchet MS"/>
              </a:rPr>
              <a:t>kredit.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	</a:t>
            </a:r>
            <a:r>
              <a:rPr dirty="0" sz="2650" spc="210">
                <a:solidFill>
                  <a:srgbClr val="FFFFFF"/>
                </a:solidFill>
                <a:latin typeface="Trebuchet MS"/>
                <a:cs typeface="Trebuchet MS"/>
              </a:rPr>
              <a:t>Selain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00">
                <a:solidFill>
                  <a:srgbClr val="FFFFFF"/>
                </a:solidFill>
                <a:latin typeface="Trebuchet MS"/>
                <a:cs typeface="Trebuchet MS"/>
              </a:rPr>
              <a:t>itu</a:t>
            </a:r>
            <a:endParaRPr sz="2650">
              <a:latin typeface="Trebuchet MS"/>
              <a:cs typeface="Trebuchet MS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901047" y="5132902"/>
            <a:ext cx="13150850" cy="4349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911350" algn="l"/>
                <a:tab pos="3098165" algn="l"/>
                <a:tab pos="5057140" algn="l"/>
                <a:tab pos="6102350" algn="l"/>
                <a:tab pos="7289165" algn="l"/>
                <a:tab pos="8419465" algn="l"/>
                <a:tab pos="9999980" algn="l"/>
                <a:tab pos="10984865" algn="l"/>
                <a:tab pos="12206605" algn="l"/>
              </a:tabLst>
            </a:pPr>
            <a:r>
              <a:rPr dirty="0" sz="2650" spc="160">
                <a:solidFill>
                  <a:srgbClr val="FFFFFF"/>
                </a:solidFill>
                <a:latin typeface="Trebuchet MS"/>
                <a:cs typeface="Trebuchet MS"/>
              </a:rPr>
              <a:t>ketentuan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45">
                <a:solidFill>
                  <a:srgbClr val="FFFFFF"/>
                </a:solidFill>
                <a:latin typeface="Trebuchet MS"/>
                <a:cs typeface="Trebuchet MS"/>
              </a:rPr>
              <a:t>dalam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85">
                <a:solidFill>
                  <a:srgbClr val="FFFFFF"/>
                </a:solidFill>
                <a:latin typeface="Trebuchet MS"/>
                <a:cs typeface="Trebuchet MS"/>
              </a:rPr>
              <a:t>pengajuan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20">
                <a:solidFill>
                  <a:srgbClr val="FFFFFF"/>
                </a:solidFill>
                <a:latin typeface="Trebuchet MS"/>
                <a:cs typeface="Trebuchet MS"/>
              </a:rPr>
              <a:t>kartu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50">
                <a:solidFill>
                  <a:srgbClr val="FFFFFF"/>
                </a:solidFill>
                <a:latin typeface="Trebuchet MS"/>
                <a:cs typeface="Trebuchet MS"/>
              </a:rPr>
              <a:t>kredit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55">
                <a:solidFill>
                  <a:srgbClr val="FFFFFF"/>
                </a:solidFill>
                <a:latin typeface="Trebuchet MS"/>
                <a:cs typeface="Trebuchet MS"/>
              </a:rPr>
              <a:t>dapat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90">
                <a:solidFill>
                  <a:srgbClr val="FFFFFF"/>
                </a:solidFill>
                <a:latin typeface="Trebuchet MS"/>
                <a:cs typeface="Trebuchet MS"/>
              </a:rPr>
              <a:t>berbeda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70">
                <a:solidFill>
                  <a:srgbClr val="FFFFFF"/>
                </a:solidFill>
                <a:latin typeface="Trebuchet MS"/>
                <a:cs typeface="Trebuchet MS"/>
              </a:rPr>
              <a:t>pada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80">
                <a:solidFill>
                  <a:srgbClr val="FFFFFF"/>
                </a:solidFill>
                <a:latin typeface="Trebuchet MS"/>
                <a:cs typeface="Trebuchet MS"/>
              </a:rPr>
              <a:t>setiap</a:t>
            </a:r>
            <a:r>
              <a:rPr dirty="0" sz="26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650" spc="114">
                <a:solidFill>
                  <a:srgbClr val="FFFFFF"/>
                </a:solidFill>
                <a:latin typeface="Trebuchet MS"/>
                <a:cs typeface="Trebuchet MS"/>
              </a:rPr>
              <a:t>bank.</a:t>
            </a:r>
            <a:endParaRPr sz="2650">
              <a:latin typeface="Trebuchet MS"/>
              <a:cs typeface="Trebuchet MS"/>
            </a:endParaRPr>
          </a:p>
        </p:txBody>
      </p:sp>
      <p:sp>
        <p:nvSpPr>
          <p:cNvPr id="19" name="object 19" descr=""/>
          <p:cNvSpPr/>
          <p:nvPr/>
        </p:nvSpPr>
        <p:spPr>
          <a:xfrm>
            <a:off x="3855648" y="1764022"/>
            <a:ext cx="9893300" cy="104775"/>
          </a:xfrm>
          <a:custGeom>
            <a:avLst/>
            <a:gdLst/>
            <a:ahLst/>
            <a:cxnLst/>
            <a:rect l="l" t="t" r="r" b="b"/>
            <a:pathLst>
              <a:path w="9893300" h="104775">
                <a:moveTo>
                  <a:pt x="9893199" y="104774"/>
                </a:moveTo>
                <a:lnTo>
                  <a:pt x="0" y="104774"/>
                </a:lnTo>
                <a:lnTo>
                  <a:pt x="0" y="0"/>
                </a:lnTo>
                <a:lnTo>
                  <a:pt x="9893199" y="0"/>
                </a:lnTo>
                <a:lnTo>
                  <a:pt x="9893199" y="1047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842948" y="581843"/>
            <a:ext cx="9841230" cy="136080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750" spc="125">
                <a:solidFill>
                  <a:srgbClr val="FFFFFF"/>
                </a:solidFill>
              </a:rPr>
              <a:t>PENGAJUA</a:t>
            </a:r>
            <a:r>
              <a:rPr dirty="0" sz="8750" spc="-484">
                <a:solidFill>
                  <a:srgbClr val="FFFFFF"/>
                </a:solidFill>
              </a:rPr>
              <a:t>N</a:t>
            </a:r>
            <a:r>
              <a:rPr dirty="0" sz="8750" spc="725">
                <a:solidFill>
                  <a:srgbClr val="FFFFFF"/>
                </a:solidFill>
              </a:rPr>
              <a:t> </a:t>
            </a:r>
            <a:r>
              <a:rPr dirty="0" sz="8750" spc="110">
                <a:solidFill>
                  <a:srgbClr val="FFFFFF"/>
                </a:solidFill>
              </a:rPr>
              <a:t>KART</a:t>
            </a:r>
            <a:r>
              <a:rPr dirty="0" sz="8750" spc="-500">
                <a:solidFill>
                  <a:srgbClr val="FFFFFF"/>
                </a:solidFill>
              </a:rPr>
              <a:t>U</a:t>
            </a:r>
            <a:endParaRPr sz="8750"/>
          </a:p>
        </p:txBody>
      </p:sp>
      <p:sp>
        <p:nvSpPr>
          <p:cNvPr id="21" name="object 21" descr=""/>
          <p:cNvSpPr/>
          <p:nvPr/>
        </p:nvSpPr>
        <p:spPr>
          <a:xfrm>
            <a:off x="3855648" y="2764147"/>
            <a:ext cx="3632835" cy="104775"/>
          </a:xfrm>
          <a:custGeom>
            <a:avLst/>
            <a:gdLst/>
            <a:ahLst/>
            <a:cxnLst/>
            <a:rect l="l" t="t" r="r" b="b"/>
            <a:pathLst>
              <a:path w="3632834" h="104775">
                <a:moveTo>
                  <a:pt x="3632596" y="104774"/>
                </a:moveTo>
                <a:lnTo>
                  <a:pt x="0" y="104774"/>
                </a:lnTo>
                <a:lnTo>
                  <a:pt x="0" y="0"/>
                </a:lnTo>
                <a:lnTo>
                  <a:pt x="3632596" y="0"/>
                </a:lnTo>
                <a:lnTo>
                  <a:pt x="3632596" y="1047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 txBox="1"/>
          <p:nvPr/>
        </p:nvSpPr>
        <p:spPr>
          <a:xfrm>
            <a:off x="3842948" y="1581968"/>
            <a:ext cx="3580129" cy="13608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750" spc="90">
                <a:solidFill>
                  <a:srgbClr val="FFFFFF"/>
                </a:solidFill>
                <a:latin typeface="Trebuchet MS"/>
                <a:cs typeface="Trebuchet MS"/>
              </a:rPr>
              <a:t>KREDI</a:t>
            </a:r>
            <a:r>
              <a:rPr dirty="0" sz="8750" spc="-520">
                <a:solidFill>
                  <a:srgbClr val="FFFFFF"/>
                </a:solidFill>
                <a:latin typeface="Trebuchet MS"/>
                <a:cs typeface="Trebuchet MS"/>
              </a:rPr>
              <a:t>T</a:t>
            </a:r>
            <a:endParaRPr sz="8750">
              <a:latin typeface="Trebuchet MS"/>
              <a:cs typeface="Trebuchet MS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8225229" y="7522643"/>
            <a:ext cx="2653030" cy="50355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100">
                <a:solidFill>
                  <a:srgbClr val="E7D8C3"/>
                </a:solidFill>
                <a:latin typeface="Trebuchet MS"/>
                <a:cs typeface="Trebuchet MS"/>
              </a:rPr>
              <a:t>Memiliki</a:t>
            </a:r>
            <a:r>
              <a:rPr dirty="0" sz="3100" spc="-6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 spc="-20">
                <a:solidFill>
                  <a:srgbClr val="E7D8C3"/>
                </a:solidFill>
                <a:latin typeface="Trebuchet MS"/>
                <a:cs typeface="Trebuchet MS"/>
              </a:rPr>
              <a:t>NPWP</a:t>
            </a:r>
            <a:endParaRPr sz="3100">
              <a:latin typeface="Trebuchet MS"/>
              <a:cs typeface="Trebuchet MS"/>
            </a:endParaRPr>
          </a:p>
        </p:txBody>
      </p:sp>
      <p:sp>
        <p:nvSpPr>
          <p:cNvPr id="24" name="object 24" descr=""/>
          <p:cNvSpPr/>
          <p:nvPr/>
        </p:nvSpPr>
        <p:spPr>
          <a:xfrm>
            <a:off x="3889952" y="6407681"/>
            <a:ext cx="6415405" cy="626110"/>
          </a:xfrm>
          <a:custGeom>
            <a:avLst/>
            <a:gdLst/>
            <a:ahLst/>
            <a:cxnLst/>
            <a:rect l="l" t="t" r="r" b="b"/>
            <a:pathLst>
              <a:path w="6415405" h="626109">
                <a:moveTo>
                  <a:pt x="6258734" y="625861"/>
                </a:moveTo>
                <a:lnTo>
                  <a:pt x="156465" y="625861"/>
                </a:lnTo>
                <a:lnTo>
                  <a:pt x="107010" y="617884"/>
                </a:lnTo>
                <a:lnTo>
                  <a:pt x="64058" y="595672"/>
                </a:lnTo>
                <a:lnTo>
                  <a:pt x="30188" y="561802"/>
                </a:lnTo>
                <a:lnTo>
                  <a:pt x="7976" y="518851"/>
                </a:lnTo>
                <a:lnTo>
                  <a:pt x="0" y="469396"/>
                </a:lnTo>
                <a:lnTo>
                  <a:pt x="0" y="156465"/>
                </a:lnTo>
                <a:lnTo>
                  <a:pt x="7976" y="107010"/>
                </a:lnTo>
                <a:lnTo>
                  <a:pt x="30188" y="64058"/>
                </a:lnTo>
                <a:lnTo>
                  <a:pt x="64058" y="30188"/>
                </a:lnTo>
                <a:lnTo>
                  <a:pt x="107010" y="7976"/>
                </a:lnTo>
                <a:lnTo>
                  <a:pt x="156465" y="0"/>
                </a:lnTo>
                <a:lnTo>
                  <a:pt x="6258734" y="0"/>
                </a:lnTo>
                <a:lnTo>
                  <a:pt x="6318611" y="11910"/>
                </a:lnTo>
                <a:lnTo>
                  <a:pt x="6369372" y="45827"/>
                </a:lnTo>
                <a:lnTo>
                  <a:pt x="6403289" y="96588"/>
                </a:lnTo>
                <a:lnTo>
                  <a:pt x="6415199" y="156465"/>
                </a:lnTo>
                <a:lnTo>
                  <a:pt x="6415199" y="469396"/>
                </a:lnTo>
                <a:lnTo>
                  <a:pt x="6403289" y="529272"/>
                </a:lnTo>
                <a:lnTo>
                  <a:pt x="6369372" y="580033"/>
                </a:lnTo>
                <a:lnTo>
                  <a:pt x="6318611" y="613951"/>
                </a:lnTo>
                <a:lnTo>
                  <a:pt x="6258734" y="625861"/>
                </a:lnTo>
                <a:close/>
              </a:path>
            </a:pathLst>
          </a:custGeom>
          <a:solidFill>
            <a:srgbClr val="ECDED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 txBox="1"/>
          <p:nvPr/>
        </p:nvSpPr>
        <p:spPr>
          <a:xfrm>
            <a:off x="4072065" y="6378218"/>
            <a:ext cx="6017260" cy="6102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800">
                <a:solidFill>
                  <a:srgbClr val="6D2932"/>
                </a:solidFill>
                <a:latin typeface="Trebuchet MS"/>
                <a:cs typeface="Trebuchet MS"/>
              </a:rPr>
              <a:t>Syarat</a:t>
            </a:r>
            <a:r>
              <a:rPr dirty="0" sz="3800" spc="100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3800" spc="-90">
                <a:solidFill>
                  <a:srgbClr val="6D2932"/>
                </a:solidFill>
                <a:latin typeface="Trebuchet MS"/>
                <a:cs typeface="Trebuchet MS"/>
              </a:rPr>
              <a:t>membuat</a:t>
            </a:r>
            <a:r>
              <a:rPr dirty="0" sz="3800" spc="105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3800" spc="-10">
                <a:solidFill>
                  <a:srgbClr val="6D2932"/>
                </a:solidFill>
                <a:latin typeface="Trebuchet MS"/>
                <a:cs typeface="Trebuchet MS"/>
              </a:rPr>
              <a:t>credit</a:t>
            </a:r>
            <a:r>
              <a:rPr dirty="0" sz="3800" spc="105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3800" spc="-65">
                <a:solidFill>
                  <a:srgbClr val="6D2932"/>
                </a:solidFill>
                <a:latin typeface="Trebuchet MS"/>
                <a:cs typeface="Trebuchet MS"/>
              </a:rPr>
              <a:t>card</a:t>
            </a:r>
            <a:endParaRPr sz="3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99702" y="968378"/>
            <a:ext cx="6992620" cy="1168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0" spc="254">
                <a:solidFill>
                  <a:srgbClr val="FFFFFF"/>
                </a:solidFill>
                <a:latin typeface="Trebuchet MS"/>
                <a:cs typeface="Trebuchet MS"/>
              </a:rPr>
              <a:t>ANJA</a:t>
            </a:r>
            <a:r>
              <a:rPr dirty="0" sz="7500" spc="-270">
                <a:solidFill>
                  <a:srgbClr val="FFFFFF"/>
                </a:solidFill>
                <a:latin typeface="Trebuchet MS"/>
                <a:cs typeface="Trebuchet MS"/>
              </a:rPr>
              <a:t>K</a:t>
            </a:r>
            <a:r>
              <a:rPr dirty="0" sz="7500" spc="6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7500" spc="65">
                <a:solidFill>
                  <a:srgbClr val="FFFFFF"/>
                </a:solidFill>
                <a:latin typeface="Trebuchet MS"/>
                <a:cs typeface="Trebuchet MS"/>
              </a:rPr>
              <a:t>PIUTAN</a:t>
            </a:r>
            <a:r>
              <a:rPr dirty="0" sz="7500" spc="-459">
                <a:solidFill>
                  <a:srgbClr val="FFFFFF"/>
                </a:solidFill>
                <a:latin typeface="Trebuchet MS"/>
                <a:cs typeface="Trebuchet MS"/>
              </a:rPr>
              <a:t>G</a:t>
            </a:r>
            <a:endParaRPr sz="7500">
              <a:latin typeface="Trebuchet MS"/>
              <a:cs typeface="Trebuchet MS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99702" y="2749910"/>
            <a:ext cx="7722234" cy="3760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05435">
              <a:lnSpc>
                <a:spcPct val="130700"/>
              </a:lnSpc>
              <a:spcBef>
                <a:spcPts val="100"/>
              </a:spcBef>
            </a:pP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Anjak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0">
                <a:solidFill>
                  <a:srgbClr val="FFFFFF"/>
                </a:solidFill>
                <a:latin typeface="Trebuchet MS"/>
                <a:cs typeface="Trebuchet MS"/>
              </a:rPr>
              <a:t>piutang,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0">
                <a:solidFill>
                  <a:srgbClr val="FFFFFF"/>
                </a:solidFill>
                <a:latin typeface="Trebuchet MS"/>
                <a:cs typeface="Trebuchet MS"/>
              </a:rPr>
              <a:t>dalam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5">
                <a:solidFill>
                  <a:srgbClr val="FFFFFF"/>
                </a:solidFill>
                <a:latin typeface="Trebuchet MS"/>
                <a:cs typeface="Trebuchet MS"/>
              </a:rPr>
              <a:t>bahasa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229">
                <a:solidFill>
                  <a:srgbClr val="FFFFFF"/>
                </a:solidFill>
                <a:latin typeface="Trebuchet MS"/>
                <a:cs typeface="Trebuchet MS"/>
              </a:rPr>
              <a:t>Inggris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disebut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factoring,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kegiatan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5">
                <a:solidFill>
                  <a:srgbClr val="FFFFFF"/>
                </a:solidFill>
                <a:latin typeface="Trebuchet MS"/>
                <a:cs typeface="Trebuchet MS"/>
              </a:rPr>
              <a:t>pembiayaan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dirty="0" sz="2200" spc="130">
                <a:solidFill>
                  <a:srgbClr val="FFFFFF"/>
                </a:solidFill>
                <a:latin typeface="Trebuchet MS"/>
                <a:cs typeface="Trebuchet MS"/>
              </a:rPr>
              <a:t>melibatkan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pengalihan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piutang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jangka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pendek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00">
                <a:solidFill>
                  <a:srgbClr val="FFFFFF"/>
                </a:solidFill>
                <a:latin typeface="Trebuchet MS"/>
                <a:cs typeface="Trebuchet MS"/>
              </a:rPr>
              <a:t>dari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suatu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kepada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pihak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10">
                <a:solidFill>
                  <a:srgbClr val="FFFFFF"/>
                </a:solidFill>
                <a:latin typeface="Trebuchet MS"/>
                <a:cs typeface="Trebuchet MS"/>
              </a:rPr>
              <a:t>lain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75">
                <a:solidFill>
                  <a:srgbClr val="FFFFFF"/>
                </a:solidFill>
                <a:latin typeface="Trebuchet MS"/>
                <a:cs typeface="Trebuchet MS"/>
              </a:rPr>
              <a:t>(faktor)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14">
                <a:solidFill>
                  <a:srgbClr val="FFFFFF"/>
                </a:solidFill>
                <a:latin typeface="Trebuchet MS"/>
                <a:cs typeface="Trebuchet MS"/>
              </a:rPr>
              <a:t>untuk </a:t>
            </a:r>
            <a:r>
              <a:rPr dirty="0" sz="2200" spc="145">
                <a:solidFill>
                  <a:srgbClr val="FFFFFF"/>
                </a:solidFill>
                <a:latin typeface="Trebuchet MS"/>
                <a:cs typeface="Trebuchet MS"/>
              </a:rPr>
              <a:t>mendapatkan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65">
                <a:solidFill>
                  <a:srgbClr val="FFFFFF"/>
                </a:solidFill>
                <a:latin typeface="Trebuchet MS"/>
                <a:cs typeface="Trebuchet MS"/>
              </a:rPr>
              <a:t>dana.</a:t>
            </a:r>
            <a:endParaRPr sz="2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95"/>
              </a:spcBef>
            </a:pPr>
            <a:endParaRPr sz="2200">
              <a:latin typeface="Trebuchet MS"/>
              <a:cs typeface="Trebuchet MS"/>
            </a:endParaRPr>
          </a:p>
          <a:p>
            <a:pPr marL="12700" marR="5080">
              <a:lnSpc>
                <a:spcPct val="73900"/>
              </a:lnSpc>
            </a:pPr>
            <a:r>
              <a:rPr dirty="0" sz="2200">
                <a:solidFill>
                  <a:srgbClr val="E7D8C3"/>
                </a:solidFill>
                <a:latin typeface="Trebuchet MS"/>
                <a:cs typeface="Trebuchet MS"/>
              </a:rPr>
              <a:t>Anjak</a:t>
            </a:r>
            <a:r>
              <a:rPr dirty="0" sz="2200" spc="-4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E7D8C3"/>
                </a:solidFill>
                <a:latin typeface="Trebuchet MS"/>
                <a:cs typeface="Trebuchet MS"/>
              </a:rPr>
              <a:t>piutang</a:t>
            </a:r>
            <a:r>
              <a:rPr dirty="0" sz="2200" spc="-4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E7D8C3"/>
                </a:solidFill>
                <a:latin typeface="Trebuchet MS"/>
                <a:cs typeface="Trebuchet MS"/>
              </a:rPr>
              <a:t>dapat</a:t>
            </a:r>
            <a:r>
              <a:rPr dirty="0" sz="2200" spc="-4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 spc="-60">
                <a:solidFill>
                  <a:srgbClr val="E7D8C3"/>
                </a:solidFill>
                <a:latin typeface="Trebuchet MS"/>
                <a:cs typeface="Trebuchet MS"/>
              </a:rPr>
              <a:t>memberikan</a:t>
            </a:r>
            <a:r>
              <a:rPr dirty="0" sz="2200" spc="-4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 spc="-25">
                <a:solidFill>
                  <a:srgbClr val="E7D8C3"/>
                </a:solidFill>
                <a:latin typeface="Trebuchet MS"/>
                <a:cs typeface="Trebuchet MS"/>
              </a:rPr>
              <a:t>manfaat</a:t>
            </a:r>
            <a:r>
              <a:rPr dirty="0" sz="2200" spc="-3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E7D8C3"/>
                </a:solidFill>
                <a:latin typeface="Trebuchet MS"/>
                <a:cs typeface="Trebuchet MS"/>
              </a:rPr>
              <a:t>yang</a:t>
            </a:r>
            <a:r>
              <a:rPr dirty="0" sz="2200" spc="-4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E7D8C3"/>
                </a:solidFill>
                <a:latin typeface="Trebuchet MS"/>
                <a:cs typeface="Trebuchet MS"/>
              </a:rPr>
              <a:t>signifikan</a:t>
            </a:r>
            <a:r>
              <a:rPr dirty="0" sz="2200" spc="-4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 spc="-20">
                <a:solidFill>
                  <a:srgbClr val="E7D8C3"/>
                </a:solidFill>
                <a:latin typeface="Trebuchet MS"/>
                <a:cs typeface="Trebuchet MS"/>
              </a:rPr>
              <a:t>bagi </a:t>
            </a:r>
            <a:r>
              <a:rPr dirty="0" sz="2200" spc="-30">
                <a:solidFill>
                  <a:srgbClr val="E7D8C3"/>
                </a:solidFill>
                <a:latin typeface="Trebuchet MS"/>
                <a:cs typeface="Trebuchet MS"/>
              </a:rPr>
              <a:t>perusahaan,</a:t>
            </a:r>
            <a:r>
              <a:rPr dirty="0" sz="2200" spc="-1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E7D8C3"/>
                </a:solidFill>
                <a:latin typeface="Trebuchet MS"/>
                <a:cs typeface="Trebuchet MS"/>
              </a:rPr>
              <a:t>baik</a:t>
            </a:r>
            <a:r>
              <a:rPr dirty="0" sz="2200" spc="-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 spc="-20">
                <a:solidFill>
                  <a:srgbClr val="E7D8C3"/>
                </a:solidFill>
                <a:latin typeface="Trebuchet MS"/>
                <a:cs typeface="Trebuchet MS"/>
              </a:rPr>
              <a:t>dari</a:t>
            </a:r>
            <a:r>
              <a:rPr dirty="0" sz="2200" spc="-1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E7D8C3"/>
                </a:solidFill>
                <a:latin typeface="Trebuchet MS"/>
                <a:cs typeface="Trebuchet MS"/>
              </a:rPr>
              <a:t>segi</a:t>
            </a:r>
            <a:r>
              <a:rPr dirty="0" sz="2200" spc="-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 spc="-20">
                <a:solidFill>
                  <a:srgbClr val="E7D8C3"/>
                </a:solidFill>
                <a:latin typeface="Trebuchet MS"/>
                <a:cs typeface="Trebuchet MS"/>
              </a:rPr>
              <a:t>finansial</a:t>
            </a:r>
            <a:r>
              <a:rPr dirty="0" sz="2200" spc="-1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 spc="-75">
                <a:solidFill>
                  <a:srgbClr val="E7D8C3"/>
                </a:solidFill>
                <a:latin typeface="Trebuchet MS"/>
                <a:cs typeface="Trebuchet MS"/>
              </a:rPr>
              <a:t>maupun</a:t>
            </a:r>
            <a:r>
              <a:rPr dirty="0" sz="2200" spc="-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E7D8C3"/>
                </a:solidFill>
                <a:latin typeface="Trebuchet MS"/>
                <a:cs typeface="Trebuchet MS"/>
              </a:rPr>
              <a:t>non-</a:t>
            </a:r>
            <a:r>
              <a:rPr dirty="0" sz="2200" spc="-10">
                <a:solidFill>
                  <a:srgbClr val="E7D8C3"/>
                </a:solidFill>
                <a:latin typeface="Trebuchet MS"/>
                <a:cs typeface="Trebuchet MS"/>
              </a:rPr>
              <a:t>finansial.</a:t>
            </a:r>
            <a:endParaRPr sz="2200">
              <a:latin typeface="Trebuchet MS"/>
              <a:cs typeface="Trebuchet MS"/>
            </a:endParaRPr>
          </a:p>
          <a:p>
            <a:pPr marL="12700">
              <a:lnSpc>
                <a:spcPts val="1950"/>
              </a:lnSpc>
            </a:pPr>
            <a:r>
              <a:rPr dirty="0" sz="2200" spc="-30">
                <a:solidFill>
                  <a:srgbClr val="E7D8C3"/>
                </a:solidFill>
                <a:latin typeface="Trebuchet MS"/>
                <a:cs typeface="Trebuchet MS"/>
              </a:rPr>
              <a:t>Beberapa</a:t>
            </a:r>
            <a:r>
              <a:rPr dirty="0" sz="2200" spc="-7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E7D8C3"/>
                </a:solidFill>
                <a:latin typeface="Trebuchet MS"/>
                <a:cs typeface="Trebuchet MS"/>
              </a:rPr>
              <a:t>di</a:t>
            </a:r>
            <a:r>
              <a:rPr dirty="0" sz="2200" spc="-7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E7D8C3"/>
                </a:solidFill>
                <a:latin typeface="Trebuchet MS"/>
                <a:cs typeface="Trebuchet MS"/>
              </a:rPr>
              <a:t>antaranya,</a:t>
            </a:r>
            <a:r>
              <a:rPr dirty="0" sz="2200" spc="-7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E7D8C3"/>
                </a:solidFill>
                <a:latin typeface="Trebuchet MS"/>
                <a:cs typeface="Trebuchet MS"/>
              </a:rPr>
              <a:t>yaitu: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0" y="2311146"/>
            <a:ext cx="279400" cy="584835"/>
          </a:xfrm>
          <a:custGeom>
            <a:avLst/>
            <a:gdLst/>
            <a:ahLst/>
            <a:cxnLst/>
            <a:rect l="l" t="t" r="r" b="b"/>
            <a:pathLst>
              <a:path w="279400" h="584835">
                <a:moveTo>
                  <a:pt x="27737" y="584820"/>
                </a:moveTo>
                <a:lnTo>
                  <a:pt x="0" y="568682"/>
                </a:lnTo>
                <a:lnTo>
                  <a:pt x="0" y="16138"/>
                </a:lnTo>
                <a:lnTo>
                  <a:pt x="27737" y="0"/>
                </a:lnTo>
                <a:lnTo>
                  <a:pt x="279027" y="146205"/>
                </a:lnTo>
                <a:lnTo>
                  <a:pt x="279027" y="438615"/>
                </a:lnTo>
                <a:lnTo>
                  <a:pt x="27737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8860656" y="1168"/>
            <a:ext cx="9238615" cy="10286365"/>
            <a:chOff x="8860656" y="1168"/>
            <a:chExt cx="9238615" cy="10286365"/>
          </a:xfrm>
        </p:grpSpPr>
        <p:sp>
          <p:nvSpPr>
            <p:cNvPr id="6" name="object 6" descr=""/>
            <p:cNvSpPr/>
            <p:nvPr/>
          </p:nvSpPr>
          <p:spPr>
            <a:xfrm>
              <a:off x="8860656" y="1168"/>
              <a:ext cx="8987155" cy="10286365"/>
            </a:xfrm>
            <a:custGeom>
              <a:avLst/>
              <a:gdLst/>
              <a:ahLst/>
              <a:cxnLst/>
              <a:rect l="l" t="t" r="r" b="b"/>
              <a:pathLst>
                <a:path w="8987155" h="10286365">
                  <a:moveTo>
                    <a:pt x="8986938" y="10285831"/>
                  </a:moveTo>
                  <a:lnTo>
                    <a:pt x="0" y="10285831"/>
                  </a:lnTo>
                  <a:lnTo>
                    <a:pt x="0" y="0"/>
                  </a:lnTo>
                  <a:lnTo>
                    <a:pt x="8986938" y="0"/>
                  </a:lnTo>
                  <a:lnTo>
                    <a:pt x="8986938" y="10285831"/>
                  </a:lnTo>
                  <a:close/>
                </a:path>
              </a:pathLst>
            </a:custGeom>
            <a:solidFill>
              <a:srgbClr val="6D2932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7596304" y="263740"/>
              <a:ext cx="502920" cy="584835"/>
            </a:xfrm>
            <a:custGeom>
              <a:avLst/>
              <a:gdLst/>
              <a:ahLst/>
              <a:cxnLst/>
              <a:rect l="l" t="t" r="r" b="b"/>
              <a:pathLst>
                <a:path w="502919" h="584835">
                  <a:moveTo>
                    <a:pt x="251290" y="584820"/>
                  </a:moveTo>
                  <a:lnTo>
                    <a:pt x="0" y="438615"/>
                  </a:lnTo>
                  <a:lnTo>
                    <a:pt x="0" y="146205"/>
                  </a:lnTo>
                  <a:lnTo>
                    <a:pt x="251290" y="0"/>
                  </a:lnTo>
                  <a:lnTo>
                    <a:pt x="502580" y="146205"/>
                  </a:lnTo>
                  <a:lnTo>
                    <a:pt x="502580" y="438615"/>
                  </a:lnTo>
                  <a:lnTo>
                    <a:pt x="251290" y="584820"/>
                  </a:lnTo>
                  <a:close/>
                </a:path>
              </a:pathLst>
            </a:custGeom>
            <a:solidFill>
              <a:srgbClr val="8E3C46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9143999" y="556151"/>
              <a:ext cx="616585" cy="616585"/>
            </a:xfrm>
            <a:custGeom>
              <a:avLst/>
              <a:gdLst/>
              <a:ahLst/>
              <a:cxnLst/>
              <a:rect l="l" t="t" r="r" b="b"/>
              <a:pathLst>
                <a:path w="616584" h="616585">
                  <a:moveTo>
                    <a:pt x="308226" y="616453"/>
                  </a:moveTo>
                  <a:lnTo>
                    <a:pt x="262679" y="613111"/>
                  </a:lnTo>
                  <a:lnTo>
                    <a:pt x="219206" y="603403"/>
                  </a:lnTo>
                  <a:lnTo>
                    <a:pt x="178286" y="587806"/>
                  </a:lnTo>
                  <a:lnTo>
                    <a:pt x="140394" y="566796"/>
                  </a:lnTo>
                  <a:lnTo>
                    <a:pt x="106007" y="540850"/>
                  </a:lnTo>
                  <a:lnTo>
                    <a:pt x="75602" y="510446"/>
                  </a:lnTo>
                  <a:lnTo>
                    <a:pt x="49657" y="476059"/>
                  </a:lnTo>
                  <a:lnTo>
                    <a:pt x="28647" y="438167"/>
                  </a:lnTo>
                  <a:lnTo>
                    <a:pt x="13050" y="397246"/>
                  </a:lnTo>
                  <a:lnTo>
                    <a:pt x="3341" y="353774"/>
                  </a:lnTo>
                  <a:lnTo>
                    <a:pt x="0" y="308226"/>
                  </a:lnTo>
                  <a:lnTo>
                    <a:pt x="3341" y="262679"/>
                  </a:lnTo>
                  <a:lnTo>
                    <a:pt x="13050" y="219206"/>
                  </a:lnTo>
                  <a:lnTo>
                    <a:pt x="28647" y="178286"/>
                  </a:lnTo>
                  <a:lnTo>
                    <a:pt x="49657" y="140394"/>
                  </a:lnTo>
                  <a:lnTo>
                    <a:pt x="75602" y="106007"/>
                  </a:lnTo>
                  <a:lnTo>
                    <a:pt x="106007" y="75602"/>
                  </a:lnTo>
                  <a:lnTo>
                    <a:pt x="140394" y="49657"/>
                  </a:lnTo>
                  <a:lnTo>
                    <a:pt x="178286" y="28647"/>
                  </a:lnTo>
                  <a:lnTo>
                    <a:pt x="219206" y="13050"/>
                  </a:lnTo>
                  <a:lnTo>
                    <a:pt x="262679" y="3341"/>
                  </a:lnTo>
                  <a:lnTo>
                    <a:pt x="308226" y="0"/>
                  </a:lnTo>
                  <a:lnTo>
                    <a:pt x="353774" y="3341"/>
                  </a:lnTo>
                  <a:lnTo>
                    <a:pt x="397246" y="13050"/>
                  </a:lnTo>
                  <a:lnTo>
                    <a:pt x="438167" y="28647"/>
                  </a:lnTo>
                  <a:lnTo>
                    <a:pt x="476059" y="49657"/>
                  </a:lnTo>
                  <a:lnTo>
                    <a:pt x="510446" y="75602"/>
                  </a:lnTo>
                  <a:lnTo>
                    <a:pt x="540850" y="106007"/>
                  </a:lnTo>
                  <a:lnTo>
                    <a:pt x="566796" y="140394"/>
                  </a:lnTo>
                  <a:lnTo>
                    <a:pt x="587806" y="178286"/>
                  </a:lnTo>
                  <a:lnTo>
                    <a:pt x="603403" y="219206"/>
                  </a:lnTo>
                  <a:lnTo>
                    <a:pt x="613111" y="262679"/>
                  </a:lnTo>
                  <a:lnTo>
                    <a:pt x="616453" y="308226"/>
                  </a:lnTo>
                  <a:lnTo>
                    <a:pt x="613111" y="353774"/>
                  </a:lnTo>
                  <a:lnTo>
                    <a:pt x="603403" y="397246"/>
                  </a:lnTo>
                  <a:lnTo>
                    <a:pt x="587806" y="438167"/>
                  </a:lnTo>
                  <a:lnTo>
                    <a:pt x="566796" y="476059"/>
                  </a:lnTo>
                  <a:lnTo>
                    <a:pt x="540850" y="510446"/>
                  </a:lnTo>
                  <a:lnTo>
                    <a:pt x="510446" y="540850"/>
                  </a:lnTo>
                  <a:lnTo>
                    <a:pt x="476059" y="566796"/>
                  </a:lnTo>
                  <a:lnTo>
                    <a:pt x="438167" y="587806"/>
                  </a:lnTo>
                  <a:lnTo>
                    <a:pt x="397246" y="603403"/>
                  </a:lnTo>
                  <a:lnTo>
                    <a:pt x="353774" y="613111"/>
                  </a:lnTo>
                  <a:lnTo>
                    <a:pt x="308226" y="616453"/>
                  </a:lnTo>
                  <a:close/>
                </a:path>
              </a:pathLst>
            </a:custGeom>
            <a:solidFill>
              <a:srgbClr val="B9A87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9923106" y="562401"/>
            <a:ext cx="2877185" cy="360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>
                <a:solidFill>
                  <a:srgbClr val="E7D8C3"/>
                </a:solidFill>
              </a:rPr>
              <a:t>Meningkatkan</a:t>
            </a:r>
            <a:r>
              <a:rPr dirty="0" sz="2200" spc="100">
                <a:solidFill>
                  <a:srgbClr val="E7D8C3"/>
                </a:solidFill>
              </a:rPr>
              <a:t> </a:t>
            </a:r>
            <a:r>
              <a:rPr dirty="0" sz="2200">
                <a:solidFill>
                  <a:srgbClr val="E7D8C3"/>
                </a:solidFill>
              </a:rPr>
              <a:t>arus</a:t>
            </a:r>
            <a:r>
              <a:rPr dirty="0" sz="2200" spc="100">
                <a:solidFill>
                  <a:srgbClr val="E7D8C3"/>
                </a:solidFill>
              </a:rPr>
              <a:t> </a:t>
            </a:r>
            <a:r>
              <a:rPr dirty="0" sz="2200" spc="-25">
                <a:solidFill>
                  <a:srgbClr val="E7D8C3"/>
                </a:solidFill>
              </a:rPr>
              <a:t>kas</a:t>
            </a:r>
            <a:endParaRPr sz="2200"/>
          </a:p>
        </p:txBody>
      </p:sp>
      <p:sp>
        <p:nvSpPr>
          <p:cNvPr id="10" name="object 10" descr=""/>
          <p:cNvSpPr/>
          <p:nvPr/>
        </p:nvSpPr>
        <p:spPr>
          <a:xfrm>
            <a:off x="9144000" y="3201847"/>
            <a:ext cx="616585" cy="3977640"/>
          </a:xfrm>
          <a:custGeom>
            <a:avLst/>
            <a:gdLst/>
            <a:ahLst/>
            <a:cxnLst/>
            <a:rect l="l" t="t" r="r" b="b"/>
            <a:pathLst>
              <a:path w="616584" h="3977640">
                <a:moveTo>
                  <a:pt x="616445" y="3669246"/>
                </a:moveTo>
                <a:lnTo>
                  <a:pt x="613105" y="3623691"/>
                </a:lnTo>
                <a:lnTo>
                  <a:pt x="603402" y="3580219"/>
                </a:lnTo>
                <a:lnTo>
                  <a:pt x="587794" y="3539299"/>
                </a:lnTo>
                <a:lnTo>
                  <a:pt x="566788" y="3501402"/>
                </a:lnTo>
                <a:lnTo>
                  <a:pt x="540842" y="3467023"/>
                </a:lnTo>
                <a:lnTo>
                  <a:pt x="510438" y="3436620"/>
                </a:lnTo>
                <a:lnTo>
                  <a:pt x="476046" y="3410674"/>
                </a:lnTo>
                <a:lnTo>
                  <a:pt x="438162" y="3389668"/>
                </a:lnTo>
                <a:lnTo>
                  <a:pt x="397243" y="3374059"/>
                </a:lnTo>
                <a:lnTo>
                  <a:pt x="353771" y="3364357"/>
                </a:lnTo>
                <a:lnTo>
                  <a:pt x="308216" y="3361017"/>
                </a:lnTo>
                <a:lnTo>
                  <a:pt x="262674" y="3364357"/>
                </a:lnTo>
                <a:lnTo>
                  <a:pt x="219202" y="3374059"/>
                </a:lnTo>
                <a:lnTo>
                  <a:pt x="178282" y="3389668"/>
                </a:lnTo>
                <a:lnTo>
                  <a:pt x="140385" y="3410674"/>
                </a:lnTo>
                <a:lnTo>
                  <a:pt x="106006" y="3436620"/>
                </a:lnTo>
                <a:lnTo>
                  <a:pt x="75590" y="3467023"/>
                </a:lnTo>
                <a:lnTo>
                  <a:pt x="49657" y="3501402"/>
                </a:lnTo>
                <a:lnTo>
                  <a:pt x="28638" y="3539299"/>
                </a:lnTo>
                <a:lnTo>
                  <a:pt x="13042" y="3580219"/>
                </a:lnTo>
                <a:lnTo>
                  <a:pt x="3340" y="3623691"/>
                </a:lnTo>
                <a:lnTo>
                  <a:pt x="0" y="3669246"/>
                </a:lnTo>
                <a:lnTo>
                  <a:pt x="3340" y="3714788"/>
                </a:lnTo>
                <a:lnTo>
                  <a:pt x="13042" y="3758260"/>
                </a:lnTo>
                <a:lnTo>
                  <a:pt x="28638" y="3799179"/>
                </a:lnTo>
                <a:lnTo>
                  <a:pt x="49657" y="3837076"/>
                </a:lnTo>
                <a:lnTo>
                  <a:pt x="75590" y="3871455"/>
                </a:lnTo>
                <a:lnTo>
                  <a:pt x="106006" y="3901859"/>
                </a:lnTo>
                <a:lnTo>
                  <a:pt x="140385" y="3927805"/>
                </a:lnTo>
                <a:lnTo>
                  <a:pt x="178282" y="3948823"/>
                </a:lnTo>
                <a:lnTo>
                  <a:pt x="219202" y="3964419"/>
                </a:lnTo>
                <a:lnTo>
                  <a:pt x="262674" y="3974122"/>
                </a:lnTo>
                <a:lnTo>
                  <a:pt x="308216" y="3977462"/>
                </a:lnTo>
                <a:lnTo>
                  <a:pt x="353771" y="3974122"/>
                </a:lnTo>
                <a:lnTo>
                  <a:pt x="397243" y="3964419"/>
                </a:lnTo>
                <a:lnTo>
                  <a:pt x="438162" y="3948823"/>
                </a:lnTo>
                <a:lnTo>
                  <a:pt x="476046" y="3927805"/>
                </a:lnTo>
                <a:lnTo>
                  <a:pt x="510438" y="3901859"/>
                </a:lnTo>
                <a:lnTo>
                  <a:pt x="540842" y="3871455"/>
                </a:lnTo>
                <a:lnTo>
                  <a:pt x="566788" y="3837076"/>
                </a:lnTo>
                <a:lnTo>
                  <a:pt x="587794" y="3799179"/>
                </a:lnTo>
                <a:lnTo>
                  <a:pt x="603402" y="3758260"/>
                </a:lnTo>
                <a:lnTo>
                  <a:pt x="613105" y="3714788"/>
                </a:lnTo>
                <a:lnTo>
                  <a:pt x="616445" y="3669246"/>
                </a:lnTo>
                <a:close/>
              </a:path>
              <a:path w="616584" h="3977640">
                <a:moveTo>
                  <a:pt x="616445" y="308216"/>
                </a:moveTo>
                <a:lnTo>
                  <a:pt x="613105" y="262674"/>
                </a:lnTo>
                <a:lnTo>
                  <a:pt x="603402" y="219202"/>
                </a:lnTo>
                <a:lnTo>
                  <a:pt x="587794" y="178282"/>
                </a:lnTo>
                <a:lnTo>
                  <a:pt x="566788" y="140385"/>
                </a:lnTo>
                <a:lnTo>
                  <a:pt x="540842" y="106006"/>
                </a:lnTo>
                <a:lnTo>
                  <a:pt x="510438" y="75603"/>
                </a:lnTo>
                <a:lnTo>
                  <a:pt x="476046" y="49657"/>
                </a:lnTo>
                <a:lnTo>
                  <a:pt x="438162" y="28638"/>
                </a:lnTo>
                <a:lnTo>
                  <a:pt x="397243" y="13042"/>
                </a:lnTo>
                <a:lnTo>
                  <a:pt x="353771" y="3340"/>
                </a:lnTo>
                <a:lnTo>
                  <a:pt x="308216" y="0"/>
                </a:lnTo>
                <a:lnTo>
                  <a:pt x="262674" y="3340"/>
                </a:lnTo>
                <a:lnTo>
                  <a:pt x="219202" y="13042"/>
                </a:lnTo>
                <a:lnTo>
                  <a:pt x="178282" y="28638"/>
                </a:lnTo>
                <a:lnTo>
                  <a:pt x="140385" y="49657"/>
                </a:lnTo>
                <a:lnTo>
                  <a:pt x="106006" y="75603"/>
                </a:lnTo>
                <a:lnTo>
                  <a:pt x="75590" y="106006"/>
                </a:lnTo>
                <a:lnTo>
                  <a:pt x="49657" y="140385"/>
                </a:lnTo>
                <a:lnTo>
                  <a:pt x="28638" y="178282"/>
                </a:lnTo>
                <a:lnTo>
                  <a:pt x="13042" y="219202"/>
                </a:lnTo>
                <a:lnTo>
                  <a:pt x="3340" y="262674"/>
                </a:lnTo>
                <a:lnTo>
                  <a:pt x="0" y="308216"/>
                </a:lnTo>
                <a:lnTo>
                  <a:pt x="3340" y="353771"/>
                </a:lnTo>
                <a:lnTo>
                  <a:pt x="13042" y="397243"/>
                </a:lnTo>
                <a:lnTo>
                  <a:pt x="28638" y="438162"/>
                </a:lnTo>
                <a:lnTo>
                  <a:pt x="49657" y="476059"/>
                </a:lnTo>
                <a:lnTo>
                  <a:pt x="75590" y="510438"/>
                </a:lnTo>
                <a:lnTo>
                  <a:pt x="106006" y="540842"/>
                </a:lnTo>
                <a:lnTo>
                  <a:pt x="140385" y="566788"/>
                </a:lnTo>
                <a:lnTo>
                  <a:pt x="178282" y="587806"/>
                </a:lnTo>
                <a:lnTo>
                  <a:pt x="219202" y="603402"/>
                </a:lnTo>
                <a:lnTo>
                  <a:pt x="262674" y="613105"/>
                </a:lnTo>
                <a:lnTo>
                  <a:pt x="308216" y="616445"/>
                </a:lnTo>
                <a:lnTo>
                  <a:pt x="353771" y="613105"/>
                </a:lnTo>
                <a:lnTo>
                  <a:pt x="397243" y="603402"/>
                </a:lnTo>
                <a:lnTo>
                  <a:pt x="438162" y="587806"/>
                </a:lnTo>
                <a:lnTo>
                  <a:pt x="476046" y="566788"/>
                </a:lnTo>
                <a:lnTo>
                  <a:pt x="510438" y="540842"/>
                </a:lnTo>
                <a:lnTo>
                  <a:pt x="540842" y="510438"/>
                </a:lnTo>
                <a:lnTo>
                  <a:pt x="566788" y="476059"/>
                </a:lnTo>
                <a:lnTo>
                  <a:pt x="587794" y="438162"/>
                </a:lnTo>
                <a:lnTo>
                  <a:pt x="603402" y="397243"/>
                </a:lnTo>
                <a:lnTo>
                  <a:pt x="613105" y="353771"/>
                </a:lnTo>
                <a:lnTo>
                  <a:pt x="616445" y="308216"/>
                </a:lnTo>
                <a:close/>
              </a:path>
            </a:pathLst>
          </a:custGeom>
          <a:solidFill>
            <a:srgbClr val="B9A87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9923106" y="882643"/>
            <a:ext cx="7569200" cy="8804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53035">
              <a:lnSpc>
                <a:spcPct val="130700"/>
              </a:lnSpc>
              <a:spcBef>
                <a:spcPts val="100"/>
              </a:spcBef>
            </a:pP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Anjak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0">
                <a:solidFill>
                  <a:srgbClr val="FFFFFF"/>
                </a:solidFill>
                <a:latin typeface="Trebuchet MS"/>
                <a:cs typeface="Trebuchet MS"/>
              </a:rPr>
              <a:t>piutang,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0">
                <a:solidFill>
                  <a:srgbClr val="FFFFFF"/>
                </a:solidFill>
                <a:latin typeface="Trebuchet MS"/>
                <a:cs typeface="Trebuchet MS"/>
              </a:rPr>
              <a:t>dalam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5">
                <a:solidFill>
                  <a:srgbClr val="FFFFFF"/>
                </a:solidFill>
                <a:latin typeface="Trebuchet MS"/>
                <a:cs typeface="Trebuchet MS"/>
              </a:rPr>
              <a:t>bahasa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229">
                <a:solidFill>
                  <a:srgbClr val="FFFFFF"/>
                </a:solidFill>
                <a:latin typeface="Trebuchet MS"/>
                <a:cs typeface="Trebuchet MS"/>
              </a:rPr>
              <a:t>Inggris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disebut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factoring,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kegiatan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5">
                <a:solidFill>
                  <a:srgbClr val="FFFFFF"/>
                </a:solidFill>
                <a:latin typeface="Trebuchet MS"/>
                <a:cs typeface="Trebuchet MS"/>
              </a:rPr>
              <a:t>pembiayaan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dirty="0" sz="2200" spc="130">
                <a:solidFill>
                  <a:srgbClr val="FFFFFF"/>
                </a:solidFill>
                <a:latin typeface="Trebuchet MS"/>
                <a:cs typeface="Trebuchet MS"/>
              </a:rPr>
              <a:t>melibatkan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pengalihan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piutang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jangka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pendek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00">
                <a:solidFill>
                  <a:srgbClr val="FFFFFF"/>
                </a:solidFill>
                <a:latin typeface="Trebuchet MS"/>
                <a:cs typeface="Trebuchet MS"/>
              </a:rPr>
              <a:t>dari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suatu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kepada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pihak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10">
                <a:solidFill>
                  <a:srgbClr val="FFFFFF"/>
                </a:solidFill>
                <a:latin typeface="Trebuchet MS"/>
                <a:cs typeface="Trebuchet MS"/>
              </a:rPr>
              <a:t>lain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75">
                <a:solidFill>
                  <a:srgbClr val="FFFFFF"/>
                </a:solidFill>
                <a:latin typeface="Trebuchet MS"/>
                <a:cs typeface="Trebuchet MS"/>
              </a:rPr>
              <a:t>(faktor)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14">
                <a:solidFill>
                  <a:srgbClr val="FFFFFF"/>
                </a:solidFill>
                <a:latin typeface="Trebuchet MS"/>
                <a:cs typeface="Trebuchet MS"/>
              </a:rPr>
              <a:t>untuk </a:t>
            </a:r>
            <a:r>
              <a:rPr dirty="0" sz="2200" spc="145">
                <a:solidFill>
                  <a:srgbClr val="FFFFFF"/>
                </a:solidFill>
                <a:latin typeface="Trebuchet MS"/>
                <a:cs typeface="Trebuchet MS"/>
              </a:rPr>
              <a:t>mendapatkan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65">
                <a:solidFill>
                  <a:srgbClr val="FFFFFF"/>
                </a:solidFill>
                <a:latin typeface="Trebuchet MS"/>
                <a:cs typeface="Trebuchet MS"/>
              </a:rPr>
              <a:t>dana.</a:t>
            </a:r>
            <a:endParaRPr sz="22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dirty="0" sz="2200">
                <a:solidFill>
                  <a:srgbClr val="E7D8C3"/>
                </a:solidFill>
                <a:latin typeface="Trebuchet MS"/>
                <a:cs typeface="Trebuchet MS"/>
              </a:rPr>
              <a:t>Mengurangi</a:t>
            </a:r>
            <a:r>
              <a:rPr dirty="0" sz="2200" spc="4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E7D8C3"/>
                </a:solidFill>
                <a:latin typeface="Trebuchet MS"/>
                <a:cs typeface="Trebuchet MS"/>
              </a:rPr>
              <a:t>risiko</a:t>
            </a:r>
            <a:r>
              <a:rPr dirty="0" sz="2200" spc="5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E7D8C3"/>
                </a:solidFill>
                <a:latin typeface="Trebuchet MS"/>
                <a:cs typeface="Trebuchet MS"/>
              </a:rPr>
              <a:t>kredit</a:t>
            </a:r>
            <a:endParaRPr sz="2200">
              <a:latin typeface="Trebuchet MS"/>
              <a:cs typeface="Trebuchet MS"/>
            </a:endParaRPr>
          </a:p>
          <a:p>
            <a:pPr marL="12700" marR="5080">
              <a:lnSpc>
                <a:spcPct val="130700"/>
              </a:lnSpc>
              <a:spcBef>
                <a:spcPts val="95"/>
              </a:spcBef>
            </a:pP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Tak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35">
                <a:solidFill>
                  <a:srgbClr val="FFFFFF"/>
                </a:solidFill>
                <a:latin typeface="Trebuchet MS"/>
                <a:cs typeface="Trebuchet MS"/>
              </a:rPr>
              <a:t>banyak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80">
                <a:solidFill>
                  <a:srgbClr val="FFFFFF"/>
                </a:solidFill>
                <a:latin typeface="Trebuchet MS"/>
                <a:cs typeface="Trebuchet MS"/>
              </a:rPr>
              <a:t>orang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00">
                <a:solidFill>
                  <a:srgbClr val="FFFFFF"/>
                </a:solidFill>
                <a:latin typeface="Trebuchet MS"/>
                <a:cs typeface="Trebuchet MS"/>
              </a:rPr>
              <a:t>tahu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bahwa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85">
                <a:solidFill>
                  <a:srgbClr val="FFFFFF"/>
                </a:solidFill>
                <a:latin typeface="Trebuchet MS"/>
                <a:cs typeface="Trebuchet MS"/>
              </a:rPr>
              <a:t>anjak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piutang </a:t>
            </a:r>
            <a:r>
              <a:rPr dirty="0" sz="2200" spc="114">
                <a:solidFill>
                  <a:srgbClr val="FFFFFF"/>
                </a:solidFill>
                <a:latin typeface="Trebuchet MS"/>
                <a:cs typeface="Trebuchet MS"/>
              </a:rPr>
              <a:t>juga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5">
                <a:solidFill>
                  <a:srgbClr val="FFFFFF"/>
                </a:solidFill>
                <a:latin typeface="Trebuchet MS"/>
                <a:cs typeface="Trebuchet MS"/>
              </a:rPr>
              <a:t>bisa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membantu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5">
                <a:solidFill>
                  <a:srgbClr val="FFFFFF"/>
                </a:solidFill>
                <a:latin typeface="Trebuchet MS"/>
                <a:cs typeface="Trebuchet MS"/>
              </a:rPr>
              <a:t>mengurangi risiko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85">
                <a:solidFill>
                  <a:srgbClr val="FFFFFF"/>
                </a:solidFill>
                <a:latin typeface="Trebuchet MS"/>
                <a:cs typeface="Trebuchet MS"/>
              </a:rPr>
              <a:t>kredit.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215">
                <a:solidFill>
                  <a:srgbClr val="FFFFFF"/>
                </a:solidFill>
                <a:latin typeface="Trebuchet MS"/>
                <a:cs typeface="Trebuchet MS"/>
              </a:rPr>
              <a:t>Dengan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00">
                <a:solidFill>
                  <a:srgbClr val="FFFFFF"/>
                </a:solidFill>
                <a:latin typeface="Trebuchet MS"/>
                <a:cs typeface="Trebuchet MS"/>
              </a:rPr>
              <a:t>menjual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piutang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kepada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200" spc="3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85">
                <a:solidFill>
                  <a:srgbClr val="FFFFFF"/>
                </a:solidFill>
                <a:latin typeface="Trebuchet MS"/>
                <a:cs typeface="Trebuchet MS"/>
              </a:rPr>
              <a:t>anjak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0">
                <a:solidFill>
                  <a:srgbClr val="FFFFFF"/>
                </a:solidFill>
                <a:latin typeface="Trebuchet MS"/>
                <a:cs typeface="Trebuchet MS"/>
              </a:rPr>
              <a:t>piutang,</a:t>
            </a:r>
            <a:r>
              <a:rPr dirty="0" sz="2200" spc="3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200">
                <a:solidFill>
                  <a:srgbClr val="FFFFFF"/>
                </a:solidFill>
                <a:latin typeface="Trebuchet MS"/>
                <a:cs typeface="Trebuchet MS"/>
              </a:rPr>
              <a:t>Anda</a:t>
            </a:r>
            <a:r>
              <a:rPr dirty="0" sz="2200" spc="3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75">
                <a:solidFill>
                  <a:srgbClr val="FFFFFF"/>
                </a:solidFill>
                <a:latin typeface="Trebuchet MS"/>
                <a:cs typeface="Trebuchet MS"/>
              </a:rPr>
              <a:t>mengurangi</a:t>
            </a:r>
            <a:r>
              <a:rPr dirty="0" sz="2200" spc="3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5">
                <a:solidFill>
                  <a:srgbClr val="FFFFFF"/>
                </a:solidFill>
                <a:latin typeface="Trebuchet MS"/>
                <a:cs typeface="Trebuchet MS"/>
              </a:rPr>
              <a:t>risiko </a:t>
            </a:r>
            <a:r>
              <a:rPr dirty="0" sz="2200" spc="120">
                <a:solidFill>
                  <a:srgbClr val="FFFFFF"/>
                </a:solidFill>
                <a:latin typeface="Trebuchet MS"/>
                <a:cs typeface="Trebuchet MS"/>
              </a:rPr>
              <a:t>kredit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karena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95">
                <a:solidFill>
                  <a:srgbClr val="FFFFFF"/>
                </a:solidFill>
                <a:latin typeface="Trebuchet MS"/>
                <a:cs typeface="Trebuchet MS"/>
              </a:rPr>
              <a:t>tanggung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80">
                <a:solidFill>
                  <a:srgbClr val="FFFFFF"/>
                </a:solidFill>
                <a:latin typeface="Trebuchet MS"/>
                <a:cs typeface="Trebuchet MS"/>
              </a:rPr>
              <a:t>jawab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5">
                <a:solidFill>
                  <a:srgbClr val="FFFFFF"/>
                </a:solidFill>
                <a:latin typeface="Trebuchet MS"/>
                <a:cs typeface="Trebuchet MS"/>
              </a:rPr>
              <a:t>mengumpulkan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piutang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dibebankan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5">
                <a:solidFill>
                  <a:srgbClr val="FFFFFF"/>
                </a:solidFill>
                <a:latin typeface="Trebuchet MS"/>
                <a:cs typeface="Trebuchet MS"/>
              </a:rPr>
              <a:t>pada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pihak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00">
                <a:solidFill>
                  <a:srgbClr val="FFFFFF"/>
                </a:solidFill>
                <a:latin typeface="Trebuchet MS"/>
                <a:cs typeface="Trebuchet MS"/>
              </a:rPr>
              <a:t>ketiga.</a:t>
            </a:r>
            <a:endParaRPr sz="2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05"/>
              </a:spcBef>
            </a:pPr>
            <a:endParaRPr sz="22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2200">
                <a:solidFill>
                  <a:srgbClr val="E7D8C3"/>
                </a:solidFill>
                <a:latin typeface="Trebuchet MS"/>
                <a:cs typeface="Trebuchet MS"/>
              </a:rPr>
              <a:t>Meningkatkan</a:t>
            </a:r>
            <a:r>
              <a:rPr dirty="0" sz="2200" spc="4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E7D8C3"/>
                </a:solidFill>
                <a:latin typeface="Trebuchet MS"/>
                <a:cs typeface="Trebuchet MS"/>
              </a:rPr>
              <a:t>efisiensi</a:t>
            </a:r>
            <a:r>
              <a:rPr dirty="0" sz="2200" spc="5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E7D8C3"/>
                </a:solidFill>
                <a:latin typeface="Trebuchet MS"/>
                <a:cs typeface="Trebuchet MS"/>
              </a:rPr>
              <a:t>administrasi</a:t>
            </a:r>
            <a:endParaRPr sz="2200">
              <a:latin typeface="Trebuchet MS"/>
              <a:cs typeface="Trebuchet MS"/>
            </a:endParaRPr>
          </a:p>
          <a:p>
            <a:pPr marL="12700" marR="341630">
              <a:lnSpc>
                <a:spcPts val="3450"/>
              </a:lnSpc>
            </a:pP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Salah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30">
                <a:solidFill>
                  <a:srgbClr val="FFFFFF"/>
                </a:solidFill>
                <a:latin typeface="Trebuchet MS"/>
                <a:cs typeface="Trebuchet MS"/>
              </a:rPr>
              <a:t>satu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10">
                <a:solidFill>
                  <a:srgbClr val="FFFFFF"/>
                </a:solidFill>
                <a:latin typeface="Trebuchet MS"/>
                <a:cs typeface="Trebuchet MS"/>
              </a:rPr>
              <a:t>manfaat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85">
                <a:solidFill>
                  <a:srgbClr val="FFFFFF"/>
                </a:solidFill>
                <a:latin typeface="Trebuchet MS"/>
                <a:cs typeface="Trebuchet MS"/>
              </a:rPr>
              <a:t>anjak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piutang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5">
                <a:solidFill>
                  <a:srgbClr val="FFFFFF"/>
                </a:solidFill>
                <a:latin typeface="Trebuchet MS"/>
                <a:cs typeface="Trebuchet MS"/>
              </a:rPr>
              <a:t>bisa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membantu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5">
                <a:solidFill>
                  <a:srgbClr val="FFFFFF"/>
                </a:solidFill>
                <a:latin typeface="Trebuchet MS"/>
                <a:cs typeface="Trebuchet MS"/>
              </a:rPr>
              <a:t>meningkatkan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5">
                <a:solidFill>
                  <a:srgbClr val="FFFFFF"/>
                </a:solidFill>
                <a:latin typeface="Trebuchet MS"/>
                <a:cs typeface="Trebuchet MS"/>
              </a:rPr>
              <a:t>efisiensi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administrasi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30">
                <a:solidFill>
                  <a:srgbClr val="FFFFFF"/>
                </a:solidFill>
                <a:latin typeface="Trebuchet MS"/>
                <a:cs typeface="Trebuchet MS"/>
              </a:rPr>
              <a:t>Anda,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karena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0">
                <a:solidFill>
                  <a:srgbClr val="FFFFFF"/>
                </a:solidFill>
                <a:latin typeface="Trebuchet MS"/>
                <a:cs typeface="Trebuchet MS"/>
              </a:rPr>
              <a:t>tidak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0">
                <a:solidFill>
                  <a:srgbClr val="FFFFFF"/>
                </a:solidFill>
                <a:latin typeface="Trebuchet MS"/>
                <a:cs typeface="Trebuchet MS"/>
              </a:rPr>
              <a:t>perlu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mengelola </a:t>
            </a:r>
            <a:r>
              <a:rPr dirty="0" sz="2200" spc="190">
                <a:solidFill>
                  <a:srgbClr val="FFFFFF"/>
                </a:solidFill>
                <a:latin typeface="Trebuchet MS"/>
                <a:cs typeface="Trebuchet MS"/>
              </a:rPr>
              <a:t>proses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70">
                <a:solidFill>
                  <a:srgbClr val="FFFFFF"/>
                </a:solidFill>
                <a:latin typeface="Trebuchet MS"/>
                <a:cs typeface="Trebuchet MS"/>
              </a:rPr>
              <a:t>penagihan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piutang.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Nantinya,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perusahaan </a:t>
            </a:r>
            <a:r>
              <a:rPr dirty="0" sz="2200" spc="85">
                <a:solidFill>
                  <a:srgbClr val="FFFFFF"/>
                </a:solidFill>
                <a:latin typeface="Trebuchet MS"/>
                <a:cs typeface="Trebuchet MS"/>
              </a:rPr>
              <a:t>anjak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piutang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akan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35">
                <a:solidFill>
                  <a:srgbClr val="FFFFFF"/>
                </a:solidFill>
                <a:latin typeface="Trebuchet MS"/>
                <a:cs typeface="Trebuchet MS"/>
              </a:rPr>
              <a:t>melakukan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70">
                <a:solidFill>
                  <a:srgbClr val="FFFFFF"/>
                </a:solidFill>
                <a:latin typeface="Trebuchet MS"/>
                <a:cs typeface="Trebuchet MS"/>
              </a:rPr>
              <a:t>penagihan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piutang </a:t>
            </a:r>
            <a:r>
              <a:rPr dirty="0" sz="2200" spc="130">
                <a:solidFill>
                  <a:srgbClr val="FFFFFF"/>
                </a:solidFill>
                <a:latin typeface="Trebuchet MS"/>
                <a:cs typeface="Trebuchet MS"/>
              </a:rPr>
              <a:t>tersebut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secara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30">
                <a:solidFill>
                  <a:srgbClr val="FFFFFF"/>
                </a:solidFill>
                <a:latin typeface="Trebuchet MS"/>
                <a:cs typeface="Trebuchet MS"/>
              </a:rPr>
              <a:t>profesional.</a:t>
            </a:r>
            <a:endParaRPr sz="2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-38100" y="768169"/>
            <a:ext cx="4432300" cy="9557385"/>
            <a:chOff x="-38100" y="768169"/>
            <a:chExt cx="4432300" cy="9557385"/>
          </a:xfrm>
        </p:grpSpPr>
        <p:sp>
          <p:nvSpPr>
            <p:cNvPr id="3" name="object 3" descr=""/>
            <p:cNvSpPr/>
            <p:nvPr/>
          </p:nvSpPr>
          <p:spPr>
            <a:xfrm>
              <a:off x="0" y="4754270"/>
              <a:ext cx="4356100" cy="5532755"/>
            </a:xfrm>
            <a:custGeom>
              <a:avLst/>
              <a:gdLst/>
              <a:ahLst/>
              <a:cxnLst/>
              <a:rect l="l" t="t" r="r" b="b"/>
              <a:pathLst>
                <a:path w="4356100" h="5532755">
                  <a:moveTo>
                    <a:pt x="911842" y="5532728"/>
                  </a:moveTo>
                  <a:lnTo>
                    <a:pt x="0" y="5002202"/>
                  </a:lnTo>
                </a:path>
                <a:path w="4356100" h="5532755">
                  <a:moveTo>
                    <a:pt x="0" y="1026955"/>
                  </a:moveTo>
                  <a:lnTo>
                    <a:pt x="1765076" y="0"/>
                  </a:lnTo>
                  <a:lnTo>
                    <a:pt x="4355725" y="1507291"/>
                  </a:lnTo>
                  <a:lnTo>
                    <a:pt x="4355725" y="4521867"/>
                  </a:lnTo>
                  <a:lnTo>
                    <a:pt x="2618306" y="5532728"/>
                  </a:lnTo>
                </a:path>
              </a:pathLst>
            </a:custGeom>
            <a:ln w="76199">
              <a:solidFill>
                <a:srgbClr val="8E3C4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768169"/>
              <a:ext cx="3797935" cy="6099175"/>
            </a:xfrm>
            <a:custGeom>
              <a:avLst/>
              <a:gdLst/>
              <a:ahLst/>
              <a:cxnLst/>
              <a:rect l="l" t="t" r="r" b="b"/>
              <a:pathLst>
                <a:path w="3797935" h="6099175">
                  <a:moveTo>
                    <a:pt x="1177229" y="6098644"/>
                  </a:moveTo>
                  <a:lnTo>
                    <a:pt x="0" y="5413710"/>
                  </a:lnTo>
                  <a:lnTo>
                    <a:pt x="0" y="684966"/>
                  </a:lnTo>
                  <a:lnTo>
                    <a:pt x="1177229" y="0"/>
                  </a:lnTo>
                  <a:lnTo>
                    <a:pt x="3797747" y="1524686"/>
                  </a:lnTo>
                  <a:lnTo>
                    <a:pt x="3797787" y="4573991"/>
                  </a:lnTo>
                  <a:lnTo>
                    <a:pt x="1177229" y="6098644"/>
                  </a:lnTo>
                  <a:close/>
                </a:path>
              </a:pathLst>
            </a:custGeom>
            <a:solidFill>
              <a:srgbClr val="8E3C46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6048850" y="1867915"/>
            <a:ext cx="1147445" cy="1335405"/>
          </a:xfrm>
          <a:custGeom>
            <a:avLst/>
            <a:gdLst/>
            <a:ahLst/>
            <a:cxnLst/>
            <a:rect l="l" t="t" r="r" b="b"/>
            <a:pathLst>
              <a:path w="1147445" h="1335405">
                <a:moveTo>
                  <a:pt x="573725" y="1335215"/>
                </a:moveTo>
                <a:lnTo>
                  <a:pt x="0" y="1001411"/>
                </a:lnTo>
                <a:lnTo>
                  <a:pt x="0" y="333803"/>
                </a:lnTo>
                <a:lnTo>
                  <a:pt x="573725" y="0"/>
                </a:lnTo>
                <a:lnTo>
                  <a:pt x="1147450" y="333803"/>
                </a:lnTo>
                <a:lnTo>
                  <a:pt x="1147450" y="1001411"/>
                </a:lnTo>
                <a:lnTo>
                  <a:pt x="573725" y="1335215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514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0" spc="340">
                <a:solidFill>
                  <a:srgbClr val="FFFFFF"/>
                </a:solidFill>
              </a:rPr>
              <a:t>MODA</a:t>
            </a:r>
            <a:r>
              <a:rPr dirty="0" sz="7500" spc="-185">
                <a:solidFill>
                  <a:srgbClr val="FFFFFF"/>
                </a:solidFill>
              </a:rPr>
              <a:t>L</a:t>
            </a:r>
            <a:r>
              <a:rPr dirty="0" sz="7500" spc="645">
                <a:solidFill>
                  <a:srgbClr val="FFFFFF"/>
                </a:solidFill>
              </a:rPr>
              <a:t> </a:t>
            </a:r>
            <a:r>
              <a:rPr dirty="0" sz="7500" spc="165">
                <a:solidFill>
                  <a:srgbClr val="FFFFFF"/>
                </a:solidFill>
              </a:rPr>
              <a:t>VENTUR</a:t>
            </a:r>
            <a:r>
              <a:rPr dirty="0" sz="7500" spc="-360">
                <a:solidFill>
                  <a:srgbClr val="FFFFFF"/>
                </a:solidFill>
              </a:rPr>
              <a:t>A</a:t>
            </a:r>
            <a:endParaRPr sz="7500"/>
          </a:p>
        </p:txBody>
      </p:sp>
      <p:sp>
        <p:nvSpPr>
          <p:cNvPr id="7" name="object 7" descr=""/>
          <p:cNvSpPr txBox="1"/>
          <p:nvPr/>
        </p:nvSpPr>
        <p:spPr>
          <a:xfrm>
            <a:off x="614155" y="3076117"/>
            <a:ext cx="15278735" cy="46539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6992620">
              <a:lnSpc>
                <a:spcPct val="131300"/>
              </a:lnSpc>
              <a:spcBef>
                <a:spcPts val="95"/>
              </a:spcBef>
            </a:pPr>
            <a:r>
              <a:rPr dirty="0" sz="2000" spc="250">
                <a:solidFill>
                  <a:srgbClr val="FFFFFF"/>
                </a:solidFill>
                <a:latin typeface="Trebuchet MS"/>
                <a:cs typeface="Trebuchet MS"/>
              </a:rPr>
              <a:t>Modal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ventura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25">
                <a:solidFill>
                  <a:srgbClr val="FFFFFF"/>
                </a:solidFill>
                <a:latin typeface="Trebuchet MS"/>
                <a:cs typeface="Trebuchet MS"/>
              </a:rPr>
              <a:t>bentuk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35">
                <a:solidFill>
                  <a:srgbClr val="FFFFFF"/>
                </a:solidFill>
                <a:latin typeface="Trebuchet MS"/>
                <a:cs typeface="Trebuchet MS"/>
              </a:rPr>
              <a:t>pendanaan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45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FFFFFF"/>
                </a:solidFill>
                <a:latin typeface="Trebuchet MS"/>
                <a:cs typeface="Trebuchet MS"/>
              </a:rPr>
              <a:t>berbentuk </a:t>
            </a:r>
            <a:r>
              <a:rPr dirty="0" sz="2000" spc="130">
                <a:solidFill>
                  <a:srgbClr val="FFFFFF"/>
                </a:solidFill>
                <a:latin typeface="Trebuchet MS"/>
                <a:cs typeface="Trebuchet MS"/>
              </a:rPr>
              <a:t>pemberian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FFFFFF"/>
                </a:solidFill>
                <a:latin typeface="Trebuchet MS"/>
                <a:cs typeface="Trebuchet MS"/>
              </a:rPr>
              <a:t>bantuan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30">
                <a:solidFill>
                  <a:srgbClr val="FFFFFF"/>
                </a:solidFill>
                <a:latin typeface="Trebuchet MS"/>
                <a:cs typeface="Trebuchet MS"/>
              </a:rPr>
              <a:t>modal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dalam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35">
                <a:solidFill>
                  <a:srgbClr val="FFFFFF"/>
                </a:solidFill>
                <a:latin typeface="Trebuchet MS"/>
                <a:cs typeface="Trebuchet MS"/>
              </a:rPr>
              <a:t>rangka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40">
                <a:solidFill>
                  <a:srgbClr val="FFFFFF"/>
                </a:solidFill>
                <a:latin typeface="Trebuchet MS"/>
                <a:cs typeface="Trebuchet MS"/>
              </a:rPr>
              <a:t>investasi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FFFFFF"/>
                </a:solidFill>
                <a:latin typeface="Trebuchet MS"/>
                <a:cs typeface="Trebuchet MS"/>
              </a:rPr>
              <a:t>kepada </a:t>
            </a:r>
            <a:r>
              <a:rPr dirty="0" sz="2000" spc="135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90">
                <a:solidFill>
                  <a:srgbClr val="FFFFFF"/>
                </a:solidFill>
                <a:latin typeface="Trebuchet MS"/>
                <a:cs typeface="Trebuchet MS"/>
              </a:rPr>
              <a:t>swasta.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14">
                <a:solidFill>
                  <a:srgbClr val="FFFFFF"/>
                </a:solidFill>
                <a:latin typeface="Trebuchet MS"/>
                <a:cs typeface="Trebuchet MS"/>
              </a:rPr>
              <a:t>Tujuan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30">
                <a:solidFill>
                  <a:srgbClr val="FFFFFF"/>
                </a:solidFill>
                <a:latin typeface="Trebuchet MS"/>
                <a:cs typeface="Trebuchet MS"/>
              </a:rPr>
              <a:t>modal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ventura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14">
                <a:solidFill>
                  <a:srgbClr val="FFFFFF"/>
                </a:solidFill>
                <a:latin typeface="Trebuchet MS"/>
                <a:cs typeface="Trebuchet MS"/>
              </a:rPr>
              <a:t>membantu </a:t>
            </a:r>
            <a:r>
              <a:rPr dirty="0" sz="2000" spc="145">
                <a:solidFill>
                  <a:srgbClr val="FFFFFF"/>
                </a:solidFill>
                <a:latin typeface="Trebuchet MS"/>
                <a:cs typeface="Trebuchet MS"/>
              </a:rPr>
              <a:t>sebuah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65">
                <a:solidFill>
                  <a:srgbClr val="FFFFFF"/>
                </a:solidFill>
                <a:latin typeface="Trebuchet MS"/>
                <a:cs typeface="Trebuchet MS"/>
              </a:rPr>
              <a:t>bisnis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50">
                <a:solidFill>
                  <a:srgbClr val="FFFFFF"/>
                </a:solidFill>
                <a:latin typeface="Trebuchet MS"/>
                <a:cs typeface="Trebuchet MS"/>
              </a:rPr>
              <a:t>berkembang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25">
                <a:solidFill>
                  <a:srgbClr val="FFFFFF"/>
                </a:solidFill>
                <a:latin typeface="Trebuchet MS"/>
                <a:cs typeface="Trebuchet MS"/>
              </a:rPr>
              <a:t>dimana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ketika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35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10">
                <a:solidFill>
                  <a:srgbClr val="FFFFFF"/>
                </a:solidFill>
                <a:latin typeface="Trebuchet MS"/>
                <a:cs typeface="Trebuchet MS"/>
              </a:rPr>
              <a:t>tersebut meraih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35">
                <a:solidFill>
                  <a:srgbClr val="FFFFFF"/>
                </a:solidFill>
                <a:latin typeface="Trebuchet MS"/>
                <a:cs typeface="Trebuchet MS"/>
              </a:rPr>
              <a:t>kesuksesan,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FFFFFF"/>
                </a:solidFill>
                <a:latin typeface="Trebuchet MS"/>
                <a:cs typeface="Trebuchet MS"/>
              </a:rPr>
              <a:t>pihak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35">
                <a:solidFill>
                  <a:srgbClr val="FFFFFF"/>
                </a:solidFill>
                <a:latin typeface="Trebuchet MS"/>
                <a:cs typeface="Trebuchet MS"/>
              </a:rPr>
              <a:t>investor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0">
                <a:solidFill>
                  <a:srgbClr val="FFFFFF"/>
                </a:solidFill>
                <a:latin typeface="Trebuchet MS"/>
                <a:cs typeface="Trebuchet MS"/>
              </a:rPr>
              <a:t>juga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10">
                <a:solidFill>
                  <a:srgbClr val="FFFFFF"/>
                </a:solidFill>
                <a:latin typeface="Trebuchet MS"/>
                <a:cs typeface="Trebuchet MS"/>
              </a:rPr>
              <a:t>akan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14">
                <a:solidFill>
                  <a:srgbClr val="FFFFFF"/>
                </a:solidFill>
                <a:latin typeface="Trebuchet MS"/>
                <a:cs typeface="Trebuchet MS"/>
              </a:rPr>
              <a:t>mendapat </a:t>
            </a:r>
            <a:r>
              <a:rPr dirty="0" sz="2000" spc="110">
                <a:solidFill>
                  <a:srgbClr val="FFFFFF"/>
                </a:solidFill>
                <a:latin typeface="Trebuchet MS"/>
                <a:cs typeface="Trebuchet MS"/>
              </a:rPr>
              <a:t>keuntungan.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2000">
              <a:latin typeface="Trebuchet MS"/>
              <a:cs typeface="Trebuchet MS"/>
            </a:endParaRPr>
          </a:p>
          <a:p>
            <a:pPr marL="6856095" marR="5080">
              <a:lnSpc>
                <a:spcPct val="131300"/>
              </a:lnSpc>
              <a:spcBef>
                <a:spcPts val="5"/>
              </a:spcBef>
            </a:pPr>
            <a:r>
              <a:rPr dirty="0" sz="2000" spc="150">
                <a:solidFill>
                  <a:srgbClr val="FFFFFF"/>
                </a:solidFill>
                <a:latin typeface="Trebuchet MS"/>
                <a:cs typeface="Trebuchet MS"/>
              </a:rPr>
              <a:t>Selain</a:t>
            </a:r>
            <a:r>
              <a:rPr dirty="0" sz="2000" spc="3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FFFFFF"/>
                </a:solidFill>
                <a:latin typeface="Trebuchet MS"/>
                <a:cs typeface="Trebuchet MS"/>
              </a:rPr>
              <a:t>itu,</a:t>
            </a:r>
            <a:r>
              <a:rPr dirty="0" sz="2000" spc="3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95">
                <a:solidFill>
                  <a:srgbClr val="FFFFFF"/>
                </a:solidFill>
                <a:latin typeface="Trebuchet MS"/>
                <a:cs typeface="Trebuchet MS"/>
              </a:rPr>
              <a:t>manfaat</a:t>
            </a:r>
            <a:r>
              <a:rPr dirty="0" sz="2000" spc="3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30">
                <a:solidFill>
                  <a:srgbClr val="FFFFFF"/>
                </a:solidFill>
                <a:latin typeface="Trebuchet MS"/>
                <a:cs typeface="Trebuchet MS"/>
              </a:rPr>
              <a:t>modal</a:t>
            </a:r>
            <a:r>
              <a:rPr dirty="0" sz="2000" spc="3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ventura</a:t>
            </a:r>
            <a:r>
              <a:rPr dirty="0" sz="2000" spc="3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dirty="0" sz="2000" spc="3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30">
                <a:solidFill>
                  <a:srgbClr val="FFFFFF"/>
                </a:solidFill>
                <a:latin typeface="Trebuchet MS"/>
                <a:cs typeface="Trebuchet MS"/>
              </a:rPr>
              <a:t>memberikan</a:t>
            </a:r>
            <a:r>
              <a:rPr dirty="0" sz="2000" spc="3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10">
                <a:solidFill>
                  <a:srgbClr val="FFFFFF"/>
                </a:solidFill>
                <a:latin typeface="Trebuchet MS"/>
                <a:cs typeface="Trebuchet MS"/>
              </a:rPr>
              <a:t>bantuan </a:t>
            </a:r>
            <a:r>
              <a:rPr dirty="0" sz="2000" spc="130">
                <a:solidFill>
                  <a:srgbClr val="FFFFFF"/>
                </a:solidFill>
                <a:latin typeface="Trebuchet MS"/>
                <a:cs typeface="Trebuchet MS"/>
              </a:rPr>
              <a:t>modal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30">
                <a:solidFill>
                  <a:srgbClr val="FFFFFF"/>
                </a:solidFill>
                <a:latin typeface="Trebuchet MS"/>
                <a:cs typeface="Trebuchet MS"/>
              </a:rPr>
              <a:t>kepada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35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25">
                <a:solidFill>
                  <a:srgbClr val="FFFFFF"/>
                </a:solidFill>
                <a:latin typeface="Trebuchet MS"/>
                <a:cs typeface="Trebuchet MS"/>
              </a:rPr>
              <a:t>swasta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14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14">
                <a:solidFill>
                  <a:srgbClr val="FFFFFF"/>
                </a:solidFill>
                <a:latin typeface="Trebuchet MS"/>
                <a:cs typeface="Trebuchet MS"/>
              </a:rPr>
              <a:t>mewujudkan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55">
                <a:solidFill>
                  <a:srgbClr val="FFFFFF"/>
                </a:solidFill>
                <a:latin typeface="Trebuchet MS"/>
                <a:cs typeface="Trebuchet MS"/>
              </a:rPr>
              <a:t>bisnis </a:t>
            </a:r>
            <a:r>
              <a:rPr dirty="0" sz="2000" spc="80">
                <a:solidFill>
                  <a:srgbClr val="FFFFFF"/>
                </a:solidFill>
                <a:latin typeface="Trebuchet MS"/>
                <a:cs typeface="Trebuchet MS"/>
              </a:rPr>
              <a:t>mereka.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25">
                <a:solidFill>
                  <a:srgbClr val="FFFFFF"/>
                </a:solidFill>
                <a:latin typeface="Trebuchet MS"/>
                <a:cs typeface="Trebuchet MS"/>
              </a:rPr>
              <a:t>Berikut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30">
                <a:solidFill>
                  <a:srgbClr val="FFFFFF"/>
                </a:solidFill>
                <a:latin typeface="Trebuchet MS"/>
                <a:cs typeface="Trebuchet MS"/>
              </a:rPr>
              <a:t>beberapa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75">
                <a:solidFill>
                  <a:srgbClr val="FFFFFF"/>
                </a:solidFill>
                <a:latin typeface="Trebuchet MS"/>
                <a:cs typeface="Trebuchet MS"/>
              </a:rPr>
              <a:t>hal</a:t>
            </a:r>
            <a:r>
              <a:rPr dirty="0" sz="2000" spc="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95">
                <a:solidFill>
                  <a:srgbClr val="FFFFFF"/>
                </a:solidFill>
                <a:latin typeface="Trebuchet MS"/>
                <a:cs typeface="Trebuchet MS"/>
              </a:rPr>
              <a:t>lain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45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0">
                <a:solidFill>
                  <a:srgbClr val="FFFFFF"/>
                </a:solidFill>
                <a:latin typeface="Trebuchet MS"/>
                <a:cs typeface="Trebuchet MS"/>
              </a:rPr>
              <a:t>menjadi</a:t>
            </a:r>
            <a:r>
              <a:rPr dirty="0" sz="2000" spc="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95">
                <a:solidFill>
                  <a:srgbClr val="FFFFFF"/>
                </a:solidFill>
                <a:latin typeface="Trebuchet MS"/>
                <a:cs typeface="Trebuchet MS"/>
              </a:rPr>
              <a:t>manfaat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10">
                <a:solidFill>
                  <a:srgbClr val="FFFFFF"/>
                </a:solidFill>
                <a:latin typeface="Trebuchet MS"/>
                <a:cs typeface="Trebuchet MS"/>
              </a:rPr>
              <a:t>modal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ventura</a:t>
            </a:r>
            <a:r>
              <a:rPr dirty="0" sz="2000" spc="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55">
                <a:solidFill>
                  <a:srgbClr val="FFFFFF"/>
                </a:solidFill>
                <a:latin typeface="Trebuchet MS"/>
                <a:cs typeface="Trebuchet MS"/>
              </a:rPr>
              <a:t>adalah:</a:t>
            </a:r>
            <a:endParaRPr sz="2000">
              <a:latin typeface="Trebuchet MS"/>
              <a:cs typeface="Trebuchet MS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5540743" y="7180291"/>
            <a:ext cx="3077845" cy="3107055"/>
            <a:chOff x="5540743" y="7180291"/>
            <a:chExt cx="3077845" cy="3107055"/>
          </a:xfrm>
        </p:grpSpPr>
        <p:sp>
          <p:nvSpPr>
            <p:cNvPr id="9" name="object 9" descr=""/>
            <p:cNvSpPr/>
            <p:nvPr/>
          </p:nvSpPr>
          <p:spPr>
            <a:xfrm>
              <a:off x="5540743" y="7180291"/>
              <a:ext cx="2701925" cy="3107055"/>
            </a:xfrm>
            <a:custGeom>
              <a:avLst/>
              <a:gdLst/>
              <a:ahLst/>
              <a:cxnLst/>
              <a:rect l="l" t="t" r="r" b="b"/>
              <a:pathLst>
                <a:path w="2701925" h="3107054">
                  <a:moveTo>
                    <a:pt x="1414696" y="3106707"/>
                  </a:moveTo>
                  <a:lnTo>
                    <a:pt x="1287043" y="3106707"/>
                  </a:lnTo>
                  <a:lnTo>
                    <a:pt x="0" y="2357881"/>
                  </a:lnTo>
                  <a:lnTo>
                    <a:pt x="0" y="785960"/>
                  </a:lnTo>
                  <a:lnTo>
                    <a:pt x="1350869" y="0"/>
                  </a:lnTo>
                  <a:lnTo>
                    <a:pt x="2701739" y="785960"/>
                  </a:lnTo>
                  <a:lnTo>
                    <a:pt x="2701739" y="2357881"/>
                  </a:lnTo>
                  <a:lnTo>
                    <a:pt x="1414696" y="3106707"/>
                  </a:lnTo>
                  <a:close/>
                </a:path>
              </a:pathLst>
            </a:custGeom>
            <a:solidFill>
              <a:srgbClr val="6D2932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7470880" y="8988918"/>
              <a:ext cx="1147445" cy="1298575"/>
            </a:xfrm>
            <a:custGeom>
              <a:avLst/>
              <a:gdLst/>
              <a:ahLst/>
              <a:cxnLst/>
              <a:rect l="l" t="t" r="r" b="b"/>
              <a:pathLst>
                <a:path w="1147445" h="1298575">
                  <a:moveTo>
                    <a:pt x="637551" y="1298080"/>
                  </a:moveTo>
                  <a:lnTo>
                    <a:pt x="509899" y="1298080"/>
                  </a:lnTo>
                  <a:lnTo>
                    <a:pt x="0" y="1001411"/>
                  </a:lnTo>
                  <a:lnTo>
                    <a:pt x="0" y="333803"/>
                  </a:lnTo>
                  <a:lnTo>
                    <a:pt x="573725" y="0"/>
                  </a:lnTo>
                  <a:lnTo>
                    <a:pt x="1147450" y="333803"/>
                  </a:lnTo>
                  <a:lnTo>
                    <a:pt x="1147450" y="1001411"/>
                  </a:lnTo>
                  <a:lnTo>
                    <a:pt x="637551" y="1298080"/>
                  </a:lnTo>
                  <a:close/>
                </a:path>
              </a:pathLst>
            </a:custGeom>
            <a:solidFill>
              <a:srgbClr val="8E3C46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/>
          <p:nvPr/>
        </p:nvSpPr>
        <p:spPr>
          <a:xfrm>
            <a:off x="16511283" y="399985"/>
            <a:ext cx="1247140" cy="1160780"/>
          </a:xfrm>
          <a:custGeom>
            <a:avLst/>
            <a:gdLst/>
            <a:ahLst/>
            <a:cxnLst/>
            <a:rect l="l" t="t" r="r" b="b"/>
            <a:pathLst>
              <a:path w="1247140" h="1160780">
                <a:moveTo>
                  <a:pt x="1246682" y="290144"/>
                </a:moveTo>
                <a:lnTo>
                  <a:pt x="748004" y="0"/>
                </a:lnTo>
                <a:lnTo>
                  <a:pt x="249339" y="290144"/>
                </a:lnTo>
                <a:lnTo>
                  <a:pt x="249339" y="580275"/>
                </a:lnTo>
                <a:lnTo>
                  <a:pt x="0" y="725347"/>
                </a:lnTo>
                <a:lnTo>
                  <a:pt x="0" y="1015479"/>
                </a:lnTo>
                <a:lnTo>
                  <a:pt x="249339" y="1160551"/>
                </a:lnTo>
                <a:lnTo>
                  <a:pt x="498665" y="1015492"/>
                </a:lnTo>
                <a:lnTo>
                  <a:pt x="748004" y="1160551"/>
                </a:lnTo>
                <a:lnTo>
                  <a:pt x="1246682" y="870419"/>
                </a:lnTo>
                <a:lnTo>
                  <a:pt x="1246682" y="290144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14397386" y="0"/>
            <a:ext cx="3928745" cy="6537959"/>
            <a:chOff x="14397386" y="0"/>
            <a:chExt cx="3928745" cy="6537959"/>
          </a:xfrm>
        </p:grpSpPr>
        <p:sp>
          <p:nvSpPr>
            <p:cNvPr id="4" name="object 4" descr=""/>
            <p:cNvSpPr/>
            <p:nvPr/>
          </p:nvSpPr>
          <p:spPr>
            <a:xfrm>
              <a:off x="15468674" y="460992"/>
              <a:ext cx="2819400" cy="6038850"/>
            </a:xfrm>
            <a:custGeom>
              <a:avLst/>
              <a:gdLst/>
              <a:ahLst/>
              <a:cxnLst/>
              <a:rect l="l" t="t" r="r" b="b"/>
              <a:pathLst>
                <a:path w="2819400" h="6038850">
                  <a:moveTo>
                    <a:pt x="2819325" y="5908419"/>
                  </a:moveTo>
                  <a:lnTo>
                    <a:pt x="2595148" y="6038849"/>
                  </a:lnTo>
                </a:path>
                <a:path w="2819400" h="6038850">
                  <a:moveTo>
                    <a:pt x="2594636" y="6038849"/>
                  </a:moveTo>
                  <a:lnTo>
                    <a:pt x="0" y="4529248"/>
                  </a:lnTo>
                  <a:lnTo>
                    <a:pt x="7" y="1509745"/>
                  </a:lnTo>
                  <a:lnTo>
                    <a:pt x="2594892" y="0"/>
                  </a:lnTo>
                  <a:lnTo>
                    <a:pt x="2819325" y="130579"/>
                  </a:lnTo>
                </a:path>
              </a:pathLst>
            </a:custGeom>
            <a:ln w="76199">
              <a:solidFill>
                <a:srgbClr val="8E3C4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397381" y="11"/>
              <a:ext cx="3890645" cy="5143500"/>
            </a:xfrm>
            <a:custGeom>
              <a:avLst/>
              <a:gdLst/>
              <a:ahLst/>
              <a:cxnLst/>
              <a:rect l="l" t="t" r="r" b="b"/>
              <a:pathLst>
                <a:path w="3890644" h="5143500">
                  <a:moveTo>
                    <a:pt x="3890619" y="0"/>
                  </a:moveTo>
                  <a:lnTo>
                    <a:pt x="0" y="0"/>
                  </a:lnTo>
                  <a:lnTo>
                    <a:pt x="0" y="1855711"/>
                  </a:lnTo>
                  <a:lnTo>
                    <a:pt x="1393558" y="2666530"/>
                  </a:lnTo>
                  <a:lnTo>
                    <a:pt x="1188872" y="2785618"/>
                  </a:lnTo>
                  <a:lnTo>
                    <a:pt x="1188872" y="4357535"/>
                  </a:lnTo>
                  <a:lnTo>
                    <a:pt x="2539746" y="5143500"/>
                  </a:lnTo>
                  <a:lnTo>
                    <a:pt x="3890607" y="4357535"/>
                  </a:lnTo>
                  <a:lnTo>
                    <a:pt x="3890607" y="2785618"/>
                  </a:lnTo>
                  <a:lnTo>
                    <a:pt x="3766667" y="2713520"/>
                  </a:lnTo>
                  <a:lnTo>
                    <a:pt x="3890619" y="2641396"/>
                  </a:lnTo>
                  <a:lnTo>
                    <a:pt x="3890619" y="0"/>
                  </a:lnTo>
                  <a:close/>
                </a:path>
              </a:pathLst>
            </a:custGeom>
            <a:solidFill>
              <a:srgbClr val="6D2932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242374" y="2967119"/>
            <a:ext cx="1572895" cy="1830070"/>
          </a:xfrm>
          <a:custGeom>
            <a:avLst/>
            <a:gdLst/>
            <a:ahLst/>
            <a:cxnLst/>
            <a:rect l="l" t="t" r="r" b="b"/>
            <a:pathLst>
              <a:path w="1572895" h="1830070">
                <a:moveTo>
                  <a:pt x="786325" y="1829994"/>
                </a:moveTo>
                <a:lnTo>
                  <a:pt x="0" y="1372495"/>
                </a:lnTo>
                <a:lnTo>
                  <a:pt x="0" y="457498"/>
                </a:lnTo>
                <a:lnTo>
                  <a:pt x="786325" y="0"/>
                </a:lnTo>
                <a:lnTo>
                  <a:pt x="1572651" y="457498"/>
                </a:lnTo>
                <a:lnTo>
                  <a:pt x="1572651" y="1372495"/>
                </a:lnTo>
                <a:lnTo>
                  <a:pt x="786325" y="1829994"/>
                </a:lnTo>
                <a:close/>
              </a:path>
            </a:pathLst>
          </a:custGeom>
          <a:solidFill>
            <a:srgbClr val="6D2932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3784871" y="9523042"/>
            <a:ext cx="1572895" cy="764540"/>
          </a:xfrm>
          <a:custGeom>
            <a:avLst/>
            <a:gdLst/>
            <a:ahLst/>
            <a:cxnLst/>
            <a:rect l="l" t="t" r="r" b="b"/>
            <a:pathLst>
              <a:path w="1572895" h="764540">
                <a:moveTo>
                  <a:pt x="1572651" y="763957"/>
                </a:moveTo>
                <a:lnTo>
                  <a:pt x="0" y="763957"/>
                </a:lnTo>
                <a:lnTo>
                  <a:pt x="0" y="457498"/>
                </a:lnTo>
                <a:lnTo>
                  <a:pt x="786325" y="0"/>
                </a:lnTo>
                <a:lnTo>
                  <a:pt x="1572651" y="457498"/>
                </a:lnTo>
                <a:lnTo>
                  <a:pt x="1572651" y="763957"/>
                </a:lnTo>
                <a:close/>
              </a:path>
            </a:pathLst>
          </a:custGeom>
          <a:solidFill>
            <a:srgbClr val="6D2932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809727" y="1366387"/>
            <a:ext cx="3175635" cy="850265"/>
          </a:xfrm>
          <a:prstGeom prst="rect">
            <a:avLst/>
          </a:prstGeom>
        </p:spPr>
        <p:txBody>
          <a:bodyPr wrap="square" lIns="0" tIns="132715" rIns="0" bIns="0" rtlCol="0" vert="horz">
            <a:spAutoFit/>
          </a:bodyPr>
          <a:lstStyle/>
          <a:p>
            <a:pPr marL="553720" marR="5080" indent="-541655">
              <a:lnSpc>
                <a:spcPct val="74600"/>
              </a:lnSpc>
              <a:spcBef>
                <a:spcPts val="1045"/>
              </a:spcBef>
            </a:pPr>
            <a:r>
              <a:rPr dirty="0" sz="3100" spc="-25">
                <a:solidFill>
                  <a:srgbClr val="6D2932"/>
                </a:solidFill>
                <a:latin typeface="Trebuchet MS"/>
                <a:cs typeface="Trebuchet MS"/>
              </a:rPr>
              <a:t>Pemasaran</a:t>
            </a:r>
            <a:r>
              <a:rPr dirty="0" sz="3100" spc="-75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3100" spc="-85">
                <a:solidFill>
                  <a:srgbClr val="6D2932"/>
                </a:solidFill>
                <a:latin typeface="Trebuchet MS"/>
                <a:cs typeface="Trebuchet MS"/>
              </a:rPr>
              <a:t>produk </a:t>
            </a:r>
            <a:r>
              <a:rPr dirty="0" sz="3100" spc="-70">
                <a:solidFill>
                  <a:srgbClr val="6D2932"/>
                </a:solidFill>
                <a:latin typeface="Trebuchet MS"/>
                <a:cs typeface="Trebuchet MS"/>
              </a:rPr>
              <a:t>lebih</a:t>
            </a:r>
            <a:r>
              <a:rPr dirty="0" sz="3100" spc="-120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3100" spc="-10">
                <a:solidFill>
                  <a:srgbClr val="6D2932"/>
                </a:solidFill>
                <a:latin typeface="Trebuchet MS"/>
                <a:cs typeface="Trebuchet MS"/>
              </a:rPr>
              <a:t>efisien</a:t>
            </a:r>
            <a:endParaRPr sz="31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1799717" y="1369452"/>
            <a:ext cx="3667125" cy="85026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3250"/>
              </a:lnSpc>
              <a:spcBef>
                <a:spcPts val="100"/>
              </a:spcBef>
            </a:pPr>
            <a:r>
              <a:rPr dirty="0" sz="3100" spc="-10">
                <a:solidFill>
                  <a:srgbClr val="6D2932"/>
                </a:solidFill>
              </a:rPr>
              <a:t>Meningkatkan</a:t>
            </a:r>
            <a:endParaRPr sz="3100"/>
          </a:p>
          <a:p>
            <a:pPr algn="ctr">
              <a:lnSpc>
                <a:spcPts val="3250"/>
              </a:lnSpc>
            </a:pPr>
            <a:r>
              <a:rPr dirty="0" sz="3100" spc="-10">
                <a:solidFill>
                  <a:srgbClr val="6D2932"/>
                </a:solidFill>
              </a:rPr>
              <a:t>likuiditas</a:t>
            </a:r>
            <a:r>
              <a:rPr dirty="0" sz="3100" spc="-145">
                <a:solidFill>
                  <a:srgbClr val="6D2932"/>
                </a:solidFill>
              </a:rPr>
              <a:t> </a:t>
            </a:r>
            <a:r>
              <a:rPr dirty="0" sz="3100" spc="-45">
                <a:solidFill>
                  <a:srgbClr val="6D2932"/>
                </a:solidFill>
              </a:rPr>
              <a:t>perusahaan</a:t>
            </a:r>
            <a:endParaRPr sz="3100"/>
          </a:p>
        </p:txBody>
      </p:sp>
      <p:sp>
        <p:nvSpPr>
          <p:cNvPr id="10" name="object 10" descr=""/>
          <p:cNvSpPr txBox="1"/>
          <p:nvPr/>
        </p:nvSpPr>
        <p:spPr>
          <a:xfrm>
            <a:off x="6382899" y="1369452"/>
            <a:ext cx="3856354" cy="850265"/>
          </a:xfrm>
          <a:prstGeom prst="rect">
            <a:avLst/>
          </a:prstGeom>
        </p:spPr>
        <p:txBody>
          <a:bodyPr wrap="square" lIns="0" tIns="132715" rIns="0" bIns="0" rtlCol="0" vert="horz">
            <a:spAutoFit/>
          </a:bodyPr>
          <a:lstStyle/>
          <a:p>
            <a:pPr marL="1444625" marR="5080" indent="-1432560">
              <a:lnSpc>
                <a:spcPct val="74600"/>
              </a:lnSpc>
              <a:spcBef>
                <a:spcPts val="1045"/>
              </a:spcBef>
            </a:pPr>
            <a:r>
              <a:rPr dirty="0" sz="3100">
                <a:solidFill>
                  <a:srgbClr val="6D2932"/>
                </a:solidFill>
                <a:latin typeface="Trebuchet MS"/>
                <a:cs typeface="Trebuchet MS"/>
              </a:rPr>
              <a:t>Meningkatkan</a:t>
            </a:r>
            <a:r>
              <a:rPr dirty="0" sz="3100" spc="325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3100" spc="-50">
                <a:solidFill>
                  <a:srgbClr val="6D2932"/>
                </a:solidFill>
                <a:latin typeface="Trebuchet MS"/>
                <a:cs typeface="Trebuchet MS"/>
              </a:rPr>
              <a:t>potensi </a:t>
            </a:r>
            <a:r>
              <a:rPr dirty="0" sz="3100" spc="-10">
                <a:solidFill>
                  <a:srgbClr val="6D2932"/>
                </a:solidFill>
                <a:latin typeface="Trebuchet MS"/>
                <a:cs typeface="Trebuchet MS"/>
              </a:rPr>
              <a:t>usaha</a:t>
            </a:r>
            <a:endParaRPr sz="3100">
              <a:latin typeface="Trebuchet MS"/>
              <a:cs typeface="Trebuchet MS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57753" y="2828761"/>
            <a:ext cx="3886200" cy="5892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700" marR="5080" indent="-635">
              <a:lnSpc>
                <a:spcPct val="131000"/>
              </a:lnSpc>
              <a:spcBef>
                <a:spcPts val="95"/>
              </a:spcBef>
            </a:pPr>
            <a:r>
              <a:rPr dirty="0" sz="2100" spc="140">
                <a:solidFill>
                  <a:srgbClr val="2E0C11"/>
                </a:solidFill>
                <a:latin typeface="Trebuchet MS"/>
                <a:cs typeface="Trebuchet MS"/>
              </a:rPr>
              <a:t>Pada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05">
                <a:solidFill>
                  <a:srgbClr val="2E0C11"/>
                </a:solidFill>
                <a:latin typeface="Trebuchet MS"/>
                <a:cs typeface="Trebuchet MS"/>
              </a:rPr>
              <a:t>umumnya,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75">
                <a:solidFill>
                  <a:srgbClr val="2E0C11"/>
                </a:solidFill>
                <a:latin typeface="Trebuchet MS"/>
                <a:cs typeface="Trebuchet MS"/>
              </a:rPr>
              <a:t>proses </a:t>
            </a:r>
            <a:r>
              <a:rPr dirty="0" sz="2100" spc="145">
                <a:solidFill>
                  <a:srgbClr val="2E0C11"/>
                </a:solidFill>
                <a:latin typeface="Trebuchet MS"/>
                <a:cs typeface="Trebuchet MS"/>
              </a:rPr>
              <a:t>pemasaran</a:t>
            </a:r>
            <a:r>
              <a:rPr dirty="0" sz="21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25">
                <a:solidFill>
                  <a:srgbClr val="2E0C11"/>
                </a:solidFill>
                <a:latin typeface="Trebuchet MS"/>
                <a:cs typeface="Trebuchet MS"/>
              </a:rPr>
              <a:t>untuk</a:t>
            </a:r>
            <a:r>
              <a:rPr dirty="0" sz="2100" spc="32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45">
                <a:solidFill>
                  <a:srgbClr val="2E0C11"/>
                </a:solidFill>
                <a:latin typeface="Trebuchet MS"/>
                <a:cs typeface="Trebuchet MS"/>
              </a:rPr>
              <a:t>sebuah </a:t>
            </a:r>
            <a:r>
              <a:rPr dirty="0" sz="2100" spc="175">
                <a:solidFill>
                  <a:srgbClr val="2E0C11"/>
                </a:solidFill>
                <a:latin typeface="Trebuchet MS"/>
                <a:cs typeface="Trebuchet MS"/>
              </a:rPr>
              <a:t>bisnis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20">
                <a:solidFill>
                  <a:srgbClr val="2E0C11"/>
                </a:solidFill>
                <a:latin typeface="Trebuchet MS"/>
                <a:cs typeface="Trebuchet MS"/>
              </a:rPr>
              <a:t>baru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20">
                <a:solidFill>
                  <a:srgbClr val="2E0C11"/>
                </a:solidFill>
                <a:latin typeface="Trebuchet MS"/>
                <a:cs typeface="Trebuchet MS"/>
              </a:rPr>
              <a:t>aku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55">
                <a:solidFill>
                  <a:srgbClr val="2E0C11"/>
                </a:solidFill>
                <a:latin typeface="Trebuchet MS"/>
                <a:cs typeface="Trebuchet MS"/>
              </a:rPr>
              <a:t>cenderung </a:t>
            </a:r>
            <a:r>
              <a:rPr dirty="0" sz="2100" spc="114">
                <a:solidFill>
                  <a:srgbClr val="2E0C11"/>
                </a:solidFill>
                <a:latin typeface="Trebuchet MS"/>
                <a:cs typeface="Trebuchet MS"/>
              </a:rPr>
              <a:t>lebih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20">
                <a:solidFill>
                  <a:srgbClr val="2E0C11"/>
                </a:solidFill>
                <a:latin typeface="Trebuchet MS"/>
                <a:cs typeface="Trebuchet MS"/>
              </a:rPr>
              <a:t>sulit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30">
                <a:solidFill>
                  <a:srgbClr val="2E0C11"/>
                </a:solidFill>
                <a:latin typeface="Trebuchet MS"/>
                <a:cs typeface="Trebuchet MS"/>
              </a:rPr>
              <a:t>dan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45">
                <a:solidFill>
                  <a:srgbClr val="2E0C11"/>
                </a:solidFill>
                <a:latin typeface="Trebuchet MS"/>
                <a:cs typeface="Trebuchet MS"/>
              </a:rPr>
              <a:t>kurang </a:t>
            </a:r>
            <a:r>
              <a:rPr dirty="0" sz="2100" spc="110">
                <a:solidFill>
                  <a:srgbClr val="2E0C11"/>
                </a:solidFill>
                <a:latin typeface="Trebuchet MS"/>
                <a:cs typeface="Trebuchet MS"/>
              </a:rPr>
              <a:t>maksimal.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60">
                <a:solidFill>
                  <a:srgbClr val="2E0C11"/>
                </a:solidFill>
                <a:latin typeface="Trebuchet MS"/>
                <a:cs typeface="Trebuchet MS"/>
              </a:rPr>
              <a:t>Dalam</a:t>
            </a:r>
            <a:r>
              <a:rPr dirty="0" sz="2100" spc="32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80">
                <a:solidFill>
                  <a:srgbClr val="2E0C11"/>
                </a:solidFill>
                <a:latin typeface="Trebuchet MS"/>
                <a:cs typeface="Trebuchet MS"/>
              </a:rPr>
              <a:t>hal</a:t>
            </a:r>
            <a:r>
              <a:rPr dirty="0" sz="2100" spc="32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35">
                <a:solidFill>
                  <a:srgbClr val="2E0C11"/>
                </a:solidFill>
                <a:latin typeface="Trebuchet MS"/>
                <a:cs typeface="Trebuchet MS"/>
              </a:rPr>
              <a:t>ini, </a:t>
            </a:r>
            <a:r>
              <a:rPr dirty="0" sz="2100" spc="125">
                <a:solidFill>
                  <a:srgbClr val="2E0C11"/>
                </a:solidFill>
                <a:latin typeface="Trebuchet MS"/>
                <a:cs typeface="Trebuchet MS"/>
              </a:rPr>
              <a:t>salah</a:t>
            </a:r>
            <a:r>
              <a:rPr dirty="0" sz="2100" spc="32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25">
                <a:solidFill>
                  <a:srgbClr val="2E0C11"/>
                </a:solidFill>
                <a:latin typeface="Trebuchet MS"/>
                <a:cs typeface="Trebuchet MS"/>
              </a:rPr>
              <a:t>satu</a:t>
            </a:r>
            <a:r>
              <a:rPr dirty="0" sz="2100" spc="32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10">
                <a:solidFill>
                  <a:srgbClr val="2E0C11"/>
                </a:solidFill>
                <a:latin typeface="Trebuchet MS"/>
                <a:cs typeface="Trebuchet MS"/>
              </a:rPr>
              <a:t>manfaat</a:t>
            </a:r>
            <a:r>
              <a:rPr dirty="0" sz="2100" spc="33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90">
                <a:solidFill>
                  <a:srgbClr val="2E0C11"/>
                </a:solidFill>
                <a:latin typeface="Trebuchet MS"/>
                <a:cs typeface="Trebuchet MS"/>
              </a:rPr>
              <a:t>dari </a:t>
            </a:r>
            <a:r>
              <a:rPr dirty="0" sz="2100" spc="130">
                <a:solidFill>
                  <a:srgbClr val="2E0C11"/>
                </a:solidFill>
                <a:latin typeface="Trebuchet MS"/>
                <a:cs typeface="Trebuchet MS"/>
              </a:rPr>
              <a:t>menerima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45">
                <a:solidFill>
                  <a:srgbClr val="2E0C11"/>
                </a:solidFill>
                <a:latin typeface="Trebuchet MS"/>
                <a:cs typeface="Trebuchet MS"/>
              </a:rPr>
              <a:t>modal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05">
                <a:solidFill>
                  <a:srgbClr val="2E0C11"/>
                </a:solidFill>
                <a:latin typeface="Trebuchet MS"/>
                <a:cs typeface="Trebuchet MS"/>
              </a:rPr>
              <a:t>ventura </a:t>
            </a:r>
            <a:r>
              <a:rPr dirty="0" sz="2100" spc="114">
                <a:solidFill>
                  <a:srgbClr val="2E0C11"/>
                </a:solidFill>
                <a:latin typeface="Trebuchet MS"/>
                <a:cs typeface="Trebuchet MS"/>
              </a:rPr>
              <a:t>adalah</a:t>
            </a:r>
            <a:r>
              <a:rPr dirty="0" sz="2100" spc="32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40">
                <a:solidFill>
                  <a:srgbClr val="2E0C11"/>
                </a:solidFill>
                <a:latin typeface="Trebuchet MS"/>
                <a:cs typeface="Trebuchet MS"/>
              </a:rPr>
              <a:t>meningkatnya </a:t>
            </a:r>
            <a:r>
              <a:rPr dirty="0" sz="2100" spc="135">
                <a:solidFill>
                  <a:srgbClr val="2E0C11"/>
                </a:solidFill>
                <a:latin typeface="Trebuchet MS"/>
                <a:cs typeface="Trebuchet MS"/>
              </a:rPr>
              <a:t>kredibilitas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30">
                <a:solidFill>
                  <a:srgbClr val="2E0C11"/>
                </a:solidFill>
                <a:latin typeface="Trebuchet MS"/>
                <a:cs typeface="Trebuchet MS"/>
              </a:rPr>
              <a:t>dan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95">
                <a:solidFill>
                  <a:srgbClr val="2E0C11"/>
                </a:solidFill>
                <a:latin typeface="Trebuchet MS"/>
                <a:cs typeface="Trebuchet MS"/>
              </a:rPr>
              <a:t>citra </a:t>
            </a:r>
            <a:r>
              <a:rPr dirty="0" sz="2100" spc="155">
                <a:solidFill>
                  <a:srgbClr val="2E0C11"/>
                </a:solidFill>
                <a:latin typeface="Trebuchet MS"/>
                <a:cs typeface="Trebuchet MS"/>
              </a:rPr>
              <a:t>sebuah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35">
                <a:solidFill>
                  <a:srgbClr val="2E0C11"/>
                </a:solidFill>
                <a:latin typeface="Trebuchet MS"/>
                <a:cs typeface="Trebuchet MS"/>
              </a:rPr>
              <a:t>bisnis.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95">
                <a:solidFill>
                  <a:srgbClr val="2E0C11"/>
                </a:solidFill>
                <a:latin typeface="Trebuchet MS"/>
                <a:cs typeface="Trebuchet MS"/>
              </a:rPr>
              <a:t>Hal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20">
                <a:solidFill>
                  <a:srgbClr val="2E0C11"/>
                </a:solidFill>
                <a:latin typeface="Trebuchet MS"/>
                <a:cs typeface="Trebuchet MS"/>
              </a:rPr>
              <a:t>ini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90">
                <a:solidFill>
                  <a:srgbClr val="2E0C11"/>
                </a:solidFill>
                <a:latin typeface="Trebuchet MS"/>
                <a:cs typeface="Trebuchet MS"/>
              </a:rPr>
              <a:t>tentu </a:t>
            </a:r>
            <a:r>
              <a:rPr dirty="0" sz="2100" spc="125">
                <a:solidFill>
                  <a:srgbClr val="2E0C11"/>
                </a:solidFill>
                <a:latin typeface="Trebuchet MS"/>
                <a:cs typeface="Trebuchet MS"/>
              </a:rPr>
              <a:t>akan</a:t>
            </a:r>
            <a:r>
              <a:rPr dirty="0" sz="2100" spc="32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40">
                <a:solidFill>
                  <a:srgbClr val="2E0C11"/>
                </a:solidFill>
                <a:latin typeface="Trebuchet MS"/>
                <a:cs typeface="Trebuchet MS"/>
              </a:rPr>
              <a:t>berdampak</a:t>
            </a:r>
            <a:r>
              <a:rPr dirty="0" sz="2100" spc="32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14">
                <a:solidFill>
                  <a:srgbClr val="2E0C11"/>
                </a:solidFill>
                <a:latin typeface="Trebuchet MS"/>
                <a:cs typeface="Trebuchet MS"/>
              </a:rPr>
              <a:t>pada </a:t>
            </a:r>
            <a:r>
              <a:rPr dirty="0" sz="2100" spc="135">
                <a:solidFill>
                  <a:srgbClr val="2E0C11"/>
                </a:solidFill>
                <a:latin typeface="Trebuchet MS"/>
                <a:cs typeface="Trebuchet MS"/>
              </a:rPr>
              <a:t>strategi</a:t>
            </a:r>
            <a:r>
              <a:rPr dirty="0" sz="2100" spc="33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45">
                <a:solidFill>
                  <a:srgbClr val="2E0C11"/>
                </a:solidFill>
                <a:latin typeface="Trebuchet MS"/>
                <a:cs typeface="Trebuchet MS"/>
              </a:rPr>
              <a:t>pemasaran</a:t>
            </a:r>
            <a:r>
              <a:rPr dirty="0" sz="2100" spc="33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50">
                <a:solidFill>
                  <a:srgbClr val="2E0C11"/>
                </a:solidFill>
                <a:latin typeface="Trebuchet MS"/>
                <a:cs typeface="Trebuchet MS"/>
              </a:rPr>
              <a:t>produk </a:t>
            </a:r>
            <a:r>
              <a:rPr dirty="0" sz="2100" spc="160">
                <a:solidFill>
                  <a:srgbClr val="2E0C11"/>
                </a:solidFill>
                <a:latin typeface="Trebuchet MS"/>
                <a:cs typeface="Trebuchet MS"/>
              </a:rPr>
              <a:t>yang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25">
                <a:solidFill>
                  <a:srgbClr val="2E0C11"/>
                </a:solidFill>
                <a:latin typeface="Trebuchet MS"/>
                <a:cs typeface="Trebuchet MS"/>
              </a:rPr>
              <a:t>akan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95">
                <a:solidFill>
                  <a:srgbClr val="2E0C11"/>
                </a:solidFill>
                <a:latin typeface="Trebuchet MS"/>
                <a:cs typeface="Trebuchet MS"/>
              </a:rPr>
              <a:t>berjalan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60">
                <a:solidFill>
                  <a:srgbClr val="2E0C11"/>
                </a:solidFill>
                <a:latin typeface="Trebuchet MS"/>
                <a:cs typeface="Trebuchet MS"/>
              </a:rPr>
              <a:t>dengan </a:t>
            </a:r>
            <a:r>
              <a:rPr dirty="0" sz="2100" spc="114">
                <a:solidFill>
                  <a:srgbClr val="2E0C11"/>
                </a:solidFill>
                <a:latin typeface="Trebuchet MS"/>
                <a:cs typeface="Trebuchet MS"/>
              </a:rPr>
              <a:t>lebih</a:t>
            </a:r>
            <a:r>
              <a:rPr dirty="0" sz="2100" spc="32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40">
                <a:solidFill>
                  <a:srgbClr val="2E0C11"/>
                </a:solidFill>
                <a:latin typeface="Trebuchet MS"/>
                <a:cs typeface="Trebuchet MS"/>
              </a:rPr>
              <a:t>efisien</a:t>
            </a:r>
            <a:r>
              <a:rPr dirty="0" sz="2100" spc="33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30">
                <a:solidFill>
                  <a:srgbClr val="2E0C11"/>
                </a:solidFill>
                <a:latin typeface="Trebuchet MS"/>
                <a:cs typeface="Trebuchet MS"/>
              </a:rPr>
              <a:t>dan</a:t>
            </a:r>
            <a:r>
              <a:rPr dirty="0" sz="2100" spc="33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90">
                <a:solidFill>
                  <a:srgbClr val="2E0C11"/>
                </a:solidFill>
                <a:latin typeface="Trebuchet MS"/>
                <a:cs typeface="Trebuchet MS"/>
              </a:rPr>
              <a:t>optimal.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716073" y="2568919"/>
            <a:ext cx="3827145" cy="6426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 indent="-635">
              <a:lnSpc>
                <a:spcPct val="131200"/>
              </a:lnSpc>
              <a:spcBef>
                <a:spcPts val="100"/>
              </a:spcBef>
            </a:pPr>
            <a:r>
              <a:rPr dirty="0" sz="2000" spc="135">
                <a:solidFill>
                  <a:srgbClr val="2E0C11"/>
                </a:solidFill>
                <a:latin typeface="Trebuchet MS"/>
                <a:cs typeface="Trebuchet MS"/>
              </a:rPr>
              <a:t>Perusahaan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45">
                <a:solidFill>
                  <a:srgbClr val="2E0C11"/>
                </a:solidFill>
                <a:latin typeface="Trebuchet MS"/>
                <a:cs typeface="Trebuchet MS"/>
              </a:rPr>
              <a:t>yang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2E0C11"/>
                </a:solidFill>
                <a:latin typeface="Trebuchet MS"/>
                <a:cs typeface="Trebuchet MS"/>
              </a:rPr>
              <a:t>proyeknya dibiayai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5">
                <a:solidFill>
                  <a:srgbClr val="2E0C11"/>
                </a:solidFill>
                <a:latin typeface="Trebuchet MS"/>
                <a:cs typeface="Trebuchet MS"/>
              </a:rPr>
              <a:t>oleh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30">
                <a:solidFill>
                  <a:srgbClr val="2E0C11"/>
                </a:solidFill>
                <a:latin typeface="Trebuchet MS"/>
                <a:cs typeface="Trebuchet MS"/>
              </a:rPr>
              <a:t>modal</a:t>
            </a:r>
            <a:r>
              <a:rPr dirty="0" sz="20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95">
                <a:solidFill>
                  <a:srgbClr val="2E0C11"/>
                </a:solidFill>
                <a:latin typeface="Trebuchet MS"/>
                <a:cs typeface="Trebuchet MS"/>
              </a:rPr>
              <a:t>ventura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tidak</a:t>
            </a:r>
            <a:r>
              <a:rPr dirty="0" sz="20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diwajibkan</a:t>
            </a:r>
            <a:r>
              <a:rPr dirty="0" sz="20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membayar </a:t>
            </a:r>
            <a:r>
              <a:rPr dirty="0" sz="2000" spc="160">
                <a:solidFill>
                  <a:srgbClr val="2E0C11"/>
                </a:solidFill>
                <a:latin typeface="Trebuchet MS"/>
                <a:cs typeface="Trebuchet MS"/>
              </a:rPr>
              <a:t>bunga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85">
                <a:solidFill>
                  <a:srgbClr val="2E0C11"/>
                </a:solidFill>
                <a:latin typeface="Trebuchet MS"/>
                <a:cs typeface="Trebuchet MS"/>
              </a:rPr>
              <a:t>atau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50">
                <a:solidFill>
                  <a:srgbClr val="2E0C11"/>
                </a:solidFill>
                <a:latin typeface="Trebuchet MS"/>
                <a:cs typeface="Trebuchet MS"/>
              </a:rPr>
              <a:t>angsuran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5">
                <a:solidFill>
                  <a:srgbClr val="2E0C11"/>
                </a:solidFill>
                <a:latin typeface="Trebuchet MS"/>
                <a:cs typeface="Trebuchet MS"/>
              </a:rPr>
              <a:t>hutang </a:t>
            </a:r>
            <a:r>
              <a:rPr dirty="0" sz="2000" spc="110">
                <a:solidFill>
                  <a:srgbClr val="2E0C11"/>
                </a:solidFill>
                <a:latin typeface="Trebuchet MS"/>
                <a:cs typeface="Trebuchet MS"/>
              </a:rPr>
              <a:t>karena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50">
                <a:solidFill>
                  <a:srgbClr val="2E0C11"/>
                </a:solidFill>
                <a:latin typeface="Trebuchet MS"/>
                <a:cs typeface="Trebuchet MS"/>
              </a:rPr>
              <a:t>memang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60">
                <a:solidFill>
                  <a:srgbClr val="2E0C11"/>
                </a:solidFill>
                <a:latin typeface="Trebuchet MS"/>
                <a:cs typeface="Trebuchet MS"/>
              </a:rPr>
              <a:t>konsep </a:t>
            </a:r>
            <a:r>
              <a:rPr dirty="0" sz="2000" spc="130">
                <a:solidFill>
                  <a:srgbClr val="2E0C11"/>
                </a:solidFill>
                <a:latin typeface="Trebuchet MS"/>
                <a:cs typeface="Trebuchet MS"/>
              </a:rPr>
              <a:t>modal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ventura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95">
                <a:solidFill>
                  <a:srgbClr val="2E0C11"/>
                </a:solidFill>
                <a:latin typeface="Trebuchet MS"/>
                <a:cs typeface="Trebuchet MS"/>
              </a:rPr>
              <a:t>adalah </a:t>
            </a:r>
            <a:r>
              <a:rPr dirty="0" sz="2000" spc="110">
                <a:solidFill>
                  <a:srgbClr val="2E0C11"/>
                </a:solidFill>
                <a:latin typeface="Trebuchet MS"/>
                <a:cs typeface="Trebuchet MS"/>
              </a:rPr>
              <a:t>investasi.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80">
                <a:solidFill>
                  <a:srgbClr val="2E0C11"/>
                </a:solidFill>
                <a:latin typeface="Trebuchet MS"/>
                <a:cs typeface="Trebuchet MS"/>
              </a:rPr>
              <a:t>Hal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ini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75">
                <a:solidFill>
                  <a:srgbClr val="2E0C11"/>
                </a:solidFill>
                <a:latin typeface="Trebuchet MS"/>
                <a:cs typeface="Trebuchet MS"/>
              </a:rPr>
              <a:t>tentu </a:t>
            </a:r>
            <a:r>
              <a:rPr dirty="0" sz="2000" spc="110">
                <a:solidFill>
                  <a:srgbClr val="2E0C11"/>
                </a:solidFill>
                <a:latin typeface="Trebuchet MS"/>
                <a:cs typeface="Trebuchet MS"/>
              </a:rPr>
              <a:t>bermanfaat</a:t>
            </a:r>
            <a:r>
              <a:rPr dirty="0" sz="2000" spc="29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95">
                <a:solidFill>
                  <a:srgbClr val="2E0C11"/>
                </a:solidFill>
                <a:latin typeface="Trebuchet MS"/>
                <a:cs typeface="Trebuchet MS"/>
              </a:rPr>
              <a:t>untuk </a:t>
            </a:r>
            <a:r>
              <a:rPr dirty="0" sz="2000" spc="140">
                <a:solidFill>
                  <a:srgbClr val="2E0C11"/>
                </a:solidFill>
                <a:latin typeface="Trebuchet MS"/>
                <a:cs typeface="Trebuchet MS"/>
              </a:rPr>
              <a:t>meningkatkan</a:t>
            </a:r>
            <a:r>
              <a:rPr dirty="0" sz="2000" spc="29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14">
                <a:solidFill>
                  <a:srgbClr val="2E0C11"/>
                </a:solidFill>
                <a:latin typeface="Trebuchet MS"/>
                <a:cs typeface="Trebuchet MS"/>
              </a:rPr>
              <a:t>likuiditas </a:t>
            </a:r>
            <a:r>
              <a:rPr dirty="0" sz="2000" spc="110">
                <a:solidFill>
                  <a:srgbClr val="2E0C11"/>
                </a:solidFill>
                <a:latin typeface="Trebuchet MS"/>
                <a:cs typeface="Trebuchet MS"/>
              </a:rPr>
              <a:t>perusahaan.</a:t>
            </a:r>
            <a:r>
              <a:rPr dirty="0" sz="2000" spc="32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85">
                <a:solidFill>
                  <a:srgbClr val="2E0C11"/>
                </a:solidFill>
                <a:latin typeface="Trebuchet MS"/>
                <a:cs typeface="Trebuchet MS"/>
              </a:rPr>
              <a:t>Dengan </a:t>
            </a:r>
            <a:r>
              <a:rPr dirty="0" sz="2000" spc="100">
                <a:solidFill>
                  <a:srgbClr val="2E0C11"/>
                </a:solidFill>
                <a:latin typeface="Trebuchet MS"/>
                <a:cs typeface="Trebuchet MS"/>
              </a:rPr>
              <a:t>demikian,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30">
                <a:solidFill>
                  <a:srgbClr val="2E0C11"/>
                </a:solidFill>
                <a:latin typeface="Trebuchet MS"/>
                <a:cs typeface="Trebuchet MS"/>
              </a:rPr>
              <a:t>modal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95">
                <a:solidFill>
                  <a:srgbClr val="2E0C11"/>
                </a:solidFill>
                <a:latin typeface="Trebuchet MS"/>
                <a:cs typeface="Trebuchet MS"/>
              </a:rPr>
              <a:t>ventura </a:t>
            </a:r>
            <a:r>
              <a:rPr dirty="0" sz="2000" spc="145">
                <a:solidFill>
                  <a:srgbClr val="2E0C11"/>
                </a:solidFill>
                <a:latin typeface="Trebuchet MS"/>
                <a:cs typeface="Trebuchet MS"/>
              </a:rPr>
              <a:t>yang</a:t>
            </a:r>
            <a:r>
              <a:rPr dirty="0" sz="2000" spc="29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30">
                <a:solidFill>
                  <a:srgbClr val="2E0C11"/>
                </a:solidFill>
                <a:latin typeface="Trebuchet MS"/>
                <a:cs typeface="Trebuchet MS"/>
              </a:rPr>
              <a:t>diberikan</a:t>
            </a:r>
            <a:r>
              <a:rPr dirty="0" sz="2000" spc="29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90">
                <a:solidFill>
                  <a:srgbClr val="2E0C11"/>
                </a:solidFill>
                <a:latin typeface="Trebuchet MS"/>
                <a:cs typeface="Trebuchet MS"/>
              </a:rPr>
              <a:t>dapat </a:t>
            </a:r>
            <a:r>
              <a:rPr dirty="0" sz="2000" spc="170">
                <a:solidFill>
                  <a:srgbClr val="2E0C11"/>
                </a:solidFill>
                <a:latin typeface="Trebuchet MS"/>
                <a:cs typeface="Trebuchet MS"/>
              </a:rPr>
              <a:t>langsung</a:t>
            </a:r>
            <a:r>
              <a:rPr dirty="0" sz="20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50">
                <a:solidFill>
                  <a:srgbClr val="2E0C11"/>
                </a:solidFill>
                <a:latin typeface="Trebuchet MS"/>
                <a:cs typeface="Trebuchet MS"/>
              </a:rPr>
              <a:t>digunakan</a:t>
            </a:r>
            <a:r>
              <a:rPr dirty="0" sz="20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untuk </a:t>
            </a:r>
            <a:r>
              <a:rPr dirty="0" sz="2000" spc="120">
                <a:solidFill>
                  <a:srgbClr val="2E0C11"/>
                </a:solidFill>
                <a:latin typeface="Trebuchet MS"/>
                <a:cs typeface="Trebuchet MS"/>
              </a:rPr>
              <a:t>keperluan</a:t>
            </a:r>
            <a:r>
              <a:rPr dirty="0" sz="20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60">
                <a:solidFill>
                  <a:srgbClr val="2E0C11"/>
                </a:solidFill>
                <a:latin typeface="Trebuchet MS"/>
                <a:cs typeface="Trebuchet MS"/>
              </a:rPr>
              <a:t>bisnis</a:t>
            </a:r>
            <a:r>
              <a:rPr dirty="0" sz="20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95">
                <a:solidFill>
                  <a:srgbClr val="2E0C11"/>
                </a:solidFill>
                <a:latin typeface="Trebuchet MS"/>
                <a:cs typeface="Trebuchet MS"/>
              </a:rPr>
              <a:t>dan </a:t>
            </a:r>
            <a:r>
              <a:rPr dirty="0" sz="2000" spc="145">
                <a:solidFill>
                  <a:srgbClr val="2E0C11"/>
                </a:solidFill>
                <a:latin typeface="Trebuchet MS"/>
                <a:cs typeface="Trebuchet MS"/>
              </a:rPr>
              <a:t>berpeluang</a:t>
            </a:r>
            <a:r>
              <a:rPr dirty="0" sz="2000" spc="29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14">
                <a:solidFill>
                  <a:srgbClr val="2E0C11"/>
                </a:solidFill>
                <a:latin typeface="Trebuchet MS"/>
                <a:cs typeface="Trebuchet MS"/>
              </a:rPr>
              <a:t>untuk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2E0C11"/>
                </a:solidFill>
                <a:latin typeface="Trebuchet MS"/>
                <a:cs typeface="Trebuchet MS"/>
              </a:rPr>
              <a:t>menambah </a:t>
            </a:r>
            <a:r>
              <a:rPr dirty="0" sz="2000" spc="75">
                <a:solidFill>
                  <a:srgbClr val="2E0C11"/>
                </a:solidFill>
                <a:latin typeface="Trebuchet MS"/>
                <a:cs typeface="Trebuchet MS"/>
              </a:rPr>
              <a:t>jumlah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80">
                <a:solidFill>
                  <a:srgbClr val="2E0C11"/>
                </a:solidFill>
                <a:latin typeface="Trebuchet MS"/>
                <a:cs typeface="Trebuchet MS"/>
              </a:rPr>
              <a:t>modal.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363846" y="2568919"/>
            <a:ext cx="3887470" cy="6426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31200"/>
              </a:lnSpc>
              <a:spcBef>
                <a:spcPts val="100"/>
              </a:spcBef>
            </a:pPr>
            <a:r>
              <a:rPr dirty="0" sz="2000" spc="210">
                <a:solidFill>
                  <a:srgbClr val="2E0C11"/>
                </a:solidFill>
                <a:latin typeface="Trebuchet MS"/>
                <a:cs typeface="Trebuchet MS"/>
              </a:rPr>
              <a:t>Konsep</a:t>
            </a:r>
            <a:r>
              <a:rPr dirty="0" sz="2000" spc="29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0">
                <a:solidFill>
                  <a:srgbClr val="2E0C11"/>
                </a:solidFill>
                <a:latin typeface="Trebuchet MS"/>
                <a:cs typeface="Trebuchet MS"/>
              </a:rPr>
              <a:t>dari</a:t>
            </a:r>
            <a:r>
              <a:rPr dirty="0" sz="2000" spc="29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2E0C11"/>
                </a:solidFill>
                <a:latin typeface="Trebuchet MS"/>
                <a:cs typeface="Trebuchet MS"/>
              </a:rPr>
              <a:t>pemberian </a:t>
            </a:r>
            <a:r>
              <a:rPr dirty="0" sz="2000" spc="130">
                <a:solidFill>
                  <a:srgbClr val="2E0C11"/>
                </a:solidFill>
                <a:latin typeface="Trebuchet MS"/>
                <a:cs typeface="Trebuchet MS"/>
              </a:rPr>
              <a:t>modal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ventura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95">
                <a:solidFill>
                  <a:srgbClr val="2E0C11"/>
                </a:solidFill>
                <a:latin typeface="Trebuchet MS"/>
                <a:cs typeface="Trebuchet MS"/>
              </a:rPr>
              <a:t>adalah </a:t>
            </a:r>
            <a:r>
              <a:rPr dirty="0" sz="2000" spc="135">
                <a:solidFill>
                  <a:srgbClr val="2E0C11"/>
                </a:solidFill>
                <a:latin typeface="Trebuchet MS"/>
                <a:cs typeface="Trebuchet MS"/>
              </a:rPr>
              <a:t>investasi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2E0C11"/>
                </a:solidFill>
                <a:latin typeface="Trebuchet MS"/>
                <a:cs typeface="Trebuchet MS"/>
              </a:rPr>
              <a:t>dan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65">
                <a:solidFill>
                  <a:srgbClr val="2E0C11"/>
                </a:solidFill>
                <a:latin typeface="Trebuchet MS"/>
                <a:cs typeface="Trebuchet MS"/>
              </a:rPr>
              <a:t>kerja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50">
                <a:solidFill>
                  <a:srgbClr val="2E0C11"/>
                </a:solidFill>
                <a:latin typeface="Trebuchet MS"/>
                <a:cs typeface="Trebuchet MS"/>
              </a:rPr>
              <a:t>sama, </a:t>
            </a:r>
            <a:r>
              <a:rPr dirty="0" sz="2000" spc="125">
                <a:solidFill>
                  <a:srgbClr val="2E0C11"/>
                </a:solidFill>
                <a:latin typeface="Trebuchet MS"/>
                <a:cs typeface="Trebuchet MS"/>
              </a:rPr>
              <a:t>dimana</a:t>
            </a:r>
            <a:r>
              <a:rPr dirty="0" sz="2000" spc="29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75">
                <a:solidFill>
                  <a:srgbClr val="2E0C11"/>
                </a:solidFill>
                <a:latin typeface="Trebuchet MS"/>
                <a:cs typeface="Trebuchet MS"/>
              </a:rPr>
              <a:t>hal</a:t>
            </a:r>
            <a:r>
              <a:rPr dirty="0" sz="2000" spc="29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ini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14">
                <a:solidFill>
                  <a:srgbClr val="2E0C11"/>
                </a:solidFill>
                <a:latin typeface="Trebuchet MS"/>
                <a:cs typeface="Trebuchet MS"/>
              </a:rPr>
              <a:t>memberi </a:t>
            </a:r>
            <a:r>
              <a:rPr dirty="0" sz="2000" spc="95">
                <a:solidFill>
                  <a:srgbClr val="2E0C11"/>
                </a:solidFill>
                <a:latin typeface="Trebuchet MS"/>
                <a:cs typeface="Trebuchet MS"/>
              </a:rPr>
              <a:t>manfaat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5">
                <a:solidFill>
                  <a:srgbClr val="2E0C11"/>
                </a:solidFill>
                <a:latin typeface="Trebuchet MS"/>
                <a:cs typeface="Trebuchet MS"/>
              </a:rPr>
              <a:t>tersendiri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95">
                <a:solidFill>
                  <a:srgbClr val="2E0C11"/>
                </a:solidFill>
                <a:latin typeface="Trebuchet MS"/>
                <a:cs typeface="Trebuchet MS"/>
              </a:rPr>
              <a:t>untuk </a:t>
            </a:r>
            <a:r>
              <a:rPr dirty="0" sz="2000" spc="100">
                <a:solidFill>
                  <a:srgbClr val="2E0C11"/>
                </a:solidFill>
                <a:latin typeface="Trebuchet MS"/>
                <a:cs typeface="Trebuchet MS"/>
              </a:rPr>
              <a:t>jenis</a:t>
            </a:r>
            <a:r>
              <a:rPr dirty="0" sz="2000" spc="29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30">
                <a:solidFill>
                  <a:srgbClr val="2E0C11"/>
                </a:solidFill>
                <a:latin typeface="Trebuchet MS"/>
                <a:cs typeface="Trebuchet MS"/>
              </a:rPr>
              <a:t>pembiayaan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2E0C11"/>
                </a:solidFill>
                <a:latin typeface="Trebuchet MS"/>
                <a:cs typeface="Trebuchet MS"/>
              </a:rPr>
              <a:t>modal </a:t>
            </a:r>
            <a:r>
              <a:rPr dirty="0" sz="2000" spc="80">
                <a:solidFill>
                  <a:srgbClr val="2E0C11"/>
                </a:solidFill>
                <a:latin typeface="Trebuchet MS"/>
                <a:cs typeface="Trebuchet MS"/>
              </a:rPr>
              <a:t>ventura.</a:t>
            </a:r>
            <a:r>
              <a:rPr dirty="0" sz="2000" spc="29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80">
                <a:solidFill>
                  <a:srgbClr val="2E0C11"/>
                </a:solidFill>
                <a:latin typeface="Trebuchet MS"/>
                <a:cs typeface="Trebuchet MS"/>
              </a:rPr>
              <a:t>Sebagai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10">
                <a:solidFill>
                  <a:srgbClr val="2E0C11"/>
                </a:solidFill>
                <a:latin typeface="Trebuchet MS"/>
                <a:cs typeface="Trebuchet MS"/>
              </a:rPr>
              <a:t>rekan</a:t>
            </a:r>
            <a:r>
              <a:rPr dirty="0" sz="2000" spc="29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2E0C11"/>
                </a:solidFill>
                <a:latin typeface="Trebuchet MS"/>
                <a:cs typeface="Trebuchet MS"/>
              </a:rPr>
              <a:t>kerja, </a:t>
            </a:r>
            <a:r>
              <a:rPr dirty="0" sz="2000" spc="130">
                <a:solidFill>
                  <a:srgbClr val="2E0C11"/>
                </a:solidFill>
                <a:latin typeface="Trebuchet MS"/>
                <a:cs typeface="Trebuchet MS"/>
              </a:rPr>
              <a:t>kedua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2E0C11"/>
                </a:solidFill>
                <a:latin typeface="Trebuchet MS"/>
                <a:cs typeface="Trebuchet MS"/>
              </a:rPr>
              <a:t>pihak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10">
                <a:solidFill>
                  <a:srgbClr val="2E0C11"/>
                </a:solidFill>
                <a:latin typeface="Trebuchet MS"/>
                <a:cs typeface="Trebuchet MS"/>
              </a:rPr>
              <a:t>dapat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70">
                <a:solidFill>
                  <a:srgbClr val="2E0C11"/>
                </a:solidFill>
                <a:latin typeface="Trebuchet MS"/>
                <a:cs typeface="Trebuchet MS"/>
              </a:rPr>
              <a:t>tetap </a:t>
            </a:r>
            <a:r>
              <a:rPr dirty="0" sz="2000" spc="150">
                <a:solidFill>
                  <a:srgbClr val="2E0C11"/>
                </a:solidFill>
                <a:latin typeface="Trebuchet MS"/>
                <a:cs typeface="Trebuchet MS"/>
              </a:rPr>
              <a:t>saling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5">
                <a:solidFill>
                  <a:srgbClr val="2E0C11"/>
                </a:solidFill>
                <a:latin typeface="Trebuchet MS"/>
                <a:cs typeface="Trebuchet MS"/>
              </a:rPr>
              <a:t>membantu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untuk </a:t>
            </a:r>
            <a:r>
              <a:rPr dirty="0" sz="2000" spc="135">
                <a:solidFill>
                  <a:srgbClr val="2E0C11"/>
                </a:solidFill>
                <a:latin typeface="Trebuchet MS"/>
                <a:cs typeface="Trebuchet MS"/>
              </a:rPr>
              <a:t>mencapai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target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2E0C11"/>
                </a:solidFill>
                <a:latin typeface="Trebuchet MS"/>
                <a:cs typeface="Trebuchet MS"/>
              </a:rPr>
              <a:t>bisnis.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Jadi </a:t>
            </a:r>
            <a:r>
              <a:rPr dirty="0" sz="2000" spc="125">
                <a:solidFill>
                  <a:srgbClr val="2E0C11"/>
                </a:solidFill>
                <a:latin typeface="Trebuchet MS"/>
                <a:cs typeface="Trebuchet MS"/>
              </a:rPr>
              <a:t>pada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75">
                <a:solidFill>
                  <a:srgbClr val="2E0C11"/>
                </a:solidFill>
                <a:latin typeface="Trebuchet MS"/>
                <a:cs typeface="Trebuchet MS"/>
              </a:rPr>
              <a:t>intinya,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5">
                <a:solidFill>
                  <a:srgbClr val="2E0C11"/>
                </a:solidFill>
                <a:latin typeface="Trebuchet MS"/>
                <a:cs typeface="Trebuchet MS"/>
              </a:rPr>
              <a:t>perusahaan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ventura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adalah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2E0C11"/>
                </a:solidFill>
                <a:latin typeface="Trebuchet MS"/>
                <a:cs typeface="Trebuchet MS"/>
              </a:rPr>
              <a:t>pihak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5">
                <a:solidFill>
                  <a:srgbClr val="2E0C11"/>
                </a:solidFill>
                <a:latin typeface="Trebuchet MS"/>
                <a:cs typeface="Trebuchet MS"/>
              </a:rPr>
              <a:t>yang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tidak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hanya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2E0C11"/>
                </a:solidFill>
                <a:latin typeface="Trebuchet MS"/>
                <a:cs typeface="Trebuchet MS"/>
              </a:rPr>
              <a:t>memberikan</a:t>
            </a:r>
            <a:r>
              <a:rPr dirty="0" sz="2000" spc="5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2E0C11"/>
                </a:solidFill>
                <a:latin typeface="Trebuchet MS"/>
                <a:cs typeface="Trebuchet MS"/>
              </a:rPr>
              <a:t>dana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5">
                <a:solidFill>
                  <a:srgbClr val="2E0C11"/>
                </a:solidFill>
                <a:latin typeface="Trebuchet MS"/>
                <a:cs typeface="Trebuchet MS"/>
              </a:rPr>
              <a:t>namun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0">
                <a:solidFill>
                  <a:srgbClr val="2E0C11"/>
                </a:solidFill>
                <a:latin typeface="Trebuchet MS"/>
                <a:cs typeface="Trebuchet MS"/>
              </a:rPr>
              <a:t>juga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40">
                <a:solidFill>
                  <a:srgbClr val="2E0C11"/>
                </a:solidFill>
                <a:latin typeface="Trebuchet MS"/>
                <a:cs typeface="Trebuchet MS"/>
              </a:rPr>
              <a:t>saling </a:t>
            </a:r>
            <a:r>
              <a:rPr dirty="0" sz="2000" spc="130">
                <a:solidFill>
                  <a:srgbClr val="2E0C11"/>
                </a:solidFill>
                <a:latin typeface="Trebuchet MS"/>
                <a:cs typeface="Trebuchet MS"/>
              </a:rPr>
              <a:t>memberikan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2E0C11"/>
                </a:solidFill>
                <a:latin typeface="Trebuchet MS"/>
                <a:cs typeface="Trebuchet MS"/>
              </a:rPr>
              <a:t>bantuan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untuk </a:t>
            </a:r>
            <a:r>
              <a:rPr dirty="0" sz="2000" spc="160">
                <a:solidFill>
                  <a:srgbClr val="2E0C11"/>
                </a:solidFill>
                <a:latin typeface="Trebuchet MS"/>
                <a:cs typeface="Trebuchet MS"/>
              </a:rPr>
              <a:t>kesuksesan</a:t>
            </a:r>
            <a:r>
              <a:rPr dirty="0" sz="20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10">
                <a:solidFill>
                  <a:srgbClr val="2E0C11"/>
                </a:solidFill>
                <a:latin typeface="Trebuchet MS"/>
                <a:cs typeface="Trebuchet MS"/>
              </a:rPr>
              <a:t>bisnis.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55797" rIns="0" bIns="0" rtlCol="0" vert="horz">
            <a:spAutoFit/>
          </a:bodyPr>
          <a:lstStyle/>
          <a:p>
            <a:pPr marL="5311140">
              <a:lnSpc>
                <a:spcPct val="100000"/>
              </a:lnSpc>
              <a:spcBef>
                <a:spcPts val="100"/>
              </a:spcBef>
            </a:pPr>
            <a:r>
              <a:rPr dirty="0" spc="-280"/>
              <a:t>KESIMPULAN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 indent="-635">
              <a:lnSpc>
                <a:spcPct val="115799"/>
              </a:lnSpc>
              <a:spcBef>
                <a:spcPts val="100"/>
              </a:spcBef>
            </a:pPr>
            <a:r>
              <a:rPr dirty="0" spc="105"/>
              <a:t>Legalitas</a:t>
            </a:r>
            <a:r>
              <a:rPr dirty="0" spc="175"/>
              <a:t> </a:t>
            </a:r>
            <a:r>
              <a:rPr dirty="0" spc="80"/>
              <a:t>perusahaan</a:t>
            </a:r>
            <a:r>
              <a:rPr dirty="0" spc="180"/>
              <a:t> </a:t>
            </a:r>
            <a:r>
              <a:rPr dirty="0" spc="95"/>
              <a:t>dan</a:t>
            </a:r>
            <a:r>
              <a:rPr dirty="0" spc="180"/>
              <a:t> </a:t>
            </a:r>
            <a:r>
              <a:rPr dirty="0" spc="90"/>
              <a:t>lembaga</a:t>
            </a:r>
            <a:r>
              <a:rPr dirty="0" spc="180"/>
              <a:t> </a:t>
            </a:r>
            <a:r>
              <a:rPr dirty="0" spc="75"/>
              <a:t>pembiayaan</a:t>
            </a:r>
            <a:r>
              <a:rPr dirty="0" spc="180"/>
              <a:t> </a:t>
            </a:r>
            <a:r>
              <a:rPr dirty="0" spc="50"/>
              <a:t>memiliki </a:t>
            </a:r>
            <a:r>
              <a:rPr dirty="0" spc="65"/>
              <a:t>peranan</a:t>
            </a:r>
            <a:r>
              <a:rPr dirty="0" spc="225"/>
              <a:t> </a:t>
            </a:r>
            <a:r>
              <a:rPr dirty="0" spc="105"/>
              <a:t>penting</a:t>
            </a:r>
            <a:r>
              <a:rPr dirty="0" spc="229"/>
              <a:t> </a:t>
            </a:r>
            <a:r>
              <a:rPr dirty="0" spc="50"/>
              <a:t>dalam</a:t>
            </a:r>
            <a:r>
              <a:rPr dirty="0" spc="225"/>
              <a:t> </a:t>
            </a:r>
            <a:r>
              <a:rPr dirty="0"/>
              <a:t>menjamin</a:t>
            </a:r>
            <a:r>
              <a:rPr dirty="0" spc="229"/>
              <a:t> </a:t>
            </a:r>
            <a:r>
              <a:rPr dirty="0" spc="90"/>
              <a:t>keabsahan</a:t>
            </a:r>
            <a:r>
              <a:rPr dirty="0" spc="229"/>
              <a:t> </a:t>
            </a:r>
            <a:r>
              <a:rPr dirty="0" spc="95"/>
              <a:t>dan</a:t>
            </a:r>
            <a:r>
              <a:rPr dirty="0" spc="225"/>
              <a:t> </a:t>
            </a:r>
            <a:r>
              <a:rPr dirty="0" spc="114"/>
              <a:t>kelangsungan </a:t>
            </a:r>
            <a:r>
              <a:rPr dirty="0" spc="80"/>
              <a:t>kegiatan</a:t>
            </a:r>
            <a:r>
              <a:rPr dirty="0" spc="180"/>
              <a:t> </a:t>
            </a:r>
            <a:r>
              <a:rPr dirty="0" spc="145"/>
              <a:t>bisnis</a:t>
            </a:r>
            <a:r>
              <a:rPr dirty="0" spc="185"/>
              <a:t> </a:t>
            </a:r>
            <a:r>
              <a:rPr dirty="0" spc="105"/>
              <a:t>di</a:t>
            </a:r>
            <a:r>
              <a:rPr dirty="0" spc="185"/>
              <a:t> </a:t>
            </a:r>
            <a:r>
              <a:rPr dirty="0" spc="110"/>
              <a:t>Indonesia.Legalitas</a:t>
            </a:r>
            <a:r>
              <a:rPr dirty="0" spc="185"/>
              <a:t> </a:t>
            </a:r>
            <a:r>
              <a:rPr dirty="0" spc="55"/>
              <a:t>tersebut</a:t>
            </a:r>
            <a:r>
              <a:rPr dirty="0" spc="180"/>
              <a:t> </a:t>
            </a:r>
            <a:r>
              <a:rPr dirty="0" spc="-10"/>
              <a:t>mencakup:</a:t>
            </a:r>
          </a:p>
          <a:p>
            <a:pPr marL="4697095" indent="-231775">
              <a:lnSpc>
                <a:spcPct val="100000"/>
              </a:lnSpc>
              <a:spcBef>
                <a:spcPts val="645"/>
              </a:spcBef>
              <a:buSzPct val="97058"/>
              <a:buChar char="•"/>
              <a:tabLst>
                <a:tab pos="4697730" algn="l"/>
              </a:tabLst>
            </a:pPr>
            <a:r>
              <a:rPr dirty="0" spc="204"/>
              <a:t>Nama</a:t>
            </a:r>
            <a:r>
              <a:rPr dirty="0" spc="180"/>
              <a:t> </a:t>
            </a:r>
            <a:r>
              <a:rPr dirty="0" spc="70"/>
              <a:t>Perusahaan</a:t>
            </a:r>
          </a:p>
          <a:p>
            <a:pPr marL="2251075" indent="-231775">
              <a:lnSpc>
                <a:spcPct val="100000"/>
              </a:lnSpc>
              <a:spcBef>
                <a:spcPts val="645"/>
              </a:spcBef>
              <a:buSzPct val="97058"/>
              <a:buChar char="•"/>
              <a:tabLst>
                <a:tab pos="2251710" algn="l"/>
              </a:tabLst>
            </a:pPr>
            <a:r>
              <a:rPr dirty="0" spc="95"/>
              <a:t>Surat</a:t>
            </a:r>
            <a:r>
              <a:rPr dirty="0" spc="175"/>
              <a:t> </a:t>
            </a:r>
            <a:r>
              <a:rPr dirty="0" spc="165"/>
              <a:t>Izin</a:t>
            </a:r>
            <a:r>
              <a:rPr dirty="0" spc="180"/>
              <a:t> </a:t>
            </a:r>
            <a:r>
              <a:rPr dirty="0" spc="80"/>
              <a:t>Perusahaan</a:t>
            </a:r>
            <a:r>
              <a:rPr dirty="0" spc="175"/>
              <a:t> </a:t>
            </a:r>
            <a:r>
              <a:rPr dirty="0" spc="120"/>
              <a:t>Perdagangan</a:t>
            </a:r>
            <a:r>
              <a:rPr dirty="0" spc="180"/>
              <a:t> </a:t>
            </a:r>
            <a:r>
              <a:rPr dirty="0" spc="125"/>
              <a:t>(SIUP)</a:t>
            </a:r>
          </a:p>
          <a:p>
            <a:pPr lvl="1" marL="2882265" indent="-231775">
              <a:lnSpc>
                <a:spcPct val="100000"/>
              </a:lnSpc>
              <a:spcBef>
                <a:spcPts val="645"/>
              </a:spcBef>
              <a:buSzPct val="97058"/>
              <a:buChar char="•"/>
              <a:tabLst>
                <a:tab pos="2882900" algn="l"/>
              </a:tabLst>
            </a:pPr>
            <a:r>
              <a:rPr dirty="0" sz="3400" spc="130">
                <a:latin typeface="Trebuchet MS"/>
                <a:cs typeface="Trebuchet MS"/>
              </a:rPr>
              <a:t>Wajib</a:t>
            </a:r>
            <a:r>
              <a:rPr dirty="0" sz="3400" spc="175">
                <a:latin typeface="Trebuchet MS"/>
                <a:cs typeface="Trebuchet MS"/>
              </a:rPr>
              <a:t> </a:t>
            </a:r>
            <a:r>
              <a:rPr dirty="0" sz="3400" spc="65">
                <a:latin typeface="Trebuchet MS"/>
                <a:cs typeface="Trebuchet MS"/>
              </a:rPr>
              <a:t>Daftar</a:t>
            </a:r>
            <a:r>
              <a:rPr dirty="0" sz="3400" spc="180">
                <a:latin typeface="Trebuchet MS"/>
                <a:cs typeface="Trebuchet MS"/>
              </a:rPr>
              <a:t> </a:t>
            </a:r>
            <a:r>
              <a:rPr dirty="0" sz="3400" spc="80">
                <a:latin typeface="Trebuchet MS"/>
                <a:cs typeface="Trebuchet MS"/>
              </a:rPr>
              <a:t>Perusahaan</a:t>
            </a:r>
            <a:r>
              <a:rPr dirty="0" sz="3400" spc="175">
                <a:latin typeface="Trebuchet MS"/>
                <a:cs typeface="Trebuchet MS"/>
              </a:rPr>
              <a:t> </a:t>
            </a:r>
            <a:r>
              <a:rPr dirty="0" sz="3400" spc="195">
                <a:latin typeface="Trebuchet MS"/>
                <a:cs typeface="Trebuchet MS"/>
              </a:rPr>
              <a:t>(TDP/NIB)</a:t>
            </a:r>
            <a:endParaRPr sz="3400">
              <a:latin typeface="Trebuchet MS"/>
              <a:cs typeface="Trebuchet MS"/>
            </a:endParaRPr>
          </a:p>
          <a:p>
            <a:pPr lvl="2" marL="3768725" indent="-231775">
              <a:lnSpc>
                <a:spcPct val="100000"/>
              </a:lnSpc>
              <a:spcBef>
                <a:spcPts val="645"/>
              </a:spcBef>
              <a:buSzPct val="97058"/>
              <a:buChar char="•"/>
              <a:tabLst>
                <a:tab pos="3769360" algn="l"/>
              </a:tabLst>
            </a:pPr>
            <a:r>
              <a:rPr dirty="0" sz="3400" spc="145">
                <a:latin typeface="Trebuchet MS"/>
                <a:cs typeface="Trebuchet MS"/>
              </a:rPr>
              <a:t>Sewa</a:t>
            </a:r>
            <a:r>
              <a:rPr dirty="0" sz="3400" spc="175">
                <a:latin typeface="Trebuchet MS"/>
                <a:cs typeface="Trebuchet MS"/>
              </a:rPr>
              <a:t> Guna </a:t>
            </a:r>
            <a:r>
              <a:rPr dirty="0" sz="3400" spc="114">
                <a:latin typeface="Trebuchet MS"/>
                <a:cs typeface="Trebuchet MS"/>
              </a:rPr>
              <a:t>Usaha</a:t>
            </a:r>
            <a:r>
              <a:rPr dirty="0" sz="3400" spc="175">
                <a:latin typeface="Trebuchet MS"/>
                <a:cs typeface="Trebuchet MS"/>
              </a:rPr>
              <a:t> </a:t>
            </a:r>
            <a:r>
              <a:rPr dirty="0" sz="3400" spc="65">
                <a:latin typeface="Trebuchet MS"/>
                <a:cs typeface="Trebuchet MS"/>
              </a:rPr>
              <a:t>(Leasing)</a:t>
            </a:r>
            <a:endParaRPr sz="3400">
              <a:latin typeface="Trebuchet MS"/>
              <a:cs typeface="Trebuchet MS"/>
            </a:endParaRPr>
          </a:p>
          <a:p>
            <a:pPr lvl="3" marL="3997325" indent="-231775">
              <a:lnSpc>
                <a:spcPct val="100000"/>
              </a:lnSpc>
              <a:spcBef>
                <a:spcPts val="645"/>
              </a:spcBef>
              <a:buSzPct val="97058"/>
              <a:buChar char="•"/>
              <a:tabLst>
                <a:tab pos="3997960" algn="l"/>
              </a:tabLst>
            </a:pPr>
            <a:r>
              <a:rPr dirty="0" sz="3400" spc="90">
                <a:latin typeface="Trebuchet MS"/>
                <a:cs typeface="Trebuchet MS"/>
              </a:rPr>
              <a:t>Anjak</a:t>
            </a:r>
            <a:r>
              <a:rPr dirty="0" sz="3400" spc="175">
                <a:latin typeface="Trebuchet MS"/>
                <a:cs typeface="Trebuchet MS"/>
              </a:rPr>
              <a:t> </a:t>
            </a:r>
            <a:r>
              <a:rPr dirty="0" sz="3400" spc="100">
                <a:latin typeface="Trebuchet MS"/>
                <a:cs typeface="Trebuchet MS"/>
              </a:rPr>
              <a:t>Piutang</a:t>
            </a:r>
            <a:r>
              <a:rPr dirty="0" sz="3400" spc="175">
                <a:latin typeface="Trebuchet MS"/>
                <a:cs typeface="Trebuchet MS"/>
              </a:rPr>
              <a:t> </a:t>
            </a:r>
            <a:r>
              <a:rPr dirty="0" sz="3400" spc="40">
                <a:latin typeface="Trebuchet MS"/>
                <a:cs typeface="Trebuchet MS"/>
              </a:rPr>
              <a:t>(Factoring)</a:t>
            </a:r>
            <a:endParaRPr sz="3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296994" y="291169"/>
            <a:ext cx="13853160" cy="10034270"/>
            <a:chOff x="296994" y="291169"/>
            <a:chExt cx="13853160" cy="10034270"/>
          </a:xfrm>
        </p:grpSpPr>
        <p:sp>
          <p:nvSpPr>
            <p:cNvPr id="3" name="object 3" descr=""/>
            <p:cNvSpPr/>
            <p:nvPr/>
          </p:nvSpPr>
          <p:spPr>
            <a:xfrm>
              <a:off x="296994" y="291169"/>
              <a:ext cx="8041005" cy="9356725"/>
            </a:xfrm>
            <a:custGeom>
              <a:avLst/>
              <a:gdLst/>
              <a:ahLst/>
              <a:cxnLst/>
              <a:rect l="l" t="t" r="r" b="b"/>
              <a:pathLst>
                <a:path w="8041005" h="9356725">
                  <a:moveTo>
                    <a:pt x="4020413" y="9356597"/>
                  </a:moveTo>
                  <a:lnTo>
                    <a:pt x="0" y="7017448"/>
                  </a:lnTo>
                  <a:lnTo>
                    <a:pt x="0" y="2339149"/>
                  </a:lnTo>
                  <a:lnTo>
                    <a:pt x="4020413" y="0"/>
                  </a:lnTo>
                  <a:lnTo>
                    <a:pt x="8040826" y="2339149"/>
                  </a:lnTo>
                  <a:lnTo>
                    <a:pt x="8040826" y="7017448"/>
                  </a:lnTo>
                  <a:lnTo>
                    <a:pt x="4020413" y="9356597"/>
                  </a:lnTo>
                  <a:close/>
                </a:path>
              </a:pathLst>
            </a:custGeom>
            <a:solidFill>
              <a:srgbClr val="6D2932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7160331" y="3893191"/>
              <a:ext cx="6951980" cy="6393815"/>
            </a:xfrm>
            <a:custGeom>
              <a:avLst/>
              <a:gdLst/>
              <a:ahLst/>
              <a:cxnLst/>
              <a:rect l="l" t="t" r="r" b="b"/>
              <a:pathLst>
                <a:path w="6951980" h="6393815">
                  <a:moveTo>
                    <a:pt x="562006" y="6393807"/>
                  </a:moveTo>
                  <a:lnTo>
                    <a:pt x="11" y="6066828"/>
                  </a:lnTo>
                  <a:lnTo>
                    <a:pt x="0" y="2022276"/>
                  </a:lnTo>
                  <a:lnTo>
                    <a:pt x="3475800" y="0"/>
                  </a:lnTo>
                  <a:lnTo>
                    <a:pt x="6951587" y="2022276"/>
                  </a:lnTo>
                  <a:lnTo>
                    <a:pt x="6951587" y="6066829"/>
                  </a:lnTo>
                  <a:lnTo>
                    <a:pt x="6389593" y="6393807"/>
                  </a:lnTo>
                </a:path>
              </a:pathLst>
            </a:custGeom>
            <a:ln w="76199">
              <a:solidFill>
                <a:srgbClr val="8E3C4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2793336" y="995117"/>
              <a:ext cx="6951980" cy="8089265"/>
            </a:xfrm>
            <a:custGeom>
              <a:avLst/>
              <a:gdLst/>
              <a:ahLst/>
              <a:cxnLst/>
              <a:rect l="l" t="t" r="r" b="b"/>
              <a:pathLst>
                <a:path w="6951980" h="8089265">
                  <a:moveTo>
                    <a:pt x="3475807" y="8089150"/>
                  </a:moveTo>
                  <a:lnTo>
                    <a:pt x="0" y="6066863"/>
                  </a:lnTo>
                  <a:lnTo>
                    <a:pt x="0" y="2022287"/>
                  </a:lnTo>
                  <a:lnTo>
                    <a:pt x="3475807" y="0"/>
                  </a:lnTo>
                  <a:lnTo>
                    <a:pt x="6951614" y="2022287"/>
                  </a:lnTo>
                  <a:lnTo>
                    <a:pt x="6951614" y="6066863"/>
                  </a:lnTo>
                  <a:lnTo>
                    <a:pt x="3475807" y="8089150"/>
                  </a:lnTo>
                  <a:close/>
                </a:path>
              </a:pathLst>
            </a:custGeom>
            <a:solidFill>
              <a:srgbClr val="8E3C46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1900648" y="519534"/>
            <a:ext cx="3053080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545">
                <a:solidFill>
                  <a:srgbClr val="E7D8C3"/>
                </a:solidFill>
                <a:latin typeface="Trebuchet MS"/>
                <a:cs typeface="Trebuchet MS"/>
              </a:rPr>
              <a:t>HUKUM</a:t>
            </a:r>
            <a:r>
              <a:rPr dirty="0" sz="2800" spc="42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2800" spc="495">
                <a:solidFill>
                  <a:srgbClr val="E7D8C3"/>
                </a:solidFill>
                <a:latin typeface="Trebuchet MS"/>
                <a:cs typeface="Trebuchet MS"/>
              </a:rPr>
              <a:t>BISNIS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16889094" y="3119460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19" h="584835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5589567" y="8791857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19" h="584834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9" name="object 9" descr=""/>
          <p:cNvGrpSpPr/>
          <p:nvPr/>
        </p:nvGrpSpPr>
        <p:grpSpPr>
          <a:xfrm>
            <a:off x="542540" y="401982"/>
            <a:ext cx="14567535" cy="9885045"/>
            <a:chOff x="542540" y="401982"/>
            <a:chExt cx="14567535" cy="9885045"/>
          </a:xfrm>
        </p:grpSpPr>
        <p:sp>
          <p:nvSpPr>
            <p:cNvPr id="10" name="object 10" descr=""/>
            <p:cNvSpPr/>
            <p:nvPr/>
          </p:nvSpPr>
          <p:spPr>
            <a:xfrm>
              <a:off x="1058265" y="768209"/>
              <a:ext cx="14051915" cy="9519285"/>
            </a:xfrm>
            <a:custGeom>
              <a:avLst/>
              <a:gdLst/>
              <a:ahLst/>
              <a:cxnLst/>
              <a:rect l="l" t="t" r="r" b="b"/>
              <a:pathLst>
                <a:path w="14051915" h="9519285">
                  <a:moveTo>
                    <a:pt x="502577" y="1779905"/>
                  </a:moveTo>
                  <a:lnTo>
                    <a:pt x="251282" y="1633702"/>
                  </a:lnTo>
                  <a:lnTo>
                    <a:pt x="0" y="1779905"/>
                  </a:lnTo>
                  <a:lnTo>
                    <a:pt x="0" y="2072309"/>
                  </a:lnTo>
                  <a:lnTo>
                    <a:pt x="251282" y="2218512"/>
                  </a:lnTo>
                  <a:lnTo>
                    <a:pt x="502577" y="2072309"/>
                  </a:lnTo>
                  <a:lnTo>
                    <a:pt x="502577" y="1779905"/>
                  </a:lnTo>
                  <a:close/>
                </a:path>
                <a:path w="14051915" h="9519285">
                  <a:moveTo>
                    <a:pt x="2461920" y="5697893"/>
                  </a:moveTo>
                  <a:lnTo>
                    <a:pt x="1570736" y="5179390"/>
                  </a:lnTo>
                  <a:lnTo>
                    <a:pt x="679551" y="5697893"/>
                  </a:lnTo>
                  <a:lnTo>
                    <a:pt x="679551" y="6734911"/>
                  </a:lnTo>
                  <a:lnTo>
                    <a:pt x="1570736" y="7253414"/>
                  </a:lnTo>
                  <a:lnTo>
                    <a:pt x="2461920" y="6734911"/>
                  </a:lnTo>
                  <a:lnTo>
                    <a:pt x="2461920" y="5697893"/>
                  </a:lnTo>
                  <a:close/>
                </a:path>
                <a:path w="14051915" h="9519285">
                  <a:moveTo>
                    <a:pt x="11837975" y="146202"/>
                  </a:moveTo>
                  <a:lnTo>
                    <a:pt x="11586680" y="0"/>
                  </a:lnTo>
                  <a:lnTo>
                    <a:pt x="11335385" y="146202"/>
                  </a:lnTo>
                  <a:lnTo>
                    <a:pt x="11335385" y="438619"/>
                  </a:lnTo>
                  <a:lnTo>
                    <a:pt x="11586680" y="584822"/>
                  </a:lnTo>
                  <a:lnTo>
                    <a:pt x="11837975" y="438619"/>
                  </a:lnTo>
                  <a:lnTo>
                    <a:pt x="11837975" y="146202"/>
                  </a:lnTo>
                  <a:close/>
                </a:path>
                <a:path w="14051915" h="9519285">
                  <a:moveTo>
                    <a:pt x="14051661" y="8561972"/>
                  </a:moveTo>
                  <a:lnTo>
                    <a:pt x="12819177" y="7844891"/>
                  </a:lnTo>
                  <a:lnTo>
                    <a:pt x="11586680" y="8561972"/>
                  </a:lnTo>
                  <a:lnTo>
                    <a:pt x="11586680" y="9518790"/>
                  </a:lnTo>
                  <a:lnTo>
                    <a:pt x="14051661" y="9518790"/>
                  </a:lnTo>
                  <a:lnTo>
                    <a:pt x="14051661" y="8561972"/>
                  </a:lnTo>
                  <a:close/>
                </a:path>
              </a:pathLst>
            </a:custGeom>
            <a:solidFill>
              <a:srgbClr val="8E3C46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2540" y="401982"/>
              <a:ext cx="1012841" cy="997233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681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65"/>
              </a:spcBef>
            </a:pPr>
            <a:r>
              <a:rPr dirty="0" sz="11950" spc="290">
                <a:solidFill>
                  <a:srgbClr val="FFFFFF"/>
                </a:solidFill>
              </a:rPr>
              <a:t>THAN</a:t>
            </a:r>
            <a:r>
              <a:rPr dirty="0" sz="11950" spc="-545">
                <a:solidFill>
                  <a:srgbClr val="FFFFFF"/>
                </a:solidFill>
              </a:rPr>
              <a:t>K</a:t>
            </a:r>
            <a:r>
              <a:rPr dirty="0" sz="11950" spc="1010">
                <a:solidFill>
                  <a:srgbClr val="FFFFFF"/>
                </a:solidFill>
              </a:rPr>
              <a:t> </a:t>
            </a:r>
            <a:r>
              <a:rPr dirty="0" sz="11950" spc="250">
                <a:solidFill>
                  <a:srgbClr val="FFFFFF"/>
                </a:solidFill>
              </a:rPr>
              <a:t>YO</a:t>
            </a:r>
            <a:r>
              <a:rPr dirty="0" sz="11950" spc="-585">
                <a:solidFill>
                  <a:srgbClr val="FFFFFF"/>
                </a:solidFill>
              </a:rPr>
              <a:t>U</a:t>
            </a:r>
            <a:endParaRPr sz="11950"/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3000" spc="120">
                <a:solidFill>
                  <a:srgbClr val="E7D8C3"/>
                </a:solidFill>
              </a:rPr>
              <a:t>22,april</a:t>
            </a:r>
            <a:r>
              <a:rPr dirty="0" sz="3000" spc="459">
                <a:solidFill>
                  <a:srgbClr val="E7D8C3"/>
                </a:solidFill>
              </a:rPr>
              <a:t> </a:t>
            </a:r>
            <a:r>
              <a:rPr dirty="0" sz="3000" spc="190">
                <a:solidFill>
                  <a:srgbClr val="E7D8C3"/>
                </a:solidFill>
              </a:rPr>
              <a:t>2025</a:t>
            </a:r>
            <a:endParaRPr sz="3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350704" y="4453484"/>
            <a:ext cx="5793740" cy="5833745"/>
          </a:xfrm>
          <a:custGeom>
            <a:avLst/>
            <a:gdLst/>
            <a:ahLst/>
            <a:cxnLst/>
            <a:rect l="l" t="t" r="r" b="b"/>
            <a:pathLst>
              <a:path w="5793740" h="5833745">
                <a:moveTo>
                  <a:pt x="4456885" y="5833515"/>
                </a:moveTo>
                <a:lnTo>
                  <a:pt x="1336410" y="5833515"/>
                </a:lnTo>
                <a:lnTo>
                  <a:pt x="0" y="5055967"/>
                </a:lnTo>
                <a:lnTo>
                  <a:pt x="0" y="1685322"/>
                </a:lnTo>
                <a:lnTo>
                  <a:pt x="2896647" y="0"/>
                </a:lnTo>
                <a:lnTo>
                  <a:pt x="5793295" y="1685322"/>
                </a:lnTo>
                <a:lnTo>
                  <a:pt x="5793295" y="5055967"/>
                </a:lnTo>
                <a:lnTo>
                  <a:pt x="4456885" y="5833515"/>
                </a:lnTo>
                <a:close/>
              </a:path>
            </a:pathLst>
          </a:custGeom>
          <a:solidFill>
            <a:srgbClr val="6D2932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13890104" y="-38100"/>
            <a:ext cx="4436110" cy="5251450"/>
            <a:chOff x="13890104" y="-38100"/>
            <a:chExt cx="4436110" cy="5251450"/>
          </a:xfrm>
        </p:grpSpPr>
        <p:sp>
          <p:nvSpPr>
            <p:cNvPr id="4" name="object 4" descr=""/>
            <p:cNvSpPr/>
            <p:nvPr/>
          </p:nvSpPr>
          <p:spPr>
            <a:xfrm>
              <a:off x="15852896" y="0"/>
              <a:ext cx="2435225" cy="5213350"/>
            </a:xfrm>
            <a:custGeom>
              <a:avLst/>
              <a:gdLst/>
              <a:ahLst/>
              <a:cxnLst/>
              <a:rect l="l" t="t" r="r" b="b"/>
              <a:pathLst>
                <a:path w="2435225" h="5213350">
                  <a:moveTo>
                    <a:pt x="2435101" y="5213276"/>
                  </a:moveTo>
                  <a:lnTo>
                    <a:pt x="0" y="3796489"/>
                  </a:lnTo>
                  <a:lnTo>
                    <a:pt x="0" y="560904"/>
                  </a:lnTo>
                  <a:lnTo>
                    <a:pt x="964054" y="0"/>
                  </a:lnTo>
                  <a:lnTo>
                    <a:pt x="2435101" y="0"/>
                  </a:lnTo>
                  <a:lnTo>
                    <a:pt x="2435101" y="5213276"/>
                  </a:lnTo>
                  <a:close/>
                </a:path>
              </a:pathLst>
            </a:custGeom>
            <a:solidFill>
              <a:srgbClr val="8E3C46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928204" y="0"/>
              <a:ext cx="4359910" cy="3182620"/>
            </a:xfrm>
            <a:custGeom>
              <a:avLst/>
              <a:gdLst/>
              <a:ahLst/>
              <a:cxnLst/>
              <a:rect l="l" t="t" r="r" b="b"/>
              <a:pathLst>
                <a:path w="4359909" h="3182620">
                  <a:moveTo>
                    <a:pt x="4359794" y="2670369"/>
                  </a:moveTo>
                  <a:lnTo>
                    <a:pt x="3479898" y="3182309"/>
                  </a:lnTo>
                </a:path>
                <a:path w="4359909" h="3182620">
                  <a:moveTo>
                    <a:pt x="3471712" y="3182309"/>
                  </a:moveTo>
                  <a:lnTo>
                    <a:pt x="0" y="1162414"/>
                  </a:lnTo>
                  <a:lnTo>
                    <a:pt x="5" y="0"/>
                  </a:lnTo>
                </a:path>
              </a:pathLst>
            </a:custGeom>
            <a:ln w="76199">
              <a:solidFill>
                <a:srgbClr val="8E3C4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0" y="7824128"/>
            <a:ext cx="1561465" cy="2463165"/>
          </a:xfrm>
          <a:custGeom>
            <a:avLst/>
            <a:gdLst/>
            <a:ahLst/>
            <a:cxnLst/>
            <a:rect l="l" t="t" r="r" b="b"/>
            <a:pathLst>
              <a:path w="1561465" h="2463165">
                <a:moveTo>
                  <a:pt x="1025258" y="2462870"/>
                </a:moveTo>
                <a:lnTo>
                  <a:pt x="0" y="2462870"/>
                </a:lnTo>
                <a:lnTo>
                  <a:pt x="0" y="191043"/>
                </a:lnTo>
                <a:lnTo>
                  <a:pt x="328355" y="0"/>
                </a:lnTo>
                <a:lnTo>
                  <a:pt x="1560846" y="717085"/>
                </a:lnTo>
                <a:lnTo>
                  <a:pt x="1560846" y="2151256"/>
                </a:lnTo>
                <a:lnTo>
                  <a:pt x="1025258" y="246287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8853767" y="620292"/>
            <a:ext cx="1934210" cy="2074545"/>
          </a:xfrm>
          <a:custGeom>
            <a:avLst/>
            <a:gdLst/>
            <a:ahLst/>
            <a:cxnLst/>
            <a:rect l="l" t="t" r="r" b="b"/>
            <a:pathLst>
              <a:path w="1934209" h="2074545">
                <a:moveTo>
                  <a:pt x="1933854" y="262204"/>
                </a:moveTo>
                <a:lnTo>
                  <a:pt x="1682559" y="116001"/>
                </a:lnTo>
                <a:lnTo>
                  <a:pt x="1431264" y="262204"/>
                </a:lnTo>
                <a:lnTo>
                  <a:pt x="1431264" y="314236"/>
                </a:lnTo>
                <a:lnTo>
                  <a:pt x="891184" y="0"/>
                </a:lnTo>
                <a:lnTo>
                  <a:pt x="0" y="518502"/>
                </a:lnTo>
                <a:lnTo>
                  <a:pt x="0" y="1555521"/>
                </a:lnTo>
                <a:lnTo>
                  <a:pt x="891184" y="2074024"/>
                </a:lnTo>
                <a:lnTo>
                  <a:pt x="1782356" y="1555521"/>
                </a:lnTo>
                <a:lnTo>
                  <a:pt x="1782356" y="642772"/>
                </a:lnTo>
                <a:lnTo>
                  <a:pt x="1933854" y="554621"/>
                </a:lnTo>
                <a:lnTo>
                  <a:pt x="1933854" y="262204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7604035" y="4799683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19" h="584835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8351188" y="9486881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20" h="584834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10120" rIns="0" bIns="0" rtlCol="0" vert="horz">
            <a:spAutoFit/>
          </a:bodyPr>
          <a:lstStyle/>
          <a:p>
            <a:pPr marL="4994910">
              <a:lnSpc>
                <a:spcPct val="100000"/>
              </a:lnSpc>
              <a:spcBef>
                <a:spcPts val="100"/>
              </a:spcBef>
            </a:pPr>
            <a:r>
              <a:rPr dirty="0" sz="6100" spc="340">
                <a:solidFill>
                  <a:srgbClr val="FFFFFF"/>
                </a:solidFill>
              </a:rPr>
              <a:t>NAMA</a:t>
            </a:r>
            <a:r>
              <a:rPr dirty="0" sz="6100" spc="525">
                <a:solidFill>
                  <a:srgbClr val="FFFFFF"/>
                </a:solidFill>
              </a:rPr>
              <a:t> </a:t>
            </a:r>
            <a:r>
              <a:rPr dirty="0" sz="6100" spc="105">
                <a:solidFill>
                  <a:srgbClr val="FFFFFF"/>
                </a:solidFill>
              </a:rPr>
              <a:t>KELOMPOK</a:t>
            </a:r>
            <a:endParaRPr sz="6100"/>
          </a:p>
        </p:txBody>
      </p:sp>
      <p:sp>
        <p:nvSpPr>
          <p:cNvPr id="11" name="object 11" descr=""/>
          <p:cNvSpPr txBox="1"/>
          <p:nvPr/>
        </p:nvSpPr>
        <p:spPr>
          <a:xfrm>
            <a:off x="1750301" y="3191086"/>
            <a:ext cx="620331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490">
                <a:solidFill>
                  <a:srgbClr val="E7D8C3"/>
                </a:solidFill>
                <a:latin typeface="Trebuchet MS"/>
                <a:cs typeface="Trebuchet MS"/>
              </a:rPr>
              <a:t>ALDI</a:t>
            </a:r>
            <a:r>
              <a:rPr dirty="0" sz="3000" spc="45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000" spc="480">
                <a:solidFill>
                  <a:srgbClr val="E7D8C3"/>
                </a:solidFill>
                <a:latin typeface="Trebuchet MS"/>
                <a:cs typeface="Trebuchet MS"/>
              </a:rPr>
              <a:t>SEPTIAN</a:t>
            </a:r>
            <a:r>
              <a:rPr dirty="0" sz="3000" spc="45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000" spc="400">
                <a:solidFill>
                  <a:srgbClr val="E7D8C3"/>
                </a:solidFill>
                <a:latin typeface="Trebuchet MS"/>
                <a:cs typeface="Trebuchet MS"/>
              </a:rPr>
              <a:t>R</a:t>
            </a:r>
            <a:r>
              <a:rPr dirty="0" sz="3000" spc="45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000" spc="155">
                <a:solidFill>
                  <a:srgbClr val="E7D8C3"/>
                </a:solidFill>
                <a:latin typeface="Trebuchet MS"/>
                <a:cs typeface="Trebuchet MS"/>
              </a:rPr>
              <a:t>(2313030005)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612402" y="2986720"/>
            <a:ext cx="948690" cy="948690"/>
          </a:xfrm>
          <a:custGeom>
            <a:avLst/>
            <a:gdLst/>
            <a:ahLst/>
            <a:cxnLst/>
            <a:rect l="l" t="t" r="r" b="b"/>
            <a:pathLst>
              <a:path w="948690" h="948689">
                <a:moveTo>
                  <a:pt x="474221" y="948443"/>
                </a:moveTo>
                <a:lnTo>
                  <a:pt x="425735" y="945995"/>
                </a:lnTo>
                <a:lnTo>
                  <a:pt x="378649" y="938809"/>
                </a:lnTo>
                <a:lnTo>
                  <a:pt x="333202" y="927123"/>
                </a:lnTo>
                <a:lnTo>
                  <a:pt x="289633" y="911177"/>
                </a:lnTo>
                <a:lnTo>
                  <a:pt x="248179" y="891207"/>
                </a:lnTo>
                <a:lnTo>
                  <a:pt x="209079" y="867454"/>
                </a:lnTo>
                <a:lnTo>
                  <a:pt x="172572" y="840154"/>
                </a:lnTo>
                <a:lnTo>
                  <a:pt x="138896" y="809547"/>
                </a:lnTo>
                <a:lnTo>
                  <a:pt x="108289" y="775871"/>
                </a:lnTo>
                <a:lnTo>
                  <a:pt x="80989" y="739363"/>
                </a:lnTo>
                <a:lnTo>
                  <a:pt x="57236" y="700264"/>
                </a:lnTo>
                <a:lnTo>
                  <a:pt x="37266" y="658810"/>
                </a:lnTo>
                <a:lnTo>
                  <a:pt x="21320" y="615241"/>
                </a:lnTo>
                <a:lnTo>
                  <a:pt x="9634" y="569794"/>
                </a:lnTo>
                <a:lnTo>
                  <a:pt x="2448" y="522708"/>
                </a:lnTo>
                <a:lnTo>
                  <a:pt x="0" y="474222"/>
                </a:lnTo>
                <a:lnTo>
                  <a:pt x="2448" y="425735"/>
                </a:lnTo>
                <a:lnTo>
                  <a:pt x="9634" y="378649"/>
                </a:lnTo>
                <a:lnTo>
                  <a:pt x="21320" y="333202"/>
                </a:lnTo>
                <a:lnTo>
                  <a:pt x="37266" y="289633"/>
                </a:lnTo>
                <a:lnTo>
                  <a:pt x="57236" y="248179"/>
                </a:lnTo>
                <a:lnTo>
                  <a:pt x="80989" y="209080"/>
                </a:lnTo>
                <a:lnTo>
                  <a:pt x="108289" y="172572"/>
                </a:lnTo>
                <a:lnTo>
                  <a:pt x="138896" y="138896"/>
                </a:lnTo>
                <a:lnTo>
                  <a:pt x="172572" y="108289"/>
                </a:lnTo>
                <a:lnTo>
                  <a:pt x="209079" y="80989"/>
                </a:lnTo>
                <a:lnTo>
                  <a:pt x="248179" y="57236"/>
                </a:lnTo>
                <a:lnTo>
                  <a:pt x="289633" y="37266"/>
                </a:lnTo>
                <a:lnTo>
                  <a:pt x="333202" y="21320"/>
                </a:lnTo>
                <a:lnTo>
                  <a:pt x="378649" y="9634"/>
                </a:lnTo>
                <a:lnTo>
                  <a:pt x="425735" y="2448"/>
                </a:lnTo>
                <a:lnTo>
                  <a:pt x="474221" y="0"/>
                </a:lnTo>
                <a:lnTo>
                  <a:pt x="522708" y="2448"/>
                </a:lnTo>
                <a:lnTo>
                  <a:pt x="569794" y="9634"/>
                </a:lnTo>
                <a:lnTo>
                  <a:pt x="615240" y="21320"/>
                </a:lnTo>
                <a:lnTo>
                  <a:pt x="658810" y="37266"/>
                </a:lnTo>
                <a:lnTo>
                  <a:pt x="700264" y="57236"/>
                </a:lnTo>
                <a:lnTo>
                  <a:pt x="739363" y="80989"/>
                </a:lnTo>
                <a:lnTo>
                  <a:pt x="775871" y="108289"/>
                </a:lnTo>
                <a:lnTo>
                  <a:pt x="809547" y="138896"/>
                </a:lnTo>
                <a:lnTo>
                  <a:pt x="840154" y="172572"/>
                </a:lnTo>
                <a:lnTo>
                  <a:pt x="867454" y="209080"/>
                </a:lnTo>
                <a:lnTo>
                  <a:pt x="891207" y="248179"/>
                </a:lnTo>
                <a:lnTo>
                  <a:pt x="911177" y="289633"/>
                </a:lnTo>
                <a:lnTo>
                  <a:pt x="927123" y="333202"/>
                </a:lnTo>
                <a:lnTo>
                  <a:pt x="938809" y="378649"/>
                </a:lnTo>
                <a:lnTo>
                  <a:pt x="945995" y="425735"/>
                </a:lnTo>
                <a:lnTo>
                  <a:pt x="948443" y="474222"/>
                </a:lnTo>
                <a:lnTo>
                  <a:pt x="945995" y="522708"/>
                </a:lnTo>
                <a:lnTo>
                  <a:pt x="938809" y="569794"/>
                </a:lnTo>
                <a:lnTo>
                  <a:pt x="927123" y="615241"/>
                </a:lnTo>
                <a:lnTo>
                  <a:pt x="911177" y="658810"/>
                </a:lnTo>
                <a:lnTo>
                  <a:pt x="891207" y="700264"/>
                </a:lnTo>
                <a:lnTo>
                  <a:pt x="867454" y="739363"/>
                </a:lnTo>
                <a:lnTo>
                  <a:pt x="840154" y="775871"/>
                </a:lnTo>
                <a:lnTo>
                  <a:pt x="809547" y="809547"/>
                </a:lnTo>
                <a:lnTo>
                  <a:pt x="775871" y="840154"/>
                </a:lnTo>
                <a:lnTo>
                  <a:pt x="739363" y="867454"/>
                </a:lnTo>
                <a:lnTo>
                  <a:pt x="700264" y="891207"/>
                </a:lnTo>
                <a:lnTo>
                  <a:pt x="658810" y="911177"/>
                </a:lnTo>
                <a:lnTo>
                  <a:pt x="615240" y="927123"/>
                </a:lnTo>
                <a:lnTo>
                  <a:pt x="569794" y="938809"/>
                </a:lnTo>
                <a:lnTo>
                  <a:pt x="522708" y="945995"/>
                </a:lnTo>
                <a:lnTo>
                  <a:pt x="474221" y="948443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911646" y="3161377"/>
            <a:ext cx="349885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400" spc="-550">
                <a:solidFill>
                  <a:srgbClr val="561B24"/>
                </a:solidFill>
                <a:latin typeface="Trebuchet MS"/>
                <a:cs typeface="Trebuchet MS"/>
              </a:rPr>
              <a:t>01</a:t>
            </a:r>
            <a:endParaRPr sz="3400">
              <a:latin typeface="Trebuchet MS"/>
              <a:cs typeface="Trebuchet MS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378921" y="6493858"/>
            <a:ext cx="4754245" cy="1092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95"/>
              </a:spcBef>
            </a:pPr>
            <a:r>
              <a:rPr dirty="0" sz="3000" spc="585">
                <a:solidFill>
                  <a:srgbClr val="E7D8C3"/>
                </a:solidFill>
                <a:latin typeface="Trebuchet MS"/>
                <a:cs typeface="Trebuchet MS"/>
              </a:rPr>
              <a:t>WILDAN</a:t>
            </a:r>
            <a:r>
              <a:rPr dirty="0" sz="3000" spc="44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000" spc="605">
                <a:solidFill>
                  <a:srgbClr val="E7D8C3"/>
                </a:solidFill>
                <a:latin typeface="Trebuchet MS"/>
                <a:cs typeface="Trebuchet MS"/>
              </a:rPr>
              <a:t>RAMANSYAH </a:t>
            </a:r>
            <a:r>
              <a:rPr dirty="0" sz="3000" spc="110">
                <a:solidFill>
                  <a:srgbClr val="E7D8C3"/>
                </a:solidFill>
                <a:latin typeface="Trebuchet MS"/>
                <a:cs typeface="Trebuchet MS"/>
              </a:rPr>
              <a:t>(23130300019)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9143999" y="6632411"/>
            <a:ext cx="948690" cy="948690"/>
          </a:xfrm>
          <a:custGeom>
            <a:avLst/>
            <a:gdLst/>
            <a:ahLst/>
            <a:cxnLst/>
            <a:rect l="l" t="t" r="r" b="b"/>
            <a:pathLst>
              <a:path w="948690" h="948690">
                <a:moveTo>
                  <a:pt x="474222" y="948443"/>
                </a:moveTo>
                <a:lnTo>
                  <a:pt x="425735" y="945995"/>
                </a:lnTo>
                <a:lnTo>
                  <a:pt x="378649" y="938809"/>
                </a:lnTo>
                <a:lnTo>
                  <a:pt x="333203" y="927123"/>
                </a:lnTo>
                <a:lnTo>
                  <a:pt x="289633" y="911177"/>
                </a:lnTo>
                <a:lnTo>
                  <a:pt x="248179" y="891207"/>
                </a:lnTo>
                <a:lnTo>
                  <a:pt x="209080" y="867454"/>
                </a:lnTo>
                <a:lnTo>
                  <a:pt x="172572" y="840154"/>
                </a:lnTo>
                <a:lnTo>
                  <a:pt x="138896" y="809547"/>
                </a:lnTo>
                <a:lnTo>
                  <a:pt x="108289" y="775871"/>
                </a:lnTo>
                <a:lnTo>
                  <a:pt x="80989" y="739364"/>
                </a:lnTo>
                <a:lnTo>
                  <a:pt x="57236" y="700264"/>
                </a:lnTo>
                <a:lnTo>
                  <a:pt x="37266" y="658810"/>
                </a:lnTo>
                <a:lnTo>
                  <a:pt x="21320" y="615241"/>
                </a:lnTo>
                <a:lnTo>
                  <a:pt x="9634" y="569794"/>
                </a:lnTo>
                <a:lnTo>
                  <a:pt x="2448" y="522708"/>
                </a:lnTo>
                <a:lnTo>
                  <a:pt x="0" y="474222"/>
                </a:lnTo>
                <a:lnTo>
                  <a:pt x="2448" y="425736"/>
                </a:lnTo>
                <a:lnTo>
                  <a:pt x="9634" y="378650"/>
                </a:lnTo>
                <a:lnTo>
                  <a:pt x="21320" y="333203"/>
                </a:lnTo>
                <a:lnTo>
                  <a:pt x="37266" y="289633"/>
                </a:lnTo>
                <a:lnTo>
                  <a:pt x="57236" y="248180"/>
                </a:lnTo>
                <a:lnTo>
                  <a:pt x="80989" y="209080"/>
                </a:lnTo>
                <a:lnTo>
                  <a:pt x="108289" y="172573"/>
                </a:lnTo>
                <a:lnTo>
                  <a:pt x="138896" y="138896"/>
                </a:lnTo>
                <a:lnTo>
                  <a:pt x="172572" y="108289"/>
                </a:lnTo>
                <a:lnTo>
                  <a:pt x="209080" y="80989"/>
                </a:lnTo>
                <a:lnTo>
                  <a:pt x="248179" y="57236"/>
                </a:lnTo>
                <a:lnTo>
                  <a:pt x="289633" y="37266"/>
                </a:lnTo>
                <a:lnTo>
                  <a:pt x="333203" y="21320"/>
                </a:lnTo>
                <a:lnTo>
                  <a:pt x="378649" y="9634"/>
                </a:lnTo>
                <a:lnTo>
                  <a:pt x="425735" y="2448"/>
                </a:lnTo>
                <a:lnTo>
                  <a:pt x="474222" y="0"/>
                </a:lnTo>
                <a:lnTo>
                  <a:pt x="522708" y="2448"/>
                </a:lnTo>
                <a:lnTo>
                  <a:pt x="569794" y="9634"/>
                </a:lnTo>
                <a:lnTo>
                  <a:pt x="615241" y="21320"/>
                </a:lnTo>
                <a:lnTo>
                  <a:pt x="658810" y="37266"/>
                </a:lnTo>
                <a:lnTo>
                  <a:pt x="700264" y="57236"/>
                </a:lnTo>
                <a:lnTo>
                  <a:pt x="739363" y="80989"/>
                </a:lnTo>
                <a:lnTo>
                  <a:pt x="775871" y="108289"/>
                </a:lnTo>
                <a:lnTo>
                  <a:pt x="809547" y="138896"/>
                </a:lnTo>
                <a:lnTo>
                  <a:pt x="840154" y="172573"/>
                </a:lnTo>
                <a:lnTo>
                  <a:pt x="867454" y="209080"/>
                </a:lnTo>
                <a:lnTo>
                  <a:pt x="891207" y="248180"/>
                </a:lnTo>
                <a:lnTo>
                  <a:pt x="911177" y="289633"/>
                </a:lnTo>
                <a:lnTo>
                  <a:pt x="927123" y="333203"/>
                </a:lnTo>
                <a:lnTo>
                  <a:pt x="938809" y="378650"/>
                </a:lnTo>
                <a:lnTo>
                  <a:pt x="945995" y="425736"/>
                </a:lnTo>
                <a:lnTo>
                  <a:pt x="948443" y="474222"/>
                </a:lnTo>
                <a:lnTo>
                  <a:pt x="945995" y="522708"/>
                </a:lnTo>
                <a:lnTo>
                  <a:pt x="938809" y="569794"/>
                </a:lnTo>
                <a:lnTo>
                  <a:pt x="927123" y="615241"/>
                </a:lnTo>
                <a:lnTo>
                  <a:pt x="911177" y="658810"/>
                </a:lnTo>
                <a:lnTo>
                  <a:pt x="891207" y="700264"/>
                </a:lnTo>
                <a:lnTo>
                  <a:pt x="867454" y="739364"/>
                </a:lnTo>
                <a:lnTo>
                  <a:pt x="840154" y="775871"/>
                </a:lnTo>
                <a:lnTo>
                  <a:pt x="809547" y="809547"/>
                </a:lnTo>
                <a:lnTo>
                  <a:pt x="775871" y="840154"/>
                </a:lnTo>
                <a:lnTo>
                  <a:pt x="739363" y="867454"/>
                </a:lnTo>
                <a:lnTo>
                  <a:pt x="700264" y="891207"/>
                </a:lnTo>
                <a:lnTo>
                  <a:pt x="658810" y="911177"/>
                </a:lnTo>
                <a:lnTo>
                  <a:pt x="615241" y="927123"/>
                </a:lnTo>
                <a:lnTo>
                  <a:pt x="569794" y="938809"/>
                </a:lnTo>
                <a:lnTo>
                  <a:pt x="522708" y="945995"/>
                </a:lnTo>
                <a:lnTo>
                  <a:pt x="474222" y="948443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 txBox="1"/>
          <p:nvPr/>
        </p:nvSpPr>
        <p:spPr>
          <a:xfrm>
            <a:off x="9390706" y="6807068"/>
            <a:ext cx="454659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400" spc="-80">
                <a:solidFill>
                  <a:srgbClr val="561B24"/>
                </a:solidFill>
                <a:latin typeface="Trebuchet MS"/>
                <a:cs typeface="Trebuchet MS"/>
              </a:rPr>
              <a:t>06</a:t>
            </a:r>
            <a:endParaRPr sz="3400">
              <a:latin typeface="Trebuchet MS"/>
              <a:cs typeface="Trebuchet MS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272342" y="4640425"/>
            <a:ext cx="631698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570">
                <a:solidFill>
                  <a:srgbClr val="E7D8C3"/>
                </a:solidFill>
                <a:latin typeface="Trebuchet MS"/>
                <a:cs typeface="Trebuchet MS"/>
              </a:rPr>
              <a:t>DODI</a:t>
            </a:r>
            <a:r>
              <a:rPr dirty="0" sz="3000" spc="45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000" spc="690">
                <a:solidFill>
                  <a:srgbClr val="E7D8C3"/>
                </a:solidFill>
                <a:latin typeface="Trebuchet MS"/>
                <a:cs typeface="Trebuchet MS"/>
              </a:rPr>
              <a:t>HIMAWAN</a:t>
            </a:r>
            <a:r>
              <a:rPr dirty="0" sz="3000" spc="45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000" spc="160">
                <a:solidFill>
                  <a:srgbClr val="E7D8C3"/>
                </a:solidFill>
                <a:latin typeface="Trebuchet MS"/>
                <a:cs typeface="Trebuchet MS"/>
              </a:rPr>
              <a:t>(2313030006)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8" name="object 18" descr=""/>
          <p:cNvSpPr/>
          <p:nvPr/>
        </p:nvSpPr>
        <p:spPr>
          <a:xfrm>
            <a:off x="9143999" y="4465838"/>
            <a:ext cx="948690" cy="948690"/>
          </a:xfrm>
          <a:custGeom>
            <a:avLst/>
            <a:gdLst/>
            <a:ahLst/>
            <a:cxnLst/>
            <a:rect l="l" t="t" r="r" b="b"/>
            <a:pathLst>
              <a:path w="948690" h="948689">
                <a:moveTo>
                  <a:pt x="474222" y="948444"/>
                </a:moveTo>
                <a:lnTo>
                  <a:pt x="425735" y="945995"/>
                </a:lnTo>
                <a:lnTo>
                  <a:pt x="378649" y="938809"/>
                </a:lnTo>
                <a:lnTo>
                  <a:pt x="333203" y="927123"/>
                </a:lnTo>
                <a:lnTo>
                  <a:pt x="289633" y="911177"/>
                </a:lnTo>
                <a:lnTo>
                  <a:pt x="248179" y="891207"/>
                </a:lnTo>
                <a:lnTo>
                  <a:pt x="209080" y="867454"/>
                </a:lnTo>
                <a:lnTo>
                  <a:pt x="172572" y="840154"/>
                </a:lnTo>
                <a:lnTo>
                  <a:pt x="138896" y="809547"/>
                </a:lnTo>
                <a:lnTo>
                  <a:pt x="108289" y="775871"/>
                </a:lnTo>
                <a:lnTo>
                  <a:pt x="80989" y="739363"/>
                </a:lnTo>
                <a:lnTo>
                  <a:pt x="57236" y="700264"/>
                </a:lnTo>
                <a:lnTo>
                  <a:pt x="37266" y="658810"/>
                </a:lnTo>
                <a:lnTo>
                  <a:pt x="21320" y="615240"/>
                </a:lnTo>
                <a:lnTo>
                  <a:pt x="9634" y="569794"/>
                </a:lnTo>
                <a:lnTo>
                  <a:pt x="2448" y="522708"/>
                </a:lnTo>
                <a:lnTo>
                  <a:pt x="0" y="474221"/>
                </a:lnTo>
                <a:lnTo>
                  <a:pt x="2448" y="425735"/>
                </a:lnTo>
                <a:lnTo>
                  <a:pt x="9634" y="378649"/>
                </a:lnTo>
                <a:lnTo>
                  <a:pt x="21320" y="333202"/>
                </a:lnTo>
                <a:lnTo>
                  <a:pt x="37266" y="289633"/>
                </a:lnTo>
                <a:lnTo>
                  <a:pt x="57236" y="248179"/>
                </a:lnTo>
                <a:lnTo>
                  <a:pt x="80989" y="209079"/>
                </a:lnTo>
                <a:lnTo>
                  <a:pt x="108289" y="172572"/>
                </a:lnTo>
                <a:lnTo>
                  <a:pt x="138896" y="138896"/>
                </a:lnTo>
                <a:lnTo>
                  <a:pt x="172572" y="108289"/>
                </a:lnTo>
                <a:lnTo>
                  <a:pt x="209080" y="80989"/>
                </a:lnTo>
                <a:lnTo>
                  <a:pt x="248179" y="57236"/>
                </a:lnTo>
                <a:lnTo>
                  <a:pt x="289633" y="37266"/>
                </a:lnTo>
                <a:lnTo>
                  <a:pt x="333203" y="21320"/>
                </a:lnTo>
                <a:lnTo>
                  <a:pt x="378649" y="9634"/>
                </a:lnTo>
                <a:lnTo>
                  <a:pt x="425735" y="2448"/>
                </a:lnTo>
                <a:lnTo>
                  <a:pt x="474222" y="0"/>
                </a:lnTo>
                <a:lnTo>
                  <a:pt x="522708" y="2448"/>
                </a:lnTo>
                <a:lnTo>
                  <a:pt x="569794" y="9634"/>
                </a:lnTo>
                <a:lnTo>
                  <a:pt x="615241" y="21320"/>
                </a:lnTo>
                <a:lnTo>
                  <a:pt x="658810" y="37266"/>
                </a:lnTo>
                <a:lnTo>
                  <a:pt x="700264" y="57236"/>
                </a:lnTo>
                <a:lnTo>
                  <a:pt x="739363" y="80989"/>
                </a:lnTo>
                <a:lnTo>
                  <a:pt x="775871" y="108289"/>
                </a:lnTo>
                <a:lnTo>
                  <a:pt x="809547" y="138896"/>
                </a:lnTo>
                <a:lnTo>
                  <a:pt x="840154" y="172572"/>
                </a:lnTo>
                <a:lnTo>
                  <a:pt x="867454" y="209079"/>
                </a:lnTo>
                <a:lnTo>
                  <a:pt x="891207" y="248179"/>
                </a:lnTo>
                <a:lnTo>
                  <a:pt x="911177" y="289633"/>
                </a:lnTo>
                <a:lnTo>
                  <a:pt x="927123" y="333202"/>
                </a:lnTo>
                <a:lnTo>
                  <a:pt x="938809" y="378649"/>
                </a:lnTo>
                <a:lnTo>
                  <a:pt x="945995" y="425735"/>
                </a:lnTo>
                <a:lnTo>
                  <a:pt x="948443" y="474221"/>
                </a:lnTo>
                <a:lnTo>
                  <a:pt x="945995" y="522708"/>
                </a:lnTo>
                <a:lnTo>
                  <a:pt x="938809" y="569794"/>
                </a:lnTo>
                <a:lnTo>
                  <a:pt x="927123" y="615240"/>
                </a:lnTo>
                <a:lnTo>
                  <a:pt x="911177" y="658810"/>
                </a:lnTo>
                <a:lnTo>
                  <a:pt x="891207" y="700264"/>
                </a:lnTo>
                <a:lnTo>
                  <a:pt x="867454" y="739363"/>
                </a:lnTo>
                <a:lnTo>
                  <a:pt x="840154" y="775871"/>
                </a:lnTo>
                <a:lnTo>
                  <a:pt x="809547" y="809547"/>
                </a:lnTo>
                <a:lnTo>
                  <a:pt x="775871" y="840154"/>
                </a:lnTo>
                <a:lnTo>
                  <a:pt x="739363" y="867454"/>
                </a:lnTo>
                <a:lnTo>
                  <a:pt x="700264" y="891207"/>
                </a:lnTo>
                <a:lnTo>
                  <a:pt x="658810" y="911177"/>
                </a:lnTo>
                <a:lnTo>
                  <a:pt x="615241" y="927123"/>
                </a:lnTo>
                <a:lnTo>
                  <a:pt x="569794" y="938809"/>
                </a:lnTo>
                <a:lnTo>
                  <a:pt x="522708" y="945995"/>
                </a:lnTo>
                <a:lnTo>
                  <a:pt x="474222" y="948444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 txBox="1"/>
          <p:nvPr/>
        </p:nvSpPr>
        <p:spPr>
          <a:xfrm>
            <a:off x="9392641" y="4640495"/>
            <a:ext cx="450850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400" spc="-95">
                <a:solidFill>
                  <a:srgbClr val="561B24"/>
                </a:solidFill>
                <a:latin typeface="Trebuchet MS"/>
                <a:cs typeface="Trebuchet MS"/>
              </a:rPr>
              <a:t>05</a:t>
            </a:r>
            <a:endParaRPr sz="3400">
              <a:latin typeface="Trebuchet MS"/>
              <a:cs typeface="Trebuchet MS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750301" y="5013922"/>
            <a:ext cx="648462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575">
                <a:solidFill>
                  <a:srgbClr val="E7D8C3"/>
                </a:solidFill>
                <a:latin typeface="Trebuchet MS"/>
                <a:cs typeface="Trebuchet MS"/>
              </a:rPr>
              <a:t>ROLAN</a:t>
            </a:r>
            <a:r>
              <a:rPr dirty="0" sz="3000" spc="459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000" spc="590">
                <a:solidFill>
                  <a:srgbClr val="E7D8C3"/>
                </a:solidFill>
                <a:latin typeface="Trebuchet MS"/>
                <a:cs typeface="Trebuchet MS"/>
              </a:rPr>
              <a:t>MAULANA</a:t>
            </a:r>
            <a:r>
              <a:rPr dirty="0" sz="3000" spc="46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000" spc="80">
                <a:solidFill>
                  <a:srgbClr val="E7D8C3"/>
                </a:solidFill>
                <a:latin typeface="Trebuchet MS"/>
                <a:cs typeface="Trebuchet MS"/>
              </a:rPr>
              <a:t>(2313030014)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21" name="object 21" descr=""/>
          <p:cNvSpPr/>
          <p:nvPr/>
        </p:nvSpPr>
        <p:spPr>
          <a:xfrm>
            <a:off x="612402" y="4799027"/>
            <a:ext cx="948690" cy="948690"/>
          </a:xfrm>
          <a:custGeom>
            <a:avLst/>
            <a:gdLst/>
            <a:ahLst/>
            <a:cxnLst/>
            <a:rect l="l" t="t" r="r" b="b"/>
            <a:pathLst>
              <a:path w="948690" h="948689">
                <a:moveTo>
                  <a:pt x="474221" y="948443"/>
                </a:moveTo>
                <a:lnTo>
                  <a:pt x="425735" y="945995"/>
                </a:lnTo>
                <a:lnTo>
                  <a:pt x="378649" y="938809"/>
                </a:lnTo>
                <a:lnTo>
                  <a:pt x="333202" y="927123"/>
                </a:lnTo>
                <a:lnTo>
                  <a:pt x="289633" y="911177"/>
                </a:lnTo>
                <a:lnTo>
                  <a:pt x="248179" y="891207"/>
                </a:lnTo>
                <a:lnTo>
                  <a:pt x="209079" y="867454"/>
                </a:lnTo>
                <a:lnTo>
                  <a:pt x="172572" y="840154"/>
                </a:lnTo>
                <a:lnTo>
                  <a:pt x="138896" y="809547"/>
                </a:lnTo>
                <a:lnTo>
                  <a:pt x="108289" y="775871"/>
                </a:lnTo>
                <a:lnTo>
                  <a:pt x="80989" y="739363"/>
                </a:lnTo>
                <a:lnTo>
                  <a:pt x="57236" y="700264"/>
                </a:lnTo>
                <a:lnTo>
                  <a:pt x="37266" y="658810"/>
                </a:lnTo>
                <a:lnTo>
                  <a:pt x="21320" y="615240"/>
                </a:lnTo>
                <a:lnTo>
                  <a:pt x="9634" y="569794"/>
                </a:lnTo>
                <a:lnTo>
                  <a:pt x="2448" y="522708"/>
                </a:lnTo>
                <a:lnTo>
                  <a:pt x="0" y="474221"/>
                </a:lnTo>
                <a:lnTo>
                  <a:pt x="2448" y="425735"/>
                </a:lnTo>
                <a:lnTo>
                  <a:pt x="9634" y="378649"/>
                </a:lnTo>
                <a:lnTo>
                  <a:pt x="21320" y="333202"/>
                </a:lnTo>
                <a:lnTo>
                  <a:pt x="37266" y="289633"/>
                </a:lnTo>
                <a:lnTo>
                  <a:pt x="57236" y="248179"/>
                </a:lnTo>
                <a:lnTo>
                  <a:pt x="80989" y="209079"/>
                </a:lnTo>
                <a:lnTo>
                  <a:pt x="108289" y="172572"/>
                </a:lnTo>
                <a:lnTo>
                  <a:pt x="138896" y="138896"/>
                </a:lnTo>
                <a:lnTo>
                  <a:pt x="172572" y="108289"/>
                </a:lnTo>
                <a:lnTo>
                  <a:pt x="209079" y="80989"/>
                </a:lnTo>
                <a:lnTo>
                  <a:pt x="248179" y="57236"/>
                </a:lnTo>
                <a:lnTo>
                  <a:pt x="289633" y="37266"/>
                </a:lnTo>
                <a:lnTo>
                  <a:pt x="333202" y="21320"/>
                </a:lnTo>
                <a:lnTo>
                  <a:pt x="378649" y="9634"/>
                </a:lnTo>
                <a:lnTo>
                  <a:pt x="425735" y="2448"/>
                </a:lnTo>
                <a:lnTo>
                  <a:pt x="474221" y="0"/>
                </a:lnTo>
                <a:lnTo>
                  <a:pt x="522708" y="2448"/>
                </a:lnTo>
                <a:lnTo>
                  <a:pt x="569794" y="9634"/>
                </a:lnTo>
                <a:lnTo>
                  <a:pt x="615240" y="21320"/>
                </a:lnTo>
                <a:lnTo>
                  <a:pt x="658810" y="37266"/>
                </a:lnTo>
                <a:lnTo>
                  <a:pt x="700264" y="57236"/>
                </a:lnTo>
                <a:lnTo>
                  <a:pt x="739363" y="80989"/>
                </a:lnTo>
                <a:lnTo>
                  <a:pt x="775871" y="108289"/>
                </a:lnTo>
                <a:lnTo>
                  <a:pt x="809547" y="138896"/>
                </a:lnTo>
                <a:lnTo>
                  <a:pt x="840154" y="172572"/>
                </a:lnTo>
                <a:lnTo>
                  <a:pt x="867454" y="209079"/>
                </a:lnTo>
                <a:lnTo>
                  <a:pt x="891207" y="248179"/>
                </a:lnTo>
                <a:lnTo>
                  <a:pt x="911177" y="289633"/>
                </a:lnTo>
                <a:lnTo>
                  <a:pt x="927123" y="333202"/>
                </a:lnTo>
                <a:lnTo>
                  <a:pt x="938809" y="378649"/>
                </a:lnTo>
                <a:lnTo>
                  <a:pt x="945995" y="425735"/>
                </a:lnTo>
                <a:lnTo>
                  <a:pt x="948443" y="474221"/>
                </a:lnTo>
                <a:lnTo>
                  <a:pt x="945995" y="522708"/>
                </a:lnTo>
                <a:lnTo>
                  <a:pt x="938809" y="569794"/>
                </a:lnTo>
                <a:lnTo>
                  <a:pt x="927123" y="615240"/>
                </a:lnTo>
                <a:lnTo>
                  <a:pt x="911177" y="658810"/>
                </a:lnTo>
                <a:lnTo>
                  <a:pt x="891207" y="700264"/>
                </a:lnTo>
                <a:lnTo>
                  <a:pt x="867454" y="739363"/>
                </a:lnTo>
                <a:lnTo>
                  <a:pt x="840154" y="775871"/>
                </a:lnTo>
                <a:lnTo>
                  <a:pt x="809547" y="809547"/>
                </a:lnTo>
                <a:lnTo>
                  <a:pt x="775871" y="840154"/>
                </a:lnTo>
                <a:lnTo>
                  <a:pt x="739363" y="867454"/>
                </a:lnTo>
                <a:lnTo>
                  <a:pt x="700264" y="891207"/>
                </a:lnTo>
                <a:lnTo>
                  <a:pt x="658810" y="911177"/>
                </a:lnTo>
                <a:lnTo>
                  <a:pt x="615240" y="927123"/>
                </a:lnTo>
                <a:lnTo>
                  <a:pt x="569794" y="938809"/>
                </a:lnTo>
                <a:lnTo>
                  <a:pt x="522708" y="945995"/>
                </a:lnTo>
                <a:lnTo>
                  <a:pt x="474221" y="948443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 txBox="1"/>
          <p:nvPr/>
        </p:nvSpPr>
        <p:spPr>
          <a:xfrm>
            <a:off x="865807" y="4973684"/>
            <a:ext cx="441325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400" spc="-125">
                <a:solidFill>
                  <a:srgbClr val="561B24"/>
                </a:solidFill>
                <a:latin typeface="Trebuchet MS"/>
                <a:cs typeface="Trebuchet MS"/>
              </a:rPr>
              <a:t>02</a:t>
            </a:r>
            <a:endParaRPr sz="3400">
              <a:latin typeface="Trebuchet MS"/>
              <a:cs typeface="Trebuchet MS"/>
            </a:endParaRPr>
          </a:p>
        </p:txBody>
      </p:sp>
      <p:sp>
        <p:nvSpPr>
          <p:cNvPr id="23" name="object 23" descr=""/>
          <p:cNvSpPr/>
          <p:nvPr/>
        </p:nvSpPr>
        <p:spPr>
          <a:xfrm>
            <a:off x="612402" y="6611333"/>
            <a:ext cx="948690" cy="948690"/>
          </a:xfrm>
          <a:custGeom>
            <a:avLst/>
            <a:gdLst/>
            <a:ahLst/>
            <a:cxnLst/>
            <a:rect l="l" t="t" r="r" b="b"/>
            <a:pathLst>
              <a:path w="948690" h="948690">
                <a:moveTo>
                  <a:pt x="474221" y="948443"/>
                </a:moveTo>
                <a:lnTo>
                  <a:pt x="425735" y="945995"/>
                </a:lnTo>
                <a:lnTo>
                  <a:pt x="378649" y="938808"/>
                </a:lnTo>
                <a:lnTo>
                  <a:pt x="333202" y="927123"/>
                </a:lnTo>
                <a:lnTo>
                  <a:pt x="289633" y="911176"/>
                </a:lnTo>
                <a:lnTo>
                  <a:pt x="248179" y="891207"/>
                </a:lnTo>
                <a:lnTo>
                  <a:pt x="209079" y="867453"/>
                </a:lnTo>
                <a:lnTo>
                  <a:pt x="172572" y="840154"/>
                </a:lnTo>
                <a:lnTo>
                  <a:pt x="138896" y="809547"/>
                </a:lnTo>
                <a:lnTo>
                  <a:pt x="108289" y="775871"/>
                </a:lnTo>
                <a:lnTo>
                  <a:pt x="80989" y="739363"/>
                </a:lnTo>
                <a:lnTo>
                  <a:pt x="57236" y="700264"/>
                </a:lnTo>
                <a:lnTo>
                  <a:pt x="37266" y="658810"/>
                </a:lnTo>
                <a:lnTo>
                  <a:pt x="21320" y="615241"/>
                </a:lnTo>
                <a:lnTo>
                  <a:pt x="9634" y="569794"/>
                </a:lnTo>
                <a:lnTo>
                  <a:pt x="2448" y="522708"/>
                </a:lnTo>
                <a:lnTo>
                  <a:pt x="0" y="474222"/>
                </a:lnTo>
                <a:lnTo>
                  <a:pt x="2448" y="425735"/>
                </a:lnTo>
                <a:lnTo>
                  <a:pt x="9634" y="378649"/>
                </a:lnTo>
                <a:lnTo>
                  <a:pt x="21320" y="333203"/>
                </a:lnTo>
                <a:lnTo>
                  <a:pt x="37266" y="289633"/>
                </a:lnTo>
                <a:lnTo>
                  <a:pt x="57236" y="248179"/>
                </a:lnTo>
                <a:lnTo>
                  <a:pt x="80989" y="209080"/>
                </a:lnTo>
                <a:lnTo>
                  <a:pt x="108289" y="172572"/>
                </a:lnTo>
                <a:lnTo>
                  <a:pt x="138896" y="138896"/>
                </a:lnTo>
                <a:lnTo>
                  <a:pt x="172572" y="108289"/>
                </a:lnTo>
                <a:lnTo>
                  <a:pt x="209079" y="80989"/>
                </a:lnTo>
                <a:lnTo>
                  <a:pt x="248179" y="57236"/>
                </a:lnTo>
                <a:lnTo>
                  <a:pt x="289633" y="37266"/>
                </a:lnTo>
                <a:lnTo>
                  <a:pt x="333202" y="21320"/>
                </a:lnTo>
                <a:lnTo>
                  <a:pt x="378649" y="9634"/>
                </a:lnTo>
                <a:lnTo>
                  <a:pt x="425735" y="2448"/>
                </a:lnTo>
                <a:lnTo>
                  <a:pt x="474221" y="0"/>
                </a:lnTo>
                <a:lnTo>
                  <a:pt x="522708" y="2448"/>
                </a:lnTo>
                <a:lnTo>
                  <a:pt x="569794" y="9634"/>
                </a:lnTo>
                <a:lnTo>
                  <a:pt x="615240" y="21320"/>
                </a:lnTo>
                <a:lnTo>
                  <a:pt x="658810" y="37266"/>
                </a:lnTo>
                <a:lnTo>
                  <a:pt x="700264" y="57236"/>
                </a:lnTo>
                <a:lnTo>
                  <a:pt x="739363" y="80989"/>
                </a:lnTo>
                <a:lnTo>
                  <a:pt x="775871" y="108289"/>
                </a:lnTo>
                <a:lnTo>
                  <a:pt x="809547" y="138896"/>
                </a:lnTo>
                <a:lnTo>
                  <a:pt x="840154" y="172572"/>
                </a:lnTo>
                <a:lnTo>
                  <a:pt x="867454" y="209080"/>
                </a:lnTo>
                <a:lnTo>
                  <a:pt x="891207" y="248179"/>
                </a:lnTo>
                <a:lnTo>
                  <a:pt x="911177" y="289633"/>
                </a:lnTo>
                <a:lnTo>
                  <a:pt x="927123" y="333203"/>
                </a:lnTo>
                <a:lnTo>
                  <a:pt x="938809" y="378649"/>
                </a:lnTo>
                <a:lnTo>
                  <a:pt x="945995" y="425735"/>
                </a:lnTo>
                <a:lnTo>
                  <a:pt x="948443" y="474222"/>
                </a:lnTo>
                <a:lnTo>
                  <a:pt x="945995" y="522708"/>
                </a:lnTo>
                <a:lnTo>
                  <a:pt x="938809" y="569794"/>
                </a:lnTo>
                <a:lnTo>
                  <a:pt x="927123" y="615241"/>
                </a:lnTo>
                <a:lnTo>
                  <a:pt x="911177" y="658810"/>
                </a:lnTo>
                <a:lnTo>
                  <a:pt x="891207" y="700264"/>
                </a:lnTo>
                <a:lnTo>
                  <a:pt x="867454" y="739363"/>
                </a:lnTo>
                <a:lnTo>
                  <a:pt x="840154" y="775871"/>
                </a:lnTo>
                <a:lnTo>
                  <a:pt x="809547" y="809547"/>
                </a:lnTo>
                <a:lnTo>
                  <a:pt x="775871" y="840154"/>
                </a:lnTo>
                <a:lnTo>
                  <a:pt x="739363" y="867453"/>
                </a:lnTo>
                <a:lnTo>
                  <a:pt x="700264" y="891207"/>
                </a:lnTo>
                <a:lnTo>
                  <a:pt x="658810" y="911176"/>
                </a:lnTo>
                <a:lnTo>
                  <a:pt x="615240" y="927123"/>
                </a:lnTo>
                <a:lnTo>
                  <a:pt x="569794" y="938808"/>
                </a:lnTo>
                <a:lnTo>
                  <a:pt x="522708" y="945995"/>
                </a:lnTo>
                <a:lnTo>
                  <a:pt x="474221" y="948443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 txBox="1"/>
          <p:nvPr/>
        </p:nvSpPr>
        <p:spPr>
          <a:xfrm>
            <a:off x="863723" y="6785990"/>
            <a:ext cx="7705725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99160" algn="l"/>
              </a:tabLst>
            </a:pPr>
            <a:r>
              <a:rPr dirty="0" sz="3400" spc="-25">
                <a:solidFill>
                  <a:srgbClr val="561B24"/>
                </a:solidFill>
                <a:latin typeface="Trebuchet MS"/>
                <a:cs typeface="Trebuchet MS"/>
              </a:rPr>
              <a:t>03</a:t>
            </a:r>
            <a:r>
              <a:rPr dirty="0" sz="3400">
                <a:solidFill>
                  <a:srgbClr val="561B24"/>
                </a:solidFill>
                <a:latin typeface="Trebuchet MS"/>
                <a:cs typeface="Trebuchet MS"/>
              </a:rPr>
              <a:t>	</a:t>
            </a:r>
            <a:r>
              <a:rPr dirty="0" sz="3000" spc="575">
                <a:solidFill>
                  <a:srgbClr val="E7D8C3"/>
                </a:solidFill>
                <a:latin typeface="Trebuchet MS"/>
                <a:cs typeface="Trebuchet MS"/>
              </a:rPr>
              <a:t>ADINDA</a:t>
            </a:r>
            <a:r>
              <a:rPr dirty="0" sz="3000" spc="45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000" spc="415">
                <a:solidFill>
                  <a:srgbClr val="E7D8C3"/>
                </a:solidFill>
                <a:latin typeface="Trebuchet MS"/>
                <a:cs typeface="Trebuchet MS"/>
              </a:rPr>
              <a:t>LUTFIA</a:t>
            </a:r>
            <a:r>
              <a:rPr dirty="0" sz="3000" spc="459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000" spc="229">
                <a:solidFill>
                  <a:srgbClr val="E7D8C3"/>
                </a:solidFill>
                <a:latin typeface="Trebuchet MS"/>
                <a:cs typeface="Trebuchet MS"/>
              </a:rPr>
              <a:t>W.</a:t>
            </a:r>
            <a:r>
              <a:rPr dirty="0" sz="3000" spc="459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000" spc="135">
                <a:solidFill>
                  <a:srgbClr val="E7D8C3"/>
                </a:solidFill>
                <a:latin typeface="Trebuchet MS"/>
                <a:cs typeface="Trebuchet MS"/>
              </a:rPr>
              <a:t>(2313030024)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0378921" y="3143461"/>
            <a:ext cx="672592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540">
                <a:solidFill>
                  <a:srgbClr val="E7D8C3"/>
                </a:solidFill>
                <a:latin typeface="Trebuchet MS"/>
                <a:cs typeface="Trebuchet MS"/>
              </a:rPr>
              <a:t>NAILA</a:t>
            </a:r>
            <a:r>
              <a:rPr dirty="0" sz="3000" spc="459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000" spc="560">
                <a:solidFill>
                  <a:srgbClr val="E7D8C3"/>
                </a:solidFill>
                <a:latin typeface="Trebuchet MS"/>
                <a:cs typeface="Trebuchet MS"/>
              </a:rPr>
              <a:t>FARAHDINA</a:t>
            </a:r>
            <a:r>
              <a:rPr dirty="0" sz="3000" spc="46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000" spc="75">
                <a:solidFill>
                  <a:srgbClr val="E7D8C3"/>
                </a:solidFill>
                <a:latin typeface="Trebuchet MS"/>
                <a:cs typeface="Trebuchet MS"/>
              </a:rPr>
              <a:t>(2313030017)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26" name="object 26" descr=""/>
          <p:cNvSpPr/>
          <p:nvPr/>
        </p:nvSpPr>
        <p:spPr>
          <a:xfrm>
            <a:off x="9143999" y="2986720"/>
            <a:ext cx="948690" cy="948690"/>
          </a:xfrm>
          <a:custGeom>
            <a:avLst/>
            <a:gdLst/>
            <a:ahLst/>
            <a:cxnLst/>
            <a:rect l="l" t="t" r="r" b="b"/>
            <a:pathLst>
              <a:path w="948690" h="948689">
                <a:moveTo>
                  <a:pt x="474222" y="948443"/>
                </a:moveTo>
                <a:lnTo>
                  <a:pt x="425735" y="945995"/>
                </a:lnTo>
                <a:lnTo>
                  <a:pt x="378649" y="938809"/>
                </a:lnTo>
                <a:lnTo>
                  <a:pt x="333203" y="927123"/>
                </a:lnTo>
                <a:lnTo>
                  <a:pt x="289633" y="911177"/>
                </a:lnTo>
                <a:lnTo>
                  <a:pt x="248179" y="891207"/>
                </a:lnTo>
                <a:lnTo>
                  <a:pt x="209080" y="867454"/>
                </a:lnTo>
                <a:lnTo>
                  <a:pt x="172572" y="840154"/>
                </a:lnTo>
                <a:lnTo>
                  <a:pt x="138896" y="809547"/>
                </a:lnTo>
                <a:lnTo>
                  <a:pt x="108289" y="775871"/>
                </a:lnTo>
                <a:lnTo>
                  <a:pt x="80989" y="739363"/>
                </a:lnTo>
                <a:lnTo>
                  <a:pt x="57236" y="700264"/>
                </a:lnTo>
                <a:lnTo>
                  <a:pt x="37266" y="658810"/>
                </a:lnTo>
                <a:lnTo>
                  <a:pt x="21320" y="615241"/>
                </a:lnTo>
                <a:lnTo>
                  <a:pt x="9634" y="569794"/>
                </a:lnTo>
                <a:lnTo>
                  <a:pt x="2448" y="522708"/>
                </a:lnTo>
                <a:lnTo>
                  <a:pt x="0" y="474222"/>
                </a:lnTo>
                <a:lnTo>
                  <a:pt x="2448" y="425735"/>
                </a:lnTo>
                <a:lnTo>
                  <a:pt x="9634" y="378649"/>
                </a:lnTo>
                <a:lnTo>
                  <a:pt x="21320" y="333202"/>
                </a:lnTo>
                <a:lnTo>
                  <a:pt x="37266" y="289633"/>
                </a:lnTo>
                <a:lnTo>
                  <a:pt x="57236" y="248179"/>
                </a:lnTo>
                <a:lnTo>
                  <a:pt x="80989" y="209080"/>
                </a:lnTo>
                <a:lnTo>
                  <a:pt x="108289" y="172572"/>
                </a:lnTo>
                <a:lnTo>
                  <a:pt x="138896" y="138896"/>
                </a:lnTo>
                <a:lnTo>
                  <a:pt x="172572" y="108289"/>
                </a:lnTo>
                <a:lnTo>
                  <a:pt x="209080" y="80989"/>
                </a:lnTo>
                <a:lnTo>
                  <a:pt x="248179" y="57236"/>
                </a:lnTo>
                <a:lnTo>
                  <a:pt x="289633" y="37266"/>
                </a:lnTo>
                <a:lnTo>
                  <a:pt x="333203" y="21320"/>
                </a:lnTo>
                <a:lnTo>
                  <a:pt x="378649" y="9634"/>
                </a:lnTo>
                <a:lnTo>
                  <a:pt x="425735" y="2448"/>
                </a:lnTo>
                <a:lnTo>
                  <a:pt x="474222" y="0"/>
                </a:lnTo>
                <a:lnTo>
                  <a:pt x="522708" y="2448"/>
                </a:lnTo>
                <a:lnTo>
                  <a:pt x="569794" y="9634"/>
                </a:lnTo>
                <a:lnTo>
                  <a:pt x="615241" y="21320"/>
                </a:lnTo>
                <a:lnTo>
                  <a:pt x="658810" y="37266"/>
                </a:lnTo>
                <a:lnTo>
                  <a:pt x="700264" y="57236"/>
                </a:lnTo>
                <a:lnTo>
                  <a:pt x="739363" y="80989"/>
                </a:lnTo>
                <a:lnTo>
                  <a:pt x="775871" y="108289"/>
                </a:lnTo>
                <a:lnTo>
                  <a:pt x="809547" y="138896"/>
                </a:lnTo>
                <a:lnTo>
                  <a:pt x="840154" y="172572"/>
                </a:lnTo>
                <a:lnTo>
                  <a:pt x="867454" y="209080"/>
                </a:lnTo>
                <a:lnTo>
                  <a:pt x="891207" y="248179"/>
                </a:lnTo>
                <a:lnTo>
                  <a:pt x="911177" y="289633"/>
                </a:lnTo>
                <a:lnTo>
                  <a:pt x="927123" y="333202"/>
                </a:lnTo>
                <a:lnTo>
                  <a:pt x="938809" y="378649"/>
                </a:lnTo>
                <a:lnTo>
                  <a:pt x="945995" y="425735"/>
                </a:lnTo>
                <a:lnTo>
                  <a:pt x="948443" y="474222"/>
                </a:lnTo>
                <a:lnTo>
                  <a:pt x="945995" y="522708"/>
                </a:lnTo>
                <a:lnTo>
                  <a:pt x="938809" y="569794"/>
                </a:lnTo>
                <a:lnTo>
                  <a:pt x="927123" y="615241"/>
                </a:lnTo>
                <a:lnTo>
                  <a:pt x="911177" y="658810"/>
                </a:lnTo>
                <a:lnTo>
                  <a:pt x="891207" y="700264"/>
                </a:lnTo>
                <a:lnTo>
                  <a:pt x="867454" y="739363"/>
                </a:lnTo>
                <a:lnTo>
                  <a:pt x="840154" y="775871"/>
                </a:lnTo>
                <a:lnTo>
                  <a:pt x="809547" y="809547"/>
                </a:lnTo>
                <a:lnTo>
                  <a:pt x="775871" y="840154"/>
                </a:lnTo>
                <a:lnTo>
                  <a:pt x="739363" y="867454"/>
                </a:lnTo>
                <a:lnTo>
                  <a:pt x="700264" y="891207"/>
                </a:lnTo>
                <a:lnTo>
                  <a:pt x="658810" y="911177"/>
                </a:lnTo>
                <a:lnTo>
                  <a:pt x="615241" y="927123"/>
                </a:lnTo>
                <a:lnTo>
                  <a:pt x="569794" y="938809"/>
                </a:lnTo>
                <a:lnTo>
                  <a:pt x="522708" y="945995"/>
                </a:lnTo>
                <a:lnTo>
                  <a:pt x="474222" y="948443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 descr=""/>
          <p:cNvSpPr txBox="1"/>
          <p:nvPr/>
        </p:nvSpPr>
        <p:spPr>
          <a:xfrm>
            <a:off x="9385795" y="3161377"/>
            <a:ext cx="464820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400" spc="-40">
                <a:solidFill>
                  <a:srgbClr val="561B24"/>
                </a:solidFill>
                <a:latin typeface="Trebuchet MS"/>
                <a:cs typeface="Trebuchet MS"/>
              </a:rPr>
              <a:t>04</a:t>
            </a:r>
            <a:endParaRPr sz="3400">
              <a:latin typeface="Trebuchet MS"/>
              <a:cs typeface="Trebuchet MS"/>
            </a:endParaRPr>
          </a:p>
        </p:txBody>
      </p:sp>
      <p:sp>
        <p:nvSpPr>
          <p:cNvPr id="28" name="object 28" descr=""/>
          <p:cNvSpPr/>
          <p:nvPr/>
        </p:nvSpPr>
        <p:spPr>
          <a:xfrm>
            <a:off x="5773129" y="8342855"/>
            <a:ext cx="948690" cy="948690"/>
          </a:xfrm>
          <a:custGeom>
            <a:avLst/>
            <a:gdLst/>
            <a:ahLst/>
            <a:cxnLst/>
            <a:rect l="l" t="t" r="r" b="b"/>
            <a:pathLst>
              <a:path w="948690" h="948690">
                <a:moveTo>
                  <a:pt x="474222" y="948443"/>
                </a:moveTo>
                <a:lnTo>
                  <a:pt x="425735" y="945995"/>
                </a:lnTo>
                <a:lnTo>
                  <a:pt x="378650" y="938809"/>
                </a:lnTo>
                <a:lnTo>
                  <a:pt x="333203" y="927123"/>
                </a:lnTo>
                <a:lnTo>
                  <a:pt x="289633" y="911177"/>
                </a:lnTo>
                <a:lnTo>
                  <a:pt x="248179" y="891207"/>
                </a:lnTo>
                <a:lnTo>
                  <a:pt x="209080" y="867454"/>
                </a:lnTo>
                <a:lnTo>
                  <a:pt x="172572" y="840154"/>
                </a:lnTo>
                <a:lnTo>
                  <a:pt x="138896" y="809547"/>
                </a:lnTo>
                <a:lnTo>
                  <a:pt x="108289" y="775871"/>
                </a:lnTo>
                <a:lnTo>
                  <a:pt x="80989" y="739363"/>
                </a:lnTo>
                <a:lnTo>
                  <a:pt x="57236" y="700264"/>
                </a:lnTo>
                <a:lnTo>
                  <a:pt x="37266" y="658810"/>
                </a:lnTo>
                <a:lnTo>
                  <a:pt x="21320" y="615241"/>
                </a:lnTo>
                <a:lnTo>
                  <a:pt x="9634" y="569794"/>
                </a:lnTo>
                <a:lnTo>
                  <a:pt x="2448" y="522708"/>
                </a:lnTo>
                <a:lnTo>
                  <a:pt x="0" y="474222"/>
                </a:lnTo>
                <a:lnTo>
                  <a:pt x="2448" y="425735"/>
                </a:lnTo>
                <a:lnTo>
                  <a:pt x="9634" y="378649"/>
                </a:lnTo>
                <a:lnTo>
                  <a:pt x="21320" y="333203"/>
                </a:lnTo>
                <a:lnTo>
                  <a:pt x="37266" y="289633"/>
                </a:lnTo>
                <a:lnTo>
                  <a:pt x="57236" y="248179"/>
                </a:lnTo>
                <a:lnTo>
                  <a:pt x="80989" y="209080"/>
                </a:lnTo>
                <a:lnTo>
                  <a:pt x="108289" y="172572"/>
                </a:lnTo>
                <a:lnTo>
                  <a:pt x="138896" y="138896"/>
                </a:lnTo>
                <a:lnTo>
                  <a:pt x="172572" y="108289"/>
                </a:lnTo>
                <a:lnTo>
                  <a:pt x="209080" y="80989"/>
                </a:lnTo>
                <a:lnTo>
                  <a:pt x="248179" y="57236"/>
                </a:lnTo>
                <a:lnTo>
                  <a:pt x="289633" y="37266"/>
                </a:lnTo>
                <a:lnTo>
                  <a:pt x="333203" y="21320"/>
                </a:lnTo>
                <a:lnTo>
                  <a:pt x="378650" y="9634"/>
                </a:lnTo>
                <a:lnTo>
                  <a:pt x="425735" y="2448"/>
                </a:lnTo>
                <a:lnTo>
                  <a:pt x="474222" y="0"/>
                </a:lnTo>
                <a:lnTo>
                  <a:pt x="522708" y="2448"/>
                </a:lnTo>
                <a:lnTo>
                  <a:pt x="569794" y="9634"/>
                </a:lnTo>
                <a:lnTo>
                  <a:pt x="615241" y="21320"/>
                </a:lnTo>
                <a:lnTo>
                  <a:pt x="658810" y="37266"/>
                </a:lnTo>
                <a:lnTo>
                  <a:pt x="700264" y="57236"/>
                </a:lnTo>
                <a:lnTo>
                  <a:pt x="739364" y="80989"/>
                </a:lnTo>
                <a:lnTo>
                  <a:pt x="775871" y="108289"/>
                </a:lnTo>
                <a:lnTo>
                  <a:pt x="809547" y="138896"/>
                </a:lnTo>
                <a:lnTo>
                  <a:pt x="840154" y="172572"/>
                </a:lnTo>
                <a:lnTo>
                  <a:pt x="867454" y="209080"/>
                </a:lnTo>
                <a:lnTo>
                  <a:pt x="891207" y="248179"/>
                </a:lnTo>
                <a:lnTo>
                  <a:pt x="911177" y="289633"/>
                </a:lnTo>
                <a:lnTo>
                  <a:pt x="927123" y="333203"/>
                </a:lnTo>
                <a:lnTo>
                  <a:pt x="938809" y="378649"/>
                </a:lnTo>
                <a:lnTo>
                  <a:pt x="945995" y="425735"/>
                </a:lnTo>
                <a:lnTo>
                  <a:pt x="948443" y="474222"/>
                </a:lnTo>
                <a:lnTo>
                  <a:pt x="945995" y="522708"/>
                </a:lnTo>
                <a:lnTo>
                  <a:pt x="938809" y="569794"/>
                </a:lnTo>
                <a:lnTo>
                  <a:pt x="927123" y="615241"/>
                </a:lnTo>
                <a:lnTo>
                  <a:pt x="911177" y="658810"/>
                </a:lnTo>
                <a:lnTo>
                  <a:pt x="891207" y="700264"/>
                </a:lnTo>
                <a:lnTo>
                  <a:pt x="867454" y="739363"/>
                </a:lnTo>
                <a:lnTo>
                  <a:pt x="840154" y="775871"/>
                </a:lnTo>
                <a:lnTo>
                  <a:pt x="809547" y="809547"/>
                </a:lnTo>
                <a:lnTo>
                  <a:pt x="775871" y="840154"/>
                </a:lnTo>
                <a:lnTo>
                  <a:pt x="739364" y="867454"/>
                </a:lnTo>
                <a:lnTo>
                  <a:pt x="700264" y="891207"/>
                </a:lnTo>
                <a:lnTo>
                  <a:pt x="658810" y="911177"/>
                </a:lnTo>
                <a:lnTo>
                  <a:pt x="615241" y="927123"/>
                </a:lnTo>
                <a:lnTo>
                  <a:pt x="569794" y="938809"/>
                </a:lnTo>
                <a:lnTo>
                  <a:pt x="522708" y="945995"/>
                </a:lnTo>
                <a:lnTo>
                  <a:pt x="474222" y="948443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 txBox="1"/>
          <p:nvPr/>
        </p:nvSpPr>
        <p:spPr>
          <a:xfrm>
            <a:off x="6023260" y="8517511"/>
            <a:ext cx="447675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400" spc="-100">
                <a:solidFill>
                  <a:srgbClr val="561B24"/>
                </a:solidFill>
                <a:latin typeface="Trebuchet MS"/>
                <a:cs typeface="Trebuchet MS"/>
              </a:rPr>
              <a:t>07</a:t>
            </a:r>
            <a:endParaRPr sz="3400">
              <a:latin typeface="Trebuchet MS"/>
              <a:cs typeface="Trebuchet MS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945082" y="8225380"/>
            <a:ext cx="6170295" cy="1092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95"/>
              </a:spcBef>
            </a:pPr>
            <a:r>
              <a:rPr dirty="0" sz="3000" spc="275">
                <a:solidFill>
                  <a:srgbClr val="E7D8C3"/>
                </a:solidFill>
                <a:latin typeface="Trebuchet MS"/>
                <a:cs typeface="Trebuchet MS"/>
              </a:rPr>
              <a:t>Rionaldo</a:t>
            </a:r>
            <a:r>
              <a:rPr dirty="0" sz="3000" spc="45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000" spc="170">
                <a:solidFill>
                  <a:srgbClr val="E7D8C3"/>
                </a:solidFill>
                <a:latin typeface="Trebuchet MS"/>
                <a:cs typeface="Trebuchet MS"/>
              </a:rPr>
              <a:t>dava</a:t>
            </a:r>
            <a:r>
              <a:rPr dirty="0" sz="3000" spc="45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000" spc="165">
                <a:solidFill>
                  <a:srgbClr val="E7D8C3"/>
                </a:solidFill>
                <a:latin typeface="Trebuchet MS"/>
                <a:cs typeface="Trebuchet MS"/>
              </a:rPr>
              <a:t>satria</a:t>
            </a:r>
            <a:r>
              <a:rPr dirty="0" sz="3000" spc="45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000" spc="185">
                <a:solidFill>
                  <a:srgbClr val="E7D8C3"/>
                </a:solidFill>
                <a:latin typeface="Trebuchet MS"/>
                <a:cs typeface="Trebuchet MS"/>
              </a:rPr>
              <a:t>ferdinand </a:t>
            </a:r>
            <a:r>
              <a:rPr dirty="0" sz="3000" spc="90">
                <a:solidFill>
                  <a:srgbClr val="E7D8C3"/>
                </a:solidFill>
                <a:latin typeface="Trebuchet MS"/>
                <a:cs typeface="Trebuchet MS"/>
              </a:rPr>
              <a:t>(2313030016)</a:t>
            </a:r>
            <a:endParaRPr sz="3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561B24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38100" y="0"/>
            <a:ext cx="8562340" cy="10287000"/>
            <a:chOff x="-38100" y="0"/>
            <a:chExt cx="8562340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0" y="1363274"/>
              <a:ext cx="4721860" cy="8086725"/>
            </a:xfrm>
            <a:custGeom>
              <a:avLst/>
              <a:gdLst/>
              <a:ahLst/>
              <a:cxnLst/>
              <a:rect l="l" t="t" r="r" b="b"/>
              <a:pathLst>
                <a:path w="4721860" h="8086725">
                  <a:moveTo>
                    <a:pt x="1241484" y="8086724"/>
                  </a:moveTo>
                  <a:lnTo>
                    <a:pt x="0" y="7364406"/>
                  </a:lnTo>
                </a:path>
                <a:path w="4721860" h="8086725">
                  <a:moveTo>
                    <a:pt x="0" y="724699"/>
                  </a:moveTo>
                  <a:lnTo>
                    <a:pt x="1245576" y="0"/>
                  </a:lnTo>
                  <a:lnTo>
                    <a:pt x="4721364" y="2022276"/>
                  </a:lnTo>
                  <a:lnTo>
                    <a:pt x="4721363" y="6066829"/>
                  </a:lnTo>
                  <a:lnTo>
                    <a:pt x="1249668" y="8086724"/>
                  </a:lnTo>
                </a:path>
              </a:pathLst>
            </a:custGeom>
            <a:ln w="76199">
              <a:solidFill>
                <a:srgbClr val="8E3C4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296989" y="3549166"/>
              <a:ext cx="5241290" cy="6099175"/>
            </a:xfrm>
            <a:custGeom>
              <a:avLst/>
              <a:gdLst/>
              <a:ahLst/>
              <a:cxnLst/>
              <a:rect l="l" t="t" r="r" b="b"/>
              <a:pathLst>
                <a:path w="5241290" h="6099175">
                  <a:moveTo>
                    <a:pt x="5240998" y="1524647"/>
                  </a:moveTo>
                  <a:lnTo>
                    <a:pt x="2620492" y="0"/>
                  </a:lnTo>
                  <a:lnTo>
                    <a:pt x="0" y="1524647"/>
                  </a:lnTo>
                  <a:lnTo>
                    <a:pt x="0" y="4573956"/>
                  </a:lnTo>
                  <a:lnTo>
                    <a:pt x="2620492" y="6098603"/>
                  </a:lnTo>
                  <a:lnTo>
                    <a:pt x="5240998" y="4573956"/>
                  </a:lnTo>
                  <a:lnTo>
                    <a:pt x="5240998" y="1524647"/>
                  </a:lnTo>
                  <a:close/>
                </a:path>
              </a:pathLst>
            </a:custGeom>
            <a:solidFill>
              <a:srgbClr val="6D2932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993134" y="0"/>
              <a:ext cx="4531360" cy="10287000"/>
            </a:xfrm>
            <a:custGeom>
              <a:avLst/>
              <a:gdLst/>
              <a:ahLst/>
              <a:cxnLst/>
              <a:rect l="l" t="t" r="r" b="b"/>
              <a:pathLst>
                <a:path w="4531359" h="10287000">
                  <a:moveTo>
                    <a:pt x="2777528" y="8056512"/>
                  </a:moveTo>
                  <a:lnTo>
                    <a:pt x="1388770" y="7248512"/>
                  </a:lnTo>
                  <a:lnTo>
                    <a:pt x="0" y="8056512"/>
                  </a:lnTo>
                  <a:lnTo>
                    <a:pt x="0" y="9672536"/>
                  </a:lnTo>
                  <a:lnTo>
                    <a:pt x="1056132" y="10287000"/>
                  </a:lnTo>
                  <a:lnTo>
                    <a:pt x="1721396" y="10287000"/>
                  </a:lnTo>
                  <a:lnTo>
                    <a:pt x="2777528" y="9672536"/>
                  </a:lnTo>
                  <a:lnTo>
                    <a:pt x="2777528" y="8056512"/>
                  </a:lnTo>
                  <a:close/>
                </a:path>
                <a:path w="4531359" h="10287000">
                  <a:moveTo>
                    <a:pt x="4531055" y="1318133"/>
                  </a:moveTo>
                  <a:lnTo>
                    <a:pt x="2265527" y="0"/>
                  </a:lnTo>
                  <a:lnTo>
                    <a:pt x="0" y="1318133"/>
                  </a:lnTo>
                  <a:lnTo>
                    <a:pt x="0" y="3954373"/>
                  </a:lnTo>
                  <a:lnTo>
                    <a:pt x="2265527" y="5272494"/>
                  </a:lnTo>
                  <a:lnTo>
                    <a:pt x="4531055" y="3954373"/>
                  </a:lnTo>
                  <a:lnTo>
                    <a:pt x="4531055" y="1318133"/>
                  </a:lnTo>
                  <a:close/>
                </a:path>
              </a:pathLst>
            </a:custGeom>
            <a:solidFill>
              <a:srgbClr val="8E3C46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651034" y="3904487"/>
            <a:ext cx="7091045" cy="2385695"/>
          </a:xfrm>
          <a:prstGeom prst="rect">
            <a:avLst/>
          </a:prstGeom>
        </p:spPr>
        <p:txBody>
          <a:bodyPr wrap="square" lIns="0" tIns="201295" rIns="0" bIns="0" rtlCol="0" vert="horz">
            <a:spAutoFit/>
          </a:bodyPr>
          <a:lstStyle/>
          <a:p>
            <a:pPr marL="12700" marR="5080">
              <a:lnSpc>
                <a:spcPct val="74200"/>
              </a:lnSpc>
              <a:spcBef>
                <a:spcPts val="1585"/>
              </a:spcBef>
            </a:pPr>
            <a:r>
              <a:rPr dirty="0" sz="4800" spc="114">
                <a:solidFill>
                  <a:srgbClr val="FFFFFF"/>
                </a:solidFill>
                <a:latin typeface="Trebuchet MS"/>
                <a:cs typeface="Trebuchet MS"/>
              </a:rPr>
              <a:t>LEGALITAS</a:t>
            </a:r>
            <a:r>
              <a:rPr dirty="0" sz="4800" spc="409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4800" spc="130">
                <a:solidFill>
                  <a:srgbClr val="FFFFFF"/>
                </a:solidFill>
                <a:latin typeface="Trebuchet MS"/>
                <a:cs typeface="Trebuchet MS"/>
              </a:rPr>
              <a:t>PERUSAHAAN </a:t>
            </a:r>
            <a:r>
              <a:rPr dirty="0" sz="4800" spc="5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dirty="0" sz="4800" spc="409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4800" spc="160">
                <a:solidFill>
                  <a:srgbClr val="FFFFFF"/>
                </a:solidFill>
                <a:latin typeface="Trebuchet MS"/>
                <a:cs typeface="Trebuchet MS"/>
              </a:rPr>
              <a:t>LEMBAGA</a:t>
            </a:r>
            <a:endParaRPr sz="4800">
              <a:latin typeface="Trebuchet MS"/>
              <a:cs typeface="Trebuchet MS"/>
            </a:endParaRPr>
          </a:p>
          <a:p>
            <a:pPr marL="12700" marR="1098550">
              <a:lnSpc>
                <a:spcPct val="74200"/>
              </a:lnSpc>
            </a:pPr>
            <a:r>
              <a:rPr dirty="0" sz="4800" spc="225">
                <a:solidFill>
                  <a:srgbClr val="FFFFFF"/>
                </a:solidFill>
                <a:latin typeface="Trebuchet MS"/>
                <a:cs typeface="Trebuchet MS"/>
              </a:rPr>
              <a:t>PEMBIAYAAN</a:t>
            </a:r>
            <a:r>
              <a:rPr dirty="0" sz="4800" spc="4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4800" spc="22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dirty="0" sz="4800" spc="60">
                <a:solidFill>
                  <a:srgbClr val="FFFFFF"/>
                </a:solidFill>
                <a:latin typeface="Trebuchet MS"/>
                <a:cs typeface="Trebuchet MS"/>
              </a:rPr>
              <a:t>KEGIATAN</a:t>
            </a:r>
            <a:r>
              <a:rPr dirty="0" sz="4800" spc="4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4800" spc="145">
                <a:solidFill>
                  <a:srgbClr val="FFFFFF"/>
                </a:solidFill>
                <a:latin typeface="Trebuchet MS"/>
                <a:cs typeface="Trebuchet MS"/>
              </a:rPr>
              <a:t>BISNIS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131300" y="820006"/>
            <a:ext cx="8126730" cy="1675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0" indent="-158750">
              <a:lnSpc>
                <a:spcPct val="100000"/>
              </a:lnSpc>
              <a:spcBef>
                <a:spcPts val="100"/>
              </a:spcBef>
              <a:buChar char="•"/>
              <a:tabLst>
                <a:tab pos="158750" algn="l"/>
              </a:tabLst>
            </a:pPr>
            <a:r>
              <a:rPr dirty="0" sz="2200" spc="225">
                <a:solidFill>
                  <a:srgbClr val="FFFFFF"/>
                </a:solidFill>
                <a:latin typeface="Trebuchet MS"/>
                <a:cs typeface="Trebuchet MS"/>
              </a:rPr>
              <a:t>Nama</a:t>
            </a:r>
            <a:r>
              <a:rPr dirty="0" sz="2200" spc="3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5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endParaRPr sz="2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90"/>
              </a:spcBef>
            </a:pPr>
            <a:endParaRPr sz="2200">
              <a:latin typeface="Trebuchet MS"/>
              <a:cs typeface="Trebuchet MS"/>
            </a:endParaRPr>
          </a:p>
          <a:p>
            <a:pPr marL="12700" marR="5080">
              <a:lnSpc>
                <a:spcPct val="130700"/>
              </a:lnSpc>
              <a:spcBef>
                <a:spcPts val="5"/>
              </a:spcBef>
            </a:pPr>
            <a:r>
              <a:rPr dirty="0" sz="2200" spc="225">
                <a:solidFill>
                  <a:srgbClr val="FFFFFF"/>
                </a:solidFill>
                <a:latin typeface="Trebuchet MS"/>
                <a:cs typeface="Trebuchet MS"/>
              </a:rPr>
              <a:t>Nama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suatu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nama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dipakai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0">
                <a:solidFill>
                  <a:srgbClr val="FFFFFF"/>
                </a:solidFill>
                <a:latin typeface="Trebuchet MS"/>
                <a:cs typeface="Trebuchet MS"/>
              </a:rPr>
              <a:t>oleh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200" spc="3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dirty="0" sz="2200" spc="3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0">
                <a:solidFill>
                  <a:srgbClr val="FFFFFF"/>
                </a:solidFill>
                <a:latin typeface="Trebuchet MS"/>
                <a:cs typeface="Trebuchet MS"/>
              </a:rPr>
              <a:t>menjalankan</a:t>
            </a:r>
            <a:r>
              <a:rPr dirty="0" sz="2200" spc="35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05">
                <a:solidFill>
                  <a:srgbClr val="FFFFFF"/>
                </a:solidFill>
                <a:latin typeface="Trebuchet MS"/>
                <a:cs typeface="Trebuchet MS"/>
              </a:rPr>
              <a:t>usahanya.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131300" y="2907848"/>
            <a:ext cx="8026400" cy="3092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633220">
              <a:lnSpc>
                <a:spcPct val="130700"/>
              </a:lnSpc>
              <a:spcBef>
                <a:spcPts val="100"/>
              </a:spcBef>
            </a:pPr>
            <a:r>
              <a:rPr dirty="0" sz="2200" spc="225">
                <a:solidFill>
                  <a:srgbClr val="FFFFFF"/>
                </a:solidFill>
                <a:latin typeface="Trebuchet MS"/>
                <a:cs typeface="Trebuchet MS"/>
              </a:rPr>
              <a:t>Nama</a:t>
            </a:r>
            <a:r>
              <a:rPr dirty="0" sz="2200" spc="3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dapat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diberi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80">
                <a:solidFill>
                  <a:srgbClr val="FFFFFF"/>
                </a:solidFill>
                <a:latin typeface="Trebuchet MS"/>
                <a:cs typeface="Trebuchet MS"/>
              </a:rPr>
              <a:t>dengan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95">
                <a:solidFill>
                  <a:srgbClr val="FFFFFF"/>
                </a:solidFill>
                <a:latin typeface="Trebuchet MS"/>
                <a:cs typeface="Trebuchet MS"/>
              </a:rPr>
              <a:t>cara </a:t>
            </a:r>
            <a:r>
              <a:rPr dirty="0" sz="2200" spc="180">
                <a:solidFill>
                  <a:srgbClr val="FFFFFF"/>
                </a:solidFill>
                <a:latin typeface="Trebuchet MS"/>
                <a:cs typeface="Trebuchet MS"/>
              </a:rPr>
              <a:t>menggunakan</a:t>
            </a:r>
            <a:r>
              <a:rPr dirty="0" sz="2200" spc="36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-370">
                <a:solidFill>
                  <a:srgbClr val="FFFFFF"/>
                </a:solidFill>
                <a:latin typeface="Trebuchet MS"/>
                <a:cs typeface="Trebuchet MS"/>
              </a:rPr>
              <a:t>:</a:t>
            </a:r>
            <a:endParaRPr sz="22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dirty="0" sz="2200" spc="-285">
                <a:solidFill>
                  <a:srgbClr val="FFFFFF"/>
                </a:solidFill>
                <a:latin typeface="Trebuchet MS"/>
                <a:cs typeface="Trebuchet MS"/>
              </a:rPr>
              <a:t>1.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225">
                <a:solidFill>
                  <a:srgbClr val="FFFFFF"/>
                </a:solidFill>
                <a:latin typeface="Trebuchet MS"/>
                <a:cs typeface="Trebuchet MS"/>
              </a:rPr>
              <a:t>Nama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5">
                <a:solidFill>
                  <a:srgbClr val="FFFFFF"/>
                </a:solidFill>
                <a:latin typeface="Trebuchet MS"/>
                <a:cs typeface="Trebuchet MS"/>
              </a:rPr>
              <a:t>pribadi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pengusaha.</a:t>
            </a:r>
            <a:endParaRPr sz="2200">
              <a:latin typeface="Trebuchet MS"/>
              <a:cs typeface="Trebuchet MS"/>
            </a:endParaRPr>
          </a:p>
          <a:p>
            <a:pPr marL="12700" marR="5080">
              <a:lnSpc>
                <a:spcPct val="130700"/>
              </a:lnSpc>
            </a:pPr>
            <a:r>
              <a:rPr dirty="0" sz="2200" spc="220">
                <a:solidFill>
                  <a:srgbClr val="FFFFFF"/>
                </a:solidFill>
                <a:latin typeface="Trebuchet MS"/>
                <a:cs typeface="Trebuchet MS"/>
              </a:rPr>
              <a:t>Misalnya</a:t>
            </a:r>
            <a:r>
              <a:rPr dirty="0" sz="2200" spc="3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60">
                <a:solidFill>
                  <a:srgbClr val="FFFFFF"/>
                </a:solidFill>
                <a:latin typeface="Trebuchet MS"/>
                <a:cs typeface="Trebuchet MS"/>
              </a:rPr>
              <a:t>Fa.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Ahmadi.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70">
                <a:solidFill>
                  <a:srgbClr val="FFFFFF"/>
                </a:solidFill>
                <a:latin typeface="Trebuchet MS"/>
                <a:cs typeface="Trebuchet MS"/>
              </a:rPr>
              <a:t>Kalau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80">
                <a:solidFill>
                  <a:srgbClr val="FFFFFF"/>
                </a:solidFill>
                <a:latin typeface="Trebuchet MS"/>
                <a:cs typeface="Trebuchet MS"/>
              </a:rPr>
              <a:t>menggunakan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05">
                <a:solidFill>
                  <a:srgbClr val="FFFFFF"/>
                </a:solidFill>
                <a:latin typeface="Trebuchet MS"/>
                <a:cs typeface="Trebuchet MS"/>
              </a:rPr>
              <a:t>nama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seseorang,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0">
                <a:solidFill>
                  <a:srgbClr val="FFFFFF"/>
                </a:solidFill>
                <a:latin typeface="Trebuchet MS"/>
                <a:cs typeface="Trebuchet MS"/>
              </a:rPr>
              <a:t>maka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nama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0">
                <a:solidFill>
                  <a:srgbClr val="FFFFFF"/>
                </a:solidFill>
                <a:latin typeface="Trebuchet MS"/>
                <a:cs typeface="Trebuchet MS"/>
              </a:rPr>
              <a:t>tidak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35">
                <a:solidFill>
                  <a:srgbClr val="FFFFFF"/>
                </a:solidFill>
                <a:latin typeface="Trebuchet MS"/>
                <a:cs typeface="Trebuchet MS"/>
              </a:rPr>
              <a:t>boleh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memberi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kesan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5">
                <a:solidFill>
                  <a:srgbClr val="FFFFFF"/>
                </a:solidFill>
                <a:latin typeface="Trebuchet MS"/>
                <a:cs typeface="Trebuchet MS"/>
              </a:rPr>
              <a:t>seolah-</a:t>
            </a:r>
            <a:r>
              <a:rPr dirty="0" sz="2200" spc="135">
                <a:solidFill>
                  <a:srgbClr val="FFFFFF"/>
                </a:solidFill>
                <a:latin typeface="Trebuchet MS"/>
                <a:cs typeface="Trebuchet MS"/>
              </a:rPr>
              <a:t>olah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200" spc="3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90">
                <a:solidFill>
                  <a:srgbClr val="FFFFFF"/>
                </a:solidFill>
                <a:latin typeface="Trebuchet MS"/>
                <a:cs typeface="Trebuchet MS"/>
              </a:rPr>
              <a:t>itu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0">
                <a:solidFill>
                  <a:srgbClr val="FFFFFF"/>
                </a:solidFill>
                <a:latin typeface="Trebuchet MS"/>
                <a:cs typeface="Trebuchet MS"/>
              </a:rPr>
              <a:t>milik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orang </a:t>
            </a:r>
            <a:r>
              <a:rPr dirty="0" sz="2200" spc="110">
                <a:solidFill>
                  <a:srgbClr val="FFFFFF"/>
                </a:solidFill>
                <a:latin typeface="Trebuchet MS"/>
                <a:cs typeface="Trebuchet MS"/>
              </a:rPr>
              <a:t>lain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5">
                <a:solidFill>
                  <a:srgbClr val="FFFFFF"/>
                </a:solidFill>
                <a:latin typeface="Trebuchet MS"/>
                <a:cs typeface="Trebuchet MS"/>
              </a:rPr>
              <a:t>sama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90">
                <a:solidFill>
                  <a:srgbClr val="FFFFFF"/>
                </a:solidFill>
                <a:latin typeface="Trebuchet MS"/>
                <a:cs typeface="Trebuchet MS"/>
              </a:rPr>
              <a:t>namanya.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131300" y="6413048"/>
            <a:ext cx="7941309" cy="3092450"/>
          </a:xfrm>
          <a:prstGeom prst="rect">
            <a:avLst/>
          </a:prstGeom>
        </p:spPr>
        <p:txBody>
          <a:bodyPr wrap="square" lIns="0" tIns="115570" rIns="0" bIns="0" rtlCol="0" vert="horz">
            <a:spAutoFit/>
          </a:bodyPr>
          <a:lstStyle/>
          <a:p>
            <a:pPr marL="377825" indent="-365125">
              <a:lnSpc>
                <a:spcPct val="100000"/>
              </a:lnSpc>
              <a:spcBef>
                <a:spcPts val="910"/>
              </a:spcBef>
              <a:buAutoNum type="arabicPeriod" startAt="2"/>
              <a:tabLst>
                <a:tab pos="377825" algn="l"/>
              </a:tabLst>
            </a:pPr>
            <a:r>
              <a:rPr dirty="0" sz="2200" spc="170">
                <a:solidFill>
                  <a:srgbClr val="FFFFFF"/>
                </a:solidFill>
                <a:latin typeface="Trebuchet MS"/>
                <a:cs typeface="Trebuchet MS"/>
              </a:rPr>
              <a:t>Jenis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usaha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6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10">
                <a:solidFill>
                  <a:srgbClr val="FFFFFF"/>
                </a:solidFill>
                <a:latin typeface="Trebuchet MS"/>
                <a:cs typeface="Trebuchet MS"/>
              </a:rPr>
              <a:t>dilakukannya.</a:t>
            </a:r>
            <a:endParaRPr sz="2200">
              <a:latin typeface="Trebuchet MS"/>
              <a:cs typeface="Trebuchet MS"/>
            </a:endParaRPr>
          </a:p>
          <a:p>
            <a:pPr marL="12700" marR="400050">
              <a:lnSpc>
                <a:spcPct val="130700"/>
              </a:lnSpc>
            </a:pPr>
            <a:r>
              <a:rPr dirty="0" sz="2200" spc="220">
                <a:solidFill>
                  <a:srgbClr val="FFFFFF"/>
                </a:solidFill>
                <a:latin typeface="Trebuchet MS"/>
                <a:cs typeface="Trebuchet MS"/>
              </a:rPr>
              <a:t>Misalnya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204">
                <a:solidFill>
                  <a:srgbClr val="FFFFFF"/>
                </a:solidFill>
                <a:latin typeface="Trebuchet MS"/>
                <a:cs typeface="Trebuchet MS"/>
              </a:rPr>
              <a:t>PT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0">
                <a:solidFill>
                  <a:srgbClr val="FFFFFF"/>
                </a:solidFill>
                <a:latin typeface="Trebuchet MS"/>
                <a:cs typeface="Trebuchet MS"/>
              </a:rPr>
              <a:t>Permata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14">
                <a:solidFill>
                  <a:srgbClr val="FFFFFF"/>
                </a:solidFill>
                <a:latin typeface="Trebuchet MS"/>
                <a:cs typeface="Trebuchet MS"/>
              </a:rPr>
              <a:t>Hati,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karena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14">
                <a:solidFill>
                  <a:srgbClr val="FFFFFF"/>
                </a:solidFill>
                <a:latin typeface="Trebuchet MS"/>
                <a:cs typeface="Trebuchet MS"/>
              </a:rPr>
              <a:t>jenis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usaha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yang dilakukannya</a:t>
            </a:r>
            <a:r>
              <a:rPr dirty="0" sz="2200" spc="3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dirty="0" sz="2200" spc="3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80">
                <a:solidFill>
                  <a:srgbClr val="FFFFFF"/>
                </a:solidFill>
                <a:latin typeface="Trebuchet MS"/>
                <a:cs typeface="Trebuchet MS"/>
              </a:rPr>
              <a:t>Permata.</a:t>
            </a:r>
            <a:endParaRPr sz="2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705"/>
              </a:spcBef>
            </a:pPr>
            <a:endParaRPr sz="2200">
              <a:latin typeface="Trebuchet MS"/>
              <a:cs typeface="Trebuchet MS"/>
            </a:endParaRPr>
          </a:p>
          <a:p>
            <a:pPr marL="386080" indent="-373380">
              <a:lnSpc>
                <a:spcPct val="100000"/>
              </a:lnSpc>
              <a:buAutoNum type="arabicPeriod" startAt="3"/>
              <a:tabLst>
                <a:tab pos="386080" algn="l"/>
              </a:tabLst>
            </a:pPr>
            <a:r>
              <a:rPr dirty="0" sz="2200" spc="130">
                <a:solidFill>
                  <a:srgbClr val="FFFFFF"/>
                </a:solidFill>
                <a:latin typeface="Trebuchet MS"/>
                <a:cs typeface="Trebuchet MS"/>
              </a:rPr>
              <a:t>Tujuan</a:t>
            </a:r>
            <a:r>
              <a:rPr dirty="0" sz="2200" spc="3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14">
                <a:solidFill>
                  <a:srgbClr val="FFFFFF"/>
                </a:solidFill>
                <a:latin typeface="Trebuchet MS"/>
                <a:cs typeface="Trebuchet MS"/>
              </a:rPr>
              <a:t>didirikannya.</a:t>
            </a:r>
            <a:endParaRPr sz="2200">
              <a:latin typeface="Trebuchet MS"/>
              <a:cs typeface="Trebuchet MS"/>
            </a:endParaRPr>
          </a:p>
          <a:p>
            <a:pPr marL="12700" marR="5080">
              <a:lnSpc>
                <a:spcPct val="130700"/>
              </a:lnSpc>
            </a:pPr>
            <a:r>
              <a:rPr dirty="0" sz="2200" spc="220">
                <a:solidFill>
                  <a:srgbClr val="FFFFFF"/>
                </a:solidFill>
                <a:latin typeface="Trebuchet MS"/>
                <a:cs typeface="Trebuchet MS"/>
              </a:rPr>
              <a:t>Misalnya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10">
                <a:solidFill>
                  <a:srgbClr val="FFFFFF"/>
                </a:solidFill>
                <a:latin typeface="Trebuchet MS"/>
                <a:cs typeface="Trebuchet MS"/>
              </a:rPr>
              <a:t>bertujuan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25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50">
                <a:solidFill>
                  <a:srgbClr val="FFFFFF"/>
                </a:solidFill>
                <a:latin typeface="Trebuchet MS"/>
                <a:cs typeface="Trebuchet MS"/>
              </a:rPr>
              <a:t>memenuhi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FFFFFF"/>
                </a:solidFill>
                <a:latin typeface="Trebuchet MS"/>
                <a:cs typeface="Trebuchet MS"/>
              </a:rPr>
              <a:t>kebutuhan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85">
                <a:solidFill>
                  <a:srgbClr val="FFFFFF"/>
                </a:solidFill>
                <a:latin typeface="Trebuchet MS"/>
                <a:cs typeface="Trebuchet MS"/>
              </a:rPr>
              <a:t>pokok </a:t>
            </a:r>
            <a:r>
              <a:rPr dirty="0" sz="2200" spc="100">
                <a:solidFill>
                  <a:srgbClr val="FFFFFF"/>
                </a:solidFill>
                <a:latin typeface="Trebuchet MS"/>
                <a:cs typeface="Trebuchet MS"/>
              </a:rPr>
              <a:t>masyarakat,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90">
                <a:solidFill>
                  <a:srgbClr val="FFFFFF"/>
                </a:solidFill>
                <a:latin typeface="Trebuchet MS"/>
                <a:cs typeface="Trebuchet MS"/>
              </a:rPr>
              <a:t>namanya:</a:t>
            </a:r>
            <a:r>
              <a:rPr dirty="0" sz="2200" spc="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350">
                <a:solidFill>
                  <a:srgbClr val="FFFFFF"/>
                </a:solidFill>
                <a:latin typeface="Trebuchet MS"/>
                <a:cs typeface="Trebuchet MS"/>
              </a:rPr>
              <a:t>CV</a:t>
            </a:r>
            <a:r>
              <a:rPr dirty="0" sz="2200" spc="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200" spc="110">
                <a:solidFill>
                  <a:srgbClr val="FFFFFF"/>
                </a:solidFill>
                <a:latin typeface="Trebuchet MS"/>
                <a:cs typeface="Trebuchet MS"/>
              </a:rPr>
              <a:t>Beras.</a:t>
            </a:r>
            <a:endParaRPr sz="2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8763972" y="1168"/>
            <a:ext cx="8987155" cy="10286365"/>
          </a:xfrm>
          <a:custGeom>
            <a:avLst/>
            <a:gdLst/>
            <a:ahLst/>
            <a:cxnLst/>
            <a:rect l="l" t="t" r="r" b="b"/>
            <a:pathLst>
              <a:path w="8987155" h="10286365">
                <a:moveTo>
                  <a:pt x="8986938" y="10285831"/>
                </a:moveTo>
                <a:lnTo>
                  <a:pt x="0" y="10285831"/>
                </a:lnTo>
                <a:lnTo>
                  <a:pt x="0" y="0"/>
                </a:lnTo>
                <a:lnTo>
                  <a:pt x="8986938" y="0"/>
                </a:lnTo>
                <a:lnTo>
                  <a:pt x="8986938" y="10285831"/>
                </a:lnTo>
                <a:close/>
              </a:path>
            </a:pathLst>
          </a:custGeom>
          <a:solidFill>
            <a:srgbClr val="6D2932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38100" y="1613786"/>
            <a:ext cx="7167880" cy="8673465"/>
            <a:chOff x="-38100" y="1613786"/>
            <a:chExt cx="7167880" cy="8673465"/>
          </a:xfrm>
        </p:grpSpPr>
        <p:sp>
          <p:nvSpPr>
            <p:cNvPr id="4" name="object 4" descr=""/>
            <p:cNvSpPr/>
            <p:nvPr/>
          </p:nvSpPr>
          <p:spPr>
            <a:xfrm>
              <a:off x="0" y="1651886"/>
              <a:ext cx="5572760" cy="8086725"/>
            </a:xfrm>
            <a:custGeom>
              <a:avLst/>
              <a:gdLst/>
              <a:ahLst/>
              <a:cxnLst/>
              <a:rect l="l" t="t" r="r" b="b"/>
              <a:pathLst>
                <a:path w="5572760" h="8086725">
                  <a:moveTo>
                    <a:pt x="2092302" y="8086724"/>
                  </a:moveTo>
                  <a:lnTo>
                    <a:pt x="0" y="6869384"/>
                  </a:lnTo>
                </a:path>
                <a:path w="5572760" h="8086725">
                  <a:moveTo>
                    <a:pt x="0" y="1219720"/>
                  </a:moveTo>
                  <a:lnTo>
                    <a:pt x="2096395" y="0"/>
                  </a:lnTo>
                  <a:lnTo>
                    <a:pt x="5572183" y="2022276"/>
                  </a:lnTo>
                  <a:lnTo>
                    <a:pt x="5572183" y="6066829"/>
                  </a:lnTo>
                  <a:lnTo>
                    <a:pt x="2100488" y="8086723"/>
                  </a:lnTo>
                </a:path>
              </a:pathLst>
            </a:custGeom>
            <a:ln w="76199">
              <a:solidFill>
                <a:srgbClr val="8E3C4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44993" y="4566195"/>
              <a:ext cx="5241290" cy="5721350"/>
            </a:xfrm>
            <a:custGeom>
              <a:avLst/>
              <a:gdLst/>
              <a:ahLst/>
              <a:cxnLst/>
              <a:rect l="l" t="t" r="r" b="b"/>
              <a:pathLst>
                <a:path w="5241290" h="5721350">
                  <a:moveTo>
                    <a:pt x="5240998" y="1524647"/>
                  </a:moveTo>
                  <a:lnTo>
                    <a:pt x="2620492" y="0"/>
                  </a:lnTo>
                  <a:lnTo>
                    <a:pt x="0" y="1524647"/>
                  </a:lnTo>
                  <a:lnTo>
                    <a:pt x="0" y="4573956"/>
                  </a:lnTo>
                  <a:lnTo>
                    <a:pt x="1971154" y="5720816"/>
                  </a:lnTo>
                  <a:lnTo>
                    <a:pt x="3269831" y="5720816"/>
                  </a:lnTo>
                  <a:lnTo>
                    <a:pt x="5240998" y="4573956"/>
                  </a:lnTo>
                  <a:lnTo>
                    <a:pt x="5240998" y="1524647"/>
                  </a:lnTo>
                  <a:close/>
                </a:path>
              </a:pathLst>
            </a:custGeom>
            <a:solidFill>
              <a:srgbClr val="6D2932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982502" y="2087041"/>
              <a:ext cx="2146935" cy="7654290"/>
            </a:xfrm>
            <a:custGeom>
              <a:avLst/>
              <a:gdLst/>
              <a:ahLst/>
              <a:cxnLst/>
              <a:rect l="l" t="t" r="r" b="b"/>
              <a:pathLst>
                <a:path w="2146934" h="7654290">
                  <a:moveTo>
                    <a:pt x="1179385" y="343090"/>
                  </a:moveTo>
                  <a:lnTo>
                    <a:pt x="589699" y="0"/>
                  </a:lnTo>
                  <a:lnTo>
                    <a:pt x="0" y="343090"/>
                  </a:lnTo>
                  <a:lnTo>
                    <a:pt x="0" y="1029284"/>
                  </a:lnTo>
                  <a:lnTo>
                    <a:pt x="589699" y="1372374"/>
                  </a:lnTo>
                  <a:lnTo>
                    <a:pt x="1179385" y="1029284"/>
                  </a:lnTo>
                  <a:lnTo>
                    <a:pt x="1179385" y="343090"/>
                  </a:lnTo>
                  <a:close/>
                </a:path>
                <a:path w="2146934" h="7654290">
                  <a:moveTo>
                    <a:pt x="2146782" y="6518618"/>
                  </a:moveTo>
                  <a:lnTo>
                    <a:pt x="1496314" y="6140158"/>
                  </a:lnTo>
                  <a:lnTo>
                    <a:pt x="845832" y="6518618"/>
                  </a:lnTo>
                  <a:lnTo>
                    <a:pt x="845832" y="7275538"/>
                  </a:lnTo>
                  <a:lnTo>
                    <a:pt x="1496314" y="7653998"/>
                  </a:lnTo>
                  <a:lnTo>
                    <a:pt x="2146782" y="7275538"/>
                  </a:lnTo>
                  <a:lnTo>
                    <a:pt x="2146782" y="6518618"/>
                  </a:lnTo>
                  <a:close/>
                </a:path>
              </a:pathLst>
            </a:custGeom>
            <a:solidFill>
              <a:srgbClr val="8E3C46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266799" y="2377122"/>
            <a:ext cx="6670040" cy="99695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2800"/>
              </a:lnSpc>
              <a:spcBef>
                <a:spcPts val="100"/>
              </a:spcBef>
            </a:pPr>
            <a:r>
              <a:rPr dirty="0" sz="2400" spc="160">
                <a:solidFill>
                  <a:srgbClr val="FFFFFF"/>
                </a:solidFill>
              </a:rPr>
              <a:t>Kewajiban</a:t>
            </a:r>
            <a:r>
              <a:rPr dirty="0" sz="2400" spc="365">
                <a:solidFill>
                  <a:srgbClr val="FFFFFF"/>
                </a:solidFill>
              </a:rPr>
              <a:t> </a:t>
            </a:r>
            <a:r>
              <a:rPr dirty="0" sz="2400" spc="150">
                <a:solidFill>
                  <a:srgbClr val="FFFFFF"/>
                </a:solidFill>
              </a:rPr>
              <a:t>memiliki</a:t>
            </a:r>
            <a:r>
              <a:rPr dirty="0" sz="2400" spc="370">
                <a:solidFill>
                  <a:srgbClr val="FFFFFF"/>
                </a:solidFill>
              </a:rPr>
              <a:t> </a:t>
            </a:r>
            <a:r>
              <a:rPr dirty="0" sz="2400" spc="320">
                <a:solidFill>
                  <a:srgbClr val="FFFFFF"/>
                </a:solidFill>
              </a:rPr>
              <a:t>SIUP</a:t>
            </a:r>
            <a:r>
              <a:rPr dirty="0" sz="2400" spc="365">
                <a:solidFill>
                  <a:srgbClr val="FFFFFF"/>
                </a:solidFill>
              </a:rPr>
              <a:t> </a:t>
            </a:r>
            <a:r>
              <a:rPr dirty="0" sz="2400" spc="135">
                <a:solidFill>
                  <a:srgbClr val="FFFFFF"/>
                </a:solidFill>
              </a:rPr>
              <a:t>ini</a:t>
            </a:r>
            <a:r>
              <a:rPr dirty="0" sz="2400" spc="370">
                <a:solidFill>
                  <a:srgbClr val="FFFFFF"/>
                </a:solidFill>
              </a:rPr>
              <a:t> </a:t>
            </a:r>
            <a:r>
              <a:rPr dirty="0" sz="2400" spc="155">
                <a:solidFill>
                  <a:srgbClr val="FFFFFF"/>
                </a:solidFill>
              </a:rPr>
              <a:t>dikecualikan </a:t>
            </a:r>
            <a:r>
              <a:rPr dirty="0" sz="2400" spc="140">
                <a:solidFill>
                  <a:srgbClr val="FFFFFF"/>
                </a:solidFill>
              </a:rPr>
              <a:t>terhadap</a:t>
            </a:r>
            <a:r>
              <a:rPr dirty="0" sz="2400" spc="355">
                <a:solidFill>
                  <a:srgbClr val="FFFFFF"/>
                </a:solidFill>
              </a:rPr>
              <a:t> </a:t>
            </a:r>
            <a:r>
              <a:rPr dirty="0" sz="2400" spc="-400">
                <a:solidFill>
                  <a:srgbClr val="FFFFFF"/>
                </a:solidFill>
              </a:rPr>
              <a:t>:</a:t>
            </a:r>
            <a:endParaRPr sz="2400"/>
          </a:p>
        </p:txBody>
      </p:sp>
      <p:sp>
        <p:nvSpPr>
          <p:cNvPr id="8" name="object 8" descr=""/>
          <p:cNvSpPr txBox="1"/>
          <p:nvPr/>
        </p:nvSpPr>
        <p:spPr>
          <a:xfrm>
            <a:off x="9266799" y="3348672"/>
            <a:ext cx="7901305" cy="43973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254125" indent="330835">
              <a:lnSpc>
                <a:spcPct val="132800"/>
              </a:lnSpc>
              <a:spcBef>
                <a:spcPts val="100"/>
              </a:spcBef>
              <a:buAutoNum type="arabicPeriod"/>
              <a:tabLst>
                <a:tab pos="343535" algn="l"/>
              </a:tabLst>
            </a:pPr>
            <a:r>
              <a:rPr dirty="0" sz="2400" spc="190">
                <a:solidFill>
                  <a:srgbClr val="FFFFFF"/>
                </a:solidFill>
                <a:latin typeface="Trebuchet MS"/>
                <a:cs typeface="Trebuchet MS"/>
              </a:rPr>
              <a:t>Kantor</a:t>
            </a:r>
            <a:r>
              <a:rPr dirty="0" sz="2400" spc="3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240">
                <a:solidFill>
                  <a:srgbClr val="FFFFFF"/>
                </a:solidFill>
                <a:latin typeface="Trebuchet MS"/>
                <a:cs typeface="Trebuchet MS"/>
              </a:rPr>
              <a:t>Cabang</a:t>
            </a:r>
            <a:r>
              <a:rPr dirty="0" sz="2400" spc="3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65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400" spc="3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05">
                <a:solidFill>
                  <a:srgbClr val="FFFFFF"/>
                </a:solidFill>
                <a:latin typeface="Trebuchet MS"/>
                <a:cs typeface="Trebuchet MS"/>
              </a:rPr>
              <a:t>atau</a:t>
            </a:r>
            <a:r>
              <a:rPr dirty="0" sz="2400" spc="3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80">
                <a:solidFill>
                  <a:srgbClr val="FFFFFF"/>
                </a:solidFill>
                <a:latin typeface="Trebuchet MS"/>
                <a:cs typeface="Trebuchet MS"/>
              </a:rPr>
              <a:t>Kantor </a:t>
            </a:r>
            <a:r>
              <a:rPr dirty="0" sz="2400" spc="140">
                <a:solidFill>
                  <a:srgbClr val="FFFFFF"/>
                </a:solidFill>
                <a:latin typeface="Trebuchet MS"/>
                <a:cs typeface="Trebuchet MS"/>
              </a:rPr>
              <a:t>Perwakilan</a:t>
            </a:r>
            <a:r>
              <a:rPr dirty="0" sz="2400" spc="4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30">
                <a:solidFill>
                  <a:srgbClr val="FFFFFF"/>
                </a:solidFill>
                <a:latin typeface="Trebuchet MS"/>
                <a:cs typeface="Trebuchet MS"/>
              </a:rPr>
              <a:t>Perusahaan.</a:t>
            </a:r>
            <a:endParaRPr sz="2400">
              <a:latin typeface="Trebuchet MS"/>
              <a:cs typeface="Trebuchet MS"/>
            </a:endParaRPr>
          </a:p>
          <a:p>
            <a:pPr marL="12700" marR="250825" indent="399415">
              <a:lnSpc>
                <a:spcPct val="132800"/>
              </a:lnSpc>
              <a:buAutoNum type="arabicPeriod"/>
              <a:tabLst>
                <a:tab pos="412115" algn="l"/>
              </a:tabLst>
            </a:pPr>
            <a:r>
              <a:rPr dirty="0" sz="2400" spc="165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400" spc="3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45">
                <a:solidFill>
                  <a:srgbClr val="FFFFFF"/>
                </a:solidFill>
                <a:latin typeface="Trebuchet MS"/>
                <a:cs typeface="Trebuchet MS"/>
              </a:rPr>
              <a:t>kecil</a:t>
            </a:r>
            <a:r>
              <a:rPr dirty="0" sz="2400" spc="3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80">
                <a:solidFill>
                  <a:srgbClr val="FFFFFF"/>
                </a:solidFill>
                <a:latin typeface="Trebuchet MS"/>
                <a:cs typeface="Trebuchet MS"/>
              </a:rPr>
              <a:t>perorangan</a:t>
            </a:r>
            <a:r>
              <a:rPr dirty="0" sz="2400" spc="3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75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dirty="0" sz="2400" spc="3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25">
                <a:solidFill>
                  <a:srgbClr val="FFFFFF"/>
                </a:solidFill>
                <a:latin typeface="Trebuchet MS"/>
                <a:cs typeface="Trebuchet MS"/>
              </a:rPr>
              <a:t>tidak </a:t>
            </a:r>
            <a:r>
              <a:rPr dirty="0" sz="2400" spc="155">
                <a:solidFill>
                  <a:srgbClr val="FFFFFF"/>
                </a:solidFill>
                <a:latin typeface="Trebuchet MS"/>
                <a:cs typeface="Trebuchet MS"/>
              </a:rPr>
              <a:t>berbentuk</a:t>
            </a:r>
            <a:r>
              <a:rPr dirty="0" sz="2400" spc="3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60">
                <a:solidFill>
                  <a:srgbClr val="FFFFFF"/>
                </a:solidFill>
                <a:latin typeface="Trebuchet MS"/>
                <a:cs typeface="Trebuchet MS"/>
              </a:rPr>
              <a:t>badan</a:t>
            </a:r>
            <a:r>
              <a:rPr dirty="0" sz="2400" spc="3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60">
                <a:solidFill>
                  <a:srgbClr val="FFFFFF"/>
                </a:solidFill>
                <a:latin typeface="Trebuchet MS"/>
                <a:cs typeface="Trebuchet MS"/>
              </a:rPr>
              <a:t>hukum</a:t>
            </a:r>
            <a:r>
              <a:rPr dirty="0" sz="2400" spc="3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05">
                <a:solidFill>
                  <a:srgbClr val="FFFFFF"/>
                </a:solidFill>
                <a:latin typeface="Trebuchet MS"/>
                <a:cs typeface="Trebuchet MS"/>
              </a:rPr>
              <a:t>atau</a:t>
            </a:r>
            <a:r>
              <a:rPr dirty="0" sz="2400" spc="3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35">
                <a:solidFill>
                  <a:srgbClr val="FFFFFF"/>
                </a:solidFill>
                <a:latin typeface="Trebuchet MS"/>
                <a:cs typeface="Trebuchet MS"/>
              </a:rPr>
              <a:t>persekutuan,</a:t>
            </a:r>
            <a:r>
              <a:rPr dirty="0" sz="2400" spc="3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55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dirty="0" sz="2400" spc="125">
                <a:solidFill>
                  <a:srgbClr val="FFFFFF"/>
                </a:solidFill>
                <a:latin typeface="Trebuchet MS"/>
                <a:cs typeface="Trebuchet MS"/>
              </a:rPr>
              <a:t>diurus,</a:t>
            </a:r>
            <a:r>
              <a:rPr dirty="0" sz="2400" spc="3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30">
                <a:solidFill>
                  <a:srgbClr val="FFFFFF"/>
                </a:solidFill>
                <a:latin typeface="Trebuchet MS"/>
                <a:cs typeface="Trebuchet MS"/>
              </a:rPr>
              <a:t>dijalankan</a:t>
            </a:r>
            <a:r>
              <a:rPr dirty="0" sz="2400" spc="3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05">
                <a:solidFill>
                  <a:srgbClr val="FFFFFF"/>
                </a:solidFill>
                <a:latin typeface="Trebuchet MS"/>
                <a:cs typeface="Trebuchet MS"/>
              </a:rPr>
              <a:t>atau</a:t>
            </a:r>
            <a:r>
              <a:rPr dirty="0" sz="2400" spc="3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60">
                <a:solidFill>
                  <a:srgbClr val="FFFFFF"/>
                </a:solidFill>
                <a:latin typeface="Trebuchet MS"/>
                <a:cs typeface="Trebuchet MS"/>
              </a:rPr>
              <a:t>dikelola</a:t>
            </a:r>
            <a:r>
              <a:rPr dirty="0" sz="2400" spc="3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70">
                <a:solidFill>
                  <a:srgbClr val="FFFFFF"/>
                </a:solidFill>
                <a:latin typeface="Trebuchet MS"/>
                <a:cs typeface="Trebuchet MS"/>
              </a:rPr>
              <a:t>sendiri</a:t>
            </a:r>
            <a:r>
              <a:rPr dirty="0" sz="2400" spc="3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35">
                <a:solidFill>
                  <a:srgbClr val="FFFFFF"/>
                </a:solidFill>
                <a:latin typeface="Trebuchet MS"/>
                <a:cs typeface="Trebuchet MS"/>
              </a:rPr>
              <a:t>oleh </a:t>
            </a:r>
            <a:r>
              <a:rPr dirty="0" sz="2400" spc="155">
                <a:solidFill>
                  <a:srgbClr val="FFFFFF"/>
                </a:solidFill>
                <a:latin typeface="Trebuchet MS"/>
                <a:cs typeface="Trebuchet MS"/>
              </a:rPr>
              <a:t>pemiliknya</a:t>
            </a:r>
            <a:r>
              <a:rPr dirty="0" sz="2400" spc="3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05">
                <a:solidFill>
                  <a:srgbClr val="FFFFFF"/>
                </a:solidFill>
                <a:latin typeface="Trebuchet MS"/>
                <a:cs typeface="Trebuchet MS"/>
              </a:rPr>
              <a:t>atau</a:t>
            </a:r>
            <a:r>
              <a:rPr dirty="0" sz="2400" spc="3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204">
                <a:solidFill>
                  <a:srgbClr val="FFFFFF"/>
                </a:solidFill>
                <a:latin typeface="Trebuchet MS"/>
                <a:cs typeface="Trebuchet MS"/>
              </a:rPr>
              <a:t>anggota</a:t>
            </a:r>
            <a:r>
              <a:rPr dirty="0" sz="2400" spc="3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40">
                <a:solidFill>
                  <a:srgbClr val="FFFFFF"/>
                </a:solidFill>
                <a:latin typeface="Trebuchet MS"/>
                <a:cs typeface="Trebuchet MS"/>
              </a:rPr>
              <a:t>keluarga/kerabat </a:t>
            </a:r>
            <a:r>
              <a:rPr dirty="0" sz="2400" spc="85">
                <a:solidFill>
                  <a:srgbClr val="FFFFFF"/>
                </a:solidFill>
                <a:latin typeface="Trebuchet MS"/>
                <a:cs typeface="Trebuchet MS"/>
              </a:rPr>
              <a:t>terdekat.</a:t>
            </a:r>
            <a:endParaRPr sz="2400">
              <a:latin typeface="Trebuchet MS"/>
              <a:cs typeface="Trebuchet MS"/>
            </a:endParaRPr>
          </a:p>
          <a:p>
            <a:pPr marL="12700" marR="5080" indent="408940">
              <a:lnSpc>
                <a:spcPct val="132800"/>
              </a:lnSpc>
              <a:buAutoNum type="arabicPeriod"/>
              <a:tabLst>
                <a:tab pos="421640" algn="l"/>
              </a:tabLst>
            </a:pPr>
            <a:r>
              <a:rPr dirty="0" sz="2400" spc="215">
                <a:solidFill>
                  <a:srgbClr val="FFFFFF"/>
                </a:solidFill>
                <a:latin typeface="Trebuchet MS"/>
                <a:cs typeface="Trebuchet MS"/>
              </a:rPr>
              <a:t>Pedagang</a:t>
            </a:r>
            <a:r>
              <a:rPr dirty="0" sz="2400" spc="3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25">
                <a:solidFill>
                  <a:srgbClr val="FFFFFF"/>
                </a:solidFill>
                <a:latin typeface="Trebuchet MS"/>
                <a:cs typeface="Trebuchet MS"/>
              </a:rPr>
              <a:t>keliling,</a:t>
            </a:r>
            <a:r>
              <a:rPr dirty="0" sz="2400" spc="3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210">
                <a:solidFill>
                  <a:srgbClr val="FFFFFF"/>
                </a:solidFill>
                <a:latin typeface="Trebuchet MS"/>
                <a:cs typeface="Trebuchet MS"/>
              </a:rPr>
              <a:t>pedagang</a:t>
            </a:r>
            <a:r>
              <a:rPr dirty="0" sz="2400" spc="3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60">
                <a:solidFill>
                  <a:srgbClr val="FFFFFF"/>
                </a:solidFill>
                <a:latin typeface="Trebuchet MS"/>
                <a:cs typeface="Trebuchet MS"/>
              </a:rPr>
              <a:t>asongan, </a:t>
            </a:r>
            <a:r>
              <a:rPr dirty="0" sz="2400" spc="210">
                <a:solidFill>
                  <a:srgbClr val="FFFFFF"/>
                </a:solidFill>
                <a:latin typeface="Trebuchet MS"/>
                <a:cs typeface="Trebuchet MS"/>
              </a:rPr>
              <a:t>pedagang</a:t>
            </a:r>
            <a:r>
              <a:rPr dirty="0" sz="2400" spc="409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204">
                <a:solidFill>
                  <a:srgbClr val="FFFFFF"/>
                </a:solidFill>
                <a:latin typeface="Trebuchet MS"/>
                <a:cs typeface="Trebuchet MS"/>
              </a:rPr>
              <a:t>pinggir</a:t>
            </a:r>
            <a:r>
              <a:rPr dirty="0" sz="2400" spc="4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jalan,</a:t>
            </a:r>
            <a:r>
              <a:rPr dirty="0" sz="2400" spc="4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05">
                <a:solidFill>
                  <a:srgbClr val="FFFFFF"/>
                </a:solidFill>
                <a:latin typeface="Trebuchet MS"/>
                <a:cs typeface="Trebuchet MS"/>
              </a:rPr>
              <a:t>atau</a:t>
            </a:r>
            <a:r>
              <a:rPr dirty="0" sz="2400" spc="4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210">
                <a:solidFill>
                  <a:srgbClr val="FFFFFF"/>
                </a:solidFill>
                <a:latin typeface="Trebuchet MS"/>
                <a:cs typeface="Trebuchet MS"/>
              </a:rPr>
              <a:t>pedagang</a:t>
            </a:r>
            <a:r>
              <a:rPr dirty="0" sz="2400" spc="4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140">
                <a:solidFill>
                  <a:srgbClr val="FFFFFF"/>
                </a:solidFill>
                <a:latin typeface="Trebuchet MS"/>
                <a:cs typeface="Trebuchet MS"/>
              </a:rPr>
              <a:t>kaki</a:t>
            </a:r>
            <a:r>
              <a:rPr dirty="0" sz="2400" spc="409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55">
                <a:solidFill>
                  <a:srgbClr val="FFFFFF"/>
                </a:solidFill>
                <a:latin typeface="Trebuchet MS"/>
                <a:cs typeface="Trebuchet MS"/>
              </a:rPr>
              <a:t>lima.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7714158" y="1075415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20" h="584835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16037117" y="4248529"/>
            <a:ext cx="1072515" cy="1248410"/>
          </a:xfrm>
          <a:custGeom>
            <a:avLst/>
            <a:gdLst/>
            <a:ahLst/>
            <a:cxnLst/>
            <a:rect l="l" t="t" r="r" b="b"/>
            <a:pathLst>
              <a:path w="1072515" h="1248410">
                <a:moveTo>
                  <a:pt x="536175" y="1247827"/>
                </a:moveTo>
                <a:lnTo>
                  <a:pt x="0" y="935870"/>
                </a:lnTo>
                <a:lnTo>
                  <a:pt x="0" y="311956"/>
                </a:lnTo>
                <a:lnTo>
                  <a:pt x="536175" y="0"/>
                </a:lnTo>
                <a:lnTo>
                  <a:pt x="1072351" y="311956"/>
                </a:lnTo>
                <a:lnTo>
                  <a:pt x="1072351" y="935870"/>
                </a:lnTo>
                <a:lnTo>
                  <a:pt x="536175" y="1247827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411970" y="4109937"/>
            <a:ext cx="7865109" cy="2719070"/>
          </a:xfrm>
          <a:prstGeom prst="rect">
            <a:avLst/>
          </a:prstGeom>
        </p:spPr>
        <p:txBody>
          <a:bodyPr wrap="square" lIns="0" tIns="266065" rIns="0" bIns="0" rtlCol="0" vert="horz">
            <a:spAutoFit/>
          </a:bodyPr>
          <a:lstStyle/>
          <a:p>
            <a:pPr marL="200025" marR="392430">
              <a:lnSpc>
                <a:spcPct val="74800"/>
              </a:lnSpc>
              <a:spcBef>
                <a:spcPts val="2095"/>
              </a:spcBef>
            </a:pPr>
            <a:r>
              <a:rPr dirty="0" sz="6600" spc="114">
                <a:solidFill>
                  <a:srgbClr val="FFFFFF"/>
                </a:solidFill>
                <a:latin typeface="Trebuchet MS"/>
                <a:cs typeface="Trebuchet MS"/>
              </a:rPr>
              <a:t>SURAT</a:t>
            </a:r>
            <a:r>
              <a:rPr dirty="0" sz="6600" spc="5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6600">
                <a:solidFill>
                  <a:srgbClr val="FFFFFF"/>
                </a:solidFill>
                <a:latin typeface="Trebuchet MS"/>
                <a:cs typeface="Trebuchet MS"/>
              </a:rPr>
              <a:t>IZIN</a:t>
            </a:r>
            <a:r>
              <a:rPr dirty="0" sz="6600" spc="5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6600" spc="225">
                <a:solidFill>
                  <a:srgbClr val="FFFFFF"/>
                </a:solidFill>
                <a:latin typeface="Trebuchet MS"/>
                <a:cs typeface="Trebuchet MS"/>
              </a:rPr>
              <a:t>USAHA </a:t>
            </a:r>
            <a:r>
              <a:rPr dirty="0" sz="6600" spc="80">
                <a:solidFill>
                  <a:srgbClr val="FFFFFF"/>
                </a:solidFill>
                <a:latin typeface="Trebuchet MS"/>
                <a:cs typeface="Trebuchet MS"/>
              </a:rPr>
              <a:t>PERDAGANGAN</a:t>
            </a:r>
            <a:endParaRPr sz="6600">
              <a:latin typeface="Trebuchet MS"/>
              <a:cs typeface="Trebuchet MS"/>
            </a:endParaRPr>
          </a:p>
          <a:p>
            <a:pPr marL="12700" marR="5080">
              <a:lnSpc>
                <a:spcPct val="131000"/>
              </a:lnSpc>
              <a:spcBef>
                <a:spcPts val="765"/>
              </a:spcBef>
            </a:pPr>
            <a:r>
              <a:rPr dirty="0" sz="2100" spc="145">
                <a:solidFill>
                  <a:srgbClr val="FFFFFF"/>
                </a:solidFill>
                <a:latin typeface="Trebuchet MS"/>
                <a:cs typeface="Trebuchet MS"/>
              </a:rPr>
              <a:t>Surat</a:t>
            </a:r>
            <a:r>
              <a:rPr dirty="0" sz="2100" spc="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100" spc="175">
                <a:solidFill>
                  <a:srgbClr val="FFFFFF"/>
                </a:solidFill>
                <a:latin typeface="Trebuchet MS"/>
                <a:cs typeface="Trebuchet MS"/>
              </a:rPr>
              <a:t>Izin</a:t>
            </a:r>
            <a:r>
              <a:rPr dirty="0" sz="2100" spc="3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100" spc="160">
                <a:solidFill>
                  <a:srgbClr val="FFFFFF"/>
                </a:solidFill>
                <a:latin typeface="Trebuchet MS"/>
                <a:cs typeface="Trebuchet MS"/>
              </a:rPr>
              <a:t>Usaha</a:t>
            </a:r>
            <a:r>
              <a:rPr dirty="0" sz="2100" spc="3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100" spc="175">
                <a:solidFill>
                  <a:srgbClr val="FFFFFF"/>
                </a:solidFill>
                <a:latin typeface="Trebuchet MS"/>
                <a:cs typeface="Trebuchet MS"/>
              </a:rPr>
              <a:t>Perdagangan</a:t>
            </a:r>
            <a:r>
              <a:rPr dirty="0" sz="2100" spc="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100" spc="170">
                <a:solidFill>
                  <a:srgbClr val="FFFFFF"/>
                </a:solidFill>
                <a:latin typeface="Trebuchet MS"/>
                <a:cs typeface="Trebuchet MS"/>
              </a:rPr>
              <a:t>(SIUP)</a:t>
            </a:r>
            <a:r>
              <a:rPr dirty="0" sz="2100" spc="3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100" spc="114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dirty="0" sz="2100" spc="3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100" spc="120">
                <a:solidFill>
                  <a:srgbClr val="FFFFFF"/>
                </a:solidFill>
                <a:latin typeface="Trebuchet MS"/>
                <a:cs typeface="Trebuchet MS"/>
              </a:rPr>
              <a:t>surat</a:t>
            </a:r>
            <a:r>
              <a:rPr dirty="0" sz="2100" spc="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100" spc="100">
                <a:solidFill>
                  <a:srgbClr val="FFFFFF"/>
                </a:solidFill>
                <a:latin typeface="Trebuchet MS"/>
                <a:cs typeface="Trebuchet MS"/>
              </a:rPr>
              <a:t>izin </a:t>
            </a:r>
            <a:r>
              <a:rPr dirty="0" sz="2100" spc="125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dirty="0" sz="21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100" spc="120">
                <a:solidFill>
                  <a:srgbClr val="FFFFFF"/>
                </a:solidFill>
                <a:latin typeface="Trebuchet MS"/>
                <a:cs typeface="Trebuchet MS"/>
              </a:rPr>
              <a:t>dapat</a:t>
            </a:r>
            <a:r>
              <a:rPr dirty="0" sz="2100" spc="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100" spc="145">
                <a:solidFill>
                  <a:srgbClr val="FFFFFF"/>
                </a:solidFill>
                <a:latin typeface="Trebuchet MS"/>
                <a:cs typeface="Trebuchet MS"/>
              </a:rPr>
              <a:t>melaksanakan</a:t>
            </a:r>
            <a:r>
              <a:rPr dirty="0" sz="2100" spc="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100" spc="145">
                <a:solidFill>
                  <a:srgbClr val="FFFFFF"/>
                </a:solidFill>
                <a:latin typeface="Trebuchet MS"/>
                <a:cs typeface="Trebuchet MS"/>
              </a:rPr>
              <a:t>kegiatan</a:t>
            </a:r>
            <a:r>
              <a:rPr dirty="0" sz="2100" spc="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100" spc="145">
                <a:solidFill>
                  <a:srgbClr val="FFFFFF"/>
                </a:solidFill>
                <a:latin typeface="Trebuchet MS"/>
                <a:cs typeface="Trebuchet MS"/>
              </a:rPr>
              <a:t>usaha</a:t>
            </a:r>
            <a:r>
              <a:rPr dirty="0" sz="21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100" spc="130">
                <a:solidFill>
                  <a:srgbClr val="FFFFFF"/>
                </a:solidFill>
                <a:latin typeface="Trebuchet MS"/>
                <a:cs typeface="Trebuchet MS"/>
              </a:rPr>
              <a:t>perdagangan.</a:t>
            </a:r>
            <a:endParaRPr sz="2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38100" y="2725341"/>
            <a:ext cx="4602480" cy="7600315"/>
            <a:chOff x="-38100" y="2725341"/>
            <a:chExt cx="4602480" cy="7600315"/>
          </a:xfrm>
        </p:grpSpPr>
        <p:sp>
          <p:nvSpPr>
            <p:cNvPr id="4" name="object 4" descr=""/>
            <p:cNvSpPr/>
            <p:nvPr/>
          </p:nvSpPr>
          <p:spPr>
            <a:xfrm>
              <a:off x="0" y="2763441"/>
              <a:ext cx="3067685" cy="7524115"/>
            </a:xfrm>
            <a:custGeom>
              <a:avLst/>
              <a:gdLst/>
              <a:ahLst/>
              <a:cxnLst/>
              <a:rect l="l" t="t" r="r" b="b"/>
              <a:pathLst>
                <a:path w="3067685" h="7524115">
                  <a:moveTo>
                    <a:pt x="0" y="0"/>
                  </a:moveTo>
                  <a:lnTo>
                    <a:pt x="3067485" y="1784718"/>
                  </a:lnTo>
                  <a:lnTo>
                    <a:pt x="3067485" y="5829271"/>
                  </a:lnTo>
                  <a:lnTo>
                    <a:pt x="155429" y="7523557"/>
                  </a:lnTo>
                </a:path>
              </a:pathLst>
            </a:custGeom>
            <a:ln w="76199">
              <a:solidFill>
                <a:srgbClr val="8E3C4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4711775"/>
              <a:ext cx="4564380" cy="5575300"/>
            </a:xfrm>
            <a:custGeom>
              <a:avLst/>
              <a:gdLst/>
              <a:ahLst/>
              <a:cxnLst/>
              <a:rect l="l" t="t" r="r" b="b"/>
              <a:pathLst>
                <a:path w="4564380" h="5575300">
                  <a:moveTo>
                    <a:pt x="4563770" y="727900"/>
                  </a:moveTo>
                  <a:lnTo>
                    <a:pt x="3604349" y="169697"/>
                  </a:lnTo>
                  <a:lnTo>
                    <a:pt x="2644927" y="727900"/>
                  </a:lnTo>
                  <a:lnTo>
                    <a:pt x="2644927" y="803681"/>
                  </a:lnTo>
                  <a:lnTo>
                    <a:pt x="1263611" y="0"/>
                  </a:lnTo>
                  <a:lnTo>
                    <a:pt x="0" y="735190"/>
                  </a:lnTo>
                  <a:lnTo>
                    <a:pt x="0" y="5363413"/>
                  </a:lnTo>
                  <a:lnTo>
                    <a:pt x="364058" y="5575236"/>
                  </a:lnTo>
                  <a:lnTo>
                    <a:pt x="2163165" y="5575236"/>
                  </a:lnTo>
                  <a:lnTo>
                    <a:pt x="3884104" y="4573956"/>
                  </a:lnTo>
                  <a:lnTo>
                    <a:pt x="3884104" y="2239772"/>
                  </a:lnTo>
                  <a:lnTo>
                    <a:pt x="4563770" y="1844319"/>
                  </a:lnTo>
                  <a:lnTo>
                    <a:pt x="4563770" y="727900"/>
                  </a:lnTo>
                  <a:close/>
                </a:path>
              </a:pathLst>
            </a:custGeom>
            <a:solidFill>
              <a:srgbClr val="6D2932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6790263" y="2081310"/>
            <a:ext cx="415290" cy="415290"/>
          </a:xfrm>
          <a:custGeom>
            <a:avLst/>
            <a:gdLst/>
            <a:ahLst/>
            <a:cxnLst/>
            <a:rect l="l" t="t" r="r" b="b"/>
            <a:pathLst>
              <a:path w="415290" h="415289">
                <a:moveTo>
                  <a:pt x="207582" y="415165"/>
                </a:moveTo>
                <a:lnTo>
                  <a:pt x="159985" y="409683"/>
                </a:lnTo>
                <a:lnTo>
                  <a:pt x="116292" y="394066"/>
                </a:lnTo>
                <a:lnTo>
                  <a:pt x="77750" y="369561"/>
                </a:lnTo>
                <a:lnTo>
                  <a:pt x="45603" y="337415"/>
                </a:lnTo>
                <a:lnTo>
                  <a:pt x="21098" y="298872"/>
                </a:lnTo>
                <a:lnTo>
                  <a:pt x="5482" y="255179"/>
                </a:lnTo>
                <a:lnTo>
                  <a:pt x="0" y="207582"/>
                </a:lnTo>
                <a:lnTo>
                  <a:pt x="5482" y="159986"/>
                </a:lnTo>
                <a:lnTo>
                  <a:pt x="21098" y="116293"/>
                </a:lnTo>
                <a:lnTo>
                  <a:pt x="45603" y="77750"/>
                </a:lnTo>
                <a:lnTo>
                  <a:pt x="77750" y="45603"/>
                </a:lnTo>
                <a:lnTo>
                  <a:pt x="116292" y="21098"/>
                </a:lnTo>
                <a:lnTo>
                  <a:pt x="159985" y="5482"/>
                </a:lnTo>
                <a:lnTo>
                  <a:pt x="207582" y="0"/>
                </a:lnTo>
                <a:lnTo>
                  <a:pt x="255179" y="5482"/>
                </a:lnTo>
                <a:lnTo>
                  <a:pt x="298872" y="21098"/>
                </a:lnTo>
                <a:lnTo>
                  <a:pt x="337415" y="45603"/>
                </a:lnTo>
                <a:lnTo>
                  <a:pt x="369561" y="77750"/>
                </a:lnTo>
                <a:lnTo>
                  <a:pt x="394066" y="116293"/>
                </a:lnTo>
                <a:lnTo>
                  <a:pt x="409683" y="159986"/>
                </a:lnTo>
                <a:lnTo>
                  <a:pt x="415165" y="207582"/>
                </a:lnTo>
                <a:lnTo>
                  <a:pt x="409683" y="255179"/>
                </a:lnTo>
                <a:lnTo>
                  <a:pt x="394066" y="298872"/>
                </a:lnTo>
                <a:lnTo>
                  <a:pt x="369561" y="337415"/>
                </a:lnTo>
                <a:lnTo>
                  <a:pt x="337415" y="369561"/>
                </a:lnTo>
                <a:lnTo>
                  <a:pt x="298872" y="394066"/>
                </a:lnTo>
                <a:lnTo>
                  <a:pt x="255179" y="409683"/>
                </a:lnTo>
                <a:lnTo>
                  <a:pt x="207582" y="415165"/>
                </a:lnTo>
                <a:close/>
              </a:path>
            </a:pathLst>
          </a:custGeom>
          <a:solidFill>
            <a:srgbClr val="6D293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6790263" y="5725267"/>
            <a:ext cx="415290" cy="415290"/>
          </a:xfrm>
          <a:custGeom>
            <a:avLst/>
            <a:gdLst/>
            <a:ahLst/>
            <a:cxnLst/>
            <a:rect l="l" t="t" r="r" b="b"/>
            <a:pathLst>
              <a:path w="415290" h="415289">
                <a:moveTo>
                  <a:pt x="207582" y="415165"/>
                </a:moveTo>
                <a:lnTo>
                  <a:pt x="159985" y="409683"/>
                </a:lnTo>
                <a:lnTo>
                  <a:pt x="116292" y="394066"/>
                </a:lnTo>
                <a:lnTo>
                  <a:pt x="77750" y="369562"/>
                </a:lnTo>
                <a:lnTo>
                  <a:pt x="45603" y="337415"/>
                </a:lnTo>
                <a:lnTo>
                  <a:pt x="21098" y="298872"/>
                </a:lnTo>
                <a:lnTo>
                  <a:pt x="5482" y="255179"/>
                </a:lnTo>
                <a:lnTo>
                  <a:pt x="0" y="207582"/>
                </a:lnTo>
                <a:lnTo>
                  <a:pt x="5482" y="159985"/>
                </a:lnTo>
                <a:lnTo>
                  <a:pt x="21098" y="116293"/>
                </a:lnTo>
                <a:lnTo>
                  <a:pt x="45603" y="77750"/>
                </a:lnTo>
                <a:lnTo>
                  <a:pt x="77750" y="45603"/>
                </a:lnTo>
                <a:lnTo>
                  <a:pt x="116292" y="21098"/>
                </a:lnTo>
                <a:lnTo>
                  <a:pt x="159985" y="5482"/>
                </a:lnTo>
                <a:lnTo>
                  <a:pt x="207582" y="0"/>
                </a:lnTo>
                <a:lnTo>
                  <a:pt x="255179" y="5482"/>
                </a:lnTo>
                <a:lnTo>
                  <a:pt x="298872" y="21098"/>
                </a:lnTo>
                <a:lnTo>
                  <a:pt x="337415" y="45603"/>
                </a:lnTo>
                <a:lnTo>
                  <a:pt x="369561" y="77750"/>
                </a:lnTo>
                <a:lnTo>
                  <a:pt x="394066" y="116293"/>
                </a:lnTo>
                <a:lnTo>
                  <a:pt x="409683" y="159985"/>
                </a:lnTo>
                <a:lnTo>
                  <a:pt x="415165" y="207582"/>
                </a:lnTo>
                <a:lnTo>
                  <a:pt x="409683" y="255179"/>
                </a:lnTo>
                <a:lnTo>
                  <a:pt x="394066" y="298872"/>
                </a:lnTo>
                <a:lnTo>
                  <a:pt x="369561" y="337415"/>
                </a:lnTo>
                <a:lnTo>
                  <a:pt x="337415" y="369562"/>
                </a:lnTo>
                <a:lnTo>
                  <a:pt x="298872" y="394066"/>
                </a:lnTo>
                <a:lnTo>
                  <a:pt x="255179" y="409683"/>
                </a:lnTo>
                <a:lnTo>
                  <a:pt x="207582" y="415165"/>
                </a:lnTo>
                <a:close/>
              </a:path>
            </a:pathLst>
          </a:custGeom>
          <a:solidFill>
            <a:srgbClr val="6D293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2540812" y="2081310"/>
            <a:ext cx="415290" cy="415290"/>
          </a:xfrm>
          <a:custGeom>
            <a:avLst/>
            <a:gdLst/>
            <a:ahLst/>
            <a:cxnLst/>
            <a:rect l="l" t="t" r="r" b="b"/>
            <a:pathLst>
              <a:path w="415290" h="415289">
                <a:moveTo>
                  <a:pt x="207582" y="415165"/>
                </a:moveTo>
                <a:lnTo>
                  <a:pt x="159986" y="409683"/>
                </a:lnTo>
                <a:lnTo>
                  <a:pt x="116293" y="394066"/>
                </a:lnTo>
                <a:lnTo>
                  <a:pt x="77750" y="369561"/>
                </a:lnTo>
                <a:lnTo>
                  <a:pt x="45603" y="337415"/>
                </a:lnTo>
                <a:lnTo>
                  <a:pt x="21099" y="298872"/>
                </a:lnTo>
                <a:lnTo>
                  <a:pt x="5482" y="255179"/>
                </a:lnTo>
                <a:lnTo>
                  <a:pt x="0" y="207582"/>
                </a:lnTo>
                <a:lnTo>
                  <a:pt x="5482" y="159986"/>
                </a:lnTo>
                <a:lnTo>
                  <a:pt x="21099" y="116293"/>
                </a:lnTo>
                <a:lnTo>
                  <a:pt x="45603" y="77750"/>
                </a:lnTo>
                <a:lnTo>
                  <a:pt x="77750" y="45603"/>
                </a:lnTo>
                <a:lnTo>
                  <a:pt x="116293" y="21098"/>
                </a:lnTo>
                <a:lnTo>
                  <a:pt x="159986" y="5482"/>
                </a:lnTo>
                <a:lnTo>
                  <a:pt x="207582" y="0"/>
                </a:lnTo>
                <a:lnTo>
                  <a:pt x="255179" y="5482"/>
                </a:lnTo>
                <a:lnTo>
                  <a:pt x="298872" y="21098"/>
                </a:lnTo>
                <a:lnTo>
                  <a:pt x="337415" y="45603"/>
                </a:lnTo>
                <a:lnTo>
                  <a:pt x="369561" y="77750"/>
                </a:lnTo>
                <a:lnTo>
                  <a:pt x="394066" y="116293"/>
                </a:lnTo>
                <a:lnTo>
                  <a:pt x="409682" y="159986"/>
                </a:lnTo>
                <a:lnTo>
                  <a:pt x="415165" y="207582"/>
                </a:lnTo>
                <a:lnTo>
                  <a:pt x="409682" y="255179"/>
                </a:lnTo>
                <a:lnTo>
                  <a:pt x="394066" y="298872"/>
                </a:lnTo>
                <a:lnTo>
                  <a:pt x="369561" y="337415"/>
                </a:lnTo>
                <a:lnTo>
                  <a:pt x="337415" y="369561"/>
                </a:lnTo>
                <a:lnTo>
                  <a:pt x="298872" y="394066"/>
                </a:lnTo>
                <a:lnTo>
                  <a:pt x="255179" y="409683"/>
                </a:lnTo>
                <a:lnTo>
                  <a:pt x="207582" y="415165"/>
                </a:lnTo>
                <a:close/>
              </a:path>
            </a:pathLst>
          </a:custGeom>
          <a:solidFill>
            <a:srgbClr val="6D293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12540812" y="5725267"/>
            <a:ext cx="415290" cy="415290"/>
          </a:xfrm>
          <a:custGeom>
            <a:avLst/>
            <a:gdLst/>
            <a:ahLst/>
            <a:cxnLst/>
            <a:rect l="l" t="t" r="r" b="b"/>
            <a:pathLst>
              <a:path w="415290" h="415289">
                <a:moveTo>
                  <a:pt x="207582" y="415165"/>
                </a:moveTo>
                <a:lnTo>
                  <a:pt x="159986" y="409683"/>
                </a:lnTo>
                <a:lnTo>
                  <a:pt x="116293" y="394066"/>
                </a:lnTo>
                <a:lnTo>
                  <a:pt x="77750" y="369562"/>
                </a:lnTo>
                <a:lnTo>
                  <a:pt x="45603" y="337415"/>
                </a:lnTo>
                <a:lnTo>
                  <a:pt x="21099" y="298872"/>
                </a:lnTo>
                <a:lnTo>
                  <a:pt x="5482" y="255179"/>
                </a:lnTo>
                <a:lnTo>
                  <a:pt x="0" y="207582"/>
                </a:lnTo>
                <a:lnTo>
                  <a:pt x="5482" y="159985"/>
                </a:lnTo>
                <a:lnTo>
                  <a:pt x="21099" y="116293"/>
                </a:lnTo>
                <a:lnTo>
                  <a:pt x="45603" y="77750"/>
                </a:lnTo>
                <a:lnTo>
                  <a:pt x="77750" y="45603"/>
                </a:lnTo>
                <a:lnTo>
                  <a:pt x="116293" y="21098"/>
                </a:lnTo>
                <a:lnTo>
                  <a:pt x="159986" y="5482"/>
                </a:lnTo>
                <a:lnTo>
                  <a:pt x="207582" y="0"/>
                </a:lnTo>
                <a:lnTo>
                  <a:pt x="255179" y="5482"/>
                </a:lnTo>
                <a:lnTo>
                  <a:pt x="298872" y="21098"/>
                </a:lnTo>
                <a:lnTo>
                  <a:pt x="337415" y="45603"/>
                </a:lnTo>
                <a:lnTo>
                  <a:pt x="369561" y="77750"/>
                </a:lnTo>
                <a:lnTo>
                  <a:pt x="394066" y="116293"/>
                </a:lnTo>
                <a:lnTo>
                  <a:pt x="409682" y="159985"/>
                </a:lnTo>
                <a:lnTo>
                  <a:pt x="415165" y="207582"/>
                </a:lnTo>
                <a:lnTo>
                  <a:pt x="409682" y="255179"/>
                </a:lnTo>
                <a:lnTo>
                  <a:pt x="394066" y="298872"/>
                </a:lnTo>
                <a:lnTo>
                  <a:pt x="369561" y="337415"/>
                </a:lnTo>
                <a:lnTo>
                  <a:pt x="337415" y="369562"/>
                </a:lnTo>
                <a:lnTo>
                  <a:pt x="298872" y="394066"/>
                </a:lnTo>
                <a:lnTo>
                  <a:pt x="255179" y="409683"/>
                </a:lnTo>
                <a:lnTo>
                  <a:pt x="207582" y="415165"/>
                </a:lnTo>
                <a:close/>
              </a:path>
            </a:pathLst>
          </a:custGeom>
          <a:solidFill>
            <a:srgbClr val="6D293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3185818" y="1993080"/>
            <a:ext cx="4410075" cy="716915"/>
          </a:xfrm>
          <a:prstGeom prst="rect">
            <a:avLst/>
          </a:prstGeom>
        </p:spPr>
        <p:txBody>
          <a:bodyPr wrap="square" lIns="0" tIns="113664" rIns="0" bIns="0" rtlCol="0" vert="horz">
            <a:spAutoFit/>
          </a:bodyPr>
          <a:lstStyle/>
          <a:p>
            <a:pPr marL="12700" marR="5080">
              <a:lnSpc>
                <a:spcPct val="74500"/>
              </a:lnSpc>
              <a:spcBef>
                <a:spcPts val="894"/>
              </a:spcBef>
            </a:pPr>
            <a:r>
              <a:rPr dirty="0" sz="2600">
                <a:solidFill>
                  <a:srgbClr val="6D2932"/>
                </a:solidFill>
                <a:latin typeface="Trebuchet MS"/>
                <a:cs typeface="Trebuchet MS"/>
              </a:rPr>
              <a:t>3.</a:t>
            </a:r>
            <a:r>
              <a:rPr dirty="0" sz="2600" spc="40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2600" spc="-25">
                <a:solidFill>
                  <a:srgbClr val="6D2932"/>
                </a:solidFill>
                <a:latin typeface="Trebuchet MS"/>
                <a:cs typeface="Trebuchet MS"/>
              </a:rPr>
              <a:t>Pendaftaran</a:t>
            </a:r>
            <a:r>
              <a:rPr dirty="0" sz="2600" spc="40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2600">
                <a:solidFill>
                  <a:srgbClr val="6D2932"/>
                </a:solidFill>
                <a:latin typeface="Trebuchet MS"/>
                <a:cs typeface="Trebuchet MS"/>
              </a:rPr>
              <a:t>di</a:t>
            </a:r>
            <a:r>
              <a:rPr dirty="0" sz="2600" spc="40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2600" spc="100">
                <a:solidFill>
                  <a:srgbClr val="6D2932"/>
                </a:solidFill>
                <a:latin typeface="Trebuchet MS"/>
                <a:cs typeface="Trebuchet MS"/>
              </a:rPr>
              <a:t>OSS</a:t>
            </a:r>
            <a:r>
              <a:rPr dirty="0" sz="2600" spc="45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2600" spc="-55">
                <a:solidFill>
                  <a:srgbClr val="6D2932"/>
                </a:solidFill>
                <a:latin typeface="Trebuchet MS"/>
                <a:cs typeface="Trebuchet MS"/>
              </a:rPr>
              <a:t>)Online </a:t>
            </a:r>
            <a:r>
              <a:rPr dirty="0" sz="2600">
                <a:solidFill>
                  <a:srgbClr val="6D2932"/>
                </a:solidFill>
                <a:latin typeface="Trebuchet MS"/>
                <a:cs typeface="Trebuchet MS"/>
              </a:rPr>
              <a:t>Single</a:t>
            </a:r>
            <a:r>
              <a:rPr dirty="0" sz="2600" spc="90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2600" spc="-10">
                <a:solidFill>
                  <a:srgbClr val="6D2932"/>
                </a:solidFill>
                <a:latin typeface="Trebuchet MS"/>
                <a:cs typeface="Trebuchet MS"/>
              </a:rPr>
              <a:t>Submission):</a:t>
            </a:r>
            <a:endParaRPr sz="2600">
              <a:latin typeface="Trebuchet MS"/>
              <a:cs typeface="Trebuchet MS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435269" y="1991747"/>
            <a:ext cx="4355465" cy="2527300"/>
          </a:xfrm>
          <a:prstGeom prst="rect">
            <a:avLst/>
          </a:prstGeom>
        </p:spPr>
        <p:txBody>
          <a:bodyPr wrap="square" lIns="0" tIns="119380" rIns="0" bIns="0" rtlCol="0" vert="horz">
            <a:spAutoFit/>
          </a:bodyPr>
          <a:lstStyle/>
          <a:p>
            <a:pPr marL="12700" marR="1283335">
              <a:lnSpc>
                <a:spcPct val="74100"/>
              </a:lnSpc>
              <a:spcBef>
                <a:spcPts val="940"/>
              </a:spcBef>
            </a:pPr>
            <a:r>
              <a:rPr dirty="0" sz="2700" spc="-360">
                <a:solidFill>
                  <a:srgbClr val="6D2932"/>
                </a:solidFill>
                <a:latin typeface="Trebuchet MS"/>
                <a:cs typeface="Trebuchet MS"/>
              </a:rPr>
              <a:t>1.</a:t>
            </a:r>
            <a:r>
              <a:rPr dirty="0" sz="2700" spc="155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6D2932"/>
                </a:solidFill>
                <a:latin typeface="Trebuchet MS"/>
                <a:cs typeface="Trebuchet MS"/>
              </a:rPr>
              <a:t>Menentukan</a:t>
            </a:r>
            <a:r>
              <a:rPr dirty="0" sz="2700" spc="55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2700" spc="-55">
                <a:solidFill>
                  <a:srgbClr val="6D2932"/>
                </a:solidFill>
                <a:latin typeface="Trebuchet MS"/>
                <a:cs typeface="Trebuchet MS"/>
              </a:rPr>
              <a:t>Jenis </a:t>
            </a:r>
            <a:r>
              <a:rPr dirty="0" sz="2700" spc="-10">
                <a:solidFill>
                  <a:srgbClr val="6D2932"/>
                </a:solidFill>
                <a:latin typeface="Trebuchet MS"/>
                <a:cs typeface="Trebuchet MS"/>
              </a:rPr>
              <a:t>Perusahaan:</a:t>
            </a:r>
            <a:endParaRPr sz="2700">
              <a:latin typeface="Trebuchet MS"/>
              <a:cs typeface="Trebuchet MS"/>
            </a:endParaRPr>
          </a:p>
          <a:p>
            <a:pPr marL="12700">
              <a:lnSpc>
                <a:spcPts val="2060"/>
              </a:lnSpc>
            </a:pPr>
            <a:r>
              <a:rPr dirty="0" sz="1900" spc="114">
                <a:solidFill>
                  <a:srgbClr val="2E0C11"/>
                </a:solidFill>
                <a:latin typeface="Trebuchet MS"/>
                <a:cs typeface="Trebuchet MS"/>
              </a:rPr>
              <a:t>Pilih</a:t>
            </a:r>
            <a:r>
              <a:rPr dirty="0" sz="1900" spc="29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900" spc="100">
                <a:solidFill>
                  <a:srgbClr val="2E0C11"/>
                </a:solidFill>
                <a:latin typeface="Trebuchet MS"/>
                <a:cs typeface="Trebuchet MS"/>
              </a:rPr>
              <a:t>jenis</a:t>
            </a:r>
            <a:r>
              <a:rPr dirty="0" sz="1900" spc="29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900" spc="125">
                <a:solidFill>
                  <a:srgbClr val="2E0C11"/>
                </a:solidFill>
                <a:latin typeface="Trebuchet MS"/>
                <a:cs typeface="Trebuchet MS"/>
              </a:rPr>
              <a:t>perusahaan</a:t>
            </a:r>
            <a:r>
              <a:rPr dirty="0" sz="1900" spc="29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900" spc="140">
                <a:solidFill>
                  <a:srgbClr val="2E0C11"/>
                </a:solidFill>
                <a:latin typeface="Trebuchet MS"/>
                <a:cs typeface="Trebuchet MS"/>
              </a:rPr>
              <a:t>yang</a:t>
            </a:r>
            <a:r>
              <a:rPr dirty="0" sz="1900" spc="29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900" spc="135">
                <a:solidFill>
                  <a:srgbClr val="2E0C11"/>
                </a:solidFill>
                <a:latin typeface="Trebuchet MS"/>
                <a:cs typeface="Trebuchet MS"/>
              </a:rPr>
              <a:t>sesuai</a:t>
            </a:r>
            <a:endParaRPr sz="1900">
              <a:latin typeface="Trebuchet MS"/>
              <a:cs typeface="Trebuchet MS"/>
            </a:endParaRPr>
          </a:p>
          <a:p>
            <a:pPr marL="12700" marR="608330">
              <a:lnSpc>
                <a:spcPct val="131600"/>
              </a:lnSpc>
            </a:pPr>
            <a:r>
              <a:rPr dirty="0" sz="1900" spc="150">
                <a:solidFill>
                  <a:srgbClr val="2E0C11"/>
                </a:solidFill>
                <a:latin typeface="Trebuchet MS"/>
                <a:cs typeface="Trebuchet MS"/>
              </a:rPr>
              <a:t>dengan</a:t>
            </a:r>
            <a:r>
              <a:rPr dirty="0" sz="1900" spc="29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900" spc="120">
                <a:solidFill>
                  <a:srgbClr val="2E0C11"/>
                </a:solidFill>
                <a:latin typeface="Trebuchet MS"/>
                <a:cs typeface="Trebuchet MS"/>
              </a:rPr>
              <a:t>kebutuhan</a:t>
            </a:r>
            <a:r>
              <a:rPr dirty="0" sz="19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900" spc="114">
                <a:solidFill>
                  <a:srgbClr val="2E0C11"/>
                </a:solidFill>
                <a:latin typeface="Trebuchet MS"/>
                <a:cs typeface="Trebuchet MS"/>
              </a:rPr>
              <a:t>dan</a:t>
            </a:r>
            <a:r>
              <a:rPr dirty="0" sz="19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900" spc="65">
                <a:solidFill>
                  <a:srgbClr val="2E0C11"/>
                </a:solidFill>
                <a:latin typeface="Trebuchet MS"/>
                <a:cs typeface="Trebuchet MS"/>
              </a:rPr>
              <a:t>tujuan </a:t>
            </a:r>
            <a:r>
              <a:rPr dirty="0" sz="1900" spc="110">
                <a:solidFill>
                  <a:srgbClr val="2E0C11"/>
                </a:solidFill>
                <a:latin typeface="Trebuchet MS"/>
                <a:cs typeface="Trebuchet MS"/>
              </a:rPr>
              <a:t>Anda,</a:t>
            </a:r>
            <a:r>
              <a:rPr dirty="0" sz="1900" spc="28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900" spc="120">
                <a:solidFill>
                  <a:srgbClr val="2E0C11"/>
                </a:solidFill>
                <a:latin typeface="Trebuchet MS"/>
                <a:cs typeface="Trebuchet MS"/>
              </a:rPr>
              <a:t>seperti</a:t>
            </a:r>
            <a:r>
              <a:rPr dirty="0" sz="1900" spc="29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900" spc="175">
                <a:solidFill>
                  <a:srgbClr val="2E0C11"/>
                </a:solidFill>
                <a:latin typeface="Trebuchet MS"/>
                <a:cs typeface="Trebuchet MS"/>
              </a:rPr>
              <a:t>PT</a:t>
            </a:r>
            <a:r>
              <a:rPr dirty="0" sz="1900" spc="28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900" spc="110">
                <a:solidFill>
                  <a:srgbClr val="2E0C11"/>
                </a:solidFill>
                <a:latin typeface="Trebuchet MS"/>
                <a:cs typeface="Trebuchet MS"/>
              </a:rPr>
              <a:t>(Perseroan </a:t>
            </a:r>
            <a:r>
              <a:rPr dirty="0" sz="1900" spc="85">
                <a:solidFill>
                  <a:srgbClr val="2E0C11"/>
                </a:solidFill>
                <a:latin typeface="Trebuchet MS"/>
                <a:cs typeface="Trebuchet MS"/>
              </a:rPr>
              <a:t>Terbatas),</a:t>
            </a:r>
            <a:r>
              <a:rPr dirty="0" sz="1900" spc="295">
                <a:solidFill>
                  <a:srgbClr val="2E0C11"/>
                </a:solidFill>
                <a:latin typeface="Trebuchet MS"/>
                <a:cs typeface="Trebuchet MS"/>
              </a:rPr>
              <a:t> CV</a:t>
            </a:r>
            <a:r>
              <a:rPr dirty="0" sz="19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900" spc="90">
                <a:solidFill>
                  <a:srgbClr val="2E0C11"/>
                </a:solidFill>
                <a:latin typeface="Trebuchet MS"/>
                <a:cs typeface="Trebuchet MS"/>
              </a:rPr>
              <a:t>(Company), </a:t>
            </a:r>
            <a:r>
              <a:rPr dirty="0" sz="1900" spc="135">
                <a:solidFill>
                  <a:srgbClr val="2E0C11"/>
                </a:solidFill>
                <a:latin typeface="Trebuchet MS"/>
                <a:cs typeface="Trebuchet MS"/>
              </a:rPr>
              <a:t>Koperasi,</a:t>
            </a:r>
            <a:r>
              <a:rPr dirty="0" sz="1900" spc="29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900" spc="80">
                <a:solidFill>
                  <a:srgbClr val="2E0C11"/>
                </a:solidFill>
                <a:latin typeface="Trebuchet MS"/>
                <a:cs typeface="Trebuchet MS"/>
              </a:rPr>
              <a:t>atau</a:t>
            </a:r>
            <a:r>
              <a:rPr dirty="0" sz="19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900" spc="114">
                <a:solidFill>
                  <a:srgbClr val="2E0C11"/>
                </a:solidFill>
                <a:latin typeface="Trebuchet MS"/>
                <a:cs typeface="Trebuchet MS"/>
              </a:rPr>
              <a:t>perseorangan.</a:t>
            </a:r>
            <a:endParaRPr sz="1900">
              <a:latin typeface="Trebuchet MS"/>
              <a:cs typeface="Trebuchet MS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435269" y="5629700"/>
            <a:ext cx="4500245" cy="426720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100">
                <a:solidFill>
                  <a:srgbClr val="6D2932"/>
                </a:solidFill>
                <a:latin typeface="Trebuchet MS"/>
                <a:cs typeface="Trebuchet MS"/>
              </a:rPr>
              <a:t>2.</a:t>
            </a:r>
            <a:r>
              <a:rPr dirty="0" sz="3100" spc="15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3100">
                <a:solidFill>
                  <a:srgbClr val="6D2932"/>
                </a:solidFill>
                <a:latin typeface="Trebuchet MS"/>
                <a:cs typeface="Trebuchet MS"/>
              </a:rPr>
              <a:t>Persiapan</a:t>
            </a:r>
            <a:r>
              <a:rPr dirty="0" sz="3100" spc="20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3100" spc="-10">
                <a:solidFill>
                  <a:srgbClr val="6D2932"/>
                </a:solidFill>
                <a:latin typeface="Trebuchet MS"/>
                <a:cs typeface="Trebuchet MS"/>
              </a:rPr>
              <a:t>Dokumen</a:t>
            </a:r>
            <a:endParaRPr sz="3100">
              <a:latin typeface="Trebuchet MS"/>
              <a:cs typeface="Trebuchet MS"/>
            </a:endParaRPr>
          </a:p>
          <a:p>
            <a:pPr marL="12700" marR="574040">
              <a:lnSpc>
                <a:spcPct val="131900"/>
              </a:lnSpc>
              <a:spcBef>
                <a:spcPts val="1140"/>
              </a:spcBef>
            </a:pPr>
            <a:r>
              <a:rPr dirty="0" sz="1800" spc="150">
                <a:solidFill>
                  <a:srgbClr val="2E0C11"/>
                </a:solidFill>
                <a:latin typeface="Trebuchet MS"/>
                <a:cs typeface="Trebuchet MS"/>
              </a:rPr>
              <a:t>Siapkan</a:t>
            </a:r>
            <a:r>
              <a:rPr dirty="0" sz="1800" spc="27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145">
                <a:solidFill>
                  <a:srgbClr val="2E0C11"/>
                </a:solidFill>
                <a:latin typeface="Trebuchet MS"/>
                <a:cs typeface="Trebuchet MS"/>
              </a:rPr>
              <a:t>dokumen-</a:t>
            </a:r>
            <a:r>
              <a:rPr dirty="0" sz="1800" spc="140">
                <a:solidFill>
                  <a:srgbClr val="2E0C11"/>
                </a:solidFill>
                <a:latin typeface="Trebuchet MS"/>
                <a:cs typeface="Trebuchet MS"/>
              </a:rPr>
              <a:t>dokumen</a:t>
            </a:r>
            <a:r>
              <a:rPr dirty="0" sz="1800" spc="27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110">
                <a:solidFill>
                  <a:srgbClr val="2E0C11"/>
                </a:solidFill>
                <a:latin typeface="Trebuchet MS"/>
                <a:cs typeface="Trebuchet MS"/>
              </a:rPr>
              <a:t>yang </a:t>
            </a:r>
            <a:r>
              <a:rPr dirty="0" sz="1800" spc="95">
                <a:solidFill>
                  <a:srgbClr val="2E0C11"/>
                </a:solidFill>
                <a:latin typeface="Trebuchet MS"/>
                <a:cs typeface="Trebuchet MS"/>
              </a:rPr>
              <a:t>diperlukan,</a:t>
            </a:r>
            <a:r>
              <a:rPr dirty="0" sz="1800" spc="28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70">
                <a:solidFill>
                  <a:srgbClr val="2E0C11"/>
                </a:solidFill>
                <a:latin typeface="Trebuchet MS"/>
                <a:cs typeface="Trebuchet MS"/>
              </a:rPr>
              <a:t>seperti:</a:t>
            </a:r>
            <a:endParaRPr sz="1800">
              <a:latin typeface="Trebuchet MS"/>
              <a:cs typeface="Trebuchet MS"/>
            </a:endParaRPr>
          </a:p>
          <a:p>
            <a:pPr marL="12700" marR="94615">
              <a:lnSpc>
                <a:spcPct val="131900"/>
              </a:lnSpc>
            </a:pPr>
            <a:r>
              <a:rPr dirty="0" sz="1800" spc="135">
                <a:solidFill>
                  <a:srgbClr val="2E0C11"/>
                </a:solidFill>
                <a:latin typeface="Trebuchet MS"/>
                <a:cs typeface="Trebuchet MS"/>
              </a:rPr>
              <a:t>Akta</a:t>
            </a:r>
            <a:r>
              <a:rPr dirty="0" sz="18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125">
                <a:solidFill>
                  <a:srgbClr val="2E0C11"/>
                </a:solidFill>
                <a:latin typeface="Trebuchet MS"/>
                <a:cs typeface="Trebuchet MS"/>
              </a:rPr>
              <a:t>Pendirian</a:t>
            </a:r>
            <a:r>
              <a:rPr dirty="0" sz="18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125">
                <a:solidFill>
                  <a:srgbClr val="2E0C11"/>
                </a:solidFill>
                <a:latin typeface="Trebuchet MS"/>
                <a:cs typeface="Trebuchet MS"/>
              </a:rPr>
              <a:t>Perusahaan</a:t>
            </a:r>
            <a:r>
              <a:rPr dirty="0" sz="18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2E0C11"/>
                </a:solidFill>
                <a:latin typeface="Trebuchet MS"/>
                <a:cs typeface="Trebuchet MS"/>
              </a:rPr>
              <a:t>(jika</a:t>
            </a:r>
            <a:r>
              <a:rPr dirty="0" sz="18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45">
                <a:solidFill>
                  <a:srgbClr val="2E0C11"/>
                </a:solidFill>
                <a:latin typeface="Trebuchet MS"/>
                <a:cs typeface="Trebuchet MS"/>
              </a:rPr>
              <a:t>ada) </a:t>
            </a:r>
            <a:r>
              <a:rPr dirty="0" sz="1800" spc="300">
                <a:solidFill>
                  <a:srgbClr val="2E0C11"/>
                </a:solidFill>
                <a:latin typeface="Trebuchet MS"/>
                <a:cs typeface="Trebuchet MS"/>
              </a:rPr>
              <a:t>NPWP</a:t>
            </a:r>
            <a:r>
              <a:rPr dirty="0" sz="1800" spc="27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170">
                <a:solidFill>
                  <a:srgbClr val="2E0C11"/>
                </a:solidFill>
                <a:latin typeface="Trebuchet MS"/>
                <a:cs typeface="Trebuchet MS"/>
              </a:rPr>
              <a:t>(Nomor</a:t>
            </a:r>
            <a:r>
              <a:rPr dirty="0" sz="1800" spc="27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165">
                <a:solidFill>
                  <a:srgbClr val="2E0C11"/>
                </a:solidFill>
                <a:latin typeface="Trebuchet MS"/>
                <a:cs typeface="Trebuchet MS"/>
              </a:rPr>
              <a:t>Pokok</a:t>
            </a:r>
            <a:r>
              <a:rPr dirty="0" sz="1800" spc="27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140">
                <a:solidFill>
                  <a:srgbClr val="2E0C11"/>
                </a:solidFill>
                <a:latin typeface="Trebuchet MS"/>
                <a:cs typeface="Trebuchet MS"/>
              </a:rPr>
              <a:t>Wajib</a:t>
            </a:r>
            <a:r>
              <a:rPr dirty="0" sz="1800" spc="27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50">
                <a:solidFill>
                  <a:srgbClr val="2E0C11"/>
                </a:solidFill>
                <a:latin typeface="Trebuchet MS"/>
                <a:cs typeface="Trebuchet MS"/>
              </a:rPr>
              <a:t>Pajak) </a:t>
            </a:r>
            <a:r>
              <a:rPr dirty="0" sz="1800" spc="225">
                <a:solidFill>
                  <a:srgbClr val="2E0C11"/>
                </a:solidFill>
                <a:latin typeface="Trebuchet MS"/>
                <a:cs typeface="Trebuchet MS"/>
              </a:rPr>
              <a:t>KTP</a:t>
            </a:r>
            <a:r>
              <a:rPr dirty="0" sz="1800" spc="28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155">
                <a:solidFill>
                  <a:srgbClr val="2E0C11"/>
                </a:solidFill>
                <a:latin typeface="Trebuchet MS"/>
                <a:cs typeface="Trebuchet MS"/>
              </a:rPr>
              <a:t>pemegang</a:t>
            </a:r>
            <a:r>
              <a:rPr dirty="0" sz="1800" spc="28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80">
                <a:solidFill>
                  <a:srgbClr val="2E0C11"/>
                </a:solidFill>
                <a:latin typeface="Trebuchet MS"/>
                <a:cs typeface="Trebuchet MS"/>
              </a:rPr>
              <a:t>saham,</a:t>
            </a:r>
            <a:r>
              <a:rPr dirty="0" sz="1800" spc="28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75">
                <a:solidFill>
                  <a:srgbClr val="2E0C11"/>
                </a:solidFill>
                <a:latin typeface="Trebuchet MS"/>
                <a:cs typeface="Trebuchet MS"/>
              </a:rPr>
              <a:t>direktur,</a:t>
            </a:r>
            <a:r>
              <a:rPr dirty="0" sz="1800" spc="28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80">
                <a:solidFill>
                  <a:srgbClr val="2E0C11"/>
                </a:solidFill>
                <a:latin typeface="Trebuchet MS"/>
                <a:cs typeface="Trebuchet MS"/>
              </a:rPr>
              <a:t>dan </a:t>
            </a:r>
            <a:r>
              <a:rPr dirty="0" sz="1800" spc="135">
                <a:solidFill>
                  <a:srgbClr val="2E0C11"/>
                </a:solidFill>
                <a:latin typeface="Trebuchet MS"/>
                <a:cs typeface="Trebuchet MS"/>
              </a:rPr>
              <a:t>komisaris</a:t>
            </a:r>
            <a:endParaRPr sz="1800">
              <a:latin typeface="Trebuchet MS"/>
              <a:cs typeface="Trebuchet MS"/>
            </a:endParaRPr>
          </a:p>
          <a:p>
            <a:pPr marL="12700" marR="300990">
              <a:lnSpc>
                <a:spcPct val="131900"/>
              </a:lnSpc>
            </a:pPr>
            <a:r>
              <a:rPr dirty="0" sz="1800" spc="155">
                <a:solidFill>
                  <a:srgbClr val="2E0C11"/>
                </a:solidFill>
                <a:latin typeface="Trebuchet MS"/>
                <a:cs typeface="Trebuchet MS"/>
              </a:rPr>
              <a:t>Izin</a:t>
            </a:r>
            <a:r>
              <a:rPr dirty="0" sz="1800" spc="27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120">
                <a:solidFill>
                  <a:srgbClr val="2E0C11"/>
                </a:solidFill>
                <a:latin typeface="Trebuchet MS"/>
                <a:cs typeface="Trebuchet MS"/>
              </a:rPr>
              <a:t>usaha</a:t>
            </a:r>
            <a:r>
              <a:rPr dirty="0" sz="1800" spc="28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75">
                <a:solidFill>
                  <a:srgbClr val="2E0C11"/>
                </a:solidFill>
                <a:latin typeface="Trebuchet MS"/>
                <a:cs typeface="Trebuchet MS"/>
              </a:rPr>
              <a:t>atau</a:t>
            </a:r>
            <a:r>
              <a:rPr dirty="0" sz="1800" spc="28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105">
                <a:solidFill>
                  <a:srgbClr val="2E0C11"/>
                </a:solidFill>
                <a:latin typeface="Trebuchet MS"/>
                <a:cs typeface="Trebuchet MS"/>
              </a:rPr>
              <a:t>izin</a:t>
            </a:r>
            <a:r>
              <a:rPr dirty="0" sz="1800" spc="28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125">
                <a:solidFill>
                  <a:srgbClr val="2E0C11"/>
                </a:solidFill>
                <a:latin typeface="Trebuchet MS"/>
                <a:cs typeface="Trebuchet MS"/>
              </a:rPr>
              <a:t>komersial</a:t>
            </a:r>
            <a:r>
              <a:rPr dirty="0" sz="1800" spc="28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-10">
                <a:solidFill>
                  <a:srgbClr val="2E0C11"/>
                </a:solidFill>
                <a:latin typeface="Trebuchet MS"/>
                <a:cs typeface="Trebuchet MS"/>
              </a:rPr>
              <a:t>(jika </a:t>
            </a:r>
            <a:r>
              <a:rPr dirty="0" sz="1800" spc="90">
                <a:solidFill>
                  <a:srgbClr val="2E0C11"/>
                </a:solidFill>
                <a:latin typeface="Trebuchet MS"/>
                <a:cs typeface="Trebuchet MS"/>
              </a:rPr>
              <a:t>diperlukan)</a:t>
            </a:r>
            <a:endParaRPr sz="1800">
              <a:latin typeface="Trebuchet MS"/>
              <a:cs typeface="Trebuchet MS"/>
            </a:endParaRPr>
          </a:p>
          <a:p>
            <a:pPr marL="12700" marR="5080">
              <a:lnSpc>
                <a:spcPct val="131900"/>
              </a:lnSpc>
              <a:spcBef>
                <a:spcPts val="5"/>
              </a:spcBef>
            </a:pPr>
            <a:r>
              <a:rPr dirty="0" sz="1800" spc="165">
                <a:solidFill>
                  <a:srgbClr val="2E0C11"/>
                </a:solidFill>
                <a:latin typeface="Trebuchet MS"/>
                <a:cs typeface="Trebuchet MS"/>
              </a:rPr>
              <a:t>Dokumen</a:t>
            </a:r>
            <a:r>
              <a:rPr dirty="0" sz="1800" spc="28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100">
                <a:solidFill>
                  <a:srgbClr val="2E0C11"/>
                </a:solidFill>
                <a:latin typeface="Trebuchet MS"/>
                <a:cs typeface="Trebuchet MS"/>
              </a:rPr>
              <a:t>lainnya</a:t>
            </a:r>
            <a:r>
              <a:rPr dirty="0" sz="1800" spc="28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130">
                <a:solidFill>
                  <a:srgbClr val="2E0C11"/>
                </a:solidFill>
                <a:latin typeface="Trebuchet MS"/>
                <a:cs typeface="Trebuchet MS"/>
              </a:rPr>
              <a:t>yang</a:t>
            </a:r>
            <a:r>
              <a:rPr dirty="0" sz="1800" spc="28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145">
                <a:solidFill>
                  <a:srgbClr val="2E0C11"/>
                </a:solidFill>
                <a:latin typeface="Trebuchet MS"/>
                <a:cs typeface="Trebuchet MS"/>
              </a:rPr>
              <a:t>sesuai</a:t>
            </a:r>
            <a:r>
              <a:rPr dirty="0" sz="1800" spc="28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130">
                <a:solidFill>
                  <a:srgbClr val="2E0C11"/>
                </a:solidFill>
                <a:latin typeface="Trebuchet MS"/>
                <a:cs typeface="Trebuchet MS"/>
              </a:rPr>
              <a:t>dengan </a:t>
            </a:r>
            <a:r>
              <a:rPr dirty="0" sz="1800" spc="95">
                <a:solidFill>
                  <a:srgbClr val="2E0C11"/>
                </a:solidFill>
                <a:latin typeface="Trebuchet MS"/>
                <a:cs typeface="Trebuchet MS"/>
              </a:rPr>
              <a:t>jenis</a:t>
            </a:r>
            <a:r>
              <a:rPr dirty="0" sz="1800" spc="27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1800" spc="90">
                <a:solidFill>
                  <a:srgbClr val="2E0C11"/>
                </a:solidFill>
                <a:latin typeface="Trebuchet MS"/>
                <a:cs typeface="Trebuchet MS"/>
              </a:rPr>
              <a:t>perusahaan.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185818" y="5637039"/>
            <a:ext cx="4443730" cy="2618105"/>
          </a:xfrm>
          <a:prstGeom prst="rect">
            <a:avLst/>
          </a:prstGeom>
        </p:spPr>
        <p:txBody>
          <a:bodyPr wrap="square" lIns="0" tIns="113664" rIns="0" bIns="0" rtlCol="0" vert="horz">
            <a:spAutoFit/>
          </a:bodyPr>
          <a:lstStyle/>
          <a:p>
            <a:pPr marL="12700" marR="130175">
              <a:lnSpc>
                <a:spcPct val="74500"/>
              </a:lnSpc>
              <a:spcBef>
                <a:spcPts val="894"/>
              </a:spcBef>
            </a:pPr>
            <a:r>
              <a:rPr dirty="0" sz="2600">
                <a:solidFill>
                  <a:srgbClr val="6D2932"/>
                </a:solidFill>
                <a:latin typeface="Trebuchet MS"/>
                <a:cs typeface="Trebuchet MS"/>
              </a:rPr>
              <a:t>4.</a:t>
            </a:r>
            <a:r>
              <a:rPr dirty="0" sz="2600" spc="35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2600">
                <a:solidFill>
                  <a:srgbClr val="6D2932"/>
                </a:solidFill>
                <a:latin typeface="Trebuchet MS"/>
                <a:cs typeface="Trebuchet MS"/>
              </a:rPr>
              <a:t>Mendapatkan</a:t>
            </a:r>
            <a:r>
              <a:rPr dirty="0" sz="2600" spc="35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2600" spc="-40">
                <a:solidFill>
                  <a:srgbClr val="6D2932"/>
                </a:solidFill>
                <a:latin typeface="Trebuchet MS"/>
                <a:cs typeface="Trebuchet MS"/>
              </a:rPr>
              <a:t>Nomor</a:t>
            </a:r>
            <a:r>
              <a:rPr dirty="0" sz="2600" spc="35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2600" spc="-55">
                <a:solidFill>
                  <a:srgbClr val="6D2932"/>
                </a:solidFill>
                <a:latin typeface="Trebuchet MS"/>
                <a:cs typeface="Trebuchet MS"/>
              </a:rPr>
              <a:t>Induk </a:t>
            </a:r>
            <a:r>
              <a:rPr dirty="0" sz="2600">
                <a:solidFill>
                  <a:srgbClr val="6D2932"/>
                </a:solidFill>
                <a:latin typeface="Trebuchet MS"/>
                <a:cs typeface="Trebuchet MS"/>
              </a:rPr>
              <a:t>Berusaha</a:t>
            </a:r>
            <a:r>
              <a:rPr dirty="0" sz="2600" spc="-50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2600" spc="65">
                <a:solidFill>
                  <a:srgbClr val="6D2932"/>
                </a:solidFill>
                <a:latin typeface="Trebuchet MS"/>
                <a:cs typeface="Trebuchet MS"/>
              </a:rPr>
              <a:t>)NIB):</a:t>
            </a:r>
            <a:endParaRPr sz="2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2000" spc="135">
                <a:solidFill>
                  <a:srgbClr val="2E0C11"/>
                </a:solidFill>
                <a:latin typeface="Trebuchet MS"/>
                <a:cs typeface="Trebuchet MS"/>
              </a:rPr>
              <a:t>Setelah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14">
                <a:solidFill>
                  <a:srgbClr val="2E0C11"/>
                </a:solidFill>
                <a:latin typeface="Trebuchet MS"/>
                <a:cs typeface="Trebuchet MS"/>
              </a:rPr>
              <a:t>pendaftaran</a:t>
            </a:r>
            <a:r>
              <a:rPr dirty="0" sz="20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370">
                <a:solidFill>
                  <a:srgbClr val="2E0C11"/>
                </a:solidFill>
                <a:latin typeface="Trebuchet MS"/>
                <a:cs typeface="Trebuchet MS"/>
              </a:rPr>
              <a:t>OSS</a:t>
            </a:r>
            <a:r>
              <a:rPr dirty="0" sz="20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95">
                <a:solidFill>
                  <a:srgbClr val="2E0C11"/>
                </a:solidFill>
                <a:latin typeface="Trebuchet MS"/>
                <a:cs typeface="Trebuchet MS"/>
              </a:rPr>
              <a:t>selesai,</a:t>
            </a:r>
            <a:endParaRPr sz="2000">
              <a:latin typeface="Trebuchet MS"/>
              <a:cs typeface="Trebuchet MS"/>
            </a:endParaRPr>
          </a:p>
          <a:p>
            <a:pPr marL="12700" marR="504190">
              <a:lnSpc>
                <a:spcPct val="130600"/>
              </a:lnSpc>
              <a:spcBef>
                <a:spcPts val="5"/>
              </a:spcBef>
            </a:pPr>
            <a:r>
              <a:rPr dirty="0" sz="2000" spc="185">
                <a:solidFill>
                  <a:srgbClr val="2E0C11"/>
                </a:solidFill>
                <a:latin typeface="Trebuchet MS"/>
                <a:cs typeface="Trebuchet MS"/>
              </a:rPr>
              <a:t>Anda</a:t>
            </a:r>
            <a:r>
              <a:rPr dirty="0" sz="2000" spc="29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10">
                <a:solidFill>
                  <a:srgbClr val="2E0C11"/>
                </a:solidFill>
                <a:latin typeface="Trebuchet MS"/>
                <a:cs typeface="Trebuchet MS"/>
              </a:rPr>
              <a:t>akan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30">
                <a:solidFill>
                  <a:srgbClr val="2E0C11"/>
                </a:solidFill>
                <a:latin typeface="Trebuchet MS"/>
                <a:cs typeface="Trebuchet MS"/>
              </a:rPr>
              <a:t>mendapatkan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200">
                <a:solidFill>
                  <a:srgbClr val="2E0C11"/>
                </a:solidFill>
                <a:latin typeface="Trebuchet MS"/>
                <a:cs typeface="Trebuchet MS"/>
              </a:rPr>
              <a:t>NIB, </a:t>
            </a:r>
            <a:r>
              <a:rPr dirty="0" sz="2000" spc="145">
                <a:solidFill>
                  <a:srgbClr val="2E0C11"/>
                </a:solidFill>
                <a:latin typeface="Trebuchet MS"/>
                <a:cs typeface="Trebuchet MS"/>
              </a:rPr>
              <a:t>yang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5">
                <a:solidFill>
                  <a:srgbClr val="2E0C11"/>
                </a:solidFill>
                <a:latin typeface="Trebuchet MS"/>
                <a:cs typeface="Trebuchet MS"/>
              </a:rPr>
              <a:t>merupakan</a:t>
            </a:r>
            <a:r>
              <a:rPr dirty="0" sz="20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10">
                <a:solidFill>
                  <a:srgbClr val="2E0C11"/>
                </a:solidFill>
                <a:latin typeface="Trebuchet MS"/>
                <a:cs typeface="Trebuchet MS"/>
              </a:rPr>
              <a:t>identitas </a:t>
            </a:r>
            <a:r>
              <a:rPr dirty="0" sz="2000" spc="150">
                <a:solidFill>
                  <a:srgbClr val="2E0C11"/>
                </a:solidFill>
                <a:latin typeface="Trebuchet MS"/>
                <a:cs typeface="Trebuchet MS"/>
              </a:rPr>
              <a:t>tunggal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55">
                <a:solidFill>
                  <a:srgbClr val="2E0C11"/>
                </a:solidFill>
                <a:latin typeface="Trebuchet MS"/>
                <a:cs typeface="Trebuchet MS"/>
              </a:rPr>
              <a:t>bagi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35">
                <a:solidFill>
                  <a:srgbClr val="2E0C11"/>
                </a:solidFill>
                <a:latin typeface="Trebuchet MS"/>
                <a:cs typeface="Trebuchet MS"/>
              </a:rPr>
              <a:t>perusahaan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80">
                <a:solidFill>
                  <a:srgbClr val="2E0C11"/>
                </a:solidFill>
                <a:latin typeface="Trebuchet MS"/>
                <a:cs typeface="Trebuchet MS"/>
              </a:rPr>
              <a:t>di </a:t>
            </a:r>
            <a:r>
              <a:rPr dirty="0" sz="2000" spc="140">
                <a:solidFill>
                  <a:srgbClr val="2E0C11"/>
                </a:solidFill>
                <a:latin typeface="Trebuchet MS"/>
                <a:cs typeface="Trebuchet MS"/>
              </a:rPr>
              <a:t>Indonesia.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76328" y="5663038"/>
            <a:ext cx="4693285" cy="1457960"/>
          </a:xfrm>
          <a:prstGeom prst="rect">
            <a:avLst/>
          </a:prstGeom>
        </p:spPr>
        <p:txBody>
          <a:bodyPr wrap="square" lIns="0" tIns="225425" rIns="0" bIns="0" rtlCol="0" vert="horz">
            <a:spAutoFit/>
          </a:bodyPr>
          <a:lstStyle/>
          <a:p>
            <a:pPr marL="12700" marR="5080">
              <a:lnSpc>
                <a:spcPct val="74100"/>
              </a:lnSpc>
              <a:spcBef>
                <a:spcPts val="1775"/>
              </a:spcBef>
            </a:pPr>
            <a:r>
              <a:rPr dirty="0" sz="5400">
                <a:solidFill>
                  <a:srgbClr val="2E0C11"/>
                </a:solidFill>
                <a:latin typeface="Trebuchet MS"/>
                <a:cs typeface="Trebuchet MS"/>
              </a:rPr>
              <a:t>WAJIB</a:t>
            </a:r>
            <a:r>
              <a:rPr dirty="0" sz="5400" spc="59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5400" spc="80">
                <a:solidFill>
                  <a:srgbClr val="2E0C11"/>
                </a:solidFill>
                <a:latin typeface="Trebuchet MS"/>
                <a:cs typeface="Trebuchet MS"/>
              </a:rPr>
              <a:t>DAFTAR </a:t>
            </a:r>
            <a:r>
              <a:rPr dirty="0" sz="5400" spc="145">
                <a:solidFill>
                  <a:srgbClr val="2E0C11"/>
                </a:solidFill>
                <a:latin typeface="Trebuchet MS"/>
                <a:cs typeface="Trebuchet MS"/>
              </a:rPr>
              <a:t>PERUSAHAAN</a:t>
            </a:r>
            <a:endParaRPr sz="5400">
              <a:latin typeface="Trebuchet MS"/>
              <a:cs typeface="Trebuchet MS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16756719" y="168582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19" h="584835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11445840" y="9030006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20" h="584834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4563781" y="6821889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20" h="584834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 txBox="1"/>
          <p:nvPr/>
        </p:nvSpPr>
        <p:spPr>
          <a:xfrm>
            <a:off x="804578" y="2276194"/>
            <a:ext cx="4225290" cy="2813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0600"/>
              </a:lnSpc>
              <a:spcBef>
                <a:spcPts val="100"/>
              </a:spcBef>
            </a:pPr>
            <a:r>
              <a:rPr dirty="0" sz="2000" spc="150">
                <a:solidFill>
                  <a:srgbClr val="2E0C11"/>
                </a:solidFill>
                <a:latin typeface="Trebuchet MS"/>
                <a:cs typeface="Trebuchet MS"/>
              </a:rPr>
              <a:t>Wajib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85">
                <a:solidFill>
                  <a:srgbClr val="2E0C11"/>
                </a:solidFill>
                <a:latin typeface="Trebuchet MS"/>
                <a:cs typeface="Trebuchet MS"/>
              </a:rPr>
              <a:t>daftar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35">
                <a:solidFill>
                  <a:srgbClr val="2E0C11"/>
                </a:solidFill>
                <a:latin typeface="Trebuchet MS"/>
                <a:cs typeface="Trebuchet MS"/>
              </a:rPr>
              <a:t>perusahaan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95">
                <a:solidFill>
                  <a:srgbClr val="2E0C11"/>
                </a:solidFill>
                <a:latin typeface="Trebuchet MS"/>
                <a:cs typeface="Trebuchet MS"/>
              </a:rPr>
              <a:t>adalah </a:t>
            </a:r>
            <a:r>
              <a:rPr dirty="0" sz="2000" spc="125">
                <a:solidFill>
                  <a:srgbClr val="2E0C11"/>
                </a:solidFill>
                <a:latin typeface="Trebuchet MS"/>
                <a:cs typeface="Trebuchet MS"/>
              </a:rPr>
              <a:t>suatu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0">
                <a:solidFill>
                  <a:srgbClr val="2E0C11"/>
                </a:solidFill>
                <a:latin typeface="Trebuchet MS"/>
                <a:cs typeface="Trebuchet MS"/>
              </a:rPr>
              <a:t>kewajiban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30">
                <a:solidFill>
                  <a:srgbClr val="2E0C11"/>
                </a:solidFill>
                <a:latin typeface="Trebuchet MS"/>
                <a:cs typeface="Trebuchet MS"/>
              </a:rPr>
              <a:t>hukum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35">
                <a:solidFill>
                  <a:srgbClr val="2E0C11"/>
                </a:solidFill>
                <a:latin typeface="Trebuchet MS"/>
                <a:cs typeface="Trebuchet MS"/>
              </a:rPr>
              <a:t>bagi </a:t>
            </a:r>
            <a:r>
              <a:rPr dirty="0" sz="2000" spc="125">
                <a:solidFill>
                  <a:srgbClr val="2E0C11"/>
                </a:solidFill>
                <a:latin typeface="Trebuchet MS"/>
                <a:cs typeface="Trebuchet MS"/>
              </a:rPr>
              <a:t>setiap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35">
                <a:solidFill>
                  <a:srgbClr val="2E0C11"/>
                </a:solidFill>
                <a:latin typeface="Trebuchet MS"/>
                <a:cs typeface="Trebuchet MS"/>
              </a:rPr>
              <a:t>perusahaan</a:t>
            </a:r>
            <a:r>
              <a:rPr dirty="0" sz="20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5">
                <a:solidFill>
                  <a:srgbClr val="2E0C11"/>
                </a:solidFill>
                <a:latin typeface="Trebuchet MS"/>
                <a:cs typeface="Trebuchet MS"/>
              </a:rPr>
              <a:t>yang </a:t>
            </a:r>
            <a:r>
              <a:rPr dirty="0" sz="2000" spc="140">
                <a:solidFill>
                  <a:srgbClr val="2E0C11"/>
                </a:solidFill>
                <a:latin typeface="Trebuchet MS"/>
                <a:cs typeface="Trebuchet MS"/>
              </a:rPr>
              <a:t>berkedudukan</a:t>
            </a:r>
            <a:r>
              <a:rPr dirty="0" sz="20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2E0C11"/>
                </a:solidFill>
                <a:latin typeface="Trebuchet MS"/>
                <a:cs typeface="Trebuchet MS"/>
              </a:rPr>
              <a:t>dan</a:t>
            </a:r>
            <a:r>
              <a:rPr dirty="0" sz="20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95">
                <a:solidFill>
                  <a:srgbClr val="2E0C11"/>
                </a:solidFill>
                <a:latin typeface="Trebuchet MS"/>
                <a:cs typeface="Trebuchet MS"/>
              </a:rPr>
              <a:t>menjalankan </a:t>
            </a:r>
            <a:r>
              <a:rPr dirty="0" sz="2000" spc="130">
                <a:solidFill>
                  <a:srgbClr val="2E0C11"/>
                </a:solidFill>
                <a:latin typeface="Trebuchet MS"/>
                <a:cs typeface="Trebuchet MS"/>
              </a:rPr>
              <a:t>usahanya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di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95">
                <a:solidFill>
                  <a:srgbClr val="2E0C11"/>
                </a:solidFill>
                <a:latin typeface="Trebuchet MS"/>
                <a:cs typeface="Trebuchet MS"/>
              </a:rPr>
              <a:t>wilayah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70">
                <a:solidFill>
                  <a:srgbClr val="2E0C11"/>
                </a:solidFill>
                <a:latin typeface="Trebuchet MS"/>
                <a:cs typeface="Trebuchet MS"/>
              </a:rPr>
              <a:t>Indonesia </a:t>
            </a:r>
            <a:r>
              <a:rPr dirty="0" sz="2000" spc="114">
                <a:solidFill>
                  <a:srgbClr val="2E0C11"/>
                </a:solidFill>
                <a:latin typeface="Trebuchet MS"/>
                <a:cs typeface="Trebuchet MS"/>
              </a:rPr>
              <a:t>untuk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10">
                <a:solidFill>
                  <a:srgbClr val="2E0C11"/>
                </a:solidFill>
                <a:latin typeface="Trebuchet MS"/>
                <a:cs typeface="Trebuchet MS"/>
              </a:rPr>
              <a:t>mendaftar</a:t>
            </a:r>
            <a:r>
              <a:rPr dirty="0" sz="2000" spc="30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2E0C11"/>
                </a:solidFill>
                <a:latin typeface="Trebuchet MS"/>
                <a:cs typeface="Trebuchet MS"/>
              </a:rPr>
              <a:t>di</a:t>
            </a:r>
            <a:r>
              <a:rPr dirty="0" sz="2000" spc="30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000" spc="75">
                <a:solidFill>
                  <a:srgbClr val="2E0C11"/>
                </a:solidFill>
                <a:latin typeface="Trebuchet MS"/>
                <a:cs typeface="Trebuchet MS"/>
              </a:rPr>
              <a:t>daftar </a:t>
            </a:r>
            <a:r>
              <a:rPr dirty="0" sz="2000" spc="100">
                <a:solidFill>
                  <a:srgbClr val="2E0C11"/>
                </a:solidFill>
                <a:latin typeface="Trebuchet MS"/>
                <a:cs typeface="Trebuchet MS"/>
              </a:rPr>
              <a:t>perusahaan.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9685495" y="417241"/>
            <a:ext cx="3444875" cy="87503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3345"/>
              </a:lnSpc>
              <a:spcBef>
                <a:spcPts val="100"/>
              </a:spcBef>
            </a:pPr>
            <a:r>
              <a:rPr dirty="0" sz="3200">
                <a:solidFill>
                  <a:srgbClr val="6D2932"/>
                </a:solidFill>
              </a:rPr>
              <a:t>Cara</a:t>
            </a:r>
            <a:r>
              <a:rPr dirty="0" sz="3200" spc="-114">
                <a:solidFill>
                  <a:srgbClr val="6D2932"/>
                </a:solidFill>
              </a:rPr>
              <a:t> </a:t>
            </a:r>
            <a:r>
              <a:rPr dirty="0" sz="3200" spc="-90">
                <a:solidFill>
                  <a:srgbClr val="6D2932"/>
                </a:solidFill>
              </a:rPr>
              <a:t>wajib</a:t>
            </a:r>
            <a:r>
              <a:rPr dirty="0" sz="3200" spc="-110">
                <a:solidFill>
                  <a:srgbClr val="6D2932"/>
                </a:solidFill>
              </a:rPr>
              <a:t> </a:t>
            </a:r>
            <a:r>
              <a:rPr dirty="0" sz="3200" spc="-10">
                <a:solidFill>
                  <a:srgbClr val="6D2932"/>
                </a:solidFill>
              </a:rPr>
              <a:t>daftar</a:t>
            </a:r>
            <a:endParaRPr sz="3200"/>
          </a:p>
          <a:p>
            <a:pPr marL="12700">
              <a:lnSpc>
                <a:spcPts val="3345"/>
              </a:lnSpc>
            </a:pPr>
            <a:r>
              <a:rPr dirty="0" sz="3200" spc="-45">
                <a:solidFill>
                  <a:srgbClr val="6D2932"/>
                </a:solidFill>
              </a:rPr>
              <a:t>perusahaan,</a:t>
            </a:r>
            <a:r>
              <a:rPr dirty="0" sz="3200" spc="-90">
                <a:solidFill>
                  <a:srgbClr val="6D2932"/>
                </a:solidFill>
              </a:rPr>
              <a:t> </a:t>
            </a:r>
            <a:r>
              <a:rPr dirty="0" sz="3200" spc="-55">
                <a:solidFill>
                  <a:srgbClr val="6D2932"/>
                </a:solidFill>
              </a:rPr>
              <a:t>ialah</a:t>
            </a:r>
            <a:r>
              <a:rPr dirty="0" sz="3200" spc="-90">
                <a:solidFill>
                  <a:srgbClr val="6D2932"/>
                </a:solidFill>
              </a:rPr>
              <a:t> </a:t>
            </a:r>
            <a:r>
              <a:rPr dirty="0" sz="3200" spc="-50">
                <a:solidFill>
                  <a:srgbClr val="6D2932"/>
                </a:solidFill>
              </a:rPr>
              <a:t>:</a:t>
            </a:r>
            <a:endParaRPr sz="3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1358156" y="556157"/>
            <a:ext cx="1616710" cy="1599565"/>
          </a:xfrm>
          <a:custGeom>
            <a:avLst/>
            <a:gdLst/>
            <a:ahLst/>
            <a:cxnLst/>
            <a:rect l="l" t="t" r="r" b="b"/>
            <a:pathLst>
              <a:path w="1616709" h="1599564">
                <a:moveTo>
                  <a:pt x="1616544" y="399834"/>
                </a:moveTo>
                <a:lnTo>
                  <a:pt x="929335" y="0"/>
                </a:lnTo>
                <a:lnTo>
                  <a:pt x="242125" y="399834"/>
                </a:lnTo>
                <a:lnTo>
                  <a:pt x="242125" y="758253"/>
                </a:lnTo>
                <a:lnTo>
                  <a:pt x="0" y="899134"/>
                </a:lnTo>
                <a:lnTo>
                  <a:pt x="0" y="1288389"/>
                </a:lnTo>
                <a:lnTo>
                  <a:pt x="334518" y="1483017"/>
                </a:lnTo>
                <a:lnTo>
                  <a:pt x="531977" y="1368132"/>
                </a:lnTo>
                <a:lnTo>
                  <a:pt x="929335" y="1599323"/>
                </a:lnTo>
                <a:lnTo>
                  <a:pt x="1616544" y="1199489"/>
                </a:lnTo>
                <a:lnTo>
                  <a:pt x="1616544" y="399834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612402" y="1233610"/>
            <a:ext cx="833119" cy="833119"/>
          </a:xfrm>
          <a:custGeom>
            <a:avLst/>
            <a:gdLst/>
            <a:ahLst/>
            <a:cxnLst/>
            <a:rect l="l" t="t" r="r" b="b"/>
            <a:pathLst>
              <a:path w="833119" h="833119">
                <a:moveTo>
                  <a:pt x="416297" y="832594"/>
                </a:moveTo>
                <a:lnTo>
                  <a:pt x="367748" y="829794"/>
                </a:lnTo>
                <a:lnTo>
                  <a:pt x="320844" y="821600"/>
                </a:lnTo>
                <a:lnTo>
                  <a:pt x="275897" y="808325"/>
                </a:lnTo>
                <a:lnTo>
                  <a:pt x="233220" y="790281"/>
                </a:lnTo>
                <a:lnTo>
                  <a:pt x="193125" y="767782"/>
                </a:lnTo>
                <a:lnTo>
                  <a:pt x="155924" y="741139"/>
                </a:lnTo>
                <a:lnTo>
                  <a:pt x="121930" y="710664"/>
                </a:lnTo>
                <a:lnTo>
                  <a:pt x="91455" y="676670"/>
                </a:lnTo>
                <a:lnTo>
                  <a:pt x="64812" y="639469"/>
                </a:lnTo>
                <a:lnTo>
                  <a:pt x="42312" y="599374"/>
                </a:lnTo>
                <a:lnTo>
                  <a:pt x="24269" y="556697"/>
                </a:lnTo>
                <a:lnTo>
                  <a:pt x="10994" y="511750"/>
                </a:lnTo>
                <a:lnTo>
                  <a:pt x="2800" y="464846"/>
                </a:lnTo>
                <a:lnTo>
                  <a:pt x="0" y="416297"/>
                </a:lnTo>
                <a:lnTo>
                  <a:pt x="2800" y="367748"/>
                </a:lnTo>
                <a:lnTo>
                  <a:pt x="10994" y="320844"/>
                </a:lnTo>
                <a:lnTo>
                  <a:pt x="24269" y="275897"/>
                </a:lnTo>
                <a:lnTo>
                  <a:pt x="42312" y="233220"/>
                </a:lnTo>
                <a:lnTo>
                  <a:pt x="64812" y="193125"/>
                </a:lnTo>
                <a:lnTo>
                  <a:pt x="91455" y="155924"/>
                </a:lnTo>
                <a:lnTo>
                  <a:pt x="121930" y="121930"/>
                </a:lnTo>
                <a:lnTo>
                  <a:pt x="155924" y="91455"/>
                </a:lnTo>
                <a:lnTo>
                  <a:pt x="193125" y="64812"/>
                </a:lnTo>
                <a:lnTo>
                  <a:pt x="233220" y="42312"/>
                </a:lnTo>
                <a:lnTo>
                  <a:pt x="275897" y="24269"/>
                </a:lnTo>
                <a:lnTo>
                  <a:pt x="320844" y="10994"/>
                </a:lnTo>
                <a:lnTo>
                  <a:pt x="367748" y="2800"/>
                </a:lnTo>
                <a:lnTo>
                  <a:pt x="416297" y="0"/>
                </a:lnTo>
                <a:lnTo>
                  <a:pt x="464846" y="2800"/>
                </a:lnTo>
                <a:lnTo>
                  <a:pt x="511750" y="10994"/>
                </a:lnTo>
                <a:lnTo>
                  <a:pt x="556697" y="24269"/>
                </a:lnTo>
                <a:lnTo>
                  <a:pt x="599374" y="42312"/>
                </a:lnTo>
                <a:lnTo>
                  <a:pt x="639469" y="64812"/>
                </a:lnTo>
                <a:lnTo>
                  <a:pt x="676670" y="91455"/>
                </a:lnTo>
                <a:lnTo>
                  <a:pt x="710664" y="121930"/>
                </a:lnTo>
                <a:lnTo>
                  <a:pt x="741138" y="155924"/>
                </a:lnTo>
                <a:lnTo>
                  <a:pt x="767782" y="193125"/>
                </a:lnTo>
                <a:lnTo>
                  <a:pt x="790281" y="233220"/>
                </a:lnTo>
                <a:lnTo>
                  <a:pt x="808325" y="275897"/>
                </a:lnTo>
                <a:lnTo>
                  <a:pt x="821600" y="320844"/>
                </a:lnTo>
                <a:lnTo>
                  <a:pt x="829794" y="367748"/>
                </a:lnTo>
                <a:lnTo>
                  <a:pt x="832594" y="416297"/>
                </a:lnTo>
                <a:lnTo>
                  <a:pt x="829794" y="464846"/>
                </a:lnTo>
                <a:lnTo>
                  <a:pt x="821600" y="511750"/>
                </a:lnTo>
                <a:lnTo>
                  <a:pt x="808325" y="556697"/>
                </a:lnTo>
                <a:lnTo>
                  <a:pt x="790281" y="599374"/>
                </a:lnTo>
                <a:lnTo>
                  <a:pt x="767782" y="639469"/>
                </a:lnTo>
                <a:lnTo>
                  <a:pt x="741138" y="676670"/>
                </a:lnTo>
                <a:lnTo>
                  <a:pt x="710664" y="710664"/>
                </a:lnTo>
                <a:lnTo>
                  <a:pt x="676670" y="741139"/>
                </a:lnTo>
                <a:lnTo>
                  <a:pt x="639469" y="767782"/>
                </a:lnTo>
                <a:lnTo>
                  <a:pt x="599374" y="790281"/>
                </a:lnTo>
                <a:lnTo>
                  <a:pt x="556697" y="808325"/>
                </a:lnTo>
                <a:lnTo>
                  <a:pt x="511750" y="821600"/>
                </a:lnTo>
                <a:lnTo>
                  <a:pt x="464846" y="829794"/>
                </a:lnTo>
                <a:lnTo>
                  <a:pt x="416297" y="832594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890215" y="1427317"/>
            <a:ext cx="276860" cy="406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105">
                <a:solidFill>
                  <a:srgbClr val="561B24"/>
                </a:solidFill>
                <a:latin typeface="Trebuchet MS"/>
                <a:cs typeface="Trebuchet MS"/>
              </a:rPr>
              <a:t>5.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612402" y="3569265"/>
            <a:ext cx="833119" cy="833119"/>
          </a:xfrm>
          <a:custGeom>
            <a:avLst/>
            <a:gdLst/>
            <a:ahLst/>
            <a:cxnLst/>
            <a:rect l="l" t="t" r="r" b="b"/>
            <a:pathLst>
              <a:path w="833119" h="833120">
                <a:moveTo>
                  <a:pt x="416297" y="832594"/>
                </a:moveTo>
                <a:lnTo>
                  <a:pt x="367748" y="829794"/>
                </a:lnTo>
                <a:lnTo>
                  <a:pt x="320844" y="821600"/>
                </a:lnTo>
                <a:lnTo>
                  <a:pt x="275897" y="808325"/>
                </a:lnTo>
                <a:lnTo>
                  <a:pt x="233220" y="790281"/>
                </a:lnTo>
                <a:lnTo>
                  <a:pt x="193125" y="767782"/>
                </a:lnTo>
                <a:lnTo>
                  <a:pt x="155924" y="741138"/>
                </a:lnTo>
                <a:lnTo>
                  <a:pt x="121930" y="710664"/>
                </a:lnTo>
                <a:lnTo>
                  <a:pt x="91455" y="676670"/>
                </a:lnTo>
                <a:lnTo>
                  <a:pt x="64812" y="639469"/>
                </a:lnTo>
                <a:lnTo>
                  <a:pt x="42312" y="599374"/>
                </a:lnTo>
                <a:lnTo>
                  <a:pt x="24269" y="556697"/>
                </a:lnTo>
                <a:lnTo>
                  <a:pt x="10994" y="511750"/>
                </a:lnTo>
                <a:lnTo>
                  <a:pt x="2800" y="464846"/>
                </a:lnTo>
                <a:lnTo>
                  <a:pt x="0" y="416297"/>
                </a:lnTo>
                <a:lnTo>
                  <a:pt x="2800" y="367748"/>
                </a:lnTo>
                <a:lnTo>
                  <a:pt x="10994" y="320844"/>
                </a:lnTo>
                <a:lnTo>
                  <a:pt x="24269" y="275897"/>
                </a:lnTo>
                <a:lnTo>
                  <a:pt x="42312" y="233220"/>
                </a:lnTo>
                <a:lnTo>
                  <a:pt x="64812" y="193125"/>
                </a:lnTo>
                <a:lnTo>
                  <a:pt x="91455" y="155924"/>
                </a:lnTo>
                <a:lnTo>
                  <a:pt x="121930" y="121930"/>
                </a:lnTo>
                <a:lnTo>
                  <a:pt x="155924" y="91455"/>
                </a:lnTo>
                <a:lnTo>
                  <a:pt x="193125" y="64812"/>
                </a:lnTo>
                <a:lnTo>
                  <a:pt x="233220" y="42312"/>
                </a:lnTo>
                <a:lnTo>
                  <a:pt x="275897" y="24269"/>
                </a:lnTo>
                <a:lnTo>
                  <a:pt x="320844" y="10994"/>
                </a:lnTo>
                <a:lnTo>
                  <a:pt x="367748" y="2800"/>
                </a:lnTo>
                <a:lnTo>
                  <a:pt x="416297" y="0"/>
                </a:lnTo>
                <a:lnTo>
                  <a:pt x="464846" y="2800"/>
                </a:lnTo>
                <a:lnTo>
                  <a:pt x="511750" y="10994"/>
                </a:lnTo>
                <a:lnTo>
                  <a:pt x="556697" y="24269"/>
                </a:lnTo>
                <a:lnTo>
                  <a:pt x="599374" y="42312"/>
                </a:lnTo>
                <a:lnTo>
                  <a:pt x="639469" y="64812"/>
                </a:lnTo>
                <a:lnTo>
                  <a:pt x="676670" y="91455"/>
                </a:lnTo>
                <a:lnTo>
                  <a:pt x="710664" y="121930"/>
                </a:lnTo>
                <a:lnTo>
                  <a:pt x="741138" y="155924"/>
                </a:lnTo>
                <a:lnTo>
                  <a:pt x="767782" y="193125"/>
                </a:lnTo>
                <a:lnTo>
                  <a:pt x="790281" y="233220"/>
                </a:lnTo>
                <a:lnTo>
                  <a:pt x="808325" y="275897"/>
                </a:lnTo>
                <a:lnTo>
                  <a:pt x="821600" y="320844"/>
                </a:lnTo>
                <a:lnTo>
                  <a:pt x="829794" y="367748"/>
                </a:lnTo>
                <a:lnTo>
                  <a:pt x="832594" y="416297"/>
                </a:lnTo>
                <a:lnTo>
                  <a:pt x="829794" y="464846"/>
                </a:lnTo>
                <a:lnTo>
                  <a:pt x="821600" y="511750"/>
                </a:lnTo>
                <a:lnTo>
                  <a:pt x="808325" y="556697"/>
                </a:lnTo>
                <a:lnTo>
                  <a:pt x="790281" y="599374"/>
                </a:lnTo>
                <a:lnTo>
                  <a:pt x="767782" y="639469"/>
                </a:lnTo>
                <a:lnTo>
                  <a:pt x="741138" y="676670"/>
                </a:lnTo>
                <a:lnTo>
                  <a:pt x="710664" y="710664"/>
                </a:lnTo>
                <a:lnTo>
                  <a:pt x="676670" y="741138"/>
                </a:lnTo>
                <a:lnTo>
                  <a:pt x="639469" y="767782"/>
                </a:lnTo>
                <a:lnTo>
                  <a:pt x="599374" y="790281"/>
                </a:lnTo>
                <a:lnTo>
                  <a:pt x="556697" y="808325"/>
                </a:lnTo>
                <a:lnTo>
                  <a:pt x="511750" y="821600"/>
                </a:lnTo>
                <a:lnTo>
                  <a:pt x="464846" y="829794"/>
                </a:lnTo>
                <a:lnTo>
                  <a:pt x="416297" y="832594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888875" y="3762972"/>
            <a:ext cx="279400" cy="406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95">
                <a:solidFill>
                  <a:srgbClr val="561B24"/>
                </a:solidFill>
                <a:latin typeface="Trebuchet MS"/>
                <a:cs typeface="Trebuchet MS"/>
              </a:rPr>
              <a:t>6.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612402" y="5635945"/>
            <a:ext cx="833119" cy="833119"/>
          </a:xfrm>
          <a:custGeom>
            <a:avLst/>
            <a:gdLst/>
            <a:ahLst/>
            <a:cxnLst/>
            <a:rect l="l" t="t" r="r" b="b"/>
            <a:pathLst>
              <a:path w="833119" h="833120">
                <a:moveTo>
                  <a:pt x="416297" y="832595"/>
                </a:moveTo>
                <a:lnTo>
                  <a:pt x="367748" y="829794"/>
                </a:lnTo>
                <a:lnTo>
                  <a:pt x="320844" y="821600"/>
                </a:lnTo>
                <a:lnTo>
                  <a:pt x="275897" y="808325"/>
                </a:lnTo>
                <a:lnTo>
                  <a:pt x="233220" y="790282"/>
                </a:lnTo>
                <a:lnTo>
                  <a:pt x="193125" y="767782"/>
                </a:lnTo>
                <a:lnTo>
                  <a:pt x="155924" y="741139"/>
                </a:lnTo>
                <a:lnTo>
                  <a:pt x="121930" y="710664"/>
                </a:lnTo>
                <a:lnTo>
                  <a:pt x="91455" y="676670"/>
                </a:lnTo>
                <a:lnTo>
                  <a:pt x="64812" y="639469"/>
                </a:lnTo>
                <a:lnTo>
                  <a:pt x="42312" y="599374"/>
                </a:lnTo>
                <a:lnTo>
                  <a:pt x="24269" y="556697"/>
                </a:lnTo>
                <a:lnTo>
                  <a:pt x="10994" y="511750"/>
                </a:lnTo>
                <a:lnTo>
                  <a:pt x="2800" y="464846"/>
                </a:lnTo>
                <a:lnTo>
                  <a:pt x="0" y="416297"/>
                </a:lnTo>
                <a:lnTo>
                  <a:pt x="2800" y="367748"/>
                </a:lnTo>
                <a:lnTo>
                  <a:pt x="10994" y="320844"/>
                </a:lnTo>
                <a:lnTo>
                  <a:pt x="24269" y="275897"/>
                </a:lnTo>
                <a:lnTo>
                  <a:pt x="42312" y="233220"/>
                </a:lnTo>
                <a:lnTo>
                  <a:pt x="64812" y="193125"/>
                </a:lnTo>
                <a:lnTo>
                  <a:pt x="91455" y="155924"/>
                </a:lnTo>
                <a:lnTo>
                  <a:pt x="121930" y="121930"/>
                </a:lnTo>
                <a:lnTo>
                  <a:pt x="155924" y="91455"/>
                </a:lnTo>
                <a:lnTo>
                  <a:pt x="193125" y="64812"/>
                </a:lnTo>
                <a:lnTo>
                  <a:pt x="233220" y="42312"/>
                </a:lnTo>
                <a:lnTo>
                  <a:pt x="275897" y="24269"/>
                </a:lnTo>
                <a:lnTo>
                  <a:pt x="320844" y="10994"/>
                </a:lnTo>
                <a:lnTo>
                  <a:pt x="367748" y="2800"/>
                </a:lnTo>
                <a:lnTo>
                  <a:pt x="416297" y="0"/>
                </a:lnTo>
                <a:lnTo>
                  <a:pt x="464846" y="2800"/>
                </a:lnTo>
                <a:lnTo>
                  <a:pt x="511750" y="10994"/>
                </a:lnTo>
                <a:lnTo>
                  <a:pt x="556697" y="24269"/>
                </a:lnTo>
                <a:lnTo>
                  <a:pt x="599374" y="42312"/>
                </a:lnTo>
                <a:lnTo>
                  <a:pt x="639469" y="64812"/>
                </a:lnTo>
                <a:lnTo>
                  <a:pt x="676670" y="91455"/>
                </a:lnTo>
                <a:lnTo>
                  <a:pt x="710664" y="121930"/>
                </a:lnTo>
                <a:lnTo>
                  <a:pt x="741138" y="155924"/>
                </a:lnTo>
                <a:lnTo>
                  <a:pt x="767782" y="193125"/>
                </a:lnTo>
                <a:lnTo>
                  <a:pt x="790281" y="233220"/>
                </a:lnTo>
                <a:lnTo>
                  <a:pt x="808325" y="275897"/>
                </a:lnTo>
                <a:lnTo>
                  <a:pt x="821600" y="320844"/>
                </a:lnTo>
                <a:lnTo>
                  <a:pt x="829794" y="367748"/>
                </a:lnTo>
                <a:lnTo>
                  <a:pt x="832594" y="416297"/>
                </a:lnTo>
                <a:lnTo>
                  <a:pt x="829794" y="464846"/>
                </a:lnTo>
                <a:lnTo>
                  <a:pt x="821600" y="511750"/>
                </a:lnTo>
                <a:lnTo>
                  <a:pt x="808325" y="556697"/>
                </a:lnTo>
                <a:lnTo>
                  <a:pt x="790281" y="599374"/>
                </a:lnTo>
                <a:lnTo>
                  <a:pt x="767782" y="639469"/>
                </a:lnTo>
                <a:lnTo>
                  <a:pt x="741138" y="676670"/>
                </a:lnTo>
                <a:lnTo>
                  <a:pt x="710664" y="710664"/>
                </a:lnTo>
                <a:lnTo>
                  <a:pt x="676670" y="741139"/>
                </a:lnTo>
                <a:lnTo>
                  <a:pt x="639469" y="767782"/>
                </a:lnTo>
                <a:lnTo>
                  <a:pt x="599374" y="790282"/>
                </a:lnTo>
                <a:lnTo>
                  <a:pt x="556697" y="808325"/>
                </a:lnTo>
                <a:lnTo>
                  <a:pt x="511750" y="821600"/>
                </a:lnTo>
                <a:lnTo>
                  <a:pt x="464846" y="829794"/>
                </a:lnTo>
                <a:lnTo>
                  <a:pt x="416297" y="832595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891405" y="5829651"/>
            <a:ext cx="274320" cy="406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114">
                <a:solidFill>
                  <a:srgbClr val="561B24"/>
                </a:solidFill>
                <a:latin typeface="Trebuchet MS"/>
                <a:cs typeface="Trebuchet MS"/>
              </a:rPr>
              <a:t>7.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761711" y="1190140"/>
            <a:ext cx="7609205" cy="50355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100">
                <a:solidFill>
                  <a:srgbClr val="E7D8C3"/>
                </a:solidFill>
              </a:rPr>
              <a:t>Mendapatkan</a:t>
            </a:r>
            <a:r>
              <a:rPr dirty="0" sz="3100" spc="5">
                <a:solidFill>
                  <a:srgbClr val="E7D8C3"/>
                </a:solidFill>
              </a:rPr>
              <a:t> </a:t>
            </a:r>
            <a:r>
              <a:rPr dirty="0" sz="3100">
                <a:solidFill>
                  <a:srgbClr val="E7D8C3"/>
                </a:solidFill>
              </a:rPr>
              <a:t>Izin</a:t>
            </a:r>
            <a:r>
              <a:rPr dirty="0" sz="3100" spc="10">
                <a:solidFill>
                  <a:srgbClr val="E7D8C3"/>
                </a:solidFill>
              </a:rPr>
              <a:t> </a:t>
            </a:r>
            <a:r>
              <a:rPr dirty="0" sz="3100">
                <a:solidFill>
                  <a:srgbClr val="E7D8C3"/>
                </a:solidFill>
              </a:rPr>
              <a:t>Usaha</a:t>
            </a:r>
            <a:r>
              <a:rPr dirty="0" sz="3100" spc="10">
                <a:solidFill>
                  <a:srgbClr val="E7D8C3"/>
                </a:solidFill>
              </a:rPr>
              <a:t> </a:t>
            </a:r>
            <a:r>
              <a:rPr dirty="0" sz="3100">
                <a:solidFill>
                  <a:srgbClr val="E7D8C3"/>
                </a:solidFill>
              </a:rPr>
              <a:t>dan</a:t>
            </a:r>
            <a:r>
              <a:rPr dirty="0" sz="3100" spc="10">
                <a:solidFill>
                  <a:srgbClr val="E7D8C3"/>
                </a:solidFill>
              </a:rPr>
              <a:t> </a:t>
            </a:r>
            <a:r>
              <a:rPr dirty="0" sz="3100">
                <a:solidFill>
                  <a:srgbClr val="E7D8C3"/>
                </a:solidFill>
              </a:rPr>
              <a:t>Izin</a:t>
            </a:r>
            <a:r>
              <a:rPr dirty="0" sz="3100" spc="10">
                <a:solidFill>
                  <a:srgbClr val="E7D8C3"/>
                </a:solidFill>
              </a:rPr>
              <a:t> </a:t>
            </a:r>
            <a:r>
              <a:rPr dirty="0" sz="3100" spc="-10">
                <a:solidFill>
                  <a:srgbClr val="E7D8C3"/>
                </a:solidFill>
              </a:rPr>
              <a:t>Komersial</a:t>
            </a:r>
            <a:endParaRPr sz="3100"/>
          </a:p>
        </p:txBody>
      </p:sp>
      <p:sp>
        <p:nvSpPr>
          <p:cNvPr id="10" name="object 10" descr=""/>
          <p:cNvSpPr txBox="1"/>
          <p:nvPr/>
        </p:nvSpPr>
        <p:spPr>
          <a:xfrm>
            <a:off x="1761711" y="1575668"/>
            <a:ext cx="9789795" cy="822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0600"/>
              </a:lnSpc>
              <a:spcBef>
                <a:spcPts val="100"/>
              </a:spcBef>
            </a:pPr>
            <a:r>
              <a:rPr dirty="0" sz="2000" spc="135">
                <a:solidFill>
                  <a:srgbClr val="FFFFFF"/>
                </a:solidFill>
                <a:latin typeface="Trebuchet MS"/>
                <a:cs typeface="Trebuchet MS"/>
              </a:rPr>
              <a:t>Setelah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340">
                <a:solidFill>
                  <a:srgbClr val="FFFFFF"/>
                </a:solidFill>
                <a:latin typeface="Trebuchet MS"/>
                <a:cs typeface="Trebuchet MS"/>
              </a:rPr>
              <a:t>NIB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55">
                <a:solidFill>
                  <a:srgbClr val="FFFFFF"/>
                </a:solidFill>
                <a:latin typeface="Trebuchet MS"/>
                <a:cs typeface="Trebuchet MS"/>
              </a:rPr>
              <a:t>terbit,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85">
                <a:solidFill>
                  <a:srgbClr val="FFFFFF"/>
                </a:solidFill>
                <a:latin typeface="Trebuchet MS"/>
                <a:cs typeface="Trebuchet MS"/>
              </a:rPr>
              <a:t>Anda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10">
                <a:solidFill>
                  <a:srgbClr val="FFFFFF"/>
                </a:solidFill>
                <a:latin typeface="Trebuchet MS"/>
                <a:cs typeface="Trebuchet MS"/>
              </a:rPr>
              <a:t>dapat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25">
                <a:solidFill>
                  <a:srgbClr val="FFFFFF"/>
                </a:solidFill>
                <a:latin typeface="Trebuchet MS"/>
                <a:cs typeface="Trebuchet MS"/>
              </a:rPr>
              <a:t>mengajukan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izin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30">
                <a:solidFill>
                  <a:srgbClr val="FFFFFF"/>
                </a:solidFill>
                <a:latin typeface="Trebuchet MS"/>
                <a:cs typeface="Trebuchet MS"/>
              </a:rPr>
              <a:t>usaha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izin</a:t>
            </a:r>
            <a:r>
              <a:rPr dirty="0" sz="2000" spc="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25">
                <a:solidFill>
                  <a:srgbClr val="FFFFFF"/>
                </a:solidFill>
                <a:latin typeface="Trebuchet MS"/>
                <a:cs typeface="Trebuchet MS"/>
              </a:rPr>
              <a:t>komersial </a:t>
            </a:r>
            <a:r>
              <a:rPr dirty="0" sz="2000">
                <a:solidFill>
                  <a:srgbClr val="FFFFFF"/>
                </a:solidFill>
                <a:latin typeface="Trebuchet MS"/>
                <a:cs typeface="Trebuchet MS"/>
              </a:rPr>
              <a:t>(jika</a:t>
            </a:r>
            <a:r>
              <a:rPr dirty="0" sz="2000" spc="3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10">
                <a:solidFill>
                  <a:srgbClr val="FFFFFF"/>
                </a:solidFill>
                <a:latin typeface="Trebuchet MS"/>
                <a:cs typeface="Trebuchet MS"/>
              </a:rPr>
              <a:t>diperlukan)</a:t>
            </a:r>
            <a:r>
              <a:rPr dirty="0" sz="2000" spc="3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melalui</a:t>
            </a:r>
            <a:r>
              <a:rPr dirty="0" sz="2000" spc="3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229">
                <a:solidFill>
                  <a:srgbClr val="FFFFFF"/>
                </a:solidFill>
                <a:latin typeface="Trebuchet MS"/>
                <a:cs typeface="Trebuchet MS"/>
              </a:rPr>
              <a:t>OSS.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61711" y="3525796"/>
            <a:ext cx="9063990" cy="122047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100" spc="-10">
                <a:solidFill>
                  <a:srgbClr val="E7D8C3"/>
                </a:solidFill>
                <a:latin typeface="Trebuchet MS"/>
                <a:cs typeface="Trebuchet MS"/>
              </a:rPr>
              <a:t>Pendaftaran</a:t>
            </a:r>
            <a:r>
              <a:rPr dirty="0" sz="3100" spc="-5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>
                <a:solidFill>
                  <a:srgbClr val="E7D8C3"/>
                </a:solidFill>
                <a:latin typeface="Trebuchet MS"/>
                <a:cs typeface="Trebuchet MS"/>
              </a:rPr>
              <a:t>di</a:t>
            </a:r>
            <a:r>
              <a:rPr dirty="0" sz="3100" spc="-5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 spc="-10">
                <a:solidFill>
                  <a:srgbClr val="E7D8C3"/>
                </a:solidFill>
                <a:latin typeface="Trebuchet MS"/>
                <a:cs typeface="Trebuchet MS"/>
              </a:rPr>
              <a:t>Tanda</a:t>
            </a:r>
            <a:r>
              <a:rPr dirty="0" sz="3100" spc="-5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>
                <a:solidFill>
                  <a:srgbClr val="E7D8C3"/>
                </a:solidFill>
                <a:latin typeface="Trebuchet MS"/>
                <a:cs typeface="Trebuchet MS"/>
              </a:rPr>
              <a:t>Daftar</a:t>
            </a:r>
            <a:r>
              <a:rPr dirty="0" sz="3100" spc="-5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>
                <a:solidFill>
                  <a:srgbClr val="E7D8C3"/>
                </a:solidFill>
                <a:latin typeface="Trebuchet MS"/>
                <a:cs typeface="Trebuchet MS"/>
              </a:rPr>
              <a:t>Perusahaan</a:t>
            </a:r>
            <a:r>
              <a:rPr dirty="0" sz="3100" spc="-50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 spc="40">
                <a:solidFill>
                  <a:srgbClr val="E7D8C3"/>
                </a:solidFill>
                <a:latin typeface="Trebuchet MS"/>
                <a:cs typeface="Trebuchet MS"/>
              </a:rPr>
              <a:t>)TDP)</a:t>
            </a:r>
            <a:endParaRPr sz="3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000" spc="135">
                <a:solidFill>
                  <a:srgbClr val="FFFFFF"/>
                </a:solidFill>
                <a:latin typeface="Trebuchet MS"/>
                <a:cs typeface="Trebuchet MS"/>
              </a:rPr>
              <a:t>Setelah</a:t>
            </a:r>
            <a:r>
              <a:rPr dirty="0" sz="2000" spc="3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30">
                <a:solidFill>
                  <a:srgbClr val="FFFFFF"/>
                </a:solidFill>
                <a:latin typeface="Trebuchet MS"/>
                <a:cs typeface="Trebuchet MS"/>
              </a:rPr>
              <a:t>mendapatkan</a:t>
            </a:r>
            <a:r>
              <a:rPr dirty="0" sz="2000" spc="3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340">
                <a:solidFill>
                  <a:srgbClr val="FFFFFF"/>
                </a:solidFill>
                <a:latin typeface="Trebuchet MS"/>
                <a:cs typeface="Trebuchet MS"/>
              </a:rPr>
              <a:t>NIB</a:t>
            </a:r>
            <a:r>
              <a:rPr dirty="0" sz="2000" spc="3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izin</a:t>
            </a:r>
            <a:r>
              <a:rPr dirty="0" sz="2000" spc="3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85">
                <a:solidFill>
                  <a:srgbClr val="FFFFFF"/>
                </a:solidFill>
                <a:latin typeface="Trebuchet MS"/>
                <a:cs typeface="Trebuchet MS"/>
              </a:rPr>
              <a:t>usaha,</a:t>
            </a:r>
            <a:r>
              <a:rPr dirty="0" sz="2000" spc="3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85">
                <a:solidFill>
                  <a:srgbClr val="FFFFFF"/>
                </a:solidFill>
                <a:latin typeface="Trebuchet MS"/>
                <a:cs typeface="Trebuchet MS"/>
              </a:rPr>
              <a:t>Anda</a:t>
            </a:r>
            <a:r>
              <a:rPr dirty="0" sz="2000" spc="3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10">
                <a:solidFill>
                  <a:srgbClr val="FFFFFF"/>
                </a:solidFill>
                <a:latin typeface="Trebuchet MS"/>
                <a:cs typeface="Trebuchet MS"/>
              </a:rPr>
              <a:t>dapat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mendaftarkan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dirty="0" sz="2000" spc="135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000" spc="3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di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45">
                <a:solidFill>
                  <a:srgbClr val="FFFFFF"/>
                </a:solidFill>
                <a:latin typeface="Trebuchet MS"/>
                <a:cs typeface="Trebuchet MS"/>
              </a:rPr>
              <a:t>Tanda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20">
                <a:solidFill>
                  <a:srgbClr val="FFFFFF"/>
                </a:solidFill>
                <a:latin typeface="Trebuchet MS"/>
                <a:cs typeface="Trebuchet MS"/>
              </a:rPr>
              <a:t>Daftar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35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80">
                <a:solidFill>
                  <a:srgbClr val="FFFFFF"/>
                </a:solidFill>
                <a:latin typeface="Trebuchet MS"/>
                <a:cs typeface="Trebuchet MS"/>
              </a:rPr>
              <a:t>(TDP).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61711" y="5592475"/>
            <a:ext cx="8247380" cy="8185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04775">
              <a:lnSpc>
                <a:spcPct val="100000"/>
              </a:lnSpc>
              <a:spcBef>
                <a:spcPts val="135"/>
              </a:spcBef>
            </a:pPr>
            <a:r>
              <a:rPr dirty="0" sz="3100" spc="-25">
                <a:solidFill>
                  <a:srgbClr val="E7D8C3"/>
                </a:solidFill>
                <a:latin typeface="Trebuchet MS"/>
                <a:cs typeface="Trebuchet MS"/>
              </a:rPr>
              <a:t>Pembayaran</a:t>
            </a:r>
            <a:r>
              <a:rPr dirty="0" sz="3100" spc="3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>
                <a:solidFill>
                  <a:srgbClr val="E7D8C3"/>
                </a:solidFill>
                <a:latin typeface="Trebuchet MS"/>
                <a:cs typeface="Trebuchet MS"/>
              </a:rPr>
              <a:t>Biaya</a:t>
            </a:r>
            <a:r>
              <a:rPr dirty="0" sz="3100" spc="3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 spc="-10">
                <a:solidFill>
                  <a:srgbClr val="E7D8C3"/>
                </a:solidFill>
                <a:latin typeface="Trebuchet MS"/>
                <a:cs typeface="Trebuchet MS"/>
              </a:rPr>
              <a:t>Administrasi</a:t>
            </a:r>
            <a:endParaRPr sz="3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000" spc="114">
                <a:solidFill>
                  <a:srgbClr val="FFFFFF"/>
                </a:solidFill>
                <a:latin typeface="Trebuchet MS"/>
                <a:cs typeface="Trebuchet MS"/>
              </a:rPr>
              <a:t>Bayar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10">
                <a:solidFill>
                  <a:srgbClr val="FFFFFF"/>
                </a:solidFill>
                <a:latin typeface="Trebuchet MS"/>
                <a:cs typeface="Trebuchet MS"/>
              </a:rPr>
              <a:t>biaya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30">
                <a:solidFill>
                  <a:srgbClr val="FFFFFF"/>
                </a:solidFill>
                <a:latin typeface="Trebuchet MS"/>
                <a:cs typeface="Trebuchet MS"/>
              </a:rPr>
              <a:t>administrasi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14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60">
                <a:solidFill>
                  <a:srgbClr val="FFFFFF"/>
                </a:solidFill>
                <a:latin typeface="Trebuchet MS"/>
                <a:cs typeface="Trebuchet MS"/>
              </a:rPr>
              <a:t>pengurusan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245">
                <a:solidFill>
                  <a:srgbClr val="FFFFFF"/>
                </a:solidFill>
                <a:latin typeface="Trebuchet MS"/>
                <a:cs typeface="Trebuchet MS"/>
              </a:rPr>
              <a:t>TDP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di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250">
                <a:solidFill>
                  <a:srgbClr val="FFFFFF"/>
                </a:solidFill>
                <a:latin typeface="Trebuchet MS"/>
                <a:cs typeface="Trebuchet MS"/>
              </a:rPr>
              <a:t>DPMPTSP.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612402" y="7973490"/>
            <a:ext cx="833119" cy="833119"/>
          </a:xfrm>
          <a:custGeom>
            <a:avLst/>
            <a:gdLst/>
            <a:ahLst/>
            <a:cxnLst/>
            <a:rect l="l" t="t" r="r" b="b"/>
            <a:pathLst>
              <a:path w="833119" h="833120">
                <a:moveTo>
                  <a:pt x="416297" y="832595"/>
                </a:moveTo>
                <a:lnTo>
                  <a:pt x="367748" y="829794"/>
                </a:lnTo>
                <a:lnTo>
                  <a:pt x="320844" y="821600"/>
                </a:lnTo>
                <a:lnTo>
                  <a:pt x="275897" y="808325"/>
                </a:lnTo>
                <a:lnTo>
                  <a:pt x="233220" y="790282"/>
                </a:lnTo>
                <a:lnTo>
                  <a:pt x="193125" y="767782"/>
                </a:lnTo>
                <a:lnTo>
                  <a:pt x="155924" y="741139"/>
                </a:lnTo>
                <a:lnTo>
                  <a:pt x="121930" y="710664"/>
                </a:lnTo>
                <a:lnTo>
                  <a:pt x="91455" y="676670"/>
                </a:lnTo>
                <a:lnTo>
                  <a:pt x="64812" y="639469"/>
                </a:lnTo>
                <a:lnTo>
                  <a:pt x="42312" y="599374"/>
                </a:lnTo>
                <a:lnTo>
                  <a:pt x="24269" y="556697"/>
                </a:lnTo>
                <a:lnTo>
                  <a:pt x="10994" y="511750"/>
                </a:lnTo>
                <a:lnTo>
                  <a:pt x="2800" y="464846"/>
                </a:lnTo>
                <a:lnTo>
                  <a:pt x="0" y="416297"/>
                </a:lnTo>
                <a:lnTo>
                  <a:pt x="2800" y="367748"/>
                </a:lnTo>
                <a:lnTo>
                  <a:pt x="10994" y="320844"/>
                </a:lnTo>
                <a:lnTo>
                  <a:pt x="24269" y="275897"/>
                </a:lnTo>
                <a:lnTo>
                  <a:pt x="42312" y="233220"/>
                </a:lnTo>
                <a:lnTo>
                  <a:pt x="64812" y="193125"/>
                </a:lnTo>
                <a:lnTo>
                  <a:pt x="91455" y="155924"/>
                </a:lnTo>
                <a:lnTo>
                  <a:pt x="121930" y="121930"/>
                </a:lnTo>
                <a:lnTo>
                  <a:pt x="155924" y="91455"/>
                </a:lnTo>
                <a:lnTo>
                  <a:pt x="193125" y="64812"/>
                </a:lnTo>
                <a:lnTo>
                  <a:pt x="233220" y="42312"/>
                </a:lnTo>
                <a:lnTo>
                  <a:pt x="275897" y="24269"/>
                </a:lnTo>
                <a:lnTo>
                  <a:pt x="320844" y="10994"/>
                </a:lnTo>
                <a:lnTo>
                  <a:pt x="367748" y="2800"/>
                </a:lnTo>
                <a:lnTo>
                  <a:pt x="416297" y="0"/>
                </a:lnTo>
                <a:lnTo>
                  <a:pt x="464846" y="2800"/>
                </a:lnTo>
                <a:lnTo>
                  <a:pt x="511750" y="10994"/>
                </a:lnTo>
                <a:lnTo>
                  <a:pt x="556697" y="24269"/>
                </a:lnTo>
                <a:lnTo>
                  <a:pt x="599374" y="42312"/>
                </a:lnTo>
                <a:lnTo>
                  <a:pt x="639469" y="64812"/>
                </a:lnTo>
                <a:lnTo>
                  <a:pt x="676670" y="91455"/>
                </a:lnTo>
                <a:lnTo>
                  <a:pt x="710664" y="121930"/>
                </a:lnTo>
                <a:lnTo>
                  <a:pt x="741138" y="155924"/>
                </a:lnTo>
                <a:lnTo>
                  <a:pt x="767782" y="193125"/>
                </a:lnTo>
                <a:lnTo>
                  <a:pt x="790281" y="233220"/>
                </a:lnTo>
                <a:lnTo>
                  <a:pt x="808325" y="275897"/>
                </a:lnTo>
                <a:lnTo>
                  <a:pt x="821600" y="320844"/>
                </a:lnTo>
                <a:lnTo>
                  <a:pt x="829794" y="367748"/>
                </a:lnTo>
                <a:lnTo>
                  <a:pt x="832594" y="416297"/>
                </a:lnTo>
                <a:lnTo>
                  <a:pt x="829794" y="464846"/>
                </a:lnTo>
                <a:lnTo>
                  <a:pt x="821600" y="511750"/>
                </a:lnTo>
                <a:lnTo>
                  <a:pt x="808325" y="556697"/>
                </a:lnTo>
                <a:lnTo>
                  <a:pt x="790281" y="599374"/>
                </a:lnTo>
                <a:lnTo>
                  <a:pt x="767782" y="639469"/>
                </a:lnTo>
                <a:lnTo>
                  <a:pt x="741138" y="676670"/>
                </a:lnTo>
                <a:lnTo>
                  <a:pt x="710664" y="710664"/>
                </a:lnTo>
                <a:lnTo>
                  <a:pt x="676670" y="741139"/>
                </a:lnTo>
                <a:lnTo>
                  <a:pt x="639469" y="767782"/>
                </a:lnTo>
                <a:lnTo>
                  <a:pt x="599374" y="790282"/>
                </a:lnTo>
                <a:lnTo>
                  <a:pt x="556697" y="808325"/>
                </a:lnTo>
                <a:lnTo>
                  <a:pt x="511750" y="821600"/>
                </a:lnTo>
                <a:lnTo>
                  <a:pt x="464846" y="829794"/>
                </a:lnTo>
                <a:lnTo>
                  <a:pt x="416297" y="832595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887387" y="8167196"/>
            <a:ext cx="282575" cy="406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75">
                <a:solidFill>
                  <a:srgbClr val="561B24"/>
                </a:solidFill>
                <a:latin typeface="Trebuchet MS"/>
                <a:cs typeface="Trebuchet MS"/>
              </a:rPr>
              <a:t>8.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761711" y="7930019"/>
            <a:ext cx="9506585" cy="12172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100" spc="-45">
                <a:solidFill>
                  <a:srgbClr val="E7D8C3"/>
                </a:solidFill>
                <a:latin typeface="Trebuchet MS"/>
                <a:cs typeface="Trebuchet MS"/>
              </a:rPr>
              <a:t>Pengambilan</a:t>
            </a:r>
            <a:r>
              <a:rPr dirty="0" sz="3100" spc="-95">
                <a:solidFill>
                  <a:srgbClr val="E7D8C3"/>
                </a:solidFill>
                <a:latin typeface="Trebuchet MS"/>
                <a:cs typeface="Trebuchet MS"/>
              </a:rPr>
              <a:t> </a:t>
            </a:r>
            <a:r>
              <a:rPr dirty="0" sz="3100" spc="-25">
                <a:solidFill>
                  <a:srgbClr val="E7D8C3"/>
                </a:solidFill>
                <a:latin typeface="Trebuchet MS"/>
                <a:cs typeface="Trebuchet MS"/>
              </a:rPr>
              <a:t>TDP</a:t>
            </a:r>
            <a:endParaRPr sz="3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000" spc="135">
                <a:solidFill>
                  <a:srgbClr val="FFFFFF"/>
                </a:solidFill>
                <a:latin typeface="Trebuchet MS"/>
                <a:cs typeface="Trebuchet MS"/>
              </a:rPr>
              <a:t>Setelah</a:t>
            </a:r>
            <a:r>
              <a:rPr dirty="0" sz="2000" spc="3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70">
                <a:solidFill>
                  <a:srgbClr val="FFFFFF"/>
                </a:solidFill>
                <a:latin typeface="Trebuchet MS"/>
                <a:cs typeface="Trebuchet MS"/>
              </a:rPr>
              <a:t>proses</a:t>
            </a:r>
            <a:r>
              <a:rPr dirty="0" sz="2000" spc="3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60">
                <a:solidFill>
                  <a:srgbClr val="FFFFFF"/>
                </a:solidFill>
                <a:latin typeface="Trebuchet MS"/>
                <a:cs typeface="Trebuchet MS"/>
              </a:rPr>
              <a:t>pengurusan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245">
                <a:solidFill>
                  <a:srgbClr val="FFFFFF"/>
                </a:solidFill>
                <a:latin typeface="Trebuchet MS"/>
                <a:cs typeface="Trebuchet MS"/>
              </a:rPr>
              <a:t>TDP</a:t>
            </a:r>
            <a:r>
              <a:rPr dirty="0" sz="2000" spc="3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05">
                <a:solidFill>
                  <a:srgbClr val="FFFFFF"/>
                </a:solidFill>
                <a:latin typeface="Trebuchet MS"/>
                <a:cs typeface="Trebuchet MS"/>
              </a:rPr>
              <a:t>selesai,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85">
                <a:solidFill>
                  <a:srgbClr val="FFFFFF"/>
                </a:solidFill>
                <a:latin typeface="Trebuchet MS"/>
                <a:cs typeface="Trebuchet MS"/>
              </a:rPr>
              <a:t>Anda</a:t>
            </a:r>
            <a:r>
              <a:rPr dirty="0" sz="2000" spc="3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10">
                <a:solidFill>
                  <a:srgbClr val="FFFFFF"/>
                </a:solidFill>
                <a:latin typeface="Trebuchet MS"/>
                <a:cs typeface="Trebuchet MS"/>
              </a:rPr>
              <a:t>dapat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140">
                <a:solidFill>
                  <a:srgbClr val="FFFFFF"/>
                </a:solidFill>
                <a:latin typeface="Trebuchet MS"/>
                <a:cs typeface="Trebuchet MS"/>
              </a:rPr>
              <a:t>mengambil</a:t>
            </a:r>
            <a:r>
              <a:rPr dirty="0" sz="2000" spc="3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245">
                <a:solidFill>
                  <a:srgbClr val="FFFFFF"/>
                </a:solidFill>
                <a:latin typeface="Trebuchet MS"/>
                <a:cs typeface="Trebuchet MS"/>
              </a:rPr>
              <a:t>TDP</a:t>
            </a:r>
            <a:r>
              <a:rPr dirty="0" sz="2000" spc="3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80">
                <a:solidFill>
                  <a:srgbClr val="FFFFFF"/>
                </a:solidFill>
                <a:latin typeface="Trebuchet MS"/>
                <a:cs typeface="Trebuchet MS"/>
              </a:rPr>
              <a:t>di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dirty="0" sz="2000" spc="250">
                <a:solidFill>
                  <a:srgbClr val="FFFFFF"/>
                </a:solidFill>
                <a:latin typeface="Trebuchet MS"/>
                <a:cs typeface="Trebuchet MS"/>
              </a:rPr>
              <a:t>DPMPTSP.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9068084"/>
            <a:ext cx="3655695" cy="1217930"/>
          </a:xfrm>
          <a:custGeom>
            <a:avLst/>
            <a:gdLst/>
            <a:ahLst/>
            <a:cxnLst/>
            <a:rect l="l" t="t" r="r" b="b"/>
            <a:pathLst>
              <a:path w="3655695" h="1217929">
                <a:moveTo>
                  <a:pt x="3655661" y="0"/>
                </a:moveTo>
                <a:lnTo>
                  <a:pt x="1563389" y="1217321"/>
                </a:lnTo>
              </a:path>
              <a:path w="3655695" h="1217929">
                <a:moveTo>
                  <a:pt x="1558273" y="1217322"/>
                </a:moveTo>
                <a:lnTo>
                  <a:pt x="0" y="310690"/>
                </a:lnTo>
              </a:path>
            </a:pathLst>
          </a:custGeom>
          <a:ln w="76199">
            <a:solidFill>
              <a:srgbClr val="8E3C4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0" y="5408607"/>
            <a:ext cx="3655695" cy="1219200"/>
          </a:xfrm>
          <a:custGeom>
            <a:avLst/>
            <a:gdLst/>
            <a:ahLst/>
            <a:cxnLst/>
            <a:rect l="l" t="t" r="r" b="b"/>
            <a:pathLst>
              <a:path w="3655695" h="1219200">
                <a:moveTo>
                  <a:pt x="0" y="908120"/>
                </a:moveTo>
                <a:lnTo>
                  <a:pt x="1560831" y="0"/>
                </a:lnTo>
                <a:lnTo>
                  <a:pt x="3655661" y="1218810"/>
                </a:lnTo>
              </a:path>
            </a:pathLst>
          </a:custGeom>
          <a:ln w="76199">
            <a:solidFill>
              <a:srgbClr val="8E3C4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12704" y="7607600"/>
            <a:ext cx="1936750" cy="2253615"/>
          </a:xfrm>
          <a:custGeom>
            <a:avLst/>
            <a:gdLst/>
            <a:ahLst/>
            <a:cxnLst/>
            <a:rect l="l" t="t" r="r" b="b"/>
            <a:pathLst>
              <a:path w="1936750" h="2253615">
                <a:moveTo>
                  <a:pt x="968135" y="2253115"/>
                </a:moveTo>
                <a:lnTo>
                  <a:pt x="0" y="1689836"/>
                </a:lnTo>
                <a:lnTo>
                  <a:pt x="0" y="563278"/>
                </a:lnTo>
                <a:lnTo>
                  <a:pt x="968135" y="0"/>
                </a:lnTo>
                <a:lnTo>
                  <a:pt x="1936271" y="563278"/>
                </a:lnTo>
                <a:lnTo>
                  <a:pt x="1936271" y="1689836"/>
                </a:lnTo>
                <a:lnTo>
                  <a:pt x="968135" y="2253115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6093065" y="0"/>
            <a:ext cx="1936750" cy="1329055"/>
          </a:xfrm>
          <a:custGeom>
            <a:avLst/>
            <a:gdLst/>
            <a:ahLst/>
            <a:cxnLst/>
            <a:rect l="l" t="t" r="r" b="b"/>
            <a:pathLst>
              <a:path w="1936750" h="1329055">
                <a:moveTo>
                  <a:pt x="968135" y="1328858"/>
                </a:moveTo>
                <a:lnTo>
                  <a:pt x="0" y="765579"/>
                </a:lnTo>
                <a:lnTo>
                  <a:pt x="0" y="0"/>
                </a:lnTo>
                <a:lnTo>
                  <a:pt x="1936270" y="0"/>
                </a:lnTo>
                <a:lnTo>
                  <a:pt x="1936270" y="765579"/>
                </a:lnTo>
                <a:lnTo>
                  <a:pt x="968135" y="1328858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05285" y="3094181"/>
            <a:ext cx="5252085" cy="5864225"/>
          </a:xfrm>
          <a:custGeom>
            <a:avLst/>
            <a:gdLst/>
            <a:ahLst/>
            <a:cxnLst/>
            <a:rect l="l" t="t" r="r" b="b"/>
            <a:pathLst>
              <a:path w="5252085" h="5864225">
                <a:moveTo>
                  <a:pt x="5099420" y="5863960"/>
                </a:moveTo>
                <a:lnTo>
                  <a:pt x="152399" y="5863960"/>
                </a:lnTo>
                <a:lnTo>
                  <a:pt x="104229" y="5856191"/>
                </a:lnTo>
                <a:lnTo>
                  <a:pt x="62394" y="5834556"/>
                </a:lnTo>
                <a:lnTo>
                  <a:pt x="29404" y="5801566"/>
                </a:lnTo>
                <a:lnTo>
                  <a:pt x="7769" y="5759730"/>
                </a:lnTo>
                <a:lnTo>
                  <a:pt x="0" y="5711560"/>
                </a:lnTo>
                <a:lnTo>
                  <a:pt x="0" y="152399"/>
                </a:lnTo>
                <a:lnTo>
                  <a:pt x="7769" y="104229"/>
                </a:lnTo>
                <a:lnTo>
                  <a:pt x="29404" y="62394"/>
                </a:lnTo>
                <a:lnTo>
                  <a:pt x="62394" y="29404"/>
                </a:lnTo>
                <a:lnTo>
                  <a:pt x="104229" y="7769"/>
                </a:lnTo>
                <a:lnTo>
                  <a:pt x="152399" y="0"/>
                </a:lnTo>
                <a:lnTo>
                  <a:pt x="5099420" y="0"/>
                </a:lnTo>
                <a:lnTo>
                  <a:pt x="5147590" y="7769"/>
                </a:lnTo>
                <a:lnTo>
                  <a:pt x="5189426" y="29404"/>
                </a:lnTo>
                <a:lnTo>
                  <a:pt x="5222416" y="62394"/>
                </a:lnTo>
                <a:lnTo>
                  <a:pt x="5244051" y="104229"/>
                </a:lnTo>
                <a:lnTo>
                  <a:pt x="5251820" y="152399"/>
                </a:lnTo>
                <a:lnTo>
                  <a:pt x="5251820" y="5711560"/>
                </a:lnTo>
                <a:lnTo>
                  <a:pt x="5244051" y="5759730"/>
                </a:lnTo>
                <a:lnTo>
                  <a:pt x="5222416" y="5801566"/>
                </a:lnTo>
                <a:lnTo>
                  <a:pt x="5189426" y="5834556"/>
                </a:lnTo>
                <a:lnTo>
                  <a:pt x="5147590" y="5856191"/>
                </a:lnTo>
                <a:lnTo>
                  <a:pt x="5099420" y="5863960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6518088" y="3094181"/>
            <a:ext cx="5252085" cy="5864225"/>
          </a:xfrm>
          <a:custGeom>
            <a:avLst/>
            <a:gdLst/>
            <a:ahLst/>
            <a:cxnLst/>
            <a:rect l="l" t="t" r="r" b="b"/>
            <a:pathLst>
              <a:path w="5252084" h="5864225">
                <a:moveTo>
                  <a:pt x="5099420" y="5863960"/>
                </a:moveTo>
                <a:lnTo>
                  <a:pt x="152399" y="5863960"/>
                </a:lnTo>
                <a:lnTo>
                  <a:pt x="104229" y="5856191"/>
                </a:lnTo>
                <a:lnTo>
                  <a:pt x="62394" y="5834556"/>
                </a:lnTo>
                <a:lnTo>
                  <a:pt x="29404" y="5801566"/>
                </a:lnTo>
                <a:lnTo>
                  <a:pt x="7769" y="5759730"/>
                </a:lnTo>
                <a:lnTo>
                  <a:pt x="0" y="5711560"/>
                </a:lnTo>
                <a:lnTo>
                  <a:pt x="0" y="152399"/>
                </a:lnTo>
                <a:lnTo>
                  <a:pt x="7769" y="104229"/>
                </a:lnTo>
                <a:lnTo>
                  <a:pt x="29404" y="62394"/>
                </a:lnTo>
                <a:lnTo>
                  <a:pt x="62394" y="29404"/>
                </a:lnTo>
                <a:lnTo>
                  <a:pt x="104229" y="7769"/>
                </a:lnTo>
                <a:lnTo>
                  <a:pt x="152399" y="0"/>
                </a:lnTo>
                <a:lnTo>
                  <a:pt x="5099420" y="0"/>
                </a:lnTo>
                <a:lnTo>
                  <a:pt x="5147590" y="7769"/>
                </a:lnTo>
                <a:lnTo>
                  <a:pt x="5189426" y="29404"/>
                </a:lnTo>
                <a:lnTo>
                  <a:pt x="5222416" y="62394"/>
                </a:lnTo>
                <a:lnTo>
                  <a:pt x="5244051" y="104229"/>
                </a:lnTo>
                <a:lnTo>
                  <a:pt x="5251820" y="152399"/>
                </a:lnTo>
                <a:lnTo>
                  <a:pt x="5251820" y="5711560"/>
                </a:lnTo>
                <a:lnTo>
                  <a:pt x="5244051" y="5759730"/>
                </a:lnTo>
                <a:lnTo>
                  <a:pt x="5222416" y="5801566"/>
                </a:lnTo>
                <a:lnTo>
                  <a:pt x="5189426" y="5834556"/>
                </a:lnTo>
                <a:lnTo>
                  <a:pt x="5147590" y="5856191"/>
                </a:lnTo>
                <a:lnTo>
                  <a:pt x="5099420" y="5863960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2423776" y="3094181"/>
            <a:ext cx="5252085" cy="5864225"/>
          </a:xfrm>
          <a:custGeom>
            <a:avLst/>
            <a:gdLst/>
            <a:ahLst/>
            <a:cxnLst/>
            <a:rect l="l" t="t" r="r" b="b"/>
            <a:pathLst>
              <a:path w="5252084" h="5864225">
                <a:moveTo>
                  <a:pt x="5099420" y="5863960"/>
                </a:moveTo>
                <a:lnTo>
                  <a:pt x="152399" y="5863960"/>
                </a:lnTo>
                <a:lnTo>
                  <a:pt x="104229" y="5856191"/>
                </a:lnTo>
                <a:lnTo>
                  <a:pt x="62394" y="5834556"/>
                </a:lnTo>
                <a:lnTo>
                  <a:pt x="29404" y="5801566"/>
                </a:lnTo>
                <a:lnTo>
                  <a:pt x="7769" y="5759730"/>
                </a:lnTo>
                <a:lnTo>
                  <a:pt x="0" y="5711560"/>
                </a:lnTo>
                <a:lnTo>
                  <a:pt x="0" y="152399"/>
                </a:lnTo>
                <a:lnTo>
                  <a:pt x="7769" y="104229"/>
                </a:lnTo>
                <a:lnTo>
                  <a:pt x="29404" y="62394"/>
                </a:lnTo>
                <a:lnTo>
                  <a:pt x="62394" y="29404"/>
                </a:lnTo>
                <a:lnTo>
                  <a:pt x="104229" y="7769"/>
                </a:lnTo>
                <a:lnTo>
                  <a:pt x="152399" y="0"/>
                </a:lnTo>
                <a:lnTo>
                  <a:pt x="5099420" y="0"/>
                </a:lnTo>
                <a:lnTo>
                  <a:pt x="5147591" y="7769"/>
                </a:lnTo>
                <a:lnTo>
                  <a:pt x="5189426" y="29404"/>
                </a:lnTo>
                <a:lnTo>
                  <a:pt x="5222416" y="62394"/>
                </a:lnTo>
                <a:lnTo>
                  <a:pt x="5244051" y="104229"/>
                </a:lnTo>
                <a:lnTo>
                  <a:pt x="5251820" y="152399"/>
                </a:lnTo>
                <a:lnTo>
                  <a:pt x="5251820" y="5711560"/>
                </a:lnTo>
                <a:lnTo>
                  <a:pt x="5244051" y="5759730"/>
                </a:lnTo>
                <a:lnTo>
                  <a:pt x="5222416" y="5801566"/>
                </a:lnTo>
                <a:lnTo>
                  <a:pt x="5189426" y="5834556"/>
                </a:lnTo>
                <a:lnTo>
                  <a:pt x="5147591" y="5856191"/>
                </a:lnTo>
                <a:lnTo>
                  <a:pt x="5099420" y="5863960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426743" y="4105089"/>
            <a:ext cx="3608704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300" spc="-35">
                <a:solidFill>
                  <a:srgbClr val="6D2932"/>
                </a:solidFill>
                <a:latin typeface="Trebuchet MS"/>
                <a:cs typeface="Trebuchet MS"/>
              </a:rPr>
              <a:t>Tahap</a:t>
            </a:r>
            <a:r>
              <a:rPr dirty="0" sz="3300" spc="-145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3300" spc="-100">
                <a:solidFill>
                  <a:srgbClr val="6D2932"/>
                </a:solidFill>
                <a:latin typeface="Trebuchet MS"/>
                <a:cs typeface="Trebuchet MS"/>
              </a:rPr>
              <a:t>permohonan.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147238" y="4107661"/>
            <a:ext cx="4242435" cy="850265"/>
          </a:xfrm>
          <a:prstGeom prst="rect">
            <a:avLst/>
          </a:prstGeom>
        </p:spPr>
        <p:txBody>
          <a:bodyPr wrap="square" lIns="0" tIns="132715" rIns="0" bIns="0" rtlCol="0" vert="horz">
            <a:spAutoFit/>
          </a:bodyPr>
          <a:lstStyle/>
          <a:p>
            <a:pPr marL="571500" marR="5080" indent="-559435">
              <a:lnSpc>
                <a:spcPct val="74600"/>
              </a:lnSpc>
              <a:spcBef>
                <a:spcPts val="1045"/>
              </a:spcBef>
            </a:pPr>
            <a:r>
              <a:rPr dirty="0" sz="3100" spc="-35">
                <a:solidFill>
                  <a:srgbClr val="6D2932"/>
                </a:solidFill>
                <a:latin typeface="Trebuchet MS"/>
                <a:cs typeface="Trebuchet MS"/>
              </a:rPr>
              <a:t>Tahap</a:t>
            </a:r>
            <a:r>
              <a:rPr dirty="0" sz="3100" spc="-114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3100" spc="-25">
                <a:solidFill>
                  <a:srgbClr val="6D2932"/>
                </a:solidFill>
                <a:latin typeface="Trebuchet MS"/>
                <a:cs typeface="Trebuchet MS"/>
              </a:rPr>
              <a:t>pengecekan/desk </a:t>
            </a:r>
            <a:r>
              <a:rPr dirty="0" sz="3100" spc="-10">
                <a:solidFill>
                  <a:srgbClr val="6D2932"/>
                </a:solidFill>
                <a:latin typeface="Trebuchet MS"/>
                <a:cs typeface="Trebuchet MS"/>
              </a:rPr>
              <a:t>research</a:t>
            </a:r>
            <a:r>
              <a:rPr dirty="0" sz="3100" spc="-85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3100" spc="-10">
                <a:solidFill>
                  <a:srgbClr val="6D2932"/>
                </a:solidFill>
                <a:latin typeface="Trebuchet MS"/>
                <a:cs typeface="Trebuchet MS"/>
              </a:rPr>
              <a:t>checking</a:t>
            </a:r>
            <a:endParaRPr sz="3100">
              <a:latin typeface="Trebuchet MS"/>
              <a:cs typeface="Trebuchet MS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10465" y="5421804"/>
            <a:ext cx="4455795" cy="2540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31000"/>
              </a:lnSpc>
              <a:spcBef>
                <a:spcPts val="100"/>
              </a:spcBef>
            </a:pPr>
            <a:r>
              <a:rPr dirty="0" sz="2100" spc="150">
                <a:solidFill>
                  <a:srgbClr val="2E0C11"/>
                </a:solidFill>
                <a:latin typeface="Trebuchet MS"/>
                <a:cs typeface="Trebuchet MS"/>
              </a:rPr>
              <a:t>Setiap</a:t>
            </a:r>
            <a:r>
              <a:rPr dirty="0" sz="2100" spc="33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55">
                <a:solidFill>
                  <a:srgbClr val="2E0C11"/>
                </a:solidFill>
                <a:latin typeface="Trebuchet MS"/>
                <a:cs typeface="Trebuchet MS"/>
              </a:rPr>
              <a:t>permohonan</a:t>
            </a:r>
            <a:r>
              <a:rPr dirty="0" sz="2100" spc="33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20">
                <a:solidFill>
                  <a:srgbClr val="2E0C11"/>
                </a:solidFill>
                <a:latin typeface="Trebuchet MS"/>
                <a:cs typeface="Trebuchet MS"/>
              </a:rPr>
              <a:t>pembiayaan </a:t>
            </a:r>
            <a:r>
              <a:rPr dirty="0" sz="2100" spc="130">
                <a:solidFill>
                  <a:srgbClr val="2E0C11"/>
                </a:solidFill>
                <a:latin typeface="Trebuchet MS"/>
                <a:cs typeface="Trebuchet MS"/>
              </a:rPr>
              <a:t>sewa</a:t>
            </a:r>
            <a:r>
              <a:rPr dirty="0" sz="21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60">
                <a:solidFill>
                  <a:srgbClr val="2E0C11"/>
                </a:solidFill>
                <a:latin typeface="Trebuchet MS"/>
                <a:cs typeface="Trebuchet MS"/>
              </a:rPr>
              <a:t>guna</a:t>
            </a:r>
            <a:r>
              <a:rPr dirty="0" sz="21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90">
                <a:solidFill>
                  <a:srgbClr val="2E0C11"/>
                </a:solidFill>
                <a:latin typeface="Trebuchet MS"/>
                <a:cs typeface="Trebuchet MS"/>
              </a:rPr>
              <a:t>usaha,</a:t>
            </a:r>
            <a:r>
              <a:rPr dirty="0" sz="21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50">
                <a:solidFill>
                  <a:srgbClr val="2E0C11"/>
                </a:solidFill>
                <a:latin typeface="Trebuchet MS"/>
                <a:cs typeface="Trebuchet MS"/>
              </a:rPr>
              <a:t>lessee</a:t>
            </a:r>
            <a:r>
              <a:rPr dirty="0" sz="2100" spc="31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20">
                <a:solidFill>
                  <a:srgbClr val="2E0C11"/>
                </a:solidFill>
                <a:latin typeface="Trebuchet MS"/>
                <a:cs typeface="Trebuchet MS"/>
              </a:rPr>
              <a:t>harus </a:t>
            </a:r>
            <a:r>
              <a:rPr dirty="0" sz="2100" spc="170">
                <a:solidFill>
                  <a:srgbClr val="2E0C11"/>
                </a:solidFill>
                <a:latin typeface="Trebuchet MS"/>
                <a:cs typeface="Trebuchet MS"/>
              </a:rPr>
              <a:t>mengisi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14">
                <a:solidFill>
                  <a:srgbClr val="2E0C11"/>
                </a:solidFill>
                <a:latin typeface="Trebuchet MS"/>
                <a:cs typeface="Trebuchet MS"/>
              </a:rPr>
              <a:t>formulir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35">
                <a:solidFill>
                  <a:srgbClr val="2E0C11"/>
                </a:solidFill>
                <a:latin typeface="Trebuchet MS"/>
                <a:cs typeface="Trebuchet MS"/>
              </a:rPr>
              <a:t>aplikasi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30">
                <a:solidFill>
                  <a:srgbClr val="2E0C11"/>
                </a:solidFill>
                <a:latin typeface="Trebuchet MS"/>
                <a:cs typeface="Trebuchet MS"/>
              </a:rPr>
              <a:t>yang </a:t>
            </a:r>
            <a:r>
              <a:rPr dirty="0" sz="2100" spc="80">
                <a:solidFill>
                  <a:srgbClr val="2E0C11"/>
                </a:solidFill>
                <a:latin typeface="Trebuchet MS"/>
                <a:cs typeface="Trebuchet MS"/>
              </a:rPr>
              <a:t>telah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50">
                <a:solidFill>
                  <a:srgbClr val="2E0C11"/>
                </a:solidFill>
                <a:latin typeface="Trebuchet MS"/>
                <a:cs typeface="Trebuchet MS"/>
              </a:rPr>
              <a:t>disediakan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25">
                <a:solidFill>
                  <a:srgbClr val="2E0C11"/>
                </a:solidFill>
                <a:latin typeface="Trebuchet MS"/>
                <a:cs typeface="Trebuchet MS"/>
              </a:rPr>
              <a:t>oleh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50">
                <a:solidFill>
                  <a:srgbClr val="2E0C11"/>
                </a:solidFill>
                <a:latin typeface="Trebuchet MS"/>
                <a:cs typeface="Trebuchet MS"/>
              </a:rPr>
              <a:t>lessor </a:t>
            </a:r>
            <a:r>
              <a:rPr dirty="0" sz="2100" spc="110">
                <a:solidFill>
                  <a:srgbClr val="2E0C11"/>
                </a:solidFill>
                <a:latin typeface="Trebuchet MS"/>
                <a:cs typeface="Trebuchet MS"/>
              </a:rPr>
              <a:t>untuk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50">
                <a:solidFill>
                  <a:srgbClr val="2E0C11"/>
                </a:solidFill>
                <a:latin typeface="Trebuchet MS"/>
                <a:cs typeface="Trebuchet MS"/>
              </a:rPr>
              <a:t>diisi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60">
                <a:solidFill>
                  <a:srgbClr val="2E0C11"/>
                </a:solidFill>
                <a:latin typeface="Trebuchet MS"/>
                <a:cs typeface="Trebuchet MS"/>
              </a:rPr>
              <a:t>dengan</a:t>
            </a:r>
            <a:r>
              <a:rPr dirty="0" sz="2100" spc="32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45">
                <a:solidFill>
                  <a:srgbClr val="2E0C11"/>
                </a:solidFill>
                <a:latin typeface="Trebuchet MS"/>
                <a:cs typeface="Trebuchet MS"/>
              </a:rPr>
              <a:t>lengkap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95">
                <a:solidFill>
                  <a:srgbClr val="2E0C11"/>
                </a:solidFill>
                <a:latin typeface="Trebuchet MS"/>
                <a:cs typeface="Trebuchet MS"/>
              </a:rPr>
              <a:t>dan </a:t>
            </a:r>
            <a:r>
              <a:rPr dirty="0" sz="2100" spc="135">
                <a:solidFill>
                  <a:srgbClr val="2E0C11"/>
                </a:solidFill>
                <a:latin typeface="Trebuchet MS"/>
                <a:cs typeface="Trebuchet MS"/>
              </a:rPr>
              <a:t>ditandatangani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25">
                <a:solidFill>
                  <a:srgbClr val="2E0C11"/>
                </a:solidFill>
                <a:latin typeface="Trebuchet MS"/>
                <a:cs typeface="Trebuchet MS"/>
              </a:rPr>
              <a:t>oleh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40">
                <a:solidFill>
                  <a:srgbClr val="2E0C11"/>
                </a:solidFill>
                <a:latin typeface="Trebuchet MS"/>
                <a:cs typeface="Trebuchet MS"/>
              </a:rPr>
              <a:t>lessee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951423" y="5421804"/>
            <a:ext cx="4385310" cy="2120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31000"/>
              </a:lnSpc>
              <a:spcBef>
                <a:spcPts val="100"/>
              </a:spcBef>
            </a:pPr>
            <a:r>
              <a:rPr dirty="0" sz="2100" spc="145">
                <a:solidFill>
                  <a:srgbClr val="2E0C11"/>
                </a:solidFill>
                <a:latin typeface="Trebuchet MS"/>
                <a:cs typeface="Trebuchet MS"/>
              </a:rPr>
              <a:t>Berdasarkan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35">
                <a:solidFill>
                  <a:srgbClr val="2E0C11"/>
                </a:solidFill>
                <a:latin typeface="Trebuchet MS"/>
                <a:cs typeface="Trebuchet MS"/>
              </a:rPr>
              <a:t>aplikasi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20">
                <a:solidFill>
                  <a:srgbClr val="2E0C11"/>
                </a:solidFill>
                <a:latin typeface="Trebuchet MS"/>
                <a:cs typeface="Trebuchet MS"/>
              </a:rPr>
              <a:t>pemohon, </a:t>
            </a:r>
            <a:r>
              <a:rPr dirty="0" sz="2100" spc="160">
                <a:solidFill>
                  <a:srgbClr val="2E0C11"/>
                </a:solidFill>
                <a:latin typeface="Trebuchet MS"/>
                <a:cs typeface="Trebuchet MS"/>
              </a:rPr>
              <a:t>lessor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10">
                <a:solidFill>
                  <a:srgbClr val="2E0C11"/>
                </a:solidFill>
                <a:latin typeface="Trebuchet MS"/>
                <a:cs typeface="Trebuchet MS"/>
              </a:rPr>
              <a:t>akan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14">
                <a:solidFill>
                  <a:srgbClr val="2E0C11"/>
                </a:solidFill>
                <a:latin typeface="Trebuchet MS"/>
                <a:cs typeface="Trebuchet MS"/>
              </a:rPr>
              <a:t>melakukan </a:t>
            </a:r>
            <a:r>
              <a:rPr dirty="0" sz="2100" spc="160">
                <a:solidFill>
                  <a:srgbClr val="2E0C11"/>
                </a:solidFill>
                <a:latin typeface="Trebuchet MS"/>
                <a:cs typeface="Trebuchet MS"/>
              </a:rPr>
              <a:t>pengecekan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05">
                <a:solidFill>
                  <a:srgbClr val="2E0C11"/>
                </a:solidFill>
                <a:latin typeface="Trebuchet MS"/>
                <a:cs typeface="Trebuchet MS"/>
              </a:rPr>
              <a:t>atas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20">
                <a:solidFill>
                  <a:srgbClr val="2E0C11"/>
                </a:solidFill>
                <a:latin typeface="Trebuchet MS"/>
                <a:cs typeface="Trebuchet MS"/>
              </a:rPr>
              <a:t>kebenaran </a:t>
            </a:r>
            <a:r>
              <a:rPr dirty="0" sz="2100" spc="105">
                <a:solidFill>
                  <a:srgbClr val="2E0C11"/>
                </a:solidFill>
                <a:latin typeface="Trebuchet MS"/>
                <a:cs typeface="Trebuchet MS"/>
              </a:rPr>
              <a:t>dari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65">
                <a:solidFill>
                  <a:srgbClr val="2E0C11"/>
                </a:solidFill>
                <a:latin typeface="Trebuchet MS"/>
                <a:cs typeface="Trebuchet MS"/>
              </a:rPr>
              <a:t>pengisian</a:t>
            </a:r>
            <a:r>
              <a:rPr dirty="0" sz="2100" spc="32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14">
                <a:solidFill>
                  <a:srgbClr val="2E0C11"/>
                </a:solidFill>
                <a:latin typeface="Trebuchet MS"/>
                <a:cs typeface="Trebuchet MS"/>
              </a:rPr>
              <a:t>formulir</a:t>
            </a:r>
            <a:r>
              <a:rPr dirty="0" sz="2100" spc="32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25">
                <a:solidFill>
                  <a:srgbClr val="2E0C11"/>
                </a:solidFill>
                <a:latin typeface="Trebuchet MS"/>
                <a:cs typeface="Trebuchet MS"/>
              </a:rPr>
              <a:t>aplikasi </a:t>
            </a:r>
            <a:r>
              <a:rPr dirty="0" sz="2100" spc="80">
                <a:solidFill>
                  <a:srgbClr val="2E0C11"/>
                </a:solidFill>
                <a:latin typeface="Trebuchet MS"/>
                <a:cs typeface="Trebuchet MS"/>
              </a:rPr>
              <a:t>tersebut.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41681" y="3907359"/>
            <a:ext cx="4033520" cy="12369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3345"/>
              </a:lnSpc>
              <a:spcBef>
                <a:spcPts val="100"/>
              </a:spcBef>
            </a:pPr>
            <a:r>
              <a:rPr dirty="0" sz="3200" spc="-40">
                <a:solidFill>
                  <a:srgbClr val="6D2932"/>
                </a:solidFill>
                <a:latin typeface="Trebuchet MS"/>
                <a:cs typeface="Trebuchet MS"/>
              </a:rPr>
              <a:t>Tahap</a:t>
            </a:r>
            <a:r>
              <a:rPr dirty="0" sz="3200" spc="-125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3200" spc="-20">
                <a:solidFill>
                  <a:srgbClr val="6D2932"/>
                </a:solidFill>
                <a:latin typeface="Trebuchet MS"/>
                <a:cs typeface="Trebuchet MS"/>
              </a:rPr>
              <a:t>audit</a:t>
            </a:r>
            <a:endParaRPr sz="3200">
              <a:latin typeface="Trebuchet MS"/>
              <a:cs typeface="Trebuchet MS"/>
            </a:endParaRPr>
          </a:p>
          <a:p>
            <a:pPr algn="ctr" marL="12700" marR="5080">
              <a:lnSpc>
                <a:spcPct val="74200"/>
              </a:lnSpc>
              <a:spcBef>
                <a:spcPts val="495"/>
              </a:spcBef>
            </a:pPr>
            <a:r>
              <a:rPr dirty="0" sz="3200" spc="-50">
                <a:solidFill>
                  <a:srgbClr val="6D2932"/>
                </a:solidFill>
                <a:latin typeface="Trebuchet MS"/>
                <a:cs typeface="Trebuchet MS"/>
              </a:rPr>
              <a:t>checking/pemeriksaan </a:t>
            </a:r>
            <a:r>
              <a:rPr dirty="0" sz="3200" spc="-10">
                <a:solidFill>
                  <a:srgbClr val="6D2932"/>
                </a:solidFill>
                <a:latin typeface="Trebuchet MS"/>
                <a:cs typeface="Trebuchet MS"/>
              </a:rPr>
              <a:t>lapangan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807998" y="5421804"/>
            <a:ext cx="4483735" cy="2540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31000"/>
              </a:lnSpc>
              <a:spcBef>
                <a:spcPts val="100"/>
              </a:spcBef>
            </a:pPr>
            <a:r>
              <a:rPr dirty="0" sz="2100" spc="155">
                <a:solidFill>
                  <a:srgbClr val="2E0C11"/>
                </a:solidFill>
                <a:latin typeface="Trebuchet MS"/>
                <a:cs typeface="Trebuchet MS"/>
              </a:rPr>
              <a:t>Apabila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00">
                <a:solidFill>
                  <a:srgbClr val="2E0C11"/>
                </a:solidFill>
                <a:latin typeface="Trebuchet MS"/>
                <a:cs typeface="Trebuchet MS"/>
              </a:rPr>
              <a:t>tahap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50">
                <a:solidFill>
                  <a:srgbClr val="2E0C11"/>
                </a:solidFill>
                <a:latin typeface="Trebuchet MS"/>
                <a:cs typeface="Trebuchet MS"/>
              </a:rPr>
              <a:t>pengecekan/desk </a:t>
            </a:r>
            <a:r>
              <a:rPr dirty="0" sz="2100" spc="130">
                <a:solidFill>
                  <a:srgbClr val="2E0C11"/>
                </a:solidFill>
                <a:latin typeface="Trebuchet MS"/>
                <a:cs typeface="Trebuchet MS"/>
              </a:rPr>
              <a:t>research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65">
                <a:solidFill>
                  <a:srgbClr val="2E0C11"/>
                </a:solidFill>
                <a:latin typeface="Trebuchet MS"/>
                <a:cs typeface="Trebuchet MS"/>
              </a:rPr>
              <a:t>checking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14">
                <a:solidFill>
                  <a:srgbClr val="2E0C11"/>
                </a:solidFill>
                <a:latin typeface="Trebuchet MS"/>
                <a:cs typeface="Trebuchet MS"/>
              </a:rPr>
              <a:t>hasilnya </a:t>
            </a:r>
            <a:r>
              <a:rPr dirty="0" sz="2100" spc="145">
                <a:solidFill>
                  <a:srgbClr val="2E0C11"/>
                </a:solidFill>
                <a:latin typeface="Trebuchet MS"/>
                <a:cs typeface="Trebuchet MS"/>
              </a:rPr>
              <a:t>cukup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75">
                <a:solidFill>
                  <a:srgbClr val="2E0C11"/>
                </a:solidFill>
                <a:latin typeface="Trebuchet MS"/>
                <a:cs typeface="Trebuchet MS"/>
              </a:rPr>
              <a:t>baik.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10">
                <a:solidFill>
                  <a:srgbClr val="2E0C11"/>
                </a:solidFill>
                <a:latin typeface="Trebuchet MS"/>
                <a:cs typeface="Trebuchet MS"/>
              </a:rPr>
              <a:t>maka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70">
                <a:solidFill>
                  <a:srgbClr val="2E0C11"/>
                </a:solidFill>
                <a:latin typeface="Trebuchet MS"/>
                <a:cs typeface="Trebuchet MS"/>
              </a:rPr>
              <a:t>proses </a:t>
            </a:r>
            <a:r>
              <a:rPr dirty="0" sz="2100" spc="155">
                <a:solidFill>
                  <a:srgbClr val="2E0C11"/>
                </a:solidFill>
                <a:latin typeface="Trebuchet MS"/>
                <a:cs typeface="Trebuchet MS"/>
              </a:rPr>
              <a:t>permohonan</a:t>
            </a:r>
            <a:r>
              <a:rPr dirty="0" sz="2100" spc="33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00">
                <a:solidFill>
                  <a:srgbClr val="2E0C11"/>
                </a:solidFill>
                <a:latin typeface="Trebuchet MS"/>
                <a:cs typeface="Trebuchet MS"/>
              </a:rPr>
              <a:t>dilanjutkan</a:t>
            </a:r>
            <a:r>
              <a:rPr dirty="0" sz="2100" spc="33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50">
                <a:solidFill>
                  <a:srgbClr val="2E0C11"/>
                </a:solidFill>
                <a:latin typeface="Trebuchet MS"/>
                <a:cs typeface="Trebuchet MS"/>
              </a:rPr>
              <a:t>dengan </a:t>
            </a:r>
            <a:r>
              <a:rPr dirty="0" sz="2100" spc="140">
                <a:solidFill>
                  <a:srgbClr val="2E0C11"/>
                </a:solidFill>
                <a:latin typeface="Trebuchet MS"/>
                <a:cs typeface="Trebuchet MS"/>
              </a:rPr>
              <a:t>pemeriksaan</a:t>
            </a:r>
            <a:r>
              <a:rPr dirty="0" sz="2100" spc="32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40">
                <a:solidFill>
                  <a:srgbClr val="2E0C11"/>
                </a:solidFill>
                <a:latin typeface="Trebuchet MS"/>
                <a:cs typeface="Trebuchet MS"/>
              </a:rPr>
              <a:t>lapangan</a:t>
            </a:r>
            <a:r>
              <a:rPr dirty="0" sz="2100" spc="32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65">
                <a:solidFill>
                  <a:srgbClr val="2E0C11"/>
                </a:solidFill>
                <a:latin typeface="Trebuchet MS"/>
                <a:cs typeface="Trebuchet MS"/>
              </a:rPr>
              <a:t>atau </a:t>
            </a:r>
            <a:r>
              <a:rPr dirty="0" sz="2100" spc="105">
                <a:solidFill>
                  <a:srgbClr val="2E0C11"/>
                </a:solidFill>
                <a:latin typeface="Trebuchet MS"/>
                <a:cs typeface="Trebuchet MS"/>
              </a:rPr>
              <a:t>audit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95">
                <a:solidFill>
                  <a:srgbClr val="2E0C11"/>
                </a:solidFill>
                <a:latin typeface="Trebuchet MS"/>
                <a:cs typeface="Trebuchet MS"/>
              </a:rPr>
              <a:t>ke</a:t>
            </a:r>
            <a:r>
              <a:rPr dirty="0" sz="2100" spc="32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40">
                <a:solidFill>
                  <a:srgbClr val="2E0C11"/>
                </a:solidFill>
                <a:latin typeface="Trebuchet MS"/>
                <a:cs typeface="Trebuchet MS"/>
              </a:rPr>
              <a:t>calon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100">
                <a:solidFill>
                  <a:srgbClr val="2E0C11"/>
                </a:solidFill>
                <a:latin typeface="Trebuchet MS"/>
                <a:cs typeface="Trebuchet MS"/>
              </a:rPr>
              <a:t>lessee.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15841775" y="395435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19" h="584835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5612932" y="3951111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20" h="584835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11518619" y="8149337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20" h="584834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16756719" y="2801770"/>
            <a:ext cx="502920" cy="584835"/>
          </a:xfrm>
          <a:custGeom>
            <a:avLst/>
            <a:gdLst/>
            <a:ahLst/>
            <a:cxnLst/>
            <a:rect l="l" t="t" r="r" b="b"/>
            <a:pathLst>
              <a:path w="502919" h="584835">
                <a:moveTo>
                  <a:pt x="251290" y="584820"/>
                </a:moveTo>
                <a:lnTo>
                  <a:pt x="0" y="438615"/>
                </a:lnTo>
                <a:lnTo>
                  <a:pt x="0" y="146205"/>
                </a:lnTo>
                <a:lnTo>
                  <a:pt x="251290" y="0"/>
                </a:lnTo>
                <a:lnTo>
                  <a:pt x="502580" y="146205"/>
                </a:lnTo>
                <a:lnTo>
                  <a:pt x="502580" y="438615"/>
                </a:lnTo>
                <a:lnTo>
                  <a:pt x="251290" y="584820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616325">
              <a:lnSpc>
                <a:spcPct val="100000"/>
              </a:lnSpc>
              <a:spcBef>
                <a:spcPts val="100"/>
              </a:spcBef>
            </a:pPr>
            <a:r>
              <a:rPr dirty="0" sz="8500" spc="509">
                <a:solidFill>
                  <a:srgbClr val="FFFFFF"/>
                </a:solidFill>
              </a:rPr>
              <a:t>SEW</a:t>
            </a:r>
            <a:r>
              <a:rPr dirty="0" sz="8500" spc="-80">
                <a:solidFill>
                  <a:srgbClr val="FFFFFF"/>
                </a:solidFill>
              </a:rPr>
              <a:t>A</a:t>
            </a:r>
            <a:r>
              <a:rPr dirty="0" sz="8500" spc="535">
                <a:solidFill>
                  <a:srgbClr val="FFFFFF"/>
                </a:solidFill>
              </a:rPr>
              <a:t> </a:t>
            </a:r>
            <a:r>
              <a:rPr dirty="0" sz="8500" spc="145">
                <a:solidFill>
                  <a:srgbClr val="FFFFFF"/>
                </a:solidFill>
              </a:rPr>
              <a:t>GUN</a:t>
            </a:r>
            <a:r>
              <a:rPr dirty="0" sz="8500" spc="-445">
                <a:solidFill>
                  <a:srgbClr val="FFFFFF"/>
                </a:solidFill>
              </a:rPr>
              <a:t>A</a:t>
            </a:r>
            <a:r>
              <a:rPr dirty="0" sz="8500" spc="540">
                <a:solidFill>
                  <a:srgbClr val="FFFFFF"/>
                </a:solidFill>
              </a:rPr>
              <a:t> </a:t>
            </a:r>
            <a:r>
              <a:rPr dirty="0" sz="8500" spc="409">
                <a:solidFill>
                  <a:srgbClr val="FFFFFF"/>
                </a:solidFill>
              </a:rPr>
              <a:t>USAH</a:t>
            </a:r>
            <a:r>
              <a:rPr dirty="0" sz="8500" spc="-180">
                <a:solidFill>
                  <a:srgbClr val="FFFFFF"/>
                </a:solidFill>
              </a:rPr>
              <a:t>A</a:t>
            </a:r>
            <a:endParaRPr sz="8500"/>
          </a:p>
          <a:p>
            <a:pPr marL="3616325" marR="637540">
              <a:lnSpc>
                <a:spcPct val="130600"/>
              </a:lnSpc>
              <a:spcBef>
                <a:spcPts val="1405"/>
              </a:spcBef>
            </a:pPr>
            <a:r>
              <a:rPr dirty="0" sz="2000" spc="180">
                <a:solidFill>
                  <a:srgbClr val="FFFFFF"/>
                </a:solidFill>
              </a:rPr>
              <a:t>Adapun</a:t>
            </a:r>
            <a:r>
              <a:rPr dirty="0" sz="2000" spc="305">
                <a:solidFill>
                  <a:srgbClr val="FFFFFF"/>
                </a:solidFill>
              </a:rPr>
              <a:t> </a:t>
            </a:r>
            <a:r>
              <a:rPr dirty="0" sz="2000" spc="140">
                <a:solidFill>
                  <a:srgbClr val="FFFFFF"/>
                </a:solidFill>
              </a:rPr>
              <a:t>mekanisme</a:t>
            </a:r>
            <a:r>
              <a:rPr dirty="0" sz="2000" spc="305">
                <a:solidFill>
                  <a:srgbClr val="FFFFFF"/>
                </a:solidFill>
              </a:rPr>
              <a:t> </a:t>
            </a:r>
            <a:r>
              <a:rPr dirty="0" sz="2000" spc="130">
                <a:solidFill>
                  <a:srgbClr val="FFFFFF"/>
                </a:solidFill>
              </a:rPr>
              <a:t>transaksi</a:t>
            </a:r>
            <a:r>
              <a:rPr dirty="0" sz="2000" spc="310">
                <a:solidFill>
                  <a:srgbClr val="FFFFFF"/>
                </a:solidFill>
              </a:rPr>
              <a:t> </a:t>
            </a:r>
            <a:r>
              <a:rPr dirty="0" sz="2000" spc="120">
                <a:solidFill>
                  <a:srgbClr val="FFFFFF"/>
                </a:solidFill>
              </a:rPr>
              <a:t>sewa</a:t>
            </a:r>
            <a:r>
              <a:rPr dirty="0" sz="2000" spc="305">
                <a:solidFill>
                  <a:srgbClr val="FFFFFF"/>
                </a:solidFill>
              </a:rPr>
              <a:t> </a:t>
            </a:r>
            <a:r>
              <a:rPr dirty="0" sz="2000" spc="155">
                <a:solidFill>
                  <a:srgbClr val="FFFFFF"/>
                </a:solidFill>
              </a:rPr>
              <a:t>guna</a:t>
            </a:r>
            <a:r>
              <a:rPr dirty="0" sz="2000" spc="310">
                <a:solidFill>
                  <a:srgbClr val="FFFFFF"/>
                </a:solidFill>
              </a:rPr>
              <a:t> </a:t>
            </a:r>
            <a:r>
              <a:rPr dirty="0" sz="2000" spc="130">
                <a:solidFill>
                  <a:srgbClr val="FFFFFF"/>
                </a:solidFill>
              </a:rPr>
              <a:t>usaha</a:t>
            </a:r>
            <a:r>
              <a:rPr dirty="0" sz="2000" spc="305">
                <a:solidFill>
                  <a:srgbClr val="FFFFFF"/>
                </a:solidFill>
              </a:rPr>
              <a:t> </a:t>
            </a:r>
            <a:r>
              <a:rPr dirty="0" sz="2000" spc="130">
                <a:solidFill>
                  <a:srgbClr val="FFFFFF"/>
                </a:solidFill>
              </a:rPr>
              <a:t>secara</a:t>
            </a:r>
            <a:r>
              <a:rPr dirty="0" sz="2000" spc="310">
                <a:solidFill>
                  <a:srgbClr val="FFFFFF"/>
                </a:solidFill>
              </a:rPr>
              <a:t> </a:t>
            </a:r>
            <a:r>
              <a:rPr dirty="0" sz="2000" spc="114">
                <a:solidFill>
                  <a:srgbClr val="FFFFFF"/>
                </a:solidFill>
              </a:rPr>
              <a:t>rinci</a:t>
            </a:r>
            <a:r>
              <a:rPr dirty="0" sz="2000" spc="305">
                <a:solidFill>
                  <a:srgbClr val="FFFFFF"/>
                </a:solidFill>
              </a:rPr>
              <a:t> </a:t>
            </a:r>
            <a:r>
              <a:rPr dirty="0" sz="2000" spc="114">
                <a:solidFill>
                  <a:srgbClr val="FFFFFF"/>
                </a:solidFill>
              </a:rPr>
              <a:t>dilakukan </a:t>
            </a:r>
            <a:r>
              <a:rPr dirty="0" sz="2000" spc="105">
                <a:solidFill>
                  <a:srgbClr val="FFFFFF"/>
                </a:solidFill>
              </a:rPr>
              <a:t>melalui</a:t>
            </a:r>
            <a:r>
              <a:rPr dirty="0" sz="2000" spc="305">
                <a:solidFill>
                  <a:srgbClr val="FFFFFF"/>
                </a:solidFill>
              </a:rPr>
              <a:t> </a:t>
            </a:r>
            <a:r>
              <a:rPr dirty="0" sz="2000" spc="110">
                <a:solidFill>
                  <a:srgbClr val="FFFFFF"/>
                </a:solidFill>
              </a:rPr>
              <a:t>tahapan</a:t>
            </a:r>
            <a:r>
              <a:rPr dirty="0" sz="2000" spc="310">
                <a:solidFill>
                  <a:srgbClr val="FFFFFF"/>
                </a:solidFill>
              </a:rPr>
              <a:t> </a:t>
            </a:r>
            <a:r>
              <a:rPr dirty="0" sz="2000" spc="160">
                <a:solidFill>
                  <a:srgbClr val="FFFFFF"/>
                </a:solidFill>
              </a:rPr>
              <a:t>sebagai</a:t>
            </a:r>
            <a:r>
              <a:rPr dirty="0" sz="2000" spc="310">
                <a:solidFill>
                  <a:srgbClr val="FFFFFF"/>
                </a:solidFill>
              </a:rPr>
              <a:t> </a:t>
            </a:r>
            <a:r>
              <a:rPr dirty="0" sz="2000" spc="75">
                <a:solidFill>
                  <a:srgbClr val="FFFFFF"/>
                </a:solidFill>
              </a:rPr>
              <a:t>berikut.</a:t>
            </a:r>
            <a:endParaRPr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63071" y="1701657"/>
            <a:ext cx="11894820" cy="1564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100" spc="-1075">
                <a:solidFill>
                  <a:srgbClr val="FFFFFF"/>
                </a:solidFill>
                <a:latin typeface="Trebuchet MS"/>
                <a:cs typeface="Trebuchet MS"/>
              </a:rPr>
              <a:t>Wajib</a:t>
            </a:r>
            <a:r>
              <a:rPr dirty="0" sz="10100" spc="-5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0100" spc="-765">
                <a:solidFill>
                  <a:srgbClr val="FFFFFF"/>
                </a:solidFill>
                <a:latin typeface="Trebuchet MS"/>
                <a:cs typeface="Trebuchet MS"/>
              </a:rPr>
              <a:t>Daftar</a:t>
            </a:r>
            <a:r>
              <a:rPr dirty="0" sz="10100" spc="-5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0100" spc="-850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endParaRPr sz="10100">
              <a:latin typeface="Trebuchet MS"/>
              <a:cs typeface="Trebuchet MS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16892" y="4496557"/>
            <a:ext cx="16254730" cy="2740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16399"/>
              </a:lnSpc>
              <a:spcBef>
                <a:spcPts val="100"/>
              </a:spcBef>
            </a:pPr>
            <a:r>
              <a:rPr dirty="0" sz="5100" spc="125">
                <a:solidFill>
                  <a:srgbClr val="FFFFFF"/>
                </a:solidFill>
                <a:latin typeface="Trebuchet MS"/>
                <a:cs typeface="Trebuchet MS"/>
              </a:rPr>
              <a:t>suatu</a:t>
            </a:r>
            <a:r>
              <a:rPr dirty="0" sz="5100" spc="2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5100" spc="55">
                <a:solidFill>
                  <a:srgbClr val="FFFFFF"/>
                </a:solidFill>
                <a:latin typeface="Trebuchet MS"/>
                <a:cs typeface="Trebuchet MS"/>
              </a:rPr>
              <a:t>kewajiban</a:t>
            </a:r>
            <a:r>
              <a:rPr dirty="0" sz="5100" spc="25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5100" spc="145">
                <a:solidFill>
                  <a:srgbClr val="FFFFFF"/>
                </a:solidFill>
                <a:latin typeface="Trebuchet MS"/>
                <a:cs typeface="Trebuchet MS"/>
              </a:rPr>
              <a:t>hukum</a:t>
            </a:r>
            <a:r>
              <a:rPr dirty="0" sz="5100" spc="25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5100" spc="220">
                <a:solidFill>
                  <a:srgbClr val="FFFFFF"/>
                </a:solidFill>
                <a:latin typeface="Trebuchet MS"/>
                <a:cs typeface="Trebuchet MS"/>
              </a:rPr>
              <a:t>bagi</a:t>
            </a:r>
            <a:r>
              <a:rPr dirty="0" sz="5100" spc="2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5100" spc="130">
                <a:solidFill>
                  <a:srgbClr val="FFFFFF"/>
                </a:solidFill>
                <a:latin typeface="Trebuchet MS"/>
                <a:cs typeface="Trebuchet MS"/>
              </a:rPr>
              <a:t>setiap</a:t>
            </a:r>
            <a:r>
              <a:rPr dirty="0" sz="5100" spc="25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5100" spc="130">
                <a:solidFill>
                  <a:srgbClr val="FFFFFF"/>
                </a:solidFill>
                <a:latin typeface="Trebuchet MS"/>
                <a:cs typeface="Trebuchet MS"/>
              </a:rPr>
              <a:t>perusahaan</a:t>
            </a:r>
            <a:r>
              <a:rPr dirty="0" sz="5100" spc="25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5100" spc="165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dirty="0" sz="5100" spc="145">
                <a:solidFill>
                  <a:srgbClr val="FFFFFF"/>
                </a:solidFill>
                <a:latin typeface="Trebuchet MS"/>
                <a:cs typeface="Trebuchet MS"/>
              </a:rPr>
              <a:t>berkedudukan</a:t>
            </a:r>
            <a:r>
              <a:rPr dirty="0" sz="5100" spc="2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5100" spc="145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dirty="0" sz="5100" spc="2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5100" spc="55">
                <a:solidFill>
                  <a:srgbClr val="FFFFFF"/>
                </a:solidFill>
                <a:latin typeface="Trebuchet MS"/>
                <a:cs typeface="Trebuchet MS"/>
              </a:rPr>
              <a:t>menjalankan</a:t>
            </a:r>
            <a:r>
              <a:rPr dirty="0" sz="5100" spc="2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5100" spc="125">
                <a:solidFill>
                  <a:srgbClr val="FFFFFF"/>
                </a:solidFill>
                <a:latin typeface="Trebuchet MS"/>
                <a:cs typeface="Trebuchet MS"/>
              </a:rPr>
              <a:t>usahanya</a:t>
            </a:r>
            <a:r>
              <a:rPr dirty="0" sz="5100" spc="2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5100" spc="170">
                <a:solidFill>
                  <a:srgbClr val="FFFFFF"/>
                </a:solidFill>
                <a:latin typeface="Trebuchet MS"/>
                <a:cs typeface="Trebuchet MS"/>
              </a:rPr>
              <a:t>di</a:t>
            </a:r>
            <a:r>
              <a:rPr dirty="0" sz="5100" spc="2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5100" spc="35">
                <a:solidFill>
                  <a:srgbClr val="FFFFFF"/>
                </a:solidFill>
                <a:latin typeface="Trebuchet MS"/>
                <a:cs typeface="Trebuchet MS"/>
              </a:rPr>
              <a:t>wilayah </a:t>
            </a:r>
            <a:r>
              <a:rPr dirty="0" sz="5100" spc="254">
                <a:solidFill>
                  <a:srgbClr val="FFFFFF"/>
                </a:solidFill>
                <a:latin typeface="Trebuchet MS"/>
                <a:cs typeface="Trebuchet MS"/>
              </a:rPr>
              <a:t>Indonesia</a:t>
            </a:r>
            <a:r>
              <a:rPr dirty="0" sz="5100" spc="2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5100" spc="105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dirty="0" sz="5100" spc="2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5100" spc="60">
                <a:solidFill>
                  <a:srgbClr val="FFFFFF"/>
                </a:solidFill>
                <a:latin typeface="Trebuchet MS"/>
                <a:cs typeface="Trebuchet MS"/>
              </a:rPr>
              <a:t>mendaftar</a:t>
            </a:r>
            <a:r>
              <a:rPr dirty="0" sz="5100" spc="2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5100" spc="170">
                <a:solidFill>
                  <a:srgbClr val="FFFFFF"/>
                </a:solidFill>
                <a:latin typeface="Trebuchet MS"/>
                <a:cs typeface="Trebuchet MS"/>
              </a:rPr>
              <a:t>di</a:t>
            </a:r>
            <a:r>
              <a:rPr dirty="0" sz="5100" spc="2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5100">
                <a:solidFill>
                  <a:srgbClr val="FFFFFF"/>
                </a:solidFill>
                <a:latin typeface="Trebuchet MS"/>
                <a:cs typeface="Trebuchet MS"/>
              </a:rPr>
              <a:t>daftar</a:t>
            </a:r>
            <a:r>
              <a:rPr dirty="0" sz="5100" spc="2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5100" spc="60">
                <a:solidFill>
                  <a:srgbClr val="FFFFFF"/>
                </a:solidFill>
                <a:latin typeface="Trebuchet MS"/>
                <a:cs typeface="Trebuchet MS"/>
              </a:rPr>
              <a:t>perusahaan.</a:t>
            </a:r>
            <a:endParaRPr sz="5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0" y="7688336"/>
            <a:ext cx="2360930" cy="2599055"/>
          </a:xfrm>
          <a:custGeom>
            <a:avLst/>
            <a:gdLst/>
            <a:ahLst/>
            <a:cxnLst/>
            <a:rect l="l" t="t" r="r" b="b"/>
            <a:pathLst>
              <a:path w="2360930" h="2599054">
                <a:moveTo>
                  <a:pt x="1941698" y="2598662"/>
                </a:moveTo>
                <a:lnTo>
                  <a:pt x="81110" y="2598662"/>
                </a:lnTo>
                <a:lnTo>
                  <a:pt x="0" y="2551470"/>
                </a:lnTo>
                <a:lnTo>
                  <a:pt x="0" y="588453"/>
                </a:lnTo>
                <a:lnTo>
                  <a:pt x="1011404" y="0"/>
                </a:lnTo>
                <a:lnTo>
                  <a:pt x="2360591" y="784981"/>
                </a:lnTo>
                <a:lnTo>
                  <a:pt x="2360591" y="2354943"/>
                </a:lnTo>
                <a:lnTo>
                  <a:pt x="1941698" y="2598662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5592950" y="0"/>
            <a:ext cx="2695575" cy="2967990"/>
          </a:xfrm>
          <a:custGeom>
            <a:avLst/>
            <a:gdLst/>
            <a:ahLst/>
            <a:cxnLst/>
            <a:rect l="l" t="t" r="r" b="b"/>
            <a:pathLst>
              <a:path w="2695575" h="2967990">
                <a:moveTo>
                  <a:pt x="1666349" y="2967725"/>
                </a:moveTo>
                <a:lnTo>
                  <a:pt x="0" y="1998212"/>
                </a:lnTo>
                <a:lnTo>
                  <a:pt x="0" y="59187"/>
                </a:lnTo>
                <a:lnTo>
                  <a:pt x="101728" y="0"/>
                </a:lnTo>
                <a:lnTo>
                  <a:pt x="2695049" y="0"/>
                </a:lnTo>
                <a:lnTo>
                  <a:pt x="2695049" y="2369208"/>
                </a:lnTo>
                <a:lnTo>
                  <a:pt x="1666349" y="2967725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7D8C3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768204"/>
            <a:ext cx="17897475" cy="7449184"/>
            <a:chOff x="0" y="768204"/>
            <a:chExt cx="17897475" cy="7449184"/>
          </a:xfrm>
        </p:grpSpPr>
        <p:sp>
          <p:nvSpPr>
            <p:cNvPr id="4" name="object 4" descr=""/>
            <p:cNvSpPr/>
            <p:nvPr/>
          </p:nvSpPr>
          <p:spPr>
            <a:xfrm>
              <a:off x="0" y="3230625"/>
              <a:ext cx="3770629" cy="4986655"/>
            </a:xfrm>
            <a:custGeom>
              <a:avLst/>
              <a:gdLst/>
              <a:ahLst/>
              <a:cxnLst/>
              <a:rect l="l" t="t" r="r" b="b"/>
              <a:pathLst>
                <a:path w="3770629" h="4986655">
                  <a:moveTo>
                    <a:pt x="1627781" y="4986575"/>
                  </a:moveTo>
                  <a:lnTo>
                    <a:pt x="0" y="4039502"/>
                  </a:lnTo>
                  <a:lnTo>
                    <a:pt x="0" y="947072"/>
                  </a:lnTo>
                  <a:lnTo>
                    <a:pt x="1627781" y="0"/>
                  </a:lnTo>
                  <a:lnTo>
                    <a:pt x="3770450" y="1246643"/>
                  </a:lnTo>
                  <a:lnTo>
                    <a:pt x="3770450" y="3739931"/>
                  </a:lnTo>
                  <a:lnTo>
                    <a:pt x="1627781" y="4986575"/>
                  </a:lnTo>
                  <a:close/>
                </a:path>
              </a:pathLst>
            </a:custGeom>
            <a:solidFill>
              <a:srgbClr val="6D2932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240245" y="4961407"/>
              <a:ext cx="4246245" cy="2752725"/>
            </a:xfrm>
            <a:custGeom>
              <a:avLst/>
              <a:gdLst/>
              <a:ahLst/>
              <a:cxnLst/>
              <a:rect l="l" t="t" r="r" b="b"/>
              <a:pathLst>
                <a:path w="4246245" h="2752725">
                  <a:moveTo>
                    <a:pt x="1576895" y="458736"/>
                  </a:moveTo>
                  <a:lnTo>
                    <a:pt x="788441" y="0"/>
                  </a:lnTo>
                  <a:lnTo>
                    <a:pt x="0" y="458736"/>
                  </a:lnTo>
                  <a:lnTo>
                    <a:pt x="0" y="1376197"/>
                  </a:lnTo>
                  <a:lnTo>
                    <a:pt x="788441" y="1834934"/>
                  </a:lnTo>
                  <a:lnTo>
                    <a:pt x="1576895" y="1376197"/>
                  </a:lnTo>
                  <a:lnTo>
                    <a:pt x="1576895" y="458736"/>
                  </a:lnTo>
                  <a:close/>
                </a:path>
                <a:path w="4246245" h="2752725">
                  <a:moveTo>
                    <a:pt x="4245635" y="1376197"/>
                  </a:moveTo>
                  <a:lnTo>
                    <a:pt x="3457194" y="917473"/>
                  </a:lnTo>
                  <a:lnTo>
                    <a:pt x="2668740" y="1376197"/>
                  </a:lnTo>
                  <a:lnTo>
                    <a:pt x="2668740" y="2293670"/>
                  </a:lnTo>
                  <a:lnTo>
                    <a:pt x="3457194" y="2752407"/>
                  </a:lnTo>
                  <a:lnTo>
                    <a:pt x="4245635" y="2293670"/>
                  </a:lnTo>
                  <a:lnTo>
                    <a:pt x="4245635" y="1376197"/>
                  </a:lnTo>
                  <a:close/>
                </a:path>
              </a:pathLst>
            </a:custGeom>
            <a:solidFill>
              <a:srgbClr val="8E3C46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9337" y="1558932"/>
              <a:ext cx="16826718" cy="4395551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6322955" y="768209"/>
              <a:ext cx="1574800" cy="1485265"/>
            </a:xfrm>
            <a:custGeom>
              <a:avLst/>
              <a:gdLst/>
              <a:ahLst/>
              <a:cxnLst/>
              <a:rect l="l" t="t" r="r" b="b"/>
              <a:pathLst>
                <a:path w="1574800" h="1485264">
                  <a:moveTo>
                    <a:pt x="1574393" y="371233"/>
                  </a:moveTo>
                  <a:lnTo>
                    <a:pt x="936332" y="0"/>
                  </a:lnTo>
                  <a:lnTo>
                    <a:pt x="596569" y="197688"/>
                  </a:lnTo>
                  <a:lnTo>
                    <a:pt x="596569" y="173545"/>
                  </a:lnTo>
                  <a:lnTo>
                    <a:pt x="298284" y="0"/>
                  </a:lnTo>
                  <a:lnTo>
                    <a:pt x="0" y="173545"/>
                  </a:lnTo>
                  <a:lnTo>
                    <a:pt x="0" y="520649"/>
                  </a:lnTo>
                  <a:lnTo>
                    <a:pt x="298284" y="694194"/>
                  </a:lnTo>
                  <a:lnTo>
                    <a:pt x="298284" y="1113688"/>
                  </a:lnTo>
                  <a:lnTo>
                    <a:pt x="936332" y="1484922"/>
                  </a:lnTo>
                  <a:lnTo>
                    <a:pt x="1574393" y="1113688"/>
                  </a:lnTo>
                  <a:lnTo>
                    <a:pt x="1574393" y="371233"/>
                  </a:lnTo>
                  <a:close/>
                </a:path>
              </a:pathLst>
            </a:custGeom>
            <a:solidFill>
              <a:srgbClr val="8E3C46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5345387" y="9258300"/>
            <a:ext cx="596900" cy="694690"/>
          </a:xfrm>
          <a:custGeom>
            <a:avLst/>
            <a:gdLst/>
            <a:ahLst/>
            <a:cxnLst/>
            <a:rect l="l" t="t" r="r" b="b"/>
            <a:pathLst>
              <a:path w="596900" h="694690">
                <a:moveTo>
                  <a:pt x="298286" y="694193"/>
                </a:moveTo>
                <a:lnTo>
                  <a:pt x="0" y="520645"/>
                </a:lnTo>
                <a:lnTo>
                  <a:pt x="0" y="173548"/>
                </a:lnTo>
                <a:lnTo>
                  <a:pt x="298286" y="0"/>
                </a:lnTo>
                <a:lnTo>
                  <a:pt x="596572" y="173548"/>
                </a:lnTo>
                <a:lnTo>
                  <a:pt x="596572" y="520645"/>
                </a:lnTo>
                <a:lnTo>
                  <a:pt x="298286" y="694193"/>
                </a:lnTo>
                <a:close/>
              </a:path>
            </a:pathLst>
          </a:custGeom>
          <a:solidFill>
            <a:srgbClr val="8E3C4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2301400" y="6827640"/>
            <a:ext cx="3551554" cy="5187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200">
                <a:solidFill>
                  <a:srgbClr val="6D2932"/>
                </a:solidFill>
                <a:latin typeface="Trebuchet MS"/>
                <a:cs typeface="Trebuchet MS"/>
              </a:rPr>
              <a:t>Fungsi</a:t>
            </a:r>
            <a:r>
              <a:rPr dirty="0" sz="3200" spc="165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3200">
                <a:solidFill>
                  <a:srgbClr val="6D2932"/>
                </a:solidFill>
                <a:latin typeface="Trebuchet MS"/>
                <a:cs typeface="Trebuchet MS"/>
              </a:rPr>
              <a:t>Kartu</a:t>
            </a:r>
            <a:r>
              <a:rPr dirty="0" sz="3200" spc="165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3200" spc="-10">
                <a:solidFill>
                  <a:srgbClr val="6D2932"/>
                </a:solidFill>
                <a:latin typeface="Trebuchet MS"/>
                <a:cs typeface="Trebuchet MS"/>
              </a:rPr>
              <a:t>Kredit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15876057" y="2786232"/>
            <a:ext cx="2412365" cy="4704080"/>
          </a:xfrm>
          <a:custGeom>
            <a:avLst/>
            <a:gdLst/>
            <a:ahLst/>
            <a:cxnLst/>
            <a:rect l="l" t="t" r="r" b="b"/>
            <a:pathLst>
              <a:path w="2412365" h="4704080">
                <a:moveTo>
                  <a:pt x="2411942" y="4476724"/>
                </a:moveTo>
                <a:lnTo>
                  <a:pt x="2021295" y="4704010"/>
                </a:lnTo>
                <a:lnTo>
                  <a:pt x="0" y="3528007"/>
                </a:lnTo>
                <a:lnTo>
                  <a:pt x="27" y="1176002"/>
                </a:lnTo>
                <a:lnTo>
                  <a:pt x="2021295" y="0"/>
                </a:lnTo>
                <a:lnTo>
                  <a:pt x="2411942" y="227285"/>
                </a:lnTo>
              </a:path>
            </a:pathLst>
          </a:custGeom>
          <a:ln w="76199">
            <a:solidFill>
              <a:srgbClr val="8E3C4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6577709" y="6827640"/>
            <a:ext cx="3736340" cy="5187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200">
                <a:solidFill>
                  <a:srgbClr val="6D2932"/>
                </a:solidFill>
                <a:latin typeface="Trebuchet MS"/>
                <a:cs typeface="Trebuchet MS"/>
              </a:rPr>
              <a:t>Definisi</a:t>
            </a:r>
            <a:r>
              <a:rPr dirty="0" sz="3200" spc="40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3200">
                <a:solidFill>
                  <a:srgbClr val="6D2932"/>
                </a:solidFill>
                <a:latin typeface="Trebuchet MS"/>
                <a:cs typeface="Trebuchet MS"/>
              </a:rPr>
              <a:t>Kartu</a:t>
            </a:r>
            <a:r>
              <a:rPr dirty="0" sz="3200" spc="40">
                <a:solidFill>
                  <a:srgbClr val="6D2932"/>
                </a:solidFill>
                <a:latin typeface="Trebuchet MS"/>
                <a:cs typeface="Trebuchet MS"/>
              </a:rPr>
              <a:t> </a:t>
            </a:r>
            <a:r>
              <a:rPr dirty="0" sz="3200" spc="-10">
                <a:solidFill>
                  <a:srgbClr val="6D2932"/>
                </a:solidFill>
                <a:latin typeface="Trebuchet MS"/>
                <a:cs typeface="Trebuchet MS"/>
              </a:rPr>
              <a:t>Kredit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577709" y="7965895"/>
            <a:ext cx="175133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130">
                <a:solidFill>
                  <a:srgbClr val="2E0C11"/>
                </a:solidFill>
                <a:latin typeface="Trebuchet MS"/>
                <a:cs typeface="Trebuchet MS"/>
              </a:rPr>
              <a:t>pembayaran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577709" y="7424837"/>
            <a:ext cx="3034665" cy="901700"/>
          </a:xfrm>
          <a:prstGeom prst="rect">
            <a:avLst/>
          </a:prstGeom>
        </p:spPr>
        <p:txBody>
          <a:bodyPr wrap="square" lIns="0" tIns="11557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910"/>
              </a:spcBef>
              <a:tabLst>
                <a:tab pos="1007744" algn="l"/>
                <a:tab pos="2078989" algn="l"/>
              </a:tabLst>
            </a:pPr>
            <a:r>
              <a:rPr dirty="0" sz="2200" spc="145">
                <a:solidFill>
                  <a:srgbClr val="2E0C11"/>
                </a:solidFill>
                <a:latin typeface="Trebuchet MS"/>
                <a:cs typeface="Trebuchet MS"/>
              </a:rPr>
              <a:t>Kartu</a:t>
            </a:r>
            <a:r>
              <a:rPr dirty="0" sz="22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200" spc="110">
                <a:solidFill>
                  <a:srgbClr val="2E0C11"/>
                </a:solidFill>
                <a:latin typeface="Trebuchet MS"/>
                <a:cs typeface="Trebuchet MS"/>
              </a:rPr>
              <a:t>kredit</a:t>
            </a:r>
            <a:r>
              <a:rPr dirty="0" sz="22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200" spc="114">
                <a:solidFill>
                  <a:srgbClr val="2E0C11"/>
                </a:solidFill>
                <a:latin typeface="Trebuchet MS"/>
                <a:cs typeface="Trebuchet MS"/>
              </a:rPr>
              <a:t>adalah</a:t>
            </a:r>
            <a:endParaRPr sz="2200">
              <a:latin typeface="Trebuchet MS"/>
              <a:cs typeface="Trebuchet MS"/>
            </a:endParaRPr>
          </a:p>
          <a:p>
            <a:pPr algn="r" marR="23495">
              <a:lnSpc>
                <a:spcPct val="100000"/>
              </a:lnSpc>
              <a:spcBef>
                <a:spcPts val="810"/>
              </a:spcBef>
            </a:pPr>
            <a:r>
              <a:rPr dirty="0" sz="2200" spc="140">
                <a:solidFill>
                  <a:srgbClr val="2E0C11"/>
                </a:solidFill>
                <a:latin typeface="Trebuchet MS"/>
                <a:cs typeface="Trebuchet MS"/>
              </a:rPr>
              <a:t>secara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812259" y="7424837"/>
            <a:ext cx="1708785" cy="901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7950" marR="5080" indent="-95885">
              <a:lnSpc>
                <a:spcPct val="130700"/>
              </a:lnSpc>
              <a:spcBef>
                <a:spcPts val="100"/>
              </a:spcBef>
              <a:tabLst>
                <a:tab pos="972819" algn="l"/>
                <a:tab pos="1167130" algn="l"/>
              </a:tabLst>
            </a:pPr>
            <a:r>
              <a:rPr dirty="0" sz="2200" spc="114">
                <a:solidFill>
                  <a:srgbClr val="2E0C11"/>
                </a:solidFill>
                <a:latin typeface="Trebuchet MS"/>
                <a:cs typeface="Trebuchet MS"/>
              </a:rPr>
              <a:t>adalah</a:t>
            </a:r>
            <a:r>
              <a:rPr dirty="0" sz="2200">
                <a:solidFill>
                  <a:srgbClr val="2E0C11"/>
                </a:solidFill>
                <a:latin typeface="Trebuchet MS"/>
                <a:cs typeface="Trebuchet MS"/>
              </a:rPr>
              <a:t>		</a:t>
            </a:r>
            <a:r>
              <a:rPr dirty="0" sz="2200" spc="55">
                <a:solidFill>
                  <a:srgbClr val="2E0C11"/>
                </a:solidFill>
                <a:latin typeface="Trebuchet MS"/>
                <a:cs typeface="Trebuchet MS"/>
              </a:rPr>
              <a:t>alat </a:t>
            </a:r>
            <a:r>
              <a:rPr dirty="0" sz="2200" spc="150">
                <a:solidFill>
                  <a:srgbClr val="2E0C11"/>
                </a:solidFill>
                <a:latin typeface="Trebuchet MS"/>
                <a:cs typeface="Trebuchet MS"/>
              </a:rPr>
              <a:t>non</a:t>
            </a:r>
            <a:r>
              <a:rPr dirty="0" sz="22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200" spc="105">
                <a:solidFill>
                  <a:srgbClr val="2E0C11"/>
                </a:solidFill>
                <a:latin typeface="Trebuchet MS"/>
                <a:cs typeface="Trebuchet MS"/>
              </a:rPr>
              <a:t>tunai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577709" y="8301136"/>
            <a:ext cx="4943475" cy="901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0700"/>
              </a:lnSpc>
              <a:spcBef>
                <a:spcPts val="100"/>
              </a:spcBef>
              <a:tabLst>
                <a:tab pos="1223010" algn="l"/>
                <a:tab pos="3367404" algn="l"/>
                <a:tab pos="4265930" algn="l"/>
              </a:tabLst>
            </a:pPr>
            <a:r>
              <a:rPr dirty="0" sz="2200" spc="170">
                <a:solidFill>
                  <a:srgbClr val="2E0C11"/>
                </a:solidFill>
                <a:latin typeface="Trebuchet MS"/>
                <a:cs typeface="Trebuchet MS"/>
              </a:rPr>
              <a:t>dengan</a:t>
            </a:r>
            <a:r>
              <a:rPr dirty="0" sz="22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200" spc="170">
                <a:solidFill>
                  <a:srgbClr val="2E0C11"/>
                </a:solidFill>
                <a:latin typeface="Trebuchet MS"/>
                <a:cs typeface="Trebuchet MS"/>
              </a:rPr>
              <a:t>menggunakan</a:t>
            </a:r>
            <a:r>
              <a:rPr dirty="0" sz="22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200" spc="90">
                <a:solidFill>
                  <a:srgbClr val="2E0C11"/>
                </a:solidFill>
                <a:latin typeface="Trebuchet MS"/>
                <a:cs typeface="Trebuchet MS"/>
              </a:rPr>
              <a:t>kartu</a:t>
            </a:r>
            <a:r>
              <a:rPr dirty="0" sz="22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200" spc="140">
                <a:solidFill>
                  <a:srgbClr val="2E0C11"/>
                </a:solidFill>
                <a:latin typeface="Trebuchet MS"/>
                <a:cs typeface="Trebuchet MS"/>
              </a:rPr>
              <a:t>yang </a:t>
            </a:r>
            <a:r>
              <a:rPr dirty="0" sz="2200" spc="130">
                <a:solidFill>
                  <a:srgbClr val="2E0C11"/>
                </a:solidFill>
                <a:latin typeface="Trebuchet MS"/>
                <a:cs typeface="Trebuchet MS"/>
              </a:rPr>
              <a:t>diterbitkan</a:t>
            </a:r>
            <a:r>
              <a:rPr dirty="0" sz="2200" spc="34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200" spc="140">
                <a:solidFill>
                  <a:srgbClr val="2E0C11"/>
                </a:solidFill>
                <a:latin typeface="Trebuchet MS"/>
                <a:cs typeface="Trebuchet MS"/>
              </a:rPr>
              <a:t>oleh</a:t>
            </a:r>
            <a:r>
              <a:rPr dirty="0" sz="2200" spc="34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200" spc="70">
                <a:solidFill>
                  <a:srgbClr val="2E0C11"/>
                </a:solidFill>
                <a:latin typeface="Trebuchet MS"/>
                <a:cs typeface="Trebuchet MS"/>
              </a:rPr>
              <a:t>bank.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301400" y="7534214"/>
            <a:ext cx="4617720" cy="3448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59535" algn="l"/>
                <a:tab pos="2120900" algn="l"/>
                <a:tab pos="4022725" algn="l"/>
              </a:tabLst>
            </a:pPr>
            <a:r>
              <a:rPr dirty="0" sz="2100" spc="175">
                <a:solidFill>
                  <a:srgbClr val="2E0C11"/>
                </a:solidFill>
                <a:latin typeface="Trebuchet MS"/>
                <a:cs typeface="Trebuchet MS"/>
              </a:rPr>
              <a:t>Sebagai</a:t>
            </a:r>
            <a:r>
              <a:rPr dirty="0" sz="21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100" spc="40">
                <a:solidFill>
                  <a:srgbClr val="2E0C11"/>
                </a:solidFill>
                <a:latin typeface="Trebuchet MS"/>
                <a:cs typeface="Trebuchet MS"/>
              </a:rPr>
              <a:t>alat</a:t>
            </a:r>
            <a:r>
              <a:rPr dirty="0" sz="21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100" spc="114">
                <a:solidFill>
                  <a:srgbClr val="2E0C11"/>
                </a:solidFill>
                <a:latin typeface="Trebuchet MS"/>
                <a:cs typeface="Trebuchet MS"/>
              </a:rPr>
              <a:t>pembayaran</a:t>
            </a:r>
            <a:r>
              <a:rPr dirty="0" sz="21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100" spc="65">
                <a:solidFill>
                  <a:srgbClr val="2E0C11"/>
                </a:solidFill>
                <a:latin typeface="Trebuchet MS"/>
                <a:cs typeface="Trebuchet MS"/>
              </a:rPr>
              <a:t>atau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301400" y="7853454"/>
            <a:ext cx="4617720" cy="863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1000"/>
              </a:lnSpc>
              <a:spcBef>
                <a:spcPts val="100"/>
              </a:spcBef>
              <a:tabLst>
                <a:tab pos="744855" algn="l"/>
                <a:tab pos="1395730" algn="l"/>
                <a:tab pos="2400300" algn="l"/>
                <a:tab pos="2748280" algn="l"/>
                <a:tab pos="3617595" algn="l"/>
                <a:tab pos="3961765" algn="l"/>
              </a:tabLst>
            </a:pPr>
            <a:r>
              <a:rPr dirty="0" sz="2100" spc="125">
                <a:solidFill>
                  <a:srgbClr val="2E0C11"/>
                </a:solidFill>
                <a:latin typeface="Trebuchet MS"/>
                <a:cs typeface="Trebuchet MS"/>
              </a:rPr>
              <a:t>transaksi</a:t>
            </a:r>
            <a:r>
              <a:rPr dirty="0" sz="21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100" spc="130">
                <a:solidFill>
                  <a:srgbClr val="2E0C11"/>
                </a:solidFill>
                <a:latin typeface="Trebuchet MS"/>
                <a:cs typeface="Trebuchet MS"/>
              </a:rPr>
              <a:t>online</a:t>
            </a:r>
            <a:r>
              <a:rPr dirty="0" sz="21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100" spc="125">
                <a:solidFill>
                  <a:srgbClr val="2E0C11"/>
                </a:solidFill>
                <a:latin typeface="Trebuchet MS"/>
                <a:cs typeface="Trebuchet MS"/>
              </a:rPr>
              <a:t>maupun</a:t>
            </a:r>
            <a:r>
              <a:rPr dirty="0" sz="21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100" spc="80">
                <a:solidFill>
                  <a:srgbClr val="2E0C11"/>
                </a:solidFill>
                <a:latin typeface="Trebuchet MS"/>
                <a:cs typeface="Trebuchet MS"/>
              </a:rPr>
              <a:t>offline. </a:t>
            </a:r>
            <a:r>
              <a:rPr dirty="0" sz="2100" spc="155">
                <a:solidFill>
                  <a:srgbClr val="2E0C11"/>
                </a:solidFill>
                <a:latin typeface="Trebuchet MS"/>
                <a:cs typeface="Trebuchet MS"/>
              </a:rPr>
              <a:t>Bisa</a:t>
            </a:r>
            <a:r>
              <a:rPr dirty="0" sz="21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100" spc="110">
                <a:solidFill>
                  <a:srgbClr val="2E0C11"/>
                </a:solidFill>
                <a:latin typeface="Trebuchet MS"/>
                <a:cs typeface="Trebuchet MS"/>
              </a:rPr>
              <a:t>dimanfaatkan</a:t>
            </a:r>
            <a:r>
              <a:rPr dirty="0" sz="21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100" spc="155">
                <a:solidFill>
                  <a:srgbClr val="2E0C11"/>
                </a:solidFill>
                <a:latin typeface="Trebuchet MS"/>
                <a:cs typeface="Trebuchet MS"/>
              </a:rPr>
              <a:t>sebagai</a:t>
            </a:r>
            <a:r>
              <a:rPr dirty="0" sz="21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100" spc="100">
                <a:solidFill>
                  <a:srgbClr val="2E0C11"/>
                </a:solidFill>
                <a:latin typeface="Trebuchet MS"/>
                <a:cs typeface="Trebuchet MS"/>
              </a:rPr>
              <a:t>dana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301400" y="8691654"/>
            <a:ext cx="4617720" cy="863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1000"/>
              </a:lnSpc>
              <a:spcBef>
                <a:spcPts val="100"/>
              </a:spcBef>
              <a:tabLst>
                <a:tab pos="1717039" algn="l"/>
                <a:tab pos="2839085" algn="l"/>
                <a:tab pos="3609340" algn="l"/>
              </a:tabLst>
            </a:pPr>
            <a:r>
              <a:rPr dirty="0" sz="2100" spc="135">
                <a:solidFill>
                  <a:srgbClr val="2E0C11"/>
                </a:solidFill>
                <a:latin typeface="Trebuchet MS"/>
                <a:cs typeface="Trebuchet MS"/>
              </a:rPr>
              <a:t>emergency</a:t>
            </a:r>
            <a:r>
              <a:rPr dirty="0" sz="21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100" spc="100">
                <a:solidFill>
                  <a:srgbClr val="2E0C11"/>
                </a:solidFill>
                <a:latin typeface="Trebuchet MS"/>
                <a:cs typeface="Trebuchet MS"/>
              </a:rPr>
              <a:t>karena</a:t>
            </a:r>
            <a:r>
              <a:rPr dirty="0" sz="21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100" spc="125">
                <a:solidFill>
                  <a:srgbClr val="2E0C11"/>
                </a:solidFill>
                <a:latin typeface="Trebuchet MS"/>
                <a:cs typeface="Trebuchet MS"/>
              </a:rPr>
              <a:t>bisa</a:t>
            </a:r>
            <a:r>
              <a:rPr dirty="0" sz="2100">
                <a:solidFill>
                  <a:srgbClr val="2E0C11"/>
                </a:solidFill>
                <a:latin typeface="Trebuchet MS"/>
                <a:cs typeface="Trebuchet MS"/>
              </a:rPr>
              <a:t>	</a:t>
            </a:r>
            <a:r>
              <a:rPr dirty="0" sz="2100" spc="125">
                <a:solidFill>
                  <a:srgbClr val="2E0C11"/>
                </a:solidFill>
                <a:latin typeface="Trebuchet MS"/>
                <a:cs typeface="Trebuchet MS"/>
              </a:rPr>
              <a:t>dipakai kapan</a:t>
            </a:r>
            <a:r>
              <a:rPr dirty="0" sz="2100" spc="315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2100" spc="-20">
                <a:solidFill>
                  <a:srgbClr val="2E0C11"/>
                </a:solidFill>
                <a:latin typeface="Trebuchet MS"/>
                <a:cs typeface="Trebuchet MS"/>
              </a:rPr>
              <a:t>saja.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66637" y="6805759"/>
            <a:ext cx="3652520" cy="2408555"/>
          </a:xfrm>
          <a:prstGeom prst="rect">
            <a:avLst/>
          </a:prstGeom>
        </p:spPr>
        <p:txBody>
          <a:bodyPr wrap="square" lIns="0" tIns="351790" rIns="0" bIns="0" rtlCol="0" vert="horz">
            <a:spAutoFit/>
          </a:bodyPr>
          <a:lstStyle/>
          <a:p>
            <a:pPr marL="12700" marR="5080">
              <a:lnSpc>
                <a:spcPct val="75300"/>
              </a:lnSpc>
              <a:spcBef>
                <a:spcPts val="2770"/>
              </a:spcBef>
            </a:pPr>
            <a:r>
              <a:rPr dirty="0" sz="8900" spc="185">
                <a:solidFill>
                  <a:srgbClr val="2E0C11"/>
                </a:solidFill>
                <a:latin typeface="Trebuchet MS"/>
                <a:cs typeface="Trebuchet MS"/>
              </a:rPr>
              <a:t>KART</a:t>
            </a:r>
            <a:r>
              <a:rPr dirty="0" sz="8900" spc="-440">
                <a:solidFill>
                  <a:srgbClr val="2E0C11"/>
                </a:solidFill>
                <a:latin typeface="Trebuchet MS"/>
                <a:cs typeface="Trebuchet MS"/>
              </a:rPr>
              <a:t>U</a:t>
            </a:r>
            <a:r>
              <a:rPr dirty="0" sz="8900" spc="60">
                <a:solidFill>
                  <a:srgbClr val="2E0C11"/>
                </a:solidFill>
                <a:latin typeface="Trebuchet MS"/>
                <a:cs typeface="Trebuchet MS"/>
              </a:rPr>
              <a:t> </a:t>
            </a:r>
            <a:r>
              <a:rPr dirty="0" sz="8900" spc="90">
                <a:solidFill>
                  <a:srgbClr val="2E0C11"/>
                </a:solidFill>
                <a:latin typeface="Trebuchet MS"/>
                <a:cs typeface="Trebuchet MS"/>
              </a:rPr>
              <a:t>KREDI</a:t>
            </a:r>
            <a:r>
              <a:rPr dirty="0" sz="8900" spc="-535">
                <a:solidFill>
                  <a:srgbClr val="2E0C11"/>
                </a:solidFill>
                <a:latin typeface="Trebuchet MS"/>
                <a:cs typeface="Trebuchet MS"/>
              </a:rPr>
              <a:t>T</a:t>
            </a:r>
            <a:endParaRPr sz="8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Adinda Lutfia</dc:creator>
  <cp:keywords>DAGlRci02N4,BAF2rXa-oXY,0</cp:keywords>
  <dc:title>Maroon and Red Modern Sales Report Presentation</dc:title>
  <dcterms:created xsi:type="dcterms:W3CDTF">2025-04-21T23:57:02Z</dcterms:created>
  <dcterms:modified xsi:type="dcterms:W3CDTF">2025-04-21T23:57:02Z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2025-04-21T00:00:00Z</vt:filetime>
  </property>
  <property fmtid="{D5CDD505-2E9C-101B-9397-08002B2CF9AE}" pid="3" name="Creator">
    <vt:lpwstr>Canva</vt:lpwstr>
  </property>
  <property fmtid="{D5CDD505-2E9C-101B-9397-08002B2CF9AE}" pid="4" name="LastSaved">
    <vt:filetime>2025-04-21T00:00:00Z</vt:filetime>
  </property>
  <property fmtid="{D5CDD505-2E9C-101B-9397-08002B2CF9AE}" pid="5" name="Producer">
    <vt:lpwstr>Canva</vt:lpwstr>
  </property>
</Properties>
</file>