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34" r:id="rId4"/>
    <p:sldId id="323" r:id="rId5"/>
    <p:sldId id="322" r:id="rId6"/>
    <p:sldId id="337" r:id="rId7"/>
    <p:sldId id="335" r:id="rId8"/>
    <p:sldId id="336" r:id="rId9"/>
    <p:sldId id="338" r:id="rId10"/>
    <p:sldId id="33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7" autoAdjust="0"/>
    <p:restoredTop sz="94565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Sah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Legalitas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 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B46D5BC-2630-8F52-08C7-F83CFAB40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568952" cy="4752528"/>
          </a:xfrm>
        </p:spPr>
        <p:txBody>
          <a:bodyPr>
            <a:normAutofit/>
          </a:bodyPr>
          <a:lstStyle/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END </a:t>
            </a:r>
          </a:p>
          <a:p>
            <a:r>
              <a:rPr lang="en-US" sz="4000" dirty="0">
                <a:solidFill>
                  <a:schemeClr val="tx1"/>
                </a:solidFill>
              </a:rPr>
              <a:t>THANK YOU</a:t>
            </a:r>
          </a:p>
          <a:p>
            <a:r>
              <a:rPr lang="en-US" sz="4000" dirty="0">
                <a:solidFill>
                  <a:schemeClr val="tx1"/>
                </a:solidFill>
              </a:rPr>
              <a:t>Culpae </a:t>
            </a:r>
            <a:r>
              <a:rPr lang="en-US" sz="4000" dirty="0" err="1">
                <a:solidFill>
                  <a:schemeClr val="tx1"/>
                </a:solidFill>
              </a:rPr>
              <a:t>Poena</a:t>
            </a:r>
            <a:r>
              <a:rPr lang="en-US" sz="4000" dirty="0">
                <a:solidFill>
                  <a:schemeClr val="tx1"/>
                </a:solidFill>
              </a:rPr>
              <a:t> Par Esto</a:t>
            </a:r>
          </a:p>
        </p:txBody>
      </p:sp>
    </p:spTree>
    <p:extLst>
      <p:ext uri="{BB962C8B-B14F-4D97-AF65-F5344CB8AC3E}">
        <p14:creationId xmlns:p14="http://schemas.microsoft.com/office/powerpoint/2010/main" val="170467649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v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Persegi Lengkung 1">
            <a:extLst>
              <a:ext uri="{FF2B5EF4-FFF2-40B4-BE49-F238E27FC236}">
                <a16:creationId xmlns:a16="http://schemas.microsoft.com/office/drawing/2014/main" id="{420AE48D-7881-6DB0-58C6-76E77FB02C62}"/>
              </a:ext>
            </a:extLst>
          </p:cNvPr>
          <p:cNvSpPr/>
          <p:nvPr/>
        </p:nvSpPr>
        <p:spPr>
          <a:xfrm>
            <a:off x="827584" y="116632"/>
            <a:ext cx="7709168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UNSUR-UNSUR KONTRAK/PERJANJIAN </a:t>
            </a:r>
          </a:p>
        </p:txBody>
      </p:sp>
      <p:sp>
        <p:nvSpPr>
          <p:cNvPr id="7" name="Persegi Lengkung 6">
            <a:extLst>
              <a:ext uri="{FF2B5EF4-FFF2-40B4-BE49-F238E27FC236}">
                <a16:creationId xmlns:a16="http://schemas.microsoft.com/office/drawing/2014/main" id="{9E3F4461-63CA-B5DF-D2DD-358481ED2D26}"/>
              </a:ext>
            </a:extLst>
          </p:cNvPr>
          <p:cNvSpPr/>
          <p:nvPr/>
        </p:nvSpPr>
        <p:spPr>
          <a:xfrm>
            <a:off x="243936" y="1860063"/>
            <a:ext cx="2664296" cy="1143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Adanya kaidah hukum:  </a:t>
            </a:r>
          </a:p>
        </p:txBody>
      </p:sp>
      <p:cxnSp>
        <p:nvCxnSpPr>
          <p:cNvPr id="9" name="Konektor Siku 8">
            <a:extLst>
              <a:ext uri="{FF2B5EF4-FFF2-40B4-BE49-F238E27FC236}">
                <a16:creationId xmlns:a16="http://schemas.microsoft.com/office/drawing/2014/main" id="{F6EDEF3A-E537-4605-5D46-3A31A4902A22}"/>
              </a:ext>
            </a:extLst>
          </p:cNvPr>
          <p:cNvCxnSpPr>
            <a:stCxn id="7" idx="3"/>
          </p:cNvCxnSpPr>
          <p:nvPr/>
        </p:nvCxnSpPr>
        <p:spPr>
          <a:xfrm flipV="1">
            <a:off x="2908232" y="1860063"/>
            <a:ext cx="2592288" cy="5715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Konektor Lurus 12">
            <a:extLst>
              <a:ext uri="{FF2B5EF4-FFF2-40B4-BE49-F238E27FC236}">
                <a16:creationId xmlns:a16="http://schemas.microsoft.com/office/drawing/2014/main" id="{3A8FDA10-C995-41ED-6417-1ABBA88B9F49}"/>
              </a:ext>
            </a:extLst>
          </p:cNvPr>
          <p:cNvCxnSpPr>
            <a:cxnSpLocks/>
          </p:cNvCxnSpPr>
          <p:nvPr/>
        </p:nvCxnSpPr>
        <p:spPr>
          <a:xfrm>
            <a:off x="4204376" y="2282983"/>
            <a:ext cx="0" cy="72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Konektor Panah Lurus 15">
            <a:extLst>
              <a:ext uri="{FF2B5EF4-FFF2-40B4-BE49-F238E27FC236}">
                <a16:creationId xmlns:a16="http://schemas.microsoft.com/office/drawing/2014/main" id="{C0375E34-0FD2-5EC1-C822-D3841F0DFFDD}"/>
              </a:ext>
            </a:extLst>
          </p:cNvPr>
          <p:cNvCxnSpPr/>
          <p:nvPr/>
        </p:nvCxnSpPr>
        <p:spPr>
          <a:xfrm>
            <a:off x="4204376" y="3007647"/>
            <a:ext cx="12961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2CE3E397-520C-948D-F983-2DA9CE427F96}"/>
              </a:ext>
            </a:extLst>
          </p:cNvPr>
          <p:cNvSpPr/>
          <p:nvPr/>
        </p:nvSpPr>
        <p:spPr>
          <a:xfrm>
            <a:off x="5515690" y="1423451"/>
            <a:ext cx="1440160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Tertulis 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2F6E7E7-6639-EA56-A295-89F58A7DED20}"/>
              </a:ext>
            </a:extLst>
          </p:cNvPr>
          <p:cNvSpPr/>
          <p:nvPr/>
        </p:nvSpPr>
        <p:spPr>
          <a:xfrm>
            <a:off x="5515690" y="2608312"/>
            <a:ext cx="1522512" cy="110182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Tidak tertulis </a:t>
            </a:r>
          </a:p>
        </p:txBody>
      </p:sp>
      <p:sp>
        <p:nvSpPr>
          <p:cNvPr id="19" name="Persegi Lengkung 18">
            <a:extLst>
              <a:ext uri="{FF2B5EF4-FFF2-40B4-BE49-F238E27FC236}">
                <a16:creationId xmlns:a16="http://schemas.microsoft.com/office/drawing/2014/main" id="{612D6710-93CE-EA2D-0783-CE027D2C6805}"/>
              </a:ext>
            </a:extLst>
          </p:cNvPr>
          <p:cNvSpPr/>
          <p:nvPr/>
        </p:nvSpPr>
        <p:spPr>
          <a:xfrm>
            <a:off x="243935" y="4077072"/>
            <a:ext cx="2551113" cy="135747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Subjek hukum </a:t>
            </a:r>
          </a:p>
        </p:txBody>
      </p:sp>
      <p:cxnSp>
        <p:nvCxnSpPr>
          <p:cNvPr id="21" name="Konektor Siku 20">
            <a:extLst>
              <a:ext uri="{FF2B5EF4-FFF2-40B4-BE49-F238E27FC236}">
                <a16:creationId xmlns:a16="http://schemas.microsoft.com/office/drawing/2014/main" id="{0C5237D3-8B87-61F4-BC4B-1D3B3D61DE34}"/>
              </a:ext>
            </a:extLst>
          </p:cNvPr>
          <p:cNvCxnSpPr>
            <a:stCxn id="19" idx="3"/>
          </p:cNvCxnSpPr>
          <p:nvPr/>
        </p:nvCxnSpPr>
        <p:spPr>
          <a:xfrm flipV="1">
            <a:off x="2795048" y="4149080"/>
            <a:ext cx="2705472" cy="60673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A4879DC3-5F1E-A53D-E0CF-37A4AB62E37D}"/>
              </a:ext>
            </a:extLst>
          </p:cNvPr>
          <p:cNvSpPr/>
          <p:nvPr/>
        </p:nvSpPr>
        <p:spPr>
          <a:xfrm>
            <a:off x="5652120" y="3885874"/>
            <a:ext cx="1386082" cy="76726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Debitur 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B530A9C-0F71-6AEE-E55B-31B0389B5064}"/>
              </a:ext>
            </a:extLst>
          </p:cNvPr>
          <p:cNvSpPr/>
          <p:nvPr/>
        </p:nvSpPr>
        <p:spPr>
          <a:xfrm>
            <a:off x="5583905" y="5200599"/>
            <a:ext cx="1522512" cy="76726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Kreditur </a:t>
            </a:r>
          </a:p>
        </p:txBody>
      </p:sp>
      <p:cxnSp>
        <p:nvCxnSpPr>
          <p:cNvPr id="25" name="Konektor Lurus 24">
            <a:extLst>
              <a:ext uri="{FF2B5EF4-FFF2-40B4-BE49-F238E27FC236}">
                <a16:creationId xmlns:a16="http://schemas.microsoft.com/office/drawing/2014/main" id="{4C350703-BCAB-F05A-810F-1FFE1B883D38}"/>
              </a:ext>
            </a:extLst>
          </p:cNvPr>
          <p:cNvCxnSpPr/>
          <p:nvPr/>
        </p:nvCxnSpPr>
        <p:spPr>
          <a:xfrm>
            <a:off x="4139952" y="4755811"/>
            <a:ext cx="0" cy="943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Konektor Panah Lurus 26">
            <a:extLst>
              <a:ext uri="{FF2B5EF4-FFF2-40B4-BE49-F238E27FC236}">
                <a16:creationId xmlns:a16="http://schemas.microsoft.com/office/drawing/2014/main" id="{B41FEBDA-8148-6755-D0D4-C5E7D2718001}"/>
              </a:ext>
            </a:extLst>
          </p:cNvPr>
          <p:cNvCxnSpPr/>
          <p:nvPr/>
        </p:nvCxnSpPr>
        <p:spPr>
          <a:xfrm>
            <a:off x="4139952" y="5678587"/>
            <a:ext cx="12961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58A4277-9F65-D881-6CCE-E319D9D06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88640"/>
            <a:ext cx="6400800" cy="17526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117F5606-020C-1DCD-D308-FA520EF4EEF4}"/>
              </a:ext>
            </a:extLst>
          </p:cNvPr>
          <p:cNvSpPr/>
          <p:nvPr/>
        </p:nvSpPr>
        <p:spPr>
          <a:xfrm>
            <a:off x="234752" y="310034"/>
            <a:ext cx="8712968" cy="67069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/>
              <a:t>UNSUR-UNSUR KONTRAK/PERJANJIAN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7D694155-9CEF-EA13-F404-52CEEB79EB93}"/>
              </a:ext>
            </a:extLst>
          </p:cNvPr>
          <p:cNvSpPr/>
          <p:nvPr/>
        </p:nvSpPr>
        <p:spPr>
          <a:xfrm>
            <a:off x="611560" y="1628800"/>
            <a:ext cx="2808312" cy="8640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Adanya prestasi </a:t>
            </a:r>
          </a:p>
        </p:txBody>
      </p:sp>
      <p:cxnSp>
        <p:nvCxnSpPr>
          <p:cNvPr id="6" name="Konektor Panah Lurus 5">
            <a:extLst>
              <a:ext uri="{FF2B5EF4-FFF2-40B4-BE49-F238E27FC236}">
                <a16:creationId xmlns:a16="http://schemas.microsoft.com/office/drawing/2014/main" id="{04703234-020C-2F86-9054-885DAE155043}"/>
              </a:ext>
            </a:extLst>
          </p:cNvPr>
          <p:cNvCxnSpPr>
            <a:cxnSpLocks/>
          </p:cNvCxnSpPr>
          <p:nvPr/>
        </p:nvCxnSpPr>
        <p:spPr>
          <a:xfrm flipV="1">
            <a:off x="3419872" y="2060848"/>
            <a:ext cx="2304258" cy="24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67A7CEF0-0D53-7595-3D5E-FD60FBD27A30}"/>
              </a:ext>
            </a:extLst>
          </p:cNvPr>
          <p:cNvSpPr/>
          <p:nvPr/>
        </p:nvSpPr>
        <p:spPr>
          <a:xfrm>
            <a:off x="5940152" y="1102122"/>
            <a:ext cx="2808312" cy="205772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id-ID" dirty="0"/>
              <a:t>Adanya sesuatu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id-ID" dirty="0"/>
              <a:t>Berbuat sesuatu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id-ID" dirty="0"/>
              <a:t>Tidak berbuat sesuatu</a:t>
            </a:r>
          </a:p>
        </p:txBody>
      </p:sp>
      <p:sp>
        <p:nvSpPr>
          <p:cNvPr id="19" name="Persegi Lengkung 18">
            <a:extLst>
              <a:ext uri="{FF2B5EF4-FFF2-40B4-BE49-F238E27FC236}">
                <a16:creationId xmlns:a16="http://schemas.microsoft.com/office/drawing/2014/main" id="{0AB2ABB5-8E2F-23EE-1E3B-60DA88AB0FA9}"/>
              </a:ext>
            </a:extLst>
          </p:cNvPr>
          <p:cNvSpPr/>
          <p:nvPr/>
        </p:nvSpPr>
        <p:spPr>
          <a:xfrm>
            <a:off x="683568" y="3933056"/>
            <a:ext cx="2592288" cy="11521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Sepakat dalam 1320 (KUHPERDATA) </a:t>
            </a:r>
          </a:p>
        </p:txBody>
      </p:sp>
      <p:cxnSp>
        <p:nvCxnSpPr>
          <p:cNvPr id="21" name="Konektor Panah Lurus 20">
            <a:extLst>
              <a:ext uri="{FF2B5EF4-FFF2-40B4-BE49-F238E27FC236}">
                <a16:creationId xmlns:a16="http://schemas.microsoft.com/office/drawing/2014/main" id="{FDBBF7C4-7CC7-A764-ADC2-50DF134120DD}"/>
              </a:ext>
            </a:extLst>
          </p:cNvPr>
          <p:cNvCxnSpPr>
            <a:stCxn id="19" idx="3"/>
          </p:cNvCxnSpPr>
          <p:nvPr/>
        </p:nvCxnSpPr>
        <p:spPr>
          <a:xfrm>
            <a:off x="3275856" y="4509120"/>
            <a:ext cx="25922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3C2F016A-393A-D997-686B-58479A799FE6}"/>
              </a:ext>
            </a:extLst>
          </p:cNvPr>
          <p:cNvSpPr/>
          <p:nvPr/>
        </p:nvSpPr>
        <p:spPr>
          <a:xfrm>
            <a:off x="5984540" y="3717189"/>
            <a:ext cx="2719536" cy="17281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Pernyataan sepakat antara para pihak </a:t>
            </a:r>
          </a:p>
        </p:txBody>
      </p:sp>
    </p:spTree>
    <p:extLst>
      <p:ext uri="{BB962C8B-B14F-4D97-AF65-F5344CB8AC3E}">
        <p14:creationId xmlns:p14="http://schemas.microsoft.com/office/powerpoint/2010/main" val="86780701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0F92595-6D53-7596-5E08-7E5DA7954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640960" cy="5112568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8FB738-6201-8BC6-3021-AD38454953A0}"/>
              </a:ext>
            </a:extLst>
          </p:cNvPr>
          <p:cNvSpPr/>
          <p:nvPr/>
        </p:nvSpPr>
        <p:spPr>
          <a:xfrm>
            <a:off x="1619672" y="107967"/>
            <a:ext cx="6264696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kern="0" dirty="0">
                <a:solidFill>
                  <a:srgbClr val="000000"/>
                </a:solidFill>
                <a:latin typeface="Times New Roman" panose="02020603050405020304" pitchFamily="18" charset="0"/>
              </a:rPr>
              <a:t>Syarat sah Perjanjian  </a:t>
            </a:r>
            <a:r>
              <a:rPr lang="id-ID" dirty="0">
                <a:effectLst/>
              </a:rPr>
              <a:t> </a:t>
            </a:r>
            <a:r>
              <a:rPr lang="en-US" dirty="0"/>
              <a:t>    </a:t>
            </a:r>
            <a:endParaRPr lang="en-ID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B54F0CA-1905-E6FC-61CC-918601119FE9}"/>
              </a:ext>
            </a:extLst>
          </p:cNvPr>
          <p:cNvSpPr/>
          <p:nvPr/>
        </p:nvSpPr>
        <p:spPr>
          <a:xfrm>
            <a:off x="558640" y="2792534"/>
            <a:ext cx="2016224" cy="168058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1320 </a:t>
            </a:r>
            <a:r>
              <a:rPr lang="id-ID" dirty="0" err="1"/>
              <a:t>KUHPerdata</a:t>
            </a:r>
            <a:r>
              <a:rPr lang="id-ID" dirty="0"/>
              <a:t>  </a:t>
            </a:r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id="{808581C4-3769-C4BE-5EBA-A94D085B5F74}"/>
              </a:ext>
            </a:extLst>
          </p:cNvPr>
          <p:cNvSpPr/>
          <p:nvPr/>
        </p:nvSpPr>
        <p:spPr>
          <a:xfrm>
            <a:off x="4963362" y="1653509"/>
            <a:ext cx="3779218" cy="91139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Dianggap dewasa/cukup umur dalam membuat suatu perjanjian </a:t>
            </a:r>
          </a:p>
        </p:txBody>
      </p:sp>
      <p:sp>
        <p:nvSpPr>
          <p:cNvPr id="11" name="Persegi Panjang 10">
            <a:extLst>
              <a:ext uri="{FF2B5EF4-FFF2-40B4-BE49-F238E27FC236}">
                <a16:creationId xmlns:a16="http://schemas.microsoft.com/office/drawing/2014/main" id="{6E63BB84-8744-2929-9EC2-3B66049DFBFF}"/>
              </a:ext>
            </a:extLst>
          </p:cNvPr>
          <p:cNvSpPr/>
          <p:nvPr/>
        </p:nvSpPr>
        <p:spPr>
          <a:xfrm>
            <a:off x="4940874" y="2775543"/>
            <a:ext cx="3730450" cy="11521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Adanya suatu perjanjian yang di buat </a:t>
            </a:r>
          </a:p>
        </p:txBody>
      </p:sp>
      <p:cxnSp>
        <p:nvCxnSpPr>
          <p:cNvPr id="17" name="Konektor Panah Lurus 16">
            <a:extLst>
              <a:ext uri="{FF2B5EF4-FFF2-40B4-BE49-F238E27FC236}">
                <a16:creationId xmlns:a16="http://schemas.microsoft.com/office/drawing/2014/main" id="{A9234F27-39A1-FB45-44AC-F55E4ECD8A13}"/>
              </a:ext>
            </a:extLst>
          </p:cNvPr>
          <p:cNvCxnSpPr>
            <a:cxnSpLocks/>
          </p:cNvCxnSpPr>
          <p:nvPr/>
        </p:nvCxnSpPr>
        <p:spPr>
          <a:xfrm flipV="1">
            <a:off x="2455155" y="3280257"/>
            <a:ext cx="2430315" cy="670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Konektor Panah Lurus 18">
            <a:extLst>
              <a:ext uri="{FF2B5EF4-FFF2-40B4-BE49-F238E27FC236}">
                <a16:creationId xmlns:a16="http://schemas.microsoft.com/office/drawing/2014/main" id="{1B89B19A-F250-D53C-6E05-1DA55EFC0F11}"/>
              </a:ext>
            </a:extLst>
          </p:cNvPr>
          <p:cNvCxnSpPr>
            <a:cxnSpLocks/>
          </p:cNvCxnSpPr>
          <p:nvPr/>
        </p:nvCxnSpPr>
        <p:spPr>
          <a:xfrm flipV="1">
            <a:off x="2455155" y="2121733"/>
            <a:ext cx="2430315" cy="1158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Persegi Panjang 7">
            <a:extLst>
              <a:ext uri="{FF2B5EF4-FFF2-40B4-BE49-F238E27FC236}">
                <a16:creationId xmlns:a16="http://schemas.microsoft.com/office/drawing/2014/main" id="{D987ABCA-8634-DAEF-1161-FBC5B578B459}"/>
              </a:ext>
            </a:extLst>
          </p:cNvPr>
          <p:cNvSpPr/>
          <p:nvPr/>
        </p:nvSpPr>
        <p:spPr>
          <a:xfrm>
            <a:off x="4940874" y="4120765"/>
            <a:ext cx="3730450" cy="8280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Kausa yang halal </a:t>
            </a:r>
          </a:p>
        </p:txBody>
      </p:sp>
      <p:sp>
        <p:nvSpPr>
          <p:cNvPr id="9" name="Persegi Panjang 8">
            <a:extLst>
              <a:ext uri="{FF2B5EF4-FFF2-40B4-BE49-F238E27FC236}">
                <a16:creationId xmlns:a16="http://schemas.microsoft.com/office/drawing/2014/main" id="{4A9FC84E-F21D-4172-E28C-1F22F53A4EC6}"/>
              </a:ext>
            </a:extLst>
          </p:cNvPr>
          <p:cNvSpPr/>
          <p:nvPr/>
        </p:nvSpPr>
        <p:spPr>
          <a:xfrm>
            <a:off x="4963362" y="5214115"/>
            <a:ext cx="3730450" cy="66315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Kesepakatan kedua pihak </a:t>
            </a:r>
          </a:p>
        </p:txBody>
      </p:sp>
      <p:cxnSp>
        <p:nvCxnSpPr>
          <p:cNvPr id="13" name="Konektor Panah Lurus 12">
            <a:extLst>
              <a:ext uri="{FF2B5EF4-FFF2-40B4-BE49-F238E27FC236}">
                <a16:creationId xmlns:a16="http://schemas.microsoft.com/office/drawing/2014/main" id="{C5D0CA5B-19F5-75B8-E1F7-926713FF1AFC}"/>
              </a:ext>
            </a:extLst>
          </p:cNvPr>
          <p:cNvCxnSpPr/>
          <p:nvPr/>
        </p:nvCxnSpPr>
        <p:spPr>
          <a:xfrm>
            <a:off x="2574864" y="3927671"/>
            <a:ext cx="2310606" cy="545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Konektor Panah Lurus 13">
            <a:extLst>
              <a:ext uri="{FF2B5EF4-FFF2-40B4-BE49-F238E27FC236}">
                <a16:creationId xmlns:a16="http://schemas.microsoft.com/office/drawing/2014/main" id="{64FFD089-0EA6-F0D6-2629-1FFC26F68BB7}"/>
              </a:ext>
            </a:extLst>
          </p:cNvPr>
          <p:cNvCxnSpPr>
            <a:cxnSpLocks/>
          </p:cNvCxnSpPr>
          <p:nvPr/>
        </p:nvCxnSpPr>
        <p:spPr>
          <a:xfrm>
            <a:off x="2280482" y="4215702"/>
            <a:ext cx="2604988" cy="1415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15916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657C2EC-F1BF-9D47-8C0F-1C68F90E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784976" cy="57606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Legalitas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erujuk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syarat-syarat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agar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diberlakukan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Dalam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konteks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Indonesia,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legalitas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pembentukan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1320 </a:t>
            </a:r>
            <a:r>
              <a:rPr lang="en-ID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KUHPerdata</a:t>
            </a:r>
            <a:endParaRPr lang="en-ID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1.Kecakapan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(capable of contracting):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Setiap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terlibat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harus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memiliki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kecakapan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. </a:t>
            </a:r>
            <a:r>
              <a:rPr lang="en-ID" sz="2400" dirty="0" err="1">
                <a:solidFill>
                  <a:schemeClr val="tx1"/>
                </a:solidFill>
              </a:rPr>
              <a:t>Artinya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mereka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harus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berada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kondisi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membuat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memiliki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kecakapan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seperti</a:t>
            </a:r>
            <a:r>
              <a:rPr lang="en-ID" sz="2400" dirty="0">
                <a:solidFill>
                  <a:schemeClr val="tx1"/>
                </a:solidFill>
              </a:rPr>
              <a:t> orang yang </a:t>
            </a:r>
            <a:r>
              <a:rPr lang="en-ID" sz="2400" dirty="0" err="1">
                <a:solidFill>
                  <a:schemeClr val="tx1"/>
                </a:solidFill>
              </a:rPr>
              <a:t>belum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dewasa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belum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berusia</a:t>
            </a:r>
            <a:r>
              <a:rPr lang="en-ID" sz="2400" dirty="0">
                <a:solidFill>
                  <a:schemeClr val="tx1"/>
                </a:solidFill>
              </a:rPr>
              <a:t> 21 </a:t>
            </a:r>
            <a:r>
              <a:rPr lang="en-ID" sz="2400" dirty="0" err="1">
                <a:solidFill>
                  <a:schemeClr val="tx1"/>
                </a:solidFill>
              </a:rPr>
              <a:t>tahun</a:t>
            </a:r>
            <a:r>
              <a:rPr lang="en-ID" sz="2400" dirty="0">
                <a:solidFill>
                  <a:schemeClr val="tx1"/>
                </a:solidFill>
              </a:rPr>
              <a:t>), orang yang </a:t>
            </a:r>
            <a:r>
              <a:rPr lang="en-ID" sz="2400" dirty="0" err="1">
                <a:solidFill>
                  <a:schemeClr val="tx1"/>
                </a:solidFill>
              </a:rPr>
              <a:t>sedang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berada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pengampuan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misalnya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karena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gangguan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jiwa</a:t>
            </a:r>
            <a:r>
              <a:rPr lang="en-ID" sz="2400" dirty="0">
                <a:solidFill>
                  <a:schemeClr val="tx1"/>
                </a:solidFill>
              </a:rPr>
              <a:t>),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mereka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telah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dinyatakan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cakap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pengadilan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bisa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mengikat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7986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D23A3FB-8843-1149-62C2-B508E8946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9144000" cy="4658072"/>
          </a:xfrm>
        </p:spPr>
        <p:txBody>
          <a:bodyPr>
            <a:normAutofit/>
          </a:bodyPr>
          <a:lstStyle/>
          <a:p>
            <a:pPr algn="just"/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singkat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legalitas</a:t>
            </a:r>
            <a:r>
              <a:rPr lang="en-ID" sz="2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ID" sz="2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mencakup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kecakapan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bebas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paksaan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kapasitas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bertindak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Jika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syarat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dipenuhi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dibuat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dianggap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batal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0562883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FAD1366-70E5-16EC-6771-6946584D0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548680"/>
            <a:ext cx="8424936" cy="5832648"/>
          </a:xfrm>
        </p:spPr>
        <p:txBody>
          <a:bodyPr>
            <a:noAutofit/>
          </a:bodyPr>
          <a:lstStyle/>
          <a:p>
            <a:pPr lvl="0" algn="just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Tidak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paksaan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kekeliruan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AutoNum type="alphaUcPeriod"/>
              <a:tabLst>
                <a:tab pos="457200" algn="l"/>
              </a:tabLst>
            </a:pP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Agar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para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sepakat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paksaan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kekeliruan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AutoNum type="alphaUcPeriod"/>
              <a:tabLst>
                <a:tab pos="457200" algn="l"/>
              </a:tabLst>
            </a:pP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paksaan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kekeliruan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dirugikan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meminta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pembatalan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ganti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ID" sz="20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3.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Kewenangan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kapasitas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bertindak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1"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20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A.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kewenangan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bertindak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Ini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berarti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berhak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berkaitan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 Dalam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diwakili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orang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kewenangan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menandatangani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nama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direktur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pejabat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berwenang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53802568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95DC569-BD4D-9795-664B-569FA76EA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124744"/>
            <a:ext cx="8640960" cy="532859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sz="32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3.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Akibat</a:t>
            </a:r>
            <a:r>
              <a:rPr lang="en-US" sz="3200" b="1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jika</a:t>
            </a:r>
            <a:r>
              <a:rPr lang="en-US" sz="3200" b="1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kontrak</a:t>
            </a:r>
            <a:r>
              <a:rPr lang="en-US" sz="3200" b="1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tidak</a:t>
            </a:r>
            <a:r>
              <a:rPr lang="en-US" sz="3200" b="1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memenuhi</a:t>
            </a:r>
            <a:r>
              <a:rPr lang="en-US" sz="3200" b="1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syarat</a:t>
            </a:r>
            <a:r>
              <a:rPr lang="en-US" sz="3200" b="1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sah</a:t>
            </a:r>
            <a:endParaRPr lang="en-US" sz="3200" b="1" dirty="0">
              <a:solidFill>
                <a:schemeClr val="tx1"/>
              </a:solidFill>
              <a:latin typeface="Book Antiqua" panose="02040602050305030304" pitchFamily="18" charset="0"/>
              <a:ea typeface="Book Antiqua" panose="02040602050305030304" pitchFamily="18" charset="0"/>
              <a:cs typeface="Book Antiqua" panose="02040602050305030304" pitchFamily="18" charset="0"/>
            </a:endParaRPr>
          </a:p>
          <a:p>
            <a:pPr algn="just"/>
            <a:r>
              <a:rPr lang="en-ID" sz="3200" dirty="0">
                <a:solidFill>
                  <a:schemeClr val="tx1"/>
                </a:solidFill>
              </a:rPr>
              <a:t>1</a:t>
            </a:r>
            <a:r>
              <a:rPr lang="en-ID" sz="3200" b="1" dirty="0">
                <a:solidFill>
                  <a:schemeClr val="tx1"/>
                </a:solidFill>
              </a:rPr>
              <a:t>. Batal demi </a:t>
            </a:r>
            <a:r>
              <a:rPr lang="en-ID" sz="3200" b="1" dirty="0" err="1">
                <a:solidFill>
                  <a:schemeClr val="tx1"/>
                </a:solidFill>
              </a:rPr>
              <a:t>hukum</a:t>
            </a:r>
            <a:r>
              <a:rPr lang="en-ID" sz="3200" b="1" dirty="0">
                <a:solidFill>
                  <a:schemeClr val="tx1"/>
                </a:solidFill>
              </a:rPr>
              <a:t> (Batal </a:t>
            </a:r>
            <a:r>
              <a:rPr lang="en-ID" sz="3200" b="1" dirty="0" err="1">
                <a:solidFill>
                  <a:schemeClr val="tx1"/>
                </a:solidFill>
              </a:rPr>
              <a:t>Secara</a:t>
            </a:r>
            <a:r>
              <a:rPr lang="en-ID" sz="3200" b="1" dirty="0">
                <a:solidFill>
                  <a:schemeClr val="tx1"/>
                </a:solidFill>
              </a:rPr>
              <a:t> </a:t>
            </a:r>
            <a:r>
              <a:rPr lang="en-ID" sz="3200" b="1" dirty="0" err="1">
                <a:solidFill>
                  <a:schemeClr val="tx1"/>
                </a:solidFill>
              </a:rPr>
              <a:t>Sendiri</a:t>
            </a:r>
            <a:r>
              <a:rPr lang="en-ID" sz="3200" b="1" dirty="0">
                <a:solidFill>
                  <a:schemeClr val="tx1"/>
                </a:solidFill>
              </a:rPr>
              <a:t>)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200" dirty="0">
                <a:solidFill>
                  <a:schemeClr val="tx1"/>
                </a:solidFill>
              </a:rPr>
              <a:t>Jika salah </a:t>
            </a:r>
            <a:r>
              <a:rPr lang="en-ID" sz="3200" dirty="0" err="1">
                <a:solidFill>
                  <a:schemeClr val="tx1"/>
                </a:solidFill>
              </a:rPr>
              <a:t>satu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atau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lebih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dari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syarat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sah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terpenuhi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akan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batal</a:t>
            </a:r>
            <a:r>
              <a:rPr lang="en-ID" sz="3200" dirty="0">
                <a:solidFill>
                  <a:schemeClr val="tx1"/>
                </a:solidFill>
              </a:rPr>
              <a:t> demi </a:t>
            </a:r>
            <a:r>
              <a:rPr lang="en-ID" sz="3200" dirty="0" err="1">
                <a:solidFill>
                  <a:schemeClr val="tx1"/>
                </a:solidFill>
              </a:rPr>
              <a:t>hukum</a:t>
            </a:r>
            <a:r>
              <a:rPr lang="en-ID" sz="3200" dirty="0">
                <a:solidFill>
                  <a:schemeClr val="tx1"/>
                </a:solidFill>
              </a:rPr>
              <a:t>. </a:t>
            </a:r>
            <a:r>
              <a:rPr lang="en-ID" sz="3200" dirty="0" err="1">
                <a:solidFill>
                  <a:schemeClr val="tx1"/>
                </a:solidFill>
              </a:rPr>
              <a:t>Artinya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dianggap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pernah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ada</a:t>
            </a:r>
            <a:r>
              <a:rPr lang="en-ID" sz="3200" dirty="0">
                <a:solidFill>
                  <a:schemeClr val="tx1"/>
                </a:solidFill>
              </a:rPr>
              <a:t>, dan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mempunyai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kekuatan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hukum</a:t>
            </a:r>
            <a:r>
              <a:rPr lang="en-ID" sz="32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200" dirty="0" err="1">
                <a:solidFill>
                  <a:schemeClr val="tx1"/>
                </a:solidFill>
              </a:rPr>
              <a:t>Sebagai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contoh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jika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dibuat</a:t>
            </a:r>
            <a:r>
              <a:rPr lang="en-ID" sz="3200" dirty="0">
                <a:solidFill>
                  <a:schemeClr val="tx1"/>
                </a:solidFill>
              </a:rPr>
              <a:t> oleh </a:t>
            </a:r>
            <a:r>
              <a:rPr lang="en-ID" sz="3200" dirty="0" err="1">
                <a:solidFill>
                  <a:schemeClr val="tx1"/>
                </a:solidFill>
              </a:rPr>
              <a:t>pihak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cakap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hukum</a:t>
            </a:r>
            <a:r>
              <a:rPr lang="en-ID" sz="3200" dirty="0">
                <a:solidFill>
                  <a:schemeClr val="tx1"/>
                </a:solidFill>
              </a:rPr>
              <a:t> (</a:t>
            </a:r>
            <a:r>
              <a:rPr lang="en-ID" sz="3200" dirty="0" err="1">
                <a:solidFill>
                  <a:schemeClr val="tx1"/>
                </a:solidFill>
              </a:rPr>
              <a:t>misalnya</a:t>
            </a:r>
            <a:r>
              <a:rPr lang="en-ID" sz="3200" dirty="0">
                <a:solidFill>
                  <a:schemeClr val="tx1"/>
                </a:solidFill>
              </a:rPr>
              <a:t>, orang yang </a:t>
            </a:r>
            <a:r>
              <a:rPr lang="en-ID" sz="3200" dirty="0" err="1">
                <a:solidFill>
                  <a:schemeClr val="tx1"/>
                </a:solidFill>
              </a:rPr>
              <a:t>belum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dewasa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atau</a:t>
            </a:r>
            <a:r>
              <a:rPr lang="en-ID" sz="3200" dirty="0">
                <a:solidFill>
                  <a:schemeClr val="tx1"/>
                </a:solidFill>
              </a:rPr>
              <a:t> orang yang </a:t>
            </a:r>
            <a:r>
              <a:rPr lang="en-ID" sz="3200" dirty="0" err="1">
                <a:solidFill>
                  <a:schemeClr val="tx1"/>
                </a:solidFill>
              </a:rPr>
              <a:t>sedang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dalam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keadaan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sakit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jiwa</a:t>
            </a:r>
            <a:r>
              <a:rPr lang="en-ID" sz="3200" dirty="0">
                <a:solidFill>
                  <a:schemeClr val="tx1"/>
                </a:solidFill>
              </a:rPr>
              <a:t>), </a:t>
            </a:r>
            <a:r>
              <a:rPr lang="en-ID" sz="3200" dirty="0" err="1">
                <a:solidFill>
                  <a:schemeClr val="tx1"/>
                </a:solidFill>
              </a:rPr>
              <a:t>maka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tersebut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batal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dengan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sendirinya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tanpa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perlu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adanya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keputusan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pengadilan</a:t>
            </a:r>
            <a:r>
              <a:rPr lang="en-ID" sz="32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200" dirty="0">
                <a:solidFill>
                  <a:schemeClr val="tx1"/>
                </a:solidFill>
              </a:rPr>
              <a:t>Dalam </a:t>
            </a:r>
            <a:r>
              <a:rPr lang="en-ID" sz="3200" dirty="0" err="1">
                <a:solidFill>
                  <a:schemeClr val="tx1"/>
                </a:solidFill>
              </a:rPr>
              <a:t>hal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ini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baik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objek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maupun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isi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dianggap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ada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sejak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awal</a:t>
            </a:r>
            <a:r>
              <a:rPr lang="en-ID" sz="32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ID" sz="3200" dirty="0">
              <a:solidFill>
                <a:schemeClr val="tx1"/>
              </a:solidFill>
            </a:endParaRPr>
          </a:p>
          <a:p>
            <a:pPr algn="just"/>
            <a:r>
              <a:rPr lang="en-ID" sz="3200" dirty="0">
                <a:solidFill>
                  <a:schemeClr val="tx1"/>
                </a:solidFill>
              </a:rPr>
              <a:t>2</a:t>
            </a:r>
            <a:r>
              <a:rPr lang="en-ID" sz="3200" b="1" dirty="0">
                <a:solidFill>
                  <a:schemeClr val="tx1"/>
                </a:solidFill>
              </a:rPr>
              <a:t>. Tidak </a:t>
            </a:r>
            <a:r>
              <a:rPr lang="en-ID" sz="3200" b="1" dirty="0" err="1">
                <a:solidFill>
                  <a:schemeClr val="tx1"/>
                </a:solidFill>
              </a:rPr>
              <a:t>Mengikat</a:t>
            </a:r>
            <a:r>
              <a:rPr lang="en-ID" sz="3200" b="1" dirty="0">
                <a:solidFill>
                  <a:schemeClr val="tx1"/>
                </a:solidFill>
              </a:rPr>
              <a:t> </a:t>
            </a:r>
            <a:r>
              <a:rPr lang="en-ID" sz="3200" b="1" dirty="0" err="1">
                <a:solidFill>
                  <a:schemeClr val="tx1"/>
                </a:solidFill>
              </a:rPr>
              <a:t>Pihak</a:t>
            </a:r>
            <a:endParaRPr lang="en-ID" sz="32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sah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mengikat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pihak-pihak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terlibat</a:t>
            </a:r>
            <a:r>
              <a:rPr lang="en-ID" sz="3200" dirty="0">
                <a:solidFill>
                  <a:schemeClr val="tx1"/>
                </a:solidFill>
              </a:rPr>
              <a:t>. </a:t>
            </a:r>
            <a:r>
              <a:rPr lang="en-ID" sz="3200" dirty="0" err="1">
                <a:solidFill>
                  <a:schemeClr val="tx1"/>
                </a:solidFill>
              </a:rPr>
              <a:t>Pihak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memenuhi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syarat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sahnya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terikat</a:t>
            </a:r>
            <a:r>
              <a:rPr lang="en-ID" sz="3200" dirty="0">
                <a:solidFill>
                  <a:schemeClr val="tx1"/>
                </a:solidFill>
              </a:rPr>
              <a:t> pada </a:t>
            </a:r>
            <a:r>
              <a:rPr lang="en-ID" sz="3200" dirty="0" err="1">
                <a:solidFill>
                  <a:schemeClr val="tx1"/>
                </a:solidFill>
              </a:rPr>
              <a:t>kewajiban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ada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dalam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tersebut</a:t>
            </a:r>
            <a:r>
              <a:rPr lang="en-ID" sz="32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200" dirty="0" err="1">
                <a:solidFill>
                  <a:schemeClr val="tx1"/>
                </a:solidFill>
              </a:rPr>
              <a:t>Pihak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dirugikan</a:t>
            </a:r>
            <a:r>
              <a:rPr lang="en-ID" sz="3200" dirty="0">
                <a:solidFill>
                  <a:schemeClr val="tx1"/>
                </a:solidFill>
              </a:rPr>
              <a:t> oleh </a:t>
            </a:r>
            <a:r>
              <a:rPr lang="en-ID" sz="3200" dirty="0" err="1">
                <a:solidFill>
                  <a:schemeClr val="tx1"/>
                </a:solidFill>
              </a:rPr>
              <a:t>ketidakabsahan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dapat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meminta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pembatalan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atau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bahkan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ganti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rugi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kepada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pihak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bertanggung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jawab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atas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kesalahan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4533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7E06B6-0367-7FAF-A1CF-528B6E506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9036496" cy="5616624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Pembatalan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AutoNum type="alphaLcPeriod"/>
              <a:tabLst>
                <a:tab pos="457200" algn="l"/>
              </a:tabLst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syarat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dijalankan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dirugikan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mengajukan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permohonan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pembatalan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Permohonan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alasan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kekeliruan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paksaan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AutoNum type="alphaLcPeriod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Pembatalan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kembali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semula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sebelum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dan masing-masing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mengembalikan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diterima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memungkinkan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Ganti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Rugi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AutoNum type="alphaLcPeriod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menyebabkan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paksaan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diminta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mengganti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timbul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ketidaksahan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AutoNum type="alphaLcPeriod"/>
              <a:tabLst>
                <a:tab pos="457200" algn="l"/>
              </a:tabLst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pembatalan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disebabkan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kekeliruan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dirugikan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ganti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diderita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4146045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6385</TotalTime>
  <Words>702</Words>
  <Application>Microsoft Office PowerPoint</Application>
  <PresentationFormat>On-screen Show (4:3)</PresentationFormat>
  <Paragraphs>57</Paragraphs>
  <Slides>10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Book Antiqua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507</cp:revision>
  <cp:lastPrinted>2017-08-29T02:54:51Z</cp:lastPrinted>
  <dcterms:created xsi:type="dcterms:W3CDTF">2010-04-18T12:06:30Z</dcterms:created>
  <dcterms:modified xsi:type="dcterms:W3CDTF">2025-04-14T06:31:28Z</dcterms:modified>
</cp:coreProperties>
</file>