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66" r:id="rId4"/>
    <p:sldId id="267" r:id="rId5"/>
    <p:sldId id="268" r:id="rId6"/>
    <p:sldId id="258" r:id="rId7"/>
    <p:sldId id="259" r:id="rId8"/>
    <p:sldId id="260" r:id="rId9"/>
    <p:sldId id="269" r:id="rId10"/>
    <p:sldId id="270" r:id="rId11"/>
    <p:sldId id="272" r:id="rId12"/>
    <p:sldId id="271" r:id="rId13"/>
    <p:sldId id="261" r:id="rId14"/>
    <p:sldId id="262" r:id="rId15"/>
    <p:sldId id="263" r:id="rId16"/>
    <p:sldId id="264" r:id="rId17"/>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6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4-21T09:29:47.753" idx="1">
    <p:pos x="10" y="10"/>
    <p:text/>
    <p:extLst>
      <p:ext uri="{C676402C-5697-4E1C-873F-D02D1690AC5C}">
        <p15:threadingInfo xmlns:p15="http://schemas.microsoft.com/office/powerpoint/2012/main" timeZoneBias="-42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200" b="0" i="0">
                <a:solidFill>
                  <a:schemeClr val="tx1"/>
                </a:solidFill>
                <a:latin typeface="Arial"/>
                <a:cs typeface="Arial"/>
              </a:defRPr>
            </a:lvl1pPr>
          </a:lstStyle>
          <a:p>
            <a:pPr marL="12700">
              <a:lnSpc>
                <a:spcPts val="1430"/>
              </a:lnSpc>
            </a:pPr>
            <a:r>
              <a:rPr spc="-5" dirty="0"/>
              <a:t>04/8/2015</a:t>
            </a:r>
          </a:p>
        </p:txBody>
      </p:sp>
      <p:sp>
        <p:nvSpPr>
          <p:cNvPr id="5" name="Holder 5"/>
          <p:cNvSpPr>
            <a:spLocks noGrp="1"/>
          </p:cNvSpPr>
          <p:nvPr>
            <p:ph type="dt" sz="half" idx="6"/>
          </p:nvPr>
        </p:nvSpPr>
        <p:spPr/>
        <p:txBody>
          <a:bodyPr lIns="0" tIns="0" rIns="0" bIns="0"/>
          <a:lstStyle>
            <a:lvl1pPr>
              <a:defRPr sz="1200" b="0" i="0">
                <a:solidFill>
                  <a:schemeClr val="tx1"/>
                </a:solidFill>
                <a:latin typeface="Arial"/>
                <a:cs typeface="Arial"/>
              </a:defRPr>
            </a:lvl1pPr>
          </a:lstStyle>
          <a:p>
            <a:pPr marL="12700">
              <a:lnSpc>
                <a:spcPts val="1430"/>
              </a:lnSpc>
            </a:pPr>
            <a:r>
              <a:rPr dirty="0"/>
              <a:t>MAN</a:t>
            </a:r>
            <a:r>
              <a:rPr spc="-65" dirty="0"/>
              <a:t> </a:t>
            </a:r>
            <a:r>
              <a:rPr dirty="0"/>
              <a:t>15226</a:t>
            </a: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defRPr sz="1200" b="0" i="0">
                <a:solidFill>
                  <a:schemeClr val="tx1"/>
                </a:solidFill>
                <a:latin typeface="Arial"/>
                <a:cs typeface="Arial"/>
              </a:defRPr>
            </a:lvl1pPr>
          </a:lstStyle>
          <a:p>
            <a:pPr marL="12700">
              <a:lnSpc>
                <a:spcPts val="1430"/>
              </a:lnSpc>
            </a:pPr>
            <a:r>
              <a:rPr spc="-5" dirty="0"/>
              <a:t>04/8/2015</a:t>
            </a:r>
          </a:p>
        </p:txBody>
      </p:sp>
      <p:sp>
        <p:nvSpPr>
          <p:cNvPr id="5" name="Holder 5"/>
          <p:cNvSpPr>
            <a:spLocks noGrp="1"/>
          </p:cNvSpPr>
          <p:nvPr>
            <p:ph type="dt" sz="half" idx="6"/>
          </p:nvPr>
        </p:nvSpPr>
        <p:spPr/>
        <p:txBody>
          <a:bodyPr lIns="0" tIns="0" rIns="0" bIns="0"/>
          <a:lstStyle>
            <a:lvl1pPr>
              <a:defRPr sz="1200" b="0" i="0">
                <a:solidFill>
                  <a:schemeClr val="tx1"/>
                </a:solidFill>
                <a:latin typeface="Arial"/>
                <a:cs typeface="Arial"/>
              </a:defRPr>
            </a:lvl1pPr>
          </a:lstStyle>
          <a:p>
            <a:pPr marL="12700">
              <a:lnSpc>
                <a:spcPts val="1430"/>
              </a:lnSpc>
            </a:pPr>
            <a:r>
              <a:rPr dirty="0"/>
              <a:t>MAN</a:t>
            </a:r>
            <a:r>
              <a:rPr spc="-65" dirty="0"/>
              <a:t> </a:t>
            </a:r>
            <a:r>
              <a:rPr dirty="0"/>
              <a:t>15226</a:t>
            </a: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0">
                <a:solidFill>
                  <a:schemeClr val="tx1"/>
                </a:solidFill>
                <a:latin typeface="Arial"/>
                <a:cs typeface="Arial"/>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200" b="0" i="0">
                <a:solidFill>
                  <a:schemeClr val="tx1"/>
                </a:solidFill>
                <a:latin typeface="Arial"/>
                <a:cs typeface="Arial"/>
              </a:defRPr>
            </a:lvl1pPr>
          </a:lstStyle>
          <a:p>
            <a:pPr marL="12700">
              <a:lnSpc>
                <a:spcPts val="1430"/>
              </a:lnSpc>
            </a:pPr>
            <a:r>
              <a:rPr spc="-5" dirty="0"/>
              <a:t>04/8/2015</a:t>
            </a:r>
          </a:p>
        </p:txBody>
      </p:sp>
      <p:sp>
        <p:nvSpPr>
          <p:cNvPr id="6" name="Holder 6"/>
          <p:cNvSpPr>
            <a:spLocks noGrp="1"/>
          </p:cNvSpPr>
          <p:nvPr>
            <p:ph type="dt" sz="half" idx="6"/>
          </p:nvPr>
        </p:nvSpPr>
        <p:spPr/>
        <p:txBody>
          <a:bodyPr lIns="0" tIns="0" rIns="0" bIns="0"/>
          <a:lstStyle>
            <a:lvl1pPr>
              <a:defRPr sz="1200" b="0" i="0">
                <a:solidFill>
                  <a:schemeClr val="tx1"/>
                </a:solidFill>
                <a:latin typeface="Arial"/>
                <a:cs typeface="Arial"/>
              </a:defRPr>
            </a:lvl1pPr>
          </a:lstStyle>
          <a:p>
            <a:pPr marL="12700">
              <a:lnSpc>
                <a:spcPts val="1430"/>
              </a:lnSpc>
            </a:pPr>
            <a:r>
              <a:rPr dirty="0"/>
              <a:t>MAN</a:t>
            </a:r>
            <a:r>
              <a:rPr spc="-65" dirty="0"/>
              <a:t> </a:t>
            </a:r>
            <a:r>
              <a:rPr dirty="0"/>
              <a:t>15226</a:t>
            </a:r>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9144000" cy="6857999"/>
          </a:xfrm>
          <a:prstGeom prst="rect">
            <a:avLst/>
          </a:prstGeom>
        </p:spPr>
      </p:pic>
      <p:pic>
        <p:nvPicPr>
          <p:cNvPr id="17" name="bg object 17"/>
          <p:cNvPicPr/>
          <p:nvPr/>
        </p:nvPicPr>
        <p:blipFill>
          <a:blip r:embed="rId3" cstate="print"/>
          <a:stretch>
            <a:fillRect/>
          </a:stretch>
        </p:blipFill>
        <p:spPr>
          <a:xfrm>
            <a:off x="475487" y="3104388"/>
            <a:ext cx="2882645" cy="656082"/>
          </a:xfrm>
          <a:prstGeom prst="rect">
            <a:avLst/>
          </a:prstGeom>
        </p:spPr>
      </p:pic>
      <p:pic>
        <p:nvPicPr>
          <p:cNvPr id="18" name="bg object 18"/>
          <p:cNvPicPr/>
          <p:nvPr/>
        </p:nvPicPr>
        <p:blipFill>
          <a:blip r:embed="rId4" cstate="print"/>
          <a:stretch>
            <a:fillRect/>
          </a:stretch>
        </p:blipFill>
        <p:spPr>
          <a:xfrm>
            <a:off x="2849880" y="3104388"/>
            <a:ext cx="2015490" cy="656082"/>
          </a:xfrm>
          <a:prstGeom prst="rect">
            <a:avLst/>
          </a:prstGeom>
        </p:spPr>
      </p:pic>
      <p:pic>
        <p:nvPicPr>
          <p:cNvPr id="19" name="bg object 19"/>
          <p:cNvPicPr/>
          <p:nvPr/>
        </p:nvPicPr>
        <p:blipFill>
          <a:blip r:embed="rId5" cstate="print"/>
          <a:stretch>
            <a:fillRect/>
          </a:stretch>
        </p:blipFill>
        <p:spPr>
          <a:xfrm>
            <a:off x="4357116" y="3104388"/>
            <a:ext cx="1994154" cy="656082"/>
          </a:xfrm>
          <a:prstGeom prst="rect">
            <a:avLst/>
          </a:prstGeom>
        </p:spPr>
      </p:pic>
      <p:pic>
        <p:nvPicPr>
          <p:cNvPr id="20" name="bg object 20"/>
          <p:cNvPicPr/>
          <p:nvPr/>
        </p:nvPicPr>
        <p:blipFill>
          <a:blip r:embed="rId6" cstate="print"/>
          <a:stretch>
            <a:fillRect/>
          </a:stretch>
        </p:blipFill>
        <p:spPr>
          <a:xfrm>
            <a:off x="5844540" y="3104388"/>
            <a:ext cx="1500378" cy="656082"/>
          </a:xfrm>
          <a:prstGeom prst="rect">
            <a:avLst/>
          </a:prstGeom>
        </p:spPr>
      </p:pic>
      <p:pic>
        <p:nvPicPr>
          <p:cNvPr id="21" name="bg object 21"/>
          <p:cNvPicPr/>
          <p:nvPr/>
        </p:nvPicPr>
        <p:blipFill>
          <a:blip r:embed="rId7" cstate="print"/>
          <a:stretch>
            <a:fillRect/>
          </a:stretch>
        </p:blipFill>
        <p:spPr>
          <a:xfrm>
            <a:off x="6836664" y="3104388"/>
            <a:ext cx="1826514" cy="656082"/>
          </a:xfrm>
          <a:prstGeom prst="rect">
            <a:avLst/>
          </a:prstGeom>
        </p:spPr>
      </p:pic>
      <p:pic>
        <p:nvPicPr>
          <p:cNvPr id="22" name="bg object 22"/>
          <p:cNvPicPr/>
          <p:nvPr/>
        </p:nvPicPr>
        <p:blipFill>
          <a:blip r:embed="rId8" cstate="print"/>
          <a:stretch>
            <a:fillRect/>
          </a:stretch>
        </p:blipFill>
        <p:spPr>
          <a:xfrm>
            <a:off x="2997708" y="3713988"/>
            <a:ext cx="3144773" cy="656082"/>
          </a:xfrm>
          <a:prstGeom prst="rect">
            <a:avLst/>
          </a:prstGeom>
        </p:spPr>
      </p:pic>
      <p:sp>
        <p:nvSpPr>
          <p:cNvPr id="2" name="Holder 2"/>
          <p:cNvSpPr>
            <a:spLocks noGrp="1"/>
          </p:cNvSpPr>
          <p:nvPr>
            <p:ph type="title"/>
          </p:nvPr>
        </p:nvSpPr>
        <p:spPr/>
        <p:txBody>
          <a:bodyPr lIns="0" tIns="0" rIns="0" bIns="0"/>
          <a:lstStyle>
            <a:lvl1pPr>
              <a:defRPr sz="3600" b="1" i="0">
                <a:solidFill>
                  <a:schemeClr val="tx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defRPr sz="1200" b="0" i="0">
                <a:solidFill>
                  <a:schemeClr val="tx1"/>
                </a:solidFill>
                <a:latin typeface="Arial"/>
                <a:cs typeface="Arial"/>
              </a:defRPr>
            </a:lvl1pPr>
          </a:lstStyle>
          <a:p>
            <a:pPr marL="12700">
              <a:lnSpc>
                <a:spcPts val="1430"/>
              </a:lnSpc>
            </a:pPr>
            <a:r>
              <a:rPr spc="-5" dirty="0"/>
              <a:t>04/8/2015</a:t>
            </a:r>
          </a:p>
        </p:txBody>
      </p:sp>
      <p:sp>
        <p:nvSpPr>
          <p:cNvPr id="4" name="Holder 4"/>
          <p:cNvSpPr>
            <a:spLocks noGrp="1"/>
          </p:cNvSpPr>
          <p:nvPr>
            <p:ph type="dt" sz="half" idx="6"/>
          </p:nvPr>
        </p:nvSpPr>
        <p:spPr/>
        <p:txBody>
          <a:bodyPr lIns="0" tIns="0" rIns="0" bIns="0"/>
          <a:lstStyle>
            <a:lvl1pPr>
              <a:defRPr sz="1200" b="0" i="0">
                <a:solidFill>
                  <a:schemeClr val="tx1"/>
                </a:solidFill>
                <a:latin typeface="Arial"/>
                <a:cs typeface="Arial"/>
              </a:defRPr>
            </a:lvl1pPr>
          </a:lstStyle>
          <a:p>
            <a:pPr marL="12700">
              <a:lnSpc>
                <a:spcPts val="1430"/>
              </a:lnSpc>
            </a:pPr>
            <a:r>
              <a:rPr dirty="0"/>
              <a:t>MAN</a:t>
            </a:r>
            <a:r>
              <a:rPr spc="-65" dirty="0"/>
              <a:t> </a:t>
            </a:r>
            <a:r>
              <a:rPr dirty="0"/>
              <a:t>15226</a:t>
            </a:r>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200" b="0" i="0">
                <a:solidFill>
                  <a:schemeClr val="tx1"/>
                </a:solidFill>
                <a:latin typeface="Arial"/>
                <a:cs typeface="Arial"/>
              </a:defRPr>
            </a:lvl1pPr>
          </a:lstStyle>
          <a:p>
            <a:pPr marL="12700">
              <a:lnSpc>
                <a:spcPts val="1430"/>
              </a:lnSpc>
            </a:pPr>
            <a:r>
              <a:rPr spc="-5" dirty="0"/>
              <a:t>04/8/2015</a:t>
            </a:r>
          </a:p>
        </p:txBody>
      </p:sp>
      <p:sp>
        <p:nvSpPr>
          <p:cNvPr id="3" name="Holder 3"/>
          <p:cNvSpPr>
            <a:spLocks noGrp="1"/>
          </p:cNvSpPr>
          <p:nvPr>
            <p:ph type="dt" sz="half" idx="6"/>
          </p:nvPr>
        </p:nvSpPr>
        <p:spPr/>
        <p:txBody>
          <a:bodyPr lIns="0" tIns="0" rIns="0" bIns="0"/>
          <a:lstStyle>
            <a:lvl1pPr>
              <a:defRPr sz="1200" b="0" i="0">
                <a:solidFill>
                  <a:schemeClr val="tx1"/>
                </a:solidFill>
                <a:latin typeface="Arial"/>
                <a:cs typeface="Arial"/>
              </a:defRPr>
            </a:lvl1pPr>
          </a:lstStyle>
          <a:p>
            <a:pPr marL="12700">
              <a:lnSpc>
                <a:spcPts val="1430"/>
              </a:lnSpc>
            </a:pPr>
            <a:r>
              <a:rPr dirty="0"/>
              <a:t>MAN</a:t>
            </a:r>
            <a:r>
              <a:rPr spc="-65" dirty="0"/>
              <a:t> </a:t>
            </a:r>
            <a:r>
              <a:rPr dirty="0"/>
              <a:t>15226</a:t>
            </a:r>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0"/>
            <a:ext cx="9144000" cy="6857999"/>
          </a:xfrm>
          <a:prstGeom prst="rect">
            <a:avLst/>
          </a:prstGeom>
        </p:spPr>
      </p:pic>
      <p:sp>
        <p:nvSpPr>
          <p:cNvPr id="2" name="Holder 2"/>
          <p:cNvSpPr>
            <a:spLocks noGrp="1"/>
          </p:cNvSpPr>
          <p:nvPr>
            <p:ph type="title"/>
          </p:nvPr>
        </p:nvSpPr>
        <p:spPr>
          <a:xfrm>
            <a:off x="917295" y="258826"/>
            <a:ext cx="7309408" cy="1122680"/>
          </a:xfrm>
          <a:prstGeom prst="rect">
            <a:avLst/>
          </a:prstGeom>
        </p:spPr>
        <p:txBody>
          <a:bodyPr wrap="square" lIns="0" tIns="0" rIns="0" bIns="0">
            <a:spAutoFit/>
          </a:bodyPr>
          <a:lstStyle>
            <a:lvl1pPr>
              <a:defRPr sz="3600" b="1" i="0">
                <a:solidFill>
                  <a:schemeClr val="tx1"/>
                </a:solidFill>
                <a:latin typeface="Arial"/>
                <a:cs typeface="Arial"/>
              </a:defRPr>
            </a:lvl1pPr>
          </a:lstStyle>
          <a:p>
            <a:endParaRPr/>
          </a:p>
        </p:txBody>
      </p:sp>
      <p:sp>
        <p:nvSpPr>
          <p:cNvPr id="3" name="Holder 3"/>
          <p:cNvSpPr>
            <a:spLocks noGrp="1"/>
          </p:cNvSpPr>
          <p:nvPr>
            <p:ph type="body" idx="1"/>
          </p:nvPr>
        </p:nvSpPr>
        <p:spPr>
          <a:xfrm>
            <a:off x="317182" y="1390650"/>
            <a:ext cx="8516620" cy="442150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535940" y="6400126"/>
            <a:ext cx="704215" cy="196215"/>
          </a:xfrm>
          <a:prstGeom prst="rect">
            <a:avLst/>
          </a:prstGeom>
        </p:spPr>
        <p:txBody>
          <a:bodyPr wrap="square" lIns="0" tIns="0" rIns="0" bIns="0">
            <a:spAutoFit/>
          </a:bodyPr>
          <a:lstStyle>
            <a:lvl1pPr>
              <a:defRPr sz="1200" b="0" i="0">
                <a:solidFill>
                  <a:schemeClr val="tx1"/>
                </a:solidFill>
                <a:latin typeface="Arial"/>
                <a:cs typeface="Arial"/>
              </a:defRPr>
            </a:lvl1pPr>
          </a:lstStyle>
          <a:p>
            <a:pPr marL="12700">
              <a:lnSpc>
                <a:spcPts val="1430"/>
              </a:lnSpc>
            </a:pPr>
            <a:r>
              <a:rPr spc="-5" dirty="0"/>
              <a:t>04/8/2015</a:t>
            </a:r>
          </a:p>
        </p:txBody>
      </p:sp>
      <p:sp>
        <p:nvSpPr>
          <p:cNvPr id="5" name="Holder 5"/>
          <p:cNvSpPr>
            <a:spLocks noGrp="1"/>
          </p:cNvSpPr>
          <p:nvPr>
            <p:ph type="dt" sz="half" idx="6"/>
          </p:nvPr>
        </p:nvSpPr>
        <p:spPr>
          <a:xfrm>
            <a:off x="3609847" y="6400126"/>
            <a:ext cx="834389" cy="196215"/>
          </a:xfrm>
          <a:prstGeom prst="rect">
            <a:avLst/>
          </a:prstGeom>
        </p:spPr>
        <p:txBody>
          <a:bodyPr wrap="square" lIns="0" tIns="0" rIns="0" bIns="0">
            <a:spAutoFit/>
          </a:bodyPr>
          <a:lstStyle>
            <a:lvl1pPr>
              <a:defRPr sz="1200" b="0" i="0">
                <a:solidFill>
                  <a:schemeClr val="tx1"/>
                </a:solidFill>
                <a:latin typeface="Arial"/>
                <a:cs typeface="Arial"/>
              </a:defRPr>
            </a:lvl1pPr>
          </a:lstStyle>
          <a:p>
            <a:pPr marL="12700">
              <a:lnSpc>
                <a:spcPts val="1430"/>
              </a:lnSpc>
            </a:pPr>
            <a:r>
              <a:rPr dirty="0"/>
              <a:t>MAN</a:t>
            </a:r>
            <a:r>
              <a:rPr spc="-65" dirty="0"/>
              <a:t> </a:t>
            </a:r>
            <a:r>
              <a:rPr dirty="0"/>
              <a:t>15226</a:t>
            </a:r>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4.xml"/><Relationship Id="rId4" Type="http://schemas.openxmlformats.org/officeDocument/2006/relationships/image" Target="../media/image11.png"/></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5.xml"/><Relationship Id="rId5" Type="http://schemas.openxmlformats.org/officeDocument/2006/relationships/image" Target="../media/image19.png"/><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74598" y="2591816"/>
            <a:ext cx="7593965" cy="1244600"/>
          </a:xfrm>
          <a:prstGeom prst="rect">
            <a:avLst/>
          </a:prstGeom>
        </p:spPr>
        <p:txBody>
          <a:bodyPr vert="horz" wrap="square" lIns="0" tIns="12065" rIns="0" bIns="0" rtlCol="0">
            <a:spAutoFit/>
          </a:bodyPr>
          <a:lstStyle/>
          <a:p>
            <a:pPr marL="2534920" marR="5080" indent="-2522855">
              <a:lnSpc>
                <a:spcPct val="100000"/>
              </a:lnSpc>
              <a:spcBef>
                <a:spcPts val="95"/>
              </a:spcBef>
            </a:pPr>
            <a:r>
              <a:rPr sz="4000" spc="-45" dirty="0">
                <a:solidFill>
                  <a:srgbClr val="001F5F"/>
                </a:solidFill>
                <a:latin typeface="Cambria"/>
                <a:cs typeface="Cambria"/>
              </a:rPr>
              <a:t>Tanggung</a:t>
            </a:r>
            <a:r>
              <a:rPr sz="4000" spc="-20" dirty="0">
                <a:solidFill>
                  <a:srgbClr val="001F5F"/>
                </a:solidFill>
                <a:latin typeface="Cambria"/>
                <a:cs typeface="Cambria"/>
              </a:rPr>
              <a:t> </a:t>
            </a:r>
            <a:r>
              <a:rPr sz="4000" spc="-45" dirty="0">
                <a:solidFill>
                  <a:srgbClr val="001F5F"/>
                </a:solidFill>
                <a:latin typeface="Cambria"/>
                <a:cs typeface="Cambria"/>
              </a:rPr>
              <a:t>Jawab</a:t>
            </a:r>
            <a:r>
              <a:rPr sz="4000" spc="-20" dirty="0">
                <a:solidFill>
                  <a:srgbClr val="001F5F"/>
                </a:solidFill>
                <a:latin typeface="Cambria"/>
                <a:cs typeface="Cambria"/>
              </a:rPr>
              <a:t> </a:t>
            </a:r>
            <a:r>
              <a:rPr sz="4000" spc="-5" dirty="0">
                <a:solidFill>
                  <a:srgbClr val="001F5F"/>
                </a:solidFill>
                <a:latin typeface="Cambria"/>
                <a:cs typeface="Cambria"/>
              </a:rPr>
              <a:t>Sosial</a:t>
            </a:r>
            <a:r>
              <a:rPr sz="4000" spc="15" dirty="0">
                <a:solidFill>
                  <a:srgbClr val="001F5F"/>
                </a:solidFill>
                <a:latin typeface="Cambria"/>
                <a:cs typeface="Cambria"/>
              </a:rPr>
              <a:t> </a:t>
            </a:r>
            <a:r>
              <a:rPr sz="4000" spc="-10" dirty="0">
                <a:solidFill>
                  <a:srgbClr val="001F5F"/>
                </a:solidFill>
                <a:latin typeface="Cambria"/>
                <a:cs typeface="Cambria"/>
              </a:rPr>
              <a:t>dan</a:t>
            </a:r>
            <a:r>
              <a:rPr sz="4000" spc="-15" dirty="0">
                <a:solidFill>
                  <a:srgbClr val="001F5F"/>
                </a:solidFill>
                <a:latin typeface="Cambria"/>
                <a:cs typeface="Cambria"/>
              </a:rPr>
              <a:t> Etika </a:t>
            </a:r>
            <a:r>
              <a:rPr sz="4000" spc="-865" dirty="0">
                <a:solidFill>
                  <a:srgbClr val="001F5F"/>
                </a:solidFill>
                <a:latin typeface="Cambria"/>
                <a:cs typeface="Cambria"/>
              </a:rPr>
              <a:t> </a:t>
            </a:r>
            <a:r>
              <a:rPr sz="4000" spc="-10" dirty="0">
                <a:solidFill>
                  <a:srgbClr val="001F5F"/>
                </a:solidFill>
                <a:latin typeface="Cambria"/>
                <a:cs typeface="Cambria"/>
              </a:rPr>
              <a:t>Manajerial</a:t>
            </a:r>
            <a:endParaRPr sz="4000">
              <a:latin typeface="Cambria"/>
              <a:cs typeface="Cambria"/>
            </a:endParaRPr>
          </a:p>
        </p:txBody>
      </p:sp>
      <p:grpSp>
        <p:nvGrpSpPr>
          <p:cNvPr id="3" name="object 3"/>
          <p:cNvGrpSpPr/>
          <p:nvPr/>
        </p:nvGrpSpPr>
        <p:grpSpPr>
          <a:xfrm>
            <a:off x="2720339" y="3952366"/>
            <a:ext cx="3691890" cy="660400"/>
            <a:chOff x="2720339" y="3952366"/>
            <a:chExt cx="3691890" cy="660400"/>
          </a:xfrm>
        </p:grpSpPr>
        <p:pic>
          <p:nvPicPr>
            <p:cNvPr id="4" name="object 4"/>
            <p:cNvPicPr/>
            <p:nvPr/>
          </p:nvPicPr>
          <p:blipFill>
            <a:blip r:embed="rId2" cstate="print"/>
            <a:stretch>
              <a:fillRect/>
            </a:stretch>
          </p:blipFill>
          <p:spPr>
            <a:xfrm>
              <a:off x="2720339" y="3965447"/>
              <a:ext cx="3332226" cy="633221"/>
            </a:xfrm>
            <a:prstGeom prst="rect">
              <a:avLst/>
            </a:prstGeom>
          </p:spPr>
        </p:pic>
        <p:pic>
          <p:nvPicPr>
            <p:cNvPr id="5" name="object 5"/>
            <p:cNvPicPr/>
            <p:nvPr/>
          </p:nvPicPr>
          <p:blipFill>
            <a:blip r:embed="rId3" cstate="print"/>
            <a:stretch>
              <a:fillRect/>
            </a:stretch>
          </p:blipFill>
          <p:spPr>
            <a:xfrm>
              <a:off x="6176772" y="4273283"/>
              <a:ext cx="235458" cy="339102"/>
            </a:xfrm>
            <a:prstGeom prst="rect">
              <a:avLst/>
            </a:prstGeom>
          </p:spPr>
        </p:pic>
        <p:sp>
          <p:nvSpPr>
            <p:cNvPr id="6" name="object 6"/>
            <p:cNvSpPr/>
            <p:nvPr/>
          </p:nvSpPr>
          <p:spPr>
            <a:xfrm>
              <a:off x="6192647" y="3962272"/>
              <a:ext cx="206375" cy="323215"/>
            </a:xfrm>
            <a:custGeom>
              <a:avLst/>
              <a:gdLst/>
              <a:ahLst/>
              <a:cxnLst/>
              <a:rect l="l" t="t" r="r" b="b"/>
              <a:pathLst>
                <a:path w="206375" h="323214">
                  <a:moveTo>
                    <a:pt x="193293" y="0"/>
                  </a:moveTo>
                  <a:lnTo>
                    <a:pt x="168782" y="0"/>
                  </a:lnTo>
                  <a:lnTo>
                    <a:pt x="166877" y="4699"/>
                  </a:lnTo>
                  <a:lnTo>
                    <a:pt x="165100" y="8000"/>
                  </a:lnTo>
                  <a:lnTo>
                    <a:pt x="161798" y="11556"/>
                  </a:lnTo>
                  <a:lnTo>
                    <a:pt x="159765" y="12826"/>
                  </a:lnTo>
                  <a:lnTo>
                    <a:pt x="154686" y="14350"/>
                  </a:lnTo>
                  <a:lnTo>
                    <a:pt x="150622" y="14731"/>
                  </a:lnTo>
                  <a:lnTo>
                    <a:pt x="13207" y="14731"/>
                  </a:lnTo>
                  <a:lnTo>
                    <a:pt x="13207" y="167131"/>
                  </a:lnTo>
                  <a:lnTo>
                    <a:pt x="33274" y="179704"/>
                  </a:lnTo>
                  <a:lnTo>
                    <a:pt x="39877" y="177672"/>
                  </a:lnTo>
                  <a:lnTo>
                    <a:pt x="47370" y="176021"/>
                  </a:lnTo>
                  <a:lnTo>
                    <a:pt x="64135" y="173354"/>
                  </a:lnTo>
                  <a:lnTo>
                    <a:pt x="72008" y="172719"/>
                  </a:lnTo>
                  <a:lnTo>
                    <a:pt x="79248" y="172719"/>
                  </a:lnTo>
                  <a:lnTo>
                    <a:pt x="122554" y="188975"/>
                  </a:lnTo>
                  <a:lnTo>
                    <a:pt x="137540" y="236346"/>
                  </a:lnTo>
                  <a:lnTo>
                    <a:pt x="136824" y="251041"/>
                  </a:lnTo>
                  <a:lnTo>
                    <a:pt x="119368" y="289530"/>
                  </a:lnTo>
                  <a:lnTo>
                    <a:pt x="90042" y="297941"/>
                  </a:lnTo>
                  <a:lnTo>
                    <a:pt x="80760" y="297201"/>
                  </a:lnTo>
                  <a:lnTo>
                    <a:pt x="47720" y="270954"/>
                  </a:lnTo>
                  <a:lnTo>
                    <a:pt x="40386" y="249808"/>
                  </a:lnTo>
                  <a:lnTo>
                    <a:pt x="0" y="249808"/>
                  </a:lnTo>
                  <a:lnTo>
                    <a:pt x="0" y="305562"/>
                  </a:lnTo>
                  <a:lnTo>
                    <a:pt x="9171" y="309368"/>
                  </a:lnTo>
                  <a:lnTo>
                    <a:pt x="53905" y="320335"/>
                  </a:lnTo>
                  <a:lnTo>
                    <a:pt x="89535" y="322960"/>
                  </a:lnTo>
                  <a:lnTo>
                    <a:pt x="107084" y="322316"/>
                  </a:lnTo>
                  <a:lnTo>
                    <a:pt x="152018" y="312546"/>
                  </a:lnTo>
                  <a:lnTo>
                    <a:pt x="184308" y="291115"/>
                  </a:lnTo>
                  <a:lnTo>
                    <a:pt x="205007" y="244425"/>
                  </a:lnTo>
                  <a:lnTo>
                    <a:pt x="205866" y="229615"/>
                  </a:lnTo>
                  <a:lnTo>
                    <a:pt x="205150" y="216898"/>
                  </a:lnTo>
                  <a:lnTo>
                    <a:pt x="188001" y="174605"/>
                  </a:lnTo>
                  <a:lnTo>
                    <a:pt x="151165" y="149496"/>
                  </a:lnTo>
                  <a:lnTo>
                    <a:pt x="113411" y="143763"/>
                  </a:lnTo>
                  <a:lnTo>
                    <a:pt x="94742" y="144224"/>
                  </a:lnTo>
                  <a:lnTo>
                    <a:pt x="51815" y="151510"/>
                  </a:lnTo>
                  <a:lnTo>
                    <a:pt x="51815" y="71119"/>
                  </a:lnTo>
                  <a:lnTo>
                    <a:pt x="188849" y="71119"/>
                  </a:lnTo>
                  <a:lnTo>
                    <a:pt x="193293" y="0"/>
                  </a:lnTo>
                  <a:close/>
                </a:path>
              </a:pathLst>
            </a:custGeom>
            <a:solidFill>
              <a:srgbClr val="001F5F"/>
            </a:solidFill>
          </p:spPr>
          <p:txBody>
            <a:bodyPr wrap="square" lIns="0" tIns="0" rIns="0" bIns="0" rtlCol="0"/>
            <a:lstStyle/>
            <a:p>
              <a:endParaRPr/>
            </a:p>
          </p:txBody>
        </p:sp>
        <p:sp>
          <p:nvSpPr>
            <p:cNvPr id="7" name="object 7"/>
            <p:cNvSpPr/>
            <p:nvPr/>
          </p:nvSpPr>
          <p:spPr>
            <a:xfrm>
              <a:off x="6192647" y="3962272"/>
              <a:ext cx="206375" cy="323215"/>
            </a:xfrm>
            <a:custGeom>
              <a:avLst/>
              <a:gdLst/>
              <a:ahLst/>
              <a:cxnLst/>
              <a:rect l="l" t="t" r="r" b="b"/>
              <a:pathLst>
                <a:path w="206375" h="323214">
                  <a:moveTo>
                    <a:pt x="168782" y="0"/>
                  </a:moveTo>
                  <a:lnTo>
                    <a:pt x="193293" y="0"/>
                  </a:lnTo>
                  <a:lnTo>
                    <a:pt x="188849" y="71119"/>
                  </a:lnTo>
                  <a:lnTo>
                    <a:pt x="51815" y="71119"/>
                  </a:lnTo>
                  <a:lnTo>
                    <a:pt x="51815" y="151510"/>
                  </a:lnTo>
                  <a:lnTo>
                    <a:pt x="94742" y="144224"/>
                  </a:lnTo>
                  <a:lnTo>
                    <a:pt x="113411" y="143763"/>
                  </a:lnTo>
                  <a:lnTo>
                    <a:pt x="126869" y="144404"/>
                  </a:lnTo>
                  <a:lnTo>
                    <a:pt x="171860" y="159658"/>
                  </a:lnTo>
                  <a:lnTo>
                    <a:pt x="199384" y="193986"/>
                  </a:lnTo>
                  <a:lnTo>
                    <a:pt x="205866" y="229615"/>
                  </a:lnTo>
                  <a:lnTo>
                    <a:pt x="205007" y="244425"/>
                  </a:lnTo>
                  <a:lnTo>
                    <a:pt x="192024" y="281304"/>
                  </a:lnTo>
                  <a:lnTo>
                    <a:pt x="152018" y="312546"/>
                  </a:lnTo>
                  <a:lnTo>
                    <a:pt x="107084" y="322316"/>
                  </a:lnTo>
                  <a:lnTo>
                    <a:pt x="89535" y="322960"/>
                  </a:lnTo>
                  <a:lnTo>
                    <a:pt x="77769" y="322673"/>
                  </a:lnTo>
                  <a:lnTo>
                    <a:pt x="30039" y="315741"/>
                  </a:lnTo>
                  <a:lnTo>
                    <a:pt x="0" y="305562"/>
                  </a:lnTo>
                  <a:lnTo>
                    <a:pt x="0" y="249808"/>
                  </a:lnTo>
                  <a:lnTo>
                    <a:pt x="40386" y="249808"/>
                  </a:lnTo>
                  <a:lnTo>
                    <a:pt x="43648" y="261143"/>
                  </a:lnTo>
                  <a:lnTo>
                    <a:pt x="47720" y="270954"/>
                  </a:lnTo>
                  <a:lnTo>
                    <a:pt x="80760" y="297201"/>
                  </a:lnTo>
                  <a:lnTo>
                    <a:pt x="90042" y="297941"/>
                  </a:lnTo>
                  <a:lnTo>
                    <a:pt x="101373" y="297011"/>
                  </a:lnTo>
                  <a:lnTo>
                    <a:pt x="134667" y="263699"/>
                  </a:lnTo>
                  <a:lnTo>
                    <a:pt x="137540" y="236346"/>
                  </a:lnTo>
                  <a:lnTo>
                    <a:pt x="136610" y="221747"/>
                  </a:lnTo>
                  <a:lnTo>
                    <a:pt x="114270" y="181881"/>
                  </a:lnTo>
                  <a:lnTo>
                    <a:pt x="79248" y="172719"/>
                  </a:lnTo>
                  <a:lnTo>
                    <a:pt x="72008" y="172719"/>
                  </a:lnTo>
                  <a:lnTo>
                    <a:pt x="64135" y="173354"/>
                  </a:lnTo>
                  <a:lnTo>
                    <a:pt x="55752" y="174751"/>
                  </a:lnTo>
                  <a:lnTo>
                    <a:pt x="47370" y="176021"/>
                  </a:lnTo>
                  <a:lnTo>
                    <a:pt x="39877" y="177672"/>
                  </a:lnTo>
                  <a:lnTo>
                    <a:pt x="33274" y="179704"/>
                  </a:lnTo>
                  <a:lnTo>
                    <a:pt x="13207" y="167131"/>
                  </a:lnTo>
                  <a:lnTo>
                    <a:pt x="13207" y="14731"/>
                  </a:lnTo>
                  <a:lnTo>
                    <a:pt x="145161" y="14731"/>
                  </a:lnTo>
                  <a:lnTo>
                    <a:pt x="150622" y="14731"/>
                  </a:lnTo>
                  <a:lnTo>
                    <a:pt x="154686" y="14350"/>
                  </a:lnTo>
                  <a:lnTo>
                    <a:pt x="157225" y="13588"/>
                  </a:lnTo>
                  <a:lnTo>
                    <a:pt x="159765" y="12826"/>
                  </a:lnTo>
                  <a:lnTo>
                    <a:pt x="161798" y="11556"/>
                  </a:lnTo>
                  <a:lnTo>
                    <a:pt x="163449" y="9778"/>
                  </a:lnTo>
                  <a:lnTo>
                    <a:pt x="165100" y="8000"/>
                  </a:lnTo>
                  <a:lnTo>
                    <a:pt x="166877" y="4699"/>
                  </a:lnTo>
                  <a:lnTo>
                    <a:pt x="168782" y="0"/>
                  </a:lnTo>
                  <a:close/>
                </a:path>
              </a:pathLst>
            </a:custGeom>
            <a:ln w="19812">
              <a:solidFill>
                <a:srgbClr val="FDFDFD"/>
              </a:solidFill>
            </a:ln>
          </p:spPr>
          <p:txBody>
            <a:bodyPr wrap="square" lIns="0" tIns="0" rIns="0" bIns="0" rtlCol="0"/>
            <a:lstStyle/>
            <a:p>
              <a:endParaRPr/>
            </a:p>
          </p:txBody>
        </p:sp>
      </p:grpSp>
      <p:pic>
        <p:nvPicPr>
          <p:cNvPr id="8" name="object 8"/>
          <p:cNvPicPr/>
          <p:nvPr/>
        </p:nvPicPr>
        <p:blipFill>
          <a:blip r:embed="rId4" cstate="print"/>
          <a:stretch>
            <a:fillRect/>
          </a:stretch>
        </p:blipFill>
        <p:spPr>
          <a:xfrm>
            <a:off x="7716011" y="143255"/>
            <a:ext cx="1243583" cy="1243584"/>
          </a:xfrm>
          <a:prstGeom prst="rect">
            <a:avLst/>
          </a:prstGeom>
        </p:spPr>
      </p:pic>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430"/>
              </a:lnSpc>
            </a:pPr>
            <a:r>
              <a:rPr spc="-5" dirty="0"/>
              <a:t>04/8/2015</a:t>
            </a:r>
          </a:p>
        </p:txBody>
      </p:sp>
      <p:sp>
        <p:nvSpPr>
          <p:cNvPr id="10" name="object 10"/>
          <p:cNvSpPr txBox="1">
            <a:spLocks noGrp="1"/>
          </p:cNvSpPr>
          <p:nvPr>
            <p:ph type="dt" sz="half" idx="6"/>
          </p:nvPr>
        </p:nvSpPr>
        <p:spPr>
          <a:xfrm>
            <a:off x="3609847" y="6400126"/>
            <a:ext cx="834389" cy="184666"/>
          </a:xfrm>
          <a:prstGeom prst="rect">
            <a:avLst/>
          </a:prstGeom>
        </p:spPr>
        <p:txBody>
          <a:bodyPr vert="horz" wrap="square" lIns="0" tIns="0" rIns="0" bIns="0" rtlCol="0">
            <a:spAutoFit/>
          </a:bodyPr>
          <a:lstStyle/>
          <a:p>
            <a:r>
              <a:rPr lang="id-ID" dirty="0"/>
              <a:t>SIF20234</a:t>
            </a:r>
          </a:p>
        </p:txBody>
      </p:sp>
      <p:sp>
        <p:nvSpPr>
          <p:cNvPr id="11" name="object 11"/>
          <p:cNvSpPr txBox="1"/>
          <p:nvPr/>
        </p:nvSpPr>
        <p:spPr>
          <a:xfrm>
            <a:off x="4626609" y="6400126"/>
            <a:ext cx="1565275" cy="196215"/>
          </a:xfrm>
          <a:prstGeom prst="rect">
            <a:avLst/>
          </a:prstGeom>
        </p:spPr>
        <p:txBody>
          <a:bodyPr vert="horz" wrap="square" lIns="0" tIns="0" rIns="0" bIns="0" rtlCol="0">
            <a:spAutoFit/>
          </a:bodyPr>
          <a:lstStyle/>
          <a:p>
            <a:pPr marL="12700">
              <a:lnSpc>
                <a:spcPts val="1430"/>
              </a:lnSpc>
            </a:pPr>
            <a:r>
              <a:rPr sz="1200" dirty="0">
                <a:latin typeface="Arial"/>
                <a:cs typeface="Arial"/>
              </a:rPr>
              <a:t>Pengantar</a:t>
            </a:r>
            <a:r>
              <a:rPr sz="1200" spc="-85" dirty="0">
                <a:latin typeface="Arial"/>
                <a:cs typeface="Arial"/>
              </a:rPr>
              <a:t> </a:t>
            </a:r>
            <a:r>
              <a:rPr sz="1200" spc="-5" dirty="0">
                <a:latin typeface="Arial"/>
                <a:cs typeface="Arial"/>
              </a:rPr>
              <a:t>Manajemen</a:t>
            </a:r>
            <a:endParaRPr sz="1200">
              <a:latin typeface="Arial"/>
              <a:cs typeface="Arial"/>
            </a:endParaRPr>
          </a:p>
        </p:txBody>
      </p:sp>
      <p:sp>
        <p:nvSpPr>
          <p:cNvPr id="12" name="object 12"/>
          <p:cNvSpPr txBox="1"/>
          <p:nvPr/>
        </p:nvSpPr>
        <p:spPr>
          <a:xfrm>
            <a:off x="7913369" y="6407413"/>
            <a:ext cx="694055" cy="196215"/>
          </a:xfrm>
          <a:prstGeom prst="rect">
            <a:avLst/>
          </a:prstGeom>
        </p:spPr>
        <p:txBody>
          <a:bodyPr vert="horz" wrap="square" lIns="0" tIns="0" rIns="0" bIns="0" rtlCol="0">
            <a:spAutoFit/>
          </a:bodyPr>
          <a:lstStyle/>
          <a:p>
            <a:pPr marL="12700">
              <a:lnSpc>
                <a:spcPts val="1425"/>
              </a:lnSpc>
            </a:pPr>
            <a:r>
              <a:rPr sz="1200" spc="-5" dirty="0">
                <a:latin typeface="Arial"/>
                <a:cs typeface="Arial"/>
              </a:rPr>
              <a:t>Revisi:</a:t>
            </a:r>
            <a:r>
              <a:rPr sz="1200" spc="-55" dirty="0">
                <a:latin typeface="Arial"/>
                <a:cs typeface="Arial"/>
              </a:rPr>
              <a:t> </a:t>
            </a:r>
            <a:r>
              <a:rPr sz="1200" spc="-5" dirty="0">
                <a:latin typeface="Arial"/>
                <a:cs typeface="Arial"/>
              </a:rPr>
              <a:t>00</a:t>
            </a:r>
            <a:endParaRPr sz="1200">
              <a:latin typeface="Arial"/>
              <a:cs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FE2076D6-1A59-4ABA-92F0-B5130356D174}"/>
              </a:ext>
            </a:extLst>
          </p:cNvPr>
          <p:cNvSpPr txBox="1">
            <a:spLocks/>
          </p:cNvSpPr>
          <p:nvPr/>
        </p:nvSpPr>
        <p:spPr>
          <a:xfrm>
            <a:off x="528638" y="2514600"/>
            <a:ext cx="5686436" cy="3081358"/>
          </a:xfrm>
          <a:prstGeom prst="rect">
            <a:avLst/>
          </a:prstGeom>
        </p:spPr>
        <p:txBody>
          <a:bodyPr wrap="square" lIns="0" tIns="0" rIns="0" bIns="0">
            <a:normAutofit/>
          </a:bodyPr>
          <a:lstStyle>
            <a:lvl1pPr marL="0">
              <a:defRPr b="0" i="0">
                <a:solidFill>
                  <a:schemeClr val="tx1"/>
                </a:solidFill>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r>
              <a:rPr lang="id-ID" sz="2400" kern="0" dirty="0">
                <a:latin typeface="Arial" panose="020B0604020202020204" pitchFamily="34" charset="0"/>
                <a:cs typeface="Arial" panose="020B0604020202020204" pitchFamily="34" charset="0"/>
              </a:rPr>
              <a:t>Adalah manajemen yang mengacu pada pengelolaan interaksi perusahaan dengan berdampak pada lingkungan dan telah melampaui kepatuhan dan kebutuhan peraturan untuk memasukkan alat alat konseptual,seperti pencegahan polusi produk dan prusahaan tan ggung jawab sosial.</a:t>
            </a:r>
          </a:p>
        </p:txBody>
      </p:sp>
      <p:pic>
        <p:nvPicPr>
          <p:cNvPr id="5" name="Picture 3" descr="C:\Users\w7\Pictures\images-3.png">
            <a:extLst>
              <a:ext uri="{FF2B5EF4-FFF2-40B4-BE49-F238E27FC236}">
                <a16:creationId xmlns:a16="http://schemas.microsoft.com/office/drawing/2014/main" id="{590B13B2-8E85-4D8C-B6B6-5C21618B2C35}"/>
              </a:ext>
            </a:extLst>
          </p:cNvPr>
          <p:cNvPicPr>
            <a:picLocks noChangeAspect="1" noChangeArrowheads="1"/>
          </p:cNvPicPr>
          <p:nvPr/>
        </p:nvPicPr>
        <p:blipFill>
          <a:blip r:embed="rId2"/>
          <a:srcRect/>
          <a:stretch>
            <a:fillRect/>
          </a:stretch>
        </p:blipFill>
        <p:spPr bwMode="auto">
          <a:xfrm>
            <a:off x="6215074" y="500042"/>
            <a:ext cx="2714644" cy="5643602"/>
          </a:xfrm>
          <a:prstGeom prst="ellipse">
            <a:avLst/>
          </a:prstGeom>
          <a:ln>
            <a:noFill/>
          </a:ln>
          <a:effectLst>
            <a:softEdge rad="112500"/>
          </a:effectLst>
        </p:spPr>
      </p:pic>
      <p:sp>
        <p:nvSpPr>
          <p:cNvPr id="6" name="TextBox 5">
            <a:extLst>
              <a:ext uri="{FF2B5EF4-FFF2-40B4-BE49-F238E27FC236}">
                <a16:creationId xmlns:a16="http://schemas.microsoft.com/office/drawing/2014/main" id="{78488826-23AC-421F-815A-8680EC9575D9}"/>
              </a:ext>
            </a:extLst>
          </p:cNvPr>
          <p:cNvSpPr txBox="1"/>
          <p:nvPr/>
        </p:nvSpPr>
        <p:spPr>
          <a:xfrm>
            <a:off x="1066800" y="838200"/>
            <a:ext cx="5029200" cy="954107"/>
          </a:xfrm>
          <a:prstGeom prst="rect">
            <a:avLst/>
          </a:prstGeom>
          <a:solidFill>
            <a:srgbClr val="92D050"/>
          </a:solidFill>
        </p:spPr>
        <p:txBody>
          <a:bodyPr wrap="square" rtlCol="0">
            <a:spAutoFit/>
          </a:bodyPr>
          <a:lstStyle/>
          <a:p>
            <a:r>
              <a:rPr lang="en-US" sz="2800" dirty="0" err="1">
                <a:latin typeface="Arial" panose="020B0604020202020204" pitchFamily="34" charset="0"/>
                <a:cs typeface="Arial" panose="020B0604020202020204" pitchFamily="34" charset="0"/>
              </a:rPr>
              <a:t>Apa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itu</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Manajemen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Hijau</a:t>
            </a:r>
            <a:r>
              <a:rPr lang="en-US" sz="2800" dirty="0">
                <a:latin typeface="Arial" panose="020B0604020202020204" pitchFamily="34" charset="0"/>
                <a:cs typeface="Arial" panose="020B0604020202020204" pitchFamily="34" charset="0"/>
              </a:rPr>
              <a:t> (Green Management) ?</a:t>
            </a:r>
            <a:endParaRPr lang="en-ID"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35395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28F071F-2E8F-4EB2-84F1-8DCB7870D0B2}"/>
              </a:ext>
            </a:extLst>
          </p:cNvPr>
          <p:cNvSpPr txBox="1"/>
          <p:nvPr/>
        </p:nvSpPr>
        <p:spPr>
          <a:xfrm>
            <a:off x="1066800" y="838200"/>
            <a:ext cx="3276600" cy="523220"/>
          </a:xfrm>
          <a:prstGeom prst="rect">
            <a:avLst/>
          </a:prstGeom>
          <a:solidFill>
            <a:srgbClr val="92D050"/>
          </a:solidFill>
        </p:spPr>
        <p:txBody>
          <a:bodyPr wrap="square" rtlCol="0">
            <a:spAutoFit/>
          </a:bodyPr>
          <a:lstStyle/>
          <a:p>
            <a:r>
              <a:rPr lang="en-US" sz="2800" dirty="0" err="1">
                <a:latin typeface="Arial" panose="020B0604020202020204" pitchFamily="34" charset="0"/>
                <a:cs typeface="Arial" panose="020B0604020202020204" pitchFamily="34" charset="0"/>
              </a:rPr>
              <a:t>Pendekatan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Hijau</a:t>
            </a:r>
            <a:endParaRPr lang="en-ID" sz="2800" dirty="0">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40053B3D-E5AF-48B5-BCA9-147B731A82E8}"/>
              </a:ext>
            </a:extLst>
          </p:cNvPr>
          <p:cNvSpPr/>
          <p:nvPr/>
        </p:nvSpPr>
        <p:spPr>
          <a:xfrm>
            <a:off x="762000" y="1752600"/>
            <a:ext cx="992579" cy="369332"/>
          </a:xfrm>
          <a:prstGeom prst="rect">
            <a:avLst/>
          </a:prstGeom>
          <a:solidFill>
            <a:srgbClr val="FFC000"/>
          </a:solidFill>
        </p:spPr>
        <p:txBody>
          <a:bodyPr wrap="none">
            <a:spAutoFit/>
          </a:bodyPr>
          <a:lstStyle/>
          <a:p>
            <a:r>
              <a:rPr lang="en-ID" b="0" i="0" dirty="0" err="1">
                <a:solidFill>
                  <a:srgbClr val="202122"/>
                </a:solidFill>
                <a:effectLst/>
                <a:latin typeface="Arial" panose="020B0604020202020204" pitchFamily="34" charset="0"/>
              </a:rPr>
              <a:t>Rendah</a:t>
            </a:r>
            <a:endParaRPr lang="en-ID" dirty="0"/>
          </a:p>
        </p:txBody>
      </p:sp>
      <p:sp>
        <p:nvSpPr>
          <p:cNvPr id="7" name="Rectangle 6">
            <a:extLst>
              <a:ext uri="{FF2B5EF4-FFF2-40B4-BE49-F238E27FC236}">
                <a16:creationId xmlns:a16="http://schemas.microsoft.com/office/drawing/2014/main" id="{C2B8EEEF-1F7C-4BF0-926B-4F5671FDA0C1}"/>
              </a:ext>
            </a:extLst>
          </p:cNvPr>
          <p:cNvSpPr/>
          <p:nvPr/>
        </p:nvSpPr>
        <p:spPr>
          <a:xfrm>
            <a:off x="2741494" y="1752600"/>
            <a:ext cx="3630225" cy="369332"/>
          </a:xfrm>
          <a:prstGeom prst="rect">
            <a:avLst/>
          </a:prstGeom>
          <a:solidFill>
            <a:srgbClr val="FFC000"/>
          </a:solidFill>
        </p:spPr>
        <p:txBody>
          <a:bodyPr wrap="none">
            <a:spAutoFit/>
          </a:bodyPr>
          <a:lstStyle/>
          <a:p>
            <a:r>
              <a:rPr lang="en-ID" b="0" i="0" dirty="0" err="1">
                <a:solidFill>
                  <a:srgbClr val="202122"/>
                </a:solidFill>
                <a:effectLst/>
                <a:latin typeface="Arial" panose="020B0604020202020204" pitchFamily="34" charset="0"/>
              </a:rPr>
              <a:t>Sensitivitas</a:t>
            </a:r>
            <a:r>
              <a:rPr lang="en-ID" b="0" i="0" dirty="0">
                <a:solidFill>
                  <a:srgbClr val="202122"/>
                </a:solidFill>
                <a:effectLst/>
                <a:latin typeface="Arial" panose="020B0604020202020204" pitchFamily="34" charset="0"/>
              </a:rPr>
              <a:t> </a:t>
            </a:r>
            <a:r>
              <a:rPr lang="en-ID" b="0" i="0" dirty="0" err="1">
                <a:solidFill>
                  <a:srgbClr val="202122"/>
                </a:solidFill>
                <a:effectLst/>
                <a:latin typeface="Arial" panose="020B0604020202020204" pitchFamily="34" charset="0"/>
              </a:rPr>
              <a:t>Terhadap</a:t>
            </a:r>
            <a:r>
              <a:rPr lang="en-ID" b="0" i="0" dirty="0">
                <a:solidFill>
                  <a:srgbClr val="202122"/>
                </a:solidFill>
                <a:effectLst/>
                <a:latin typeface="Arial" panose="020B0604020202020204" pitchFamily="34" charset="0"/>
              </a:rPr>
              <a:t> </a:t>
            </a:r>
            <a:r>
              <a:rPr lang="en-ID" b="0" i="0" dirty="0" err="1">
                <a:solidFill>
                  <a:srgbClr val="202122"/>
                </a:solidFill>
                <a:effectLst/>
                <a:latin typeface="Arial" panose="020B0604020202020204" pitchFamily="34" charset="0"/>
              </a:rPr>
              <a:t>Lingkungan</a:t>
            </a:r>
            <a:endParaRPr lang="en-ID" dirty="0"/>
          </a:p>
        </p:txBody>
      </p:sp>
      <p:sp>
        <p:nvSpPr>
          <p:cNvPr id="8" name="Rectangle 7">
            <a:extLst>
              <a:ext uri="{FF2B5EF4-FFF2-40B4-BE49-F238E27FC236}">
                <a16:creationId xmlns:a16="http://schemas.microsoft.com/office/drawing/2014/main" id="{8168F023-9DA3-40A1-A480-F5C0EA082616}"/>
              </a:ext>
            </a:extLst>
          </p:cNvPr>
          <p:cNvSpPr/>
          <p:nvPr/>
        </p:nvSpPr>
        <p:spPr>
          <a:xfrm>
            <a:off x="7363183" y="1754875"/>
            <a:ext cx="804451" cy="369332"/>
          </a:xfrm>
          <a:prstGeom prst="rect">
            <a:avLst/>
          </a:prstGeom>
          <a:solidFill>
            <a:srgbClr val="FFC000"/>
          </a:solidFill>
        </p:spPr>
        <p:txBody>
          <a:bodyPr wrap="none">
            <a:spAutoFit/>
          </a:bodyPr>
          <a:lstStyle/>
          <a:p>
            <a:r>
              <a:rPr lang="en-ID" b="0" i="0" dirty="0">
                <a:solidFill>
                  <a:srgbClr val="202122"/>
                </a:solidFill>
                <a:effectLst/>
                <a:latin typeface="Arial" panose="020B0604020202020204" pitchFamily="34" charset="0"/>
              </a:rPr>
              <a:t>Tinggi</a:t>
            </a:r>
            <a:endParaRPr lang="en-ID" dirty="0"/>
          </a:p>
        </p:txBody>
      </p:sp>
      <p:sp>
        <p:nvSpPr>
          <p:cNvPr id="9" name="Rectangle 8">
            <a:extLst>
              <a:ext uri="{FF2B5EF4-FFF2-40B4-BE49-F238E27FC236}">
                <a16:creationId xmlns:a16="http://schemas.microsoft.com/office/drawing/2014/main" id="{8637AD56-D70A-431E-BB36-DB83A2B76678}"/>
              </a:ext>
            </a:extLst>
          </p:cNvPr>
          <p:cNvSpPr/>
          <p:nvPr/>
        </p:nvSpPr>
        <p:spPr>
          <a:xfrm>
            <a:off x="195412" y="2687456"/>
            <a:ext cx="2210862" cy="646331"/>
          </a:xfrm>
          <a:prstGeom prst="rect">
            <a:avLst/>
          </a:prstGeom>
          <a:solidFill>
            <a:srgbClr val="FFC000"/>
          </a:solidFill>
        </p:spPr>
        <p:txBody>
          <a:bodyPr wrap="none">
            <a:spAutoFit/>
          </a:bodyPr>
          <a:lstStyle/>
          <a:p>
            <a:pPr algn="ctr"/>
            <a:r>
              <a:rPr lang="en-ID" b="0" i="0" dirty="0" err="1">
                <a:solidFill>
                  <a:srgbClr val="202122"/>
                </a:solidFill>
                <a:effectLst/>
                <a:latin typeface="Arial" panose="020B0604020202020204" pitchFamily="34" charset="0"/>
              </a:rPr>
              <a:t>Pendekatan</a:t>
            </a:r>
            <a:r>
              <a:rPr lang="en-ID" b="0" i="0" dirty="0">
                <a:solidFill>
                  <a:srgbClr val="202122"/>
                </a:solidFill>
                <a:effectLst/>
                <a:latin typeface="Arial" panose="020B0604020202020204" pitchFamily="34" charset="0"/>
              </a:rPr>
              <a:t> </a:t>
            </a:r>
            <a:r>
              <a:rPr lang="en-ID" b="0" i="0" dirty="0" err="1">
                <a:solidFill>
                  <a:srgbClr val="202122"/>
                </a:solidFill>
                <a:effectLst/>
                <a:latin typeface="Arial" panose="020B0604020202020204" pitchFamily="34" charset="0"/>
              </a:rPr>
              <a:t>Hukum</a:t>
            </a:r>
            <a:endParaRPr lang="en-ID" b="0" i="0" dirty="0">
              <a:solidFill>
                <a:srgbClr val="202122"/>
              </a:solidFill>
              <a:effectLst/>
              <a:latin typeface="Arial" panose="020B0604020202020204" pitchFamily="34" charset="0"/>
            </a:endParaRPr>
          </a:p>
          <a:p>
            <a:pPr algn="ctr"/>
            <a:r>
              <a:rPr lang="en-ID" dirty="0">
                <a:solidFill>
                  <a:srgbClr val="202122"/>
                </a:solidFill>
                <a:latin typeface="Arial" panose="020B0604020202020204" pitchFamily="34" charset="0"/>
              </a:rPr>
              <a:t>(</a:t>
            </a:r>
            <a:r>
              <a:rPr lang="en-ID" dirty="0" err="1">
                <a:solidFill>
                  <a:srgbClr val="202122"/>
                </a:solidFill>
                <a:latin typeface="Arial" panose="020B0604020202020204" pitchFamily="34" charset="0"/>
              </a:rPr>
              <a:t>Hijau</a:t>
            </a:r>
            <a:r>
              <a:rPr lang="en-ID" dirty="0">
                <a:solidFill>
                  <a:srgbClr val="202122"/>
                </a:solidFill>
                <a:latin typeface="Arial" panose="020B0604020202020204" pitchFamily="34" charset="0"/>
              </a:rPr>
              <a:t> Muda)</a:t>
            </a:r>
            <a:endParaRPr lang="en-ID" dirty="0"/>
          </a:p>
        </p:txBody>
      </p:sp>
      <p:sp>
        <p:nvSpPr>
          <p:cNvPr id="11" name="Rectangle 10">
            <a:extLst>
              <a:ext uri="{FF2B5EF4-FFF2-40B4-BE49-F238E27FC236}">
                <a16:creationId xmlns:a16="http://schemas.microsoft.com/office/drawing/2014/main" id="{40CE3EA2-EC9F-43C3-B049-59AD6BDA561D}"/>
              </a:ext>
            </a:extLst>
          </p:cNvPr>
          <p:cNvSpPr/>
          <p:nvPr/>
        </p:nvSpPr>
        <p:spPr>
          <a:xfrm>
            <a:off x="2717943" y="2706156"/>
            <a:ext cx="1479892" cy="646331"/>
          </a:xfrm>
          <a:prstGeom prst="rect">
            <a:avLst/>
          </a:prstGeom>
          <a:solidFill>
            <a:srgbClr val="FFC000"/>
          </a:solidFill>
        </p:spPr>
        <p:txBody>
          <a:bodyPr wrap="none">
            <a:spAutoFit/>
          </a:bodyPr>
          <a:lstStyle/>
          <a:p>
            <a:pPr algn="ctr"/>
            <a:r>
              <a:rPr lang="en-ID" b="0" i="0" dirty="0" err="1">
                <a:solidFill>
                  <a:srgbClr val="202122"/>
                </a:solidFill>
                <a:effectLst/>
                <a:latin typeface="Arial" panose="020B0604020202020204" pitchFamily="34" charset="0"/>
              </a:rPr>
              <a:t>Pendekatan</a:t>
            </a:r>
            <a:r>
              <a:rPr lang="en-ID" b="0" i="0" dirty="0">
                <a:solidFill>
                  <a:srgbClr val="202122"/>
                </a:solidFill>
                <a:effectLst/>
                <a:latin typeface="Arial" panose="020B0604020202020204" pitchFamily="34" charset="0"/>
              </a:rPr>
              <a:t> </a:t>
            </a:r>
          </a:p>
          <a:p>
            <a:pPr algn="ctr"/>
            <a:r>
              <a:rPr lang="en-ID" b="0" i="0" dirty="0">
                <a:solidFill>
                  <a:srgbClr val="202122"/>
                </a:solidFill>
                <a:effectLst/>
                <a:latin typeface="Arial" panose="020B0604020202020204" pitchFamily="34" charset="0"/>
              </a:rPr>
              <a:t>Pasar</a:t>
            </a:r>
            <a:endParaRPr lang="en-ID" dirty="0"/>
          </a:p>
        </p:txBody>
      </p:sp>
      <p:sp>
        <p:nvSpPr>
          <p:cNvPr id="12" name="Rectangle 11">
            <a:extLst>
              <a:ext uri="{FF2B5EF4-FFF2-40B4-BE49-F238E27FC236}">
                <a16:creationId xmlns:a16="http://schemas.microsoft.com/office/drawing/2014/main" id="{1DDBB954-4BBC-4190-A5F6-9ECA1183EA94}"/>
              </a:ext>
            </a:extLst>
          </p:cNvPr>
          <p:cNvSpPr/>
          <p:nvPr/>
        </p:nvSpPr>
        <p:spPr>
          <a:xfrm>
            <a:off x="4547964" y="2687456"/>
            <a:ext cx="1815113" cy="923330"/>
          </a:xfrm>
          <a:prstGeom prst="rect">
            <a:avLst/>
          </a:prstGeom>
          <a:solidFill>
            <a:srgbClr val="FFC000"/>
          </a:solidFill>
        </p:spPr>
        <p:txBody>
          <a:bodyPr wrap="square">
            <a:spAutoFit/>
          </a:bodyPr>
          <a:lstStyle/>
          <a:p>
            <a:pPr algn="ctr"/>
            <a:r>
              <a:rPr lang="en-ID" b="0" i="0" dirty="0" err="1">
                <a:solidFill>
                  <a:srgbClr val="202122"/>
                </a:solidFill>
                <a:effectLst/>
                <a:latin typeface="Arial" panose="020B0604020202020204" pitchFamily="34" charset="0"/>
              </a:rPr>
              <a:t>Pendekatan</a:t>
            </a:r>
            <a:r>
              <a:rPr lang="en-ID" b="0" i="0" dirty="0">
                <a:solidFill>
                  <a:srgbClr val="202122"/>
                </a:solidFill>
                <a:effectLst/>
                <a:latin typeface="Arial" panose="020B0604020202020204" pitchFamily="34" charset="0"/>
              </a:rPr>
              <a:t> </a:t>
            </a:r>
            <a:r>
              <a:rPr lang="en-ID" b="0" i="0" dirty="0" err="1">
                <a:solidFill>
                  <a:srgbClr val="202122"/>
                </a:solidFill>
                <a:effectLst/>
                <a:latin typeface="Arial" panose="020B0604020202020204" pitchFamily="34" charset="0"/>
              </a:rPr>
              <a:t>Pemangku</a:t>
            </a:r>
            <a:r>
              <a:rPr lang="en-ID" b="0" i="0" dirty="0">
                <a:solidFill>
                  <a:srgbClr val="202122"/>
                </a:solidFill>
                <a:effectLst/>
                <a:latin typeface="Arial" panose="020B0604020202020204" pitchFamily="34" charset="0"/>
              </a:rPr>
              <a:t> </a:t>
            </a:r>
          </a:p>
          <a:p>
            <a:pPr algn="ctr"/>
            <a:r>
              <a:rPr lang="en-ID" b="0" i="0" dirty="0" err="1">
                <a:solidFill>
                  <a:srgbClr val="202122"/>
                </a:solidFill>
                <a:effectLst/>
                <a:latin typeface="Arial" panose="020B0604020202020204" pitchFamily="34" charset="0"/>
              </a:rPr>
              <a:t>Kepentingan</a:t>
            </a:r>
            <a:endParaRPr lang="en-ID" dirty="0"/>
          </a:p>
        </p:txBody>
      </p:sp>
      <p:sp>
        <p:nvSpPr>
          <p:cNvPr id="13" name="Rectangle 12">
            <a:extLst>
              <a:ext uri="{FF2B5EF4-FFF2-40B4-BE49-F238E27FC236}">
                <a16:creationId xmlns:a16="http://schemas.microsoft.com/office/drawing/2014/main" id="{A5F71FCE-1D59-45FB-B92B-A0159DCC018C}"/>
              </a:ext>
            </a:extLst>
          </p:cNvPr>
          <p:cNvSpPr/>
          <p:nvPr/>
        </p:nvSpPr>
        <p:spPr>
          <a:xfrm>
            <a:off x="7055777" y="2687456"/>
            <a:ext cx="1479892" cy="923330"/>
          </a:xfrm>
          <a:prstGeom prst="rect">
            <a:avLst/>
          </a:prstGeom>
          <a:solidFill>
            <a:srgbClr val="FFC000"/>
          </a:solidFill>
        </p:spPr>
        <p:txBody>
          <a:bodyPr wrap="none">
            <a:spAutoFit/>
          </a:bodyPr>
          <a:lstStyle/>
          <a:p>
            <a:pPr algn="ctr"/>
            <a:r>
              <a:rPr lang="en-ID" b="0" i="0" dirty="0" err="1">
                <a:solidFill>
                  <a:srgbClr val="202122"/>
                </a:solidFill>
                <a:effectLst/>
                <a:latin typeface="Arial" panose="020B0604020202020204" pitchFamily="34" charset="0"/>
              </a:rPr>
              <a:t>Pendekatan</a:t>
            </a:r>
            <a:r>
              <a:rPr lang="en-ID" b="0" i="0" dirty="0">
                <a:solidFill>
                  <a:srgbClr val="202122"/>
                </a:solidFill>
                <a:effectLst/>
                <a:latin typeface="Arial" panose="020B0604020202020204" pitchFamily="34" charset="0"/>
              </a:rPr>
              <a:t> </a:t>
            </a:r>
          </a:p>
          <a:p>
            <a:pPr algn="ctr"/>
            <a:r>
              <a:rPr lang="en-ID" b="0" i="0" dirty="0" err="1">
                <a:solidFill>
                  <a:srgbClr val="202122"/>
                </a:solidFill>
                <a:effectLst/>
                <a:latin typeface="Arial" panose="020B0604020202020204" pitchFamily="34" charset="0"/>
              </a:rPr>
              <a:t>Aktivis</a:t>
            </a:r>
            <a:endParaRPr lang="en-ID" b="0" i="0" dirty="0">
              <a:solidFill>
                <a:srgbClr val="202122"/>
              </a:solidFill>
              <a:effectLst/>
              <a:latin typeface="Arial" panose="020B0604020202020204" pitchFamily="34" charset="0"/>
            </a:endParaRPr>
          </a:p>
          <a:p>
            <a:pPr algn="ctr"/>
            <a:r>
              <a:rPr lang="en-ID" dirty="0">
                <a:solidFill>
                  <a:srgbClr val="202122"/>
                </a:solidFill>
                <a:latin typeface="Arial" panose="020B0604020202020204" pitchFamily="34" charset="0"/>
              </a:rPr>
              <a:t>(</a:t>
            </a:r>
            <a:r>
              <a:rPr lang="en-ID" dirty="0" err="1">
                <a:solidFill>
                  <a:srgbClr val="202122"/>
                </a:solidFill>
                <a:latin typeface="Arial" panose="020B0604020202020204" pitchFamily="34" charset="0"/>
              </a:rPr>
              <a:t>Hijau</a:t>
            </a:r>
            <a:r>
              <a:rPr lang="en-ID" dirty="0">
                <a:solidFill>
                  <a:srgbClr val="202122"/>
                </a:solidFill>
                <a:latin typeface="Arial" panose="020B0604020202020204" pitchFamily="34" charset="0"/>
              </a:rPr>
              <a:t> </a:t>
            </a:r>
            <a:r>
              <a:rPr lang="en-ID" dirty="0" err="1">
                <a:solidFill>
                  <a:srgbClr val="202122"/>
                </a:solidFill>
                <a:latin typeface="Arial" panose="020B0604020202020204" pitchFamily="34" charset="0"/>
              </a:rPr>
              <a:t>Tua</a:t>
            </a:r>
            <a:r>
              <a:rPr lang="en-ID" dirty="0">
                <a:solidFill>
                  <a:srgbClr val="202122"/>
                </a:solidFill>
                <a:latin typeface="Arial" panose="020B0604020202020204" pitchFamily="34" charset="0"/>
              </a:rPr>
              <a:t>)</a:t>
            </a:r>
            <a:endParaRPr lang="en-ID" dirty="0"/>
          </a:p>
        </p:txBody>
      </p:sp>
      <p:cxnSp>
        <p:nvCxnSpPr>
          <p:cNvPr id="15" name="Straight Connector 14">
            <a:extLst>
              <a:ext uri="{FF2B5EF4-FFF2-40B4-BE49-F238E27FC236}">
                <a16:creationId xmlns:a16="http://schemas.microsoft.com/office/drawing/2014/main" id="{894E25E1-199D-4DE7-94C0-E3D4BBAD3A4A}"/>
              </a:ext>
            </a:extLst>
          </p:cNvPr>
          <p:cNvCxnSpPr/>
          <p:nvPr/>
        </p:nvCxnSpPr>
        <p:spPr>
          <a:xfrm>
            <a:off x="152858" y="2286000"/>
            <a:ext cx="841174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3753EF11-4025-4668-841D-1E6BC3AF135A}"/>
              </a:ext>
            </a:extLst>
          </p:cNvPr>
          <p:cNvCxnSpPr/>
          <p:nvPr/>
        </p:nvCxnSpPr>
        <p:spPr>
          <a:xfrm>
            <a:off x="1258289" y="2153482"/>
            <a:ext cx="0" cy="316468"/>
          </a:xfrm>
          <a:prstGeom prst="line">
            <a:avLst/>
          </a:prstGeom>
        </p:spPr>
        <p:style>
          <a:lnRef idx="1">
            <a:schemeClr val="dk1"/>
          </a:lnRef>
          <a:fillRef idx="0">
            <a:schemeClr val="dk1"/>
          </a:fillRef>
          <a:effectRef idx="0">
            <a:schemeClr val="dk1"/>
          </a:effectRef>
          <a:fontRef idx="minor">
            <a:schemeClr val="tx1"/>
          </a:fontRef>
        </p:style>
      </p:cxnSp>
      <p:cxnSp>
        <p:nvCxnSpPr>
          <p:cNvPr id="18" name="Straight Connector 17">
            <a:extLst>
              <a:ext uri="{FF2B5EF4-FFF2-40B4-BE49-F238E27FC236}">
                <a16:creationId xmlns:a16="http://schemas.microsoft.com/office/drawing/2014/main" id="{C840B48D-2D33-4004-AA05-7CD58A375565}"/>
              </a:ext>
            </a:extLst>
          </p:cNvPr>
          <p:cNvCxnSpPr/>
          <p:nvPr/>
        </p:nvCxnSpPr>
        <p:spPr>
          <a:xfrm>
            <a:off x="3276600" y="2121932"/>
            <a:ext cx="0" cy="316468"/>
          </a:xfrm>
          <a:prstGeom prst="line">
            <a:avLst/>
          </a:prstGeom>
        </p:spPr>
        <p:style>
          <a:lnRef idx="1">
            <a:schemeClr val="dk1"/>
          </a:lnRef>
          <a:fillRef idx="0">
            <a:schemeClr val="dk1"/>
          </a:fillRef>
          <a:effectRef idx="0">
            <a:schemeClr val="dk1"/>
          </a:effectRef>
          <a:fontRef idx="minor">
            <a:schemeClr val="tx1"/>
          </a:fontRef>
        </p:style>
      </p:cxnSp>
      <p:cxnSp>
        <p:nvCxnSpPr>
          <p:cNvPr id="19" name="Straight Connector 18">
            <a:extLst>
              <a:ext uri="{FF2B5EF4-FFF2-40B4-BE49-F238E27FC236}">
                <a16:creationId xmlns:a16="http://schemas.microsoft.com/office/drawing/2014/main" id="{DB7814C0-DC01-4430-AB34-2C1F1DD50D72}"/>
              </a:ext>
            </a:extLst>
          </p:cNvPr>
          <p:cNvCxnSpPr/>
          <p:nvPr/>
        </p:nvCxnSpPr>
        <p:spPr>
          <a:xfrm>
            <a:off x="5455521" y="2138844"/>
            <a:ext cx="0" cy="316468"/>
          </a:xfrm>
          <a:prstGeom prst="line">
            <a:avLst/>
          </a:prstGeom>
        </p:spPr>
        <p:style>
          <a:lnRef idx="1">
            <a:schemeClr val="dk1"/>
          </a:lnRef>
          <a:fillRef idx="0">
            <a:schemeClr val="dk1"/>
          </a:fillRef>
          <a:effectRef idx="0">
            <a:schemeClr val="dk1"/>
          </a:effectRef>
          <a:fontRef idx="minor">
            <a:schemeClr val="tx1"/>
          </a:fontRef>
        </p:style>
      </p:cxnSp>
      <p:cxnSp>
        <p:nvCxnSpPr>
          <p:cNvPr id="20" name="Straight Connector 19">
            <a:extLst>
              <a:ext uri="{FF2B5EF4-FFF2-40B4-BE49-F238E27FC236}">
                <a16:creationId xmlns:a16="http://schemas.microsoft.com/office/drawing/2014/main" id="{3CABDB9B-1245-4611-B4DE-EE69BC037FA3}"/>
              </a:ext>
            </a:extLst>
          </p:cNvPr>
          <p:cNvCxnSpPr/>
          <p:nvPr/>
        </p:nvCxnSpPr>
        <p:spPr>
          <a:xfrm>
            <a:off x="7795723" y="2153482"/>
            <a:ext cx="0" cy="316468"/>
          </a:xfrm>
          <a:prstGeom prst="line">
            <a:avLst/>
          </a:prstGeom>
        </p:spPr>
        <p:style>
          <a:lnRef idx="1">
            <a:schemeClr val="dk1"/>
          </a:lnRef>
          <a:fillRef idx="0">
            <a:schemeClr val="dk1"/>
          </a:fillRef>
          <a:effectRef idx="0">
            <a:schemeClr val="dk1"/>
          </a:effectRef>
          <a:fontRef idx="minor">
            <a:schemeClr val="tx1"/>
          </a:fontRef>
        </p:style>
      </p:cxnSp>
      <p:sp>
        <p:nvSpPr>
          <p:cNvPr id="21" name="TextBox 20">
            <a:extLst>
              <a:ext uri="{FF2B5EF4-FFF2-40B4-BE49-F238E27FC236}">
                <a16:creationId xmlns:a16="http://schemas.microsoft.com/office/drawing/2014/main" id="{361D4A73-2250-4886-822A-ABDCD8AE7BDA}"/>
              </a:ext>
            </a:extLst>
          </p:cNvPr>
          <p:cNvSpPr txBox="1"/>
          <p:nvPr/>
        </p:nvSpPr>
        <p:spPr>
          <a:xfrm>
            <a:off x="1300843" y="4267200"/>
            <a:ext cx="4337957" cy="1754326"/>
          </a:xfrm>
          <a:prstGeom prst="rect">
            <a:avLst/>
          </a:prstGeom>
          <a:noFill/>
        </p:spPr>
        <p:txBody>
          <a:bodyPr wrap="square" rtlCol="0">
            <a:spAutoFit/>
          </a:bodyPr>
          <a:lstStyle/>
          <a:p>
            <a:r>
              <a:rPr lang="en-US" b="1" dirty="0" err="1"/>
              <a:t>Tugas</a:t>
            </a:r>
            <a:r>
              <a:rPr lang="en-US" b="1" dirty="0"/>
              <a:t> : </a:t>
            </a:r>
            <a:r>
              <a:rPr lang="en-US" b="1" dirty="0" err="1"/>
              <a:t>Jabarkanlah</a:t>
            </a:r>
            <a:r>
              <a:rPr lang="en-US" b="1" dirty="0"/>
              <a:t> </a:t>
            </a:r>
            <a:r>
              <a:rPr lang="en-US" b="1" dirty="0" err="1"/>
              <a:t>maksud</a:t>
            </a:r>
            <a:r>
              <a:rPr lang="en-US" b="1" dirty="0"/>
              <a:t> </a:t>
            </a:r>
            <a:r>
              <a:rPr lang="en-US" b="1" dirty="0" err="1"/>
              <a:t>dari</a:t>
            </a:r>
            <a:r>
              <a:rPr lang="en-US" b="1" dirty="0"/>
              <a:t> :</a:t>
            </a:r>
          </a:p>
          <a:p>
            <a:endParaRPr lang="en-US" b="1" dirty="0"/>
          </a:p>
          <a:p>
            <a:pPr marL="342900" indent="-342900">
              <a:buAutoNum type="arabicPeriod"/>
            </a:pPr>
            <a:r>
              <a:rPr lang="en-US" dirty="0" err="1"/>
              <a:t>Pendekatan</a:t>
            </a:r>
            <a:r>
              <a:rPr lang="en-US" dirty="0"/>
              <a:t> </a:t>
            </a:r>
            <a:r>
              <a:rPr lang="en-US" dirty="0" err="1"/>
              <a:t>Hukum</a:t>
            </a:r>
            <a:r>
              <a:rPr lang="en-US" dirty="0"/>
              <a:t> (</a:t>
            </a:r>
            <a:r>
              <a:rPr lang="en-US" dirty="0" err="1"/>
              <a:t>Hijau</a:t>
            </a:r>
            <a:r>
              <a:rPr lang="en-US" dirty="0"/>
              <a:t> Muda)</a:t>
            </a:r>
          </a:p>
          <a:p>
            <a:pPr marL="342900" indent="-342900">
              <a:buAutoNum type="arabicPeriod"/>
            </a:pPr>
            <a:r>
              <a:rPr lang="en-US" dirty="0" err="1"/>
              <a:t>Pendekatan</a:t>
            </a:r>
            <a:r>
              <a:rPr lang="en-US" dirty="0"/>
              <a:t> Pasar</a:t>
            </a:r>
          </a:p>
          <a:p>
            <a:pPr marL="342900" indent="-342900">
              <a:buAutoNum type="arabicPeriod"/>
            </a:pPr>
            <a:r>
              <a:rPr lang="en-US" dirty="0" err="1"/>
              <a:t>Pendekatan</a:t>
            </a:r>
            <a:r>
              <a:rPr lang="en-US" dirty="0"/>
              <a:t> </a:t>
            </a:r>
            <a:r>
              <a:rPr lang="en-US" dirty="0" err="1"/>
              <a:t>Pemangku</a:t>
            </a:r>
            <a:r>
              <a:rPr lang="en-US" dirty="0"/>
              <a:t> </a:t>
            </a:r>
            <a:r>
              <a:rPr lang="en-US" dirty="0" err="1"/>
              <a:t>Kepentingan</a:t>
            </a:r>
            <a:endParaRPr lang="en-US" dirty="0"/>
          </a:p>
          <a:p>
            <a:pPr marL="342900" indent="-342900">
              <a:buAutoNum type="arabicPeriod"/>
            </a:pPr>
            <a:r>
              <a:rPr lang="en-US" dirty="0" err="1"/>
              <a:t>Pendekatan</a:t>
            </a:r>
            <a:r>
              <a:rPr lang="en-US" dirty="0"/>
              <a:t> </a:t>
            </a:r>
            <a:r>
              <a:rPr lang="en-US" dirty="0" err="1"/>
              <a:t>Aktivis</a:t>
            </a:r>
            <a:r>
              <a:rPr lang="en-US" dirty="0"/>
              <a:t> (</a:t>
            </a:r>
            <a:r>
              <a:rPr lang="en-US" dirty="0" err="1"/>
              <a:t>Hijau</a:t>
            </a:r>
            <a:r>
              <a:rPr lang="en-US" dirty="0"/>
              <a:t> </a:t>
            </a:r>
            <a:r>
              <a:rPr lang="en-US" dirty="0" err="1"/>
              <a:t>Tua</a:t>
            </a:r>
            <a:r>
              <a:rPr lang="en-US" dirty="0"/>
              <a:t>)</a:t>
            </a:r>
            <a:endParaRPr lang="en-ID" dirty="0"/>
          </a:p>
        </p:txBody>
      </p:sp>
      <p:pic>
        <p:nvPicPr>
          <p:cNvPr id="22" name="Picture 2" descr="C:\Users\w7\Pictures\images-9.jpeg">
            <a:extLst>
              <a:ext uri="{FF2B5EF4-FFF2-40B4-BE49-F238E27FC236}">
                <a16:creationId xmlns:a16="http://schemas.microsoft.com/office/drawing/2014/main" id="{D9C50243-C96E-4F28-9E9F-2C21081265E3}"/>
              </a:ext>
            </a:extLst>
          </p:cNvPr>
          <p:cNvPicPr>
            <a:picLocks noChangeAspect="1" noChangeArrowheads="1"/>
          </p:cNvPicPr>
          <p:nvPr/>
        </p:nvPicPr>
        <p:blipFill>
          <a:blip r:embed="rId2"/>
          <a:srcRect/>
          <a:stretch>
            <a:fillRect/>
          </a:stretch>
        </p:blipFill>
        <p:spPr bwMode="auto">
          <a:xfrm>
            <a:off x="5780759" y="3828292"/>
            <a:ext cx="1576737" cy="2365122"/>
          </a:xfrm>
          <a:prstGeom prst="ellipse">
            <a:avLst/>
          </a:prstGeom>
          <a:ln>
            <a:noFill/>
          </a:ln>
          <a:effectLst>
            <a:softEdge rad="112500"/>
          </a:effectLst>
        </p:spPr>
      </p:pic>
    </p:spTree>
    <p:extLst>
      <p:ext uri="{BB962C8B-B14F-4D97-AF65-F5344CB8AC3E}">
        <p14:creationId xmlns:p14="http://schemas.microsoft.com/office/powerpoint/2010/main" val="457827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p:cTn id="7" dur="500" fill="hold"/>
                                        <p:tgtEl>
                                          <p:spTgt spid="22"/>
                                        </p:tgtEl>
                                        <p:attrNameLst>
                                          <p:attrName>ppt_w</p:attrName>
                                        </p:attrNameLst>
                                      </p:cBhvr>
                                      <p:tavLst>
                                        <p:tav tm="0">
                                          <p:val>
                                            <p:fltVal val="0"/>
                                          </p:val>
                                        </p:tav>
                                        <p:tav tm="100000">
                                          <p:val>
                                            <p:strVal val="#ppt_w"/>
                                          </p:val>
                                        </p:tav>
                                      </p:tavLst>
                                    </p:anim>
                                    <p:anim calcmode="lin" valueType="num">
                                      <p:cBhvr>
                                        <p:cTn id="8" dur="500" fill="hold"/>
                                        <p:tgtEl>
                                          <p:spTgt spid="22"/>
                                        </p:tgtEl>
                                        <p:attrNameLst>
                                          <p:attrName>ppt_h</p:attrName>
                                        </p:attrNameLst>
                                      </p:cBhvr>
                                      <p:tavLst>
                                        <p:tav tm="0">
                                          <p:val>
                                            <p:fltVal val="0"/>
                                          </p:val>
                                        </p:tav>
                                        <p:tav tm="100000">
                                          <p:val>
                                            <p:strVal val="#ppt_h"/>
                                          </p:val>
                                        </p:tav>
                                      </p:tavLst>
                                    </p:anim>
                                    <p:animEffect transition="in" filter="fade">
                                      <p:cBhvr>
                                        <p:cTn id="9"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2CC3C2A-B058-4C48-A685-0D4033C4EDD3}"/>
              </a:ext>
            </a:extLst>
          </p:cNvPr>
          <p:cNvSpPr txBox="1">
            <a:spLocks/>
          </p:cNvSpPr>
          <p:nvPr/>
        </p:nvSpPr>
        <p:spPr>
          <a:xfrm>
            <a:off x="381000" y="2514600"/>
            <a:ext cx="7781940" cy="2322494"/>
          </a:xfrm>
          <a:prstGeom prst="rect">
            <a:avLst/>
          </a:prstGeom>
        </p:spPr>
        <p:txBody>
          <a:bodyPr wrap="square" lIns="0" tIns="0" rIns="0" bIns="0">
            <a:normAutofit lnSpcReduction="10000"/>
          </a:bodyPr>
          <a:lstStyle>
            <a:lvl1pPr marL="0">
              <a:defRPr b="0" i="0">
                <a:solidFill>
                  <a:schemeClr val="tx1"/>
                </a:solidFill>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r>
              <a:rPr lang="id-ID" sz="2400" b="1" u="sng" kern="0" dirty="0">
                <a:latin typeface="Andalus" pitchFamily="18" charset="-78"/>
                <a:cs typeface="Andalus" pitchFamily="18" charset="-78"/>
              </a:rPr>
              <a:t> </a:t>
            </a:r>
          </a:p>
          <a:p>
            <a:r>
              <a:rPr lang="id-ID" sz="2400" kern="0" dirty="0">
                <a:latin typeface="Arial" panose="020B0604020202020204" pitchFamily="34" charset="0"/>
                <a:cs typeface="Arial" panose="020B0604020202020204" pitchFamily="34" charset="0"/>
              </a:rPr>
              <a:t>Terdapat 4 pendekatan untuk perusahaan menjadi hijau :</a:t>
            </a:r>
            <a:endParaRPr lang="en-US" sz="2400" kern="0" dirty="0">
              <a:latin typeface="Arial" panose="020B0604020202020204" pitchFamily="34" charset="0"/>
              <a:cs typeface="Arial" panose="020B0604020202020204" pitchFamily="34" charset="0"/>
            </a:endParaRPr>
          </a:p>
          <a:p>
            <a:endParaRPr lang="id-ID" sz="2400" kern="0" dirty="0">
              <a:latin typeface="Arial" panose="020B0604020202020204" pitchFamily="34" charset="0"/>
              <a:cs typeface="Arial" panose="020B0604020202020204" pitchFamily="34" charset="0"/>
            </a:endParaRPr>
          </a:p>
          <a:p>
            <a:pPr marL="457200" indent="-457200">
              <a:buFontTx/>
              <a:buAutoNum type="arabicPeriod"/>
            </a:pPr>
            <a:r>
              <a:rPr lang="id-ID" sz="2400" kern="0" dirty="0">
                <a:latin typeface="Arial" panose="020B0604020202020204" pitchFamily="34" charset="0"/>
                <a:cs typeface="Arial" panose="020B0604020202020204" pitchFamily="34" charset="0"/>
              </a:rPr>
              <a:t>Pendekatan hukum (hijau muda )</a:t>
            </a:r>
          </a:p>
          <a:p>
            <a:pPr marL="457200" indent="-457200">
              <a:buFontTx/>
              <a:buAutoNum type="arabicPeriod"/>
            </a:pPr>
            <a:r>
              <a:rPr lang="id-ID" sz="2400" kern="0" dirty="0">
                <a:latin typeface="Arial" panose="020B0604020202020204" pitchFamily="34" charset="0"/>
                <a:cs typeface="Arial" panose="020B0604020202020204" pitchFamily="34" charset="0"/>
              </a:rPr>
              <a:t>Pendekatan pasar</a:t>
            </a:r>
          </a:p>
          <a:p>
            <a:pPr marL="457200" indent="-457200">
              <a:buFontTx/>
              <a:buAutoNum type="arabicPeriod"/>
            </a:pPr>
            <a:r>
              <a:rPr lang="id-ID" sz="2400" kern="0" dirty="0">
                <a:latin typeface="Arial" panose="020B0604020202020204" pitchFamily="34" charset="0"/>
                <a:cs typeface="Arial" panose="020B0604020202020204" pitchFamily="34" charset="0"/>
              </a:rPr>
              <a:t>Pendekatan pemangku kepentingan</a:t>
            </a:r>
          </a:p>
          <a:p>
            <a:pPr marL="457200" indent="-457200">
              <a:buFontTx/>
              <a:buAutoNum type="arabicPeriod"/>
            </a:pPr>
            <a:r>
              <a:rPr lang="id-ID" sz="2400" kern="0" dirty="0">
                <a:latin typeface="Arial" panose="020B0604020202020204" pitchFamily="34" charset="0"/>
                <a:cs typeface="Arial" panose="020B0604020202020204" pitchFamily="34" charset="0"/>
              </a:rPr>
              <a:t>Pendekatan aktivis (hijau tua)</a:t>
            </a:r>
          </a:p>
          <a:p>
            <a:pPr marL="457200" indent="-457200">
              <a:buFontTx/>
              <a:buAutoNum type="arabicPeriod"/>
            </a:pPr>
            <a:endParaRPr lang="id-ID" sz="2400" kern="0" dirty="0">
              <a:latin typeface="Andalus" pitchFamily="18" charset="-78"/>
              <a:cs typeface="Andalus" pitchFamily="18" charset="-78"/>
            </a:endParaRPr>
          </a:p>
          <a:p>
            <a:endParaRPr lang="id-ID" sz="2400" kern="0" dirty="0">
              <a:latin typeface="Adobe Garamond Pro" pitchFamily="18" charset="0"/>
            </a:endParaRPr>
          </a:p>
        </p:txBody>
      </p:sp>
      <p:sp>
        <p:nvSpPr>
          <p:cNvPr id="5" name="Rectangle 4">
            <a:extLst>
              <a:ext uri="{FF2B5EF4-FFF2-40B4-BE49-F238E27FC236}">
                <a16:creationId xmlns:a16="http://schemas.microsoft.com/office/drawing/2014/main" id="{37AE21C6-4016-41D1-BDA3-EB6F02D71295}"/>
              </a:ext>
            </a:extLst>
          </p:cNvPr>
          <p:cNvSpPr/>
          <p:nvPr/>
        </p:nvSpPr>
        <p:spPr>
          <a:xfrm>
            <a:off x="533400" y="1066800"/>
            <a:ext cx="6629400" cy="954107"/>
          </a:xfrm>
          <a:prstGeom prst="rect">
            <a:avLst/>
          </a:prstGeom>
          <a:solidFill>
            <a:srgbClr val="92D050"/>
          </a:solidFill>
        </p:spPr>
        <p:txBody>
          <a:bodyPr wrap="square">
            <a:spAutoFit/>
          </a:bodyPr>
          <a:lstStyle/>
          <a:p>
            <a:r>
              <a:rPr lang="id-ID" sz="2800" b="1" kern="0" dirty="0">
                <a:latin typeface="Arial" panose="020B0604020202020204" pitchFamily="34" charset="0"/>
                <a:cs typeface="Arial" panose="020B0604020202020204" pitchFamily="34" charset="0"/>
              </a:rPr>
              <a:t>Menguraikan bagaimana perusahaan dapat go green</a:t>
            </a:r>
          </a:p>
        </p:txBody>
      </p:sp>
    </p:spTree>
    <p:extLst>
      <p:ext uri="{BB962C8B-B14F-4D97-AF65-F5344CB8AC3E}">
        <p14:creationId xmlns:p14="http://schemas.microsoft.com/office/powerpoint/2010/main" val="1803272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2100199"/>
            <a:ext cx="2819400" cy="2324735"/>
          </a:xfrm>
          <a:prstGeom prst="rect">
            <a:avLst/>
          </a:prstGeom>
        </p:spPr>
        <p:txBody>
          <a:bodyPr vert="horz" wrap="square" lIns="0" tIns="13335" rIns="0" bIns="0" rtlCol="0">
            <a:spAutoFit/>
          </a:bodyPr>
          <a:lstStyle/>
          <a:p>
            <a:pPr marL="355600" indent="-342900">
              <a:lnSpc>
                <a:spcPct val="100000"/>
              </a:lnSpc>
              <a:spcBef>
                <a:spcPts val="105"/>
              </a:spcBef>
              <a:buChar char="•"/>
              <a:tabLst>
                <a:tab pos="354965" algn="l"/>
                <a:tab pos="355600" algn="l"/>
              </a:tabLst>
            </a:pPr>
            <a:r>
              <a:rPr sz="2600" dirty="0">
                <a:latin typeface="Arial"/>
                <a:cs typeface="Arial"/>
              </a:rPr>
              <a:t>Prakonvensional</a:t>
            </a:r>
            <a:endParaRPr sz="2600">
              <a:latin typeface="Arial"/>
              <a:cs typeface="Arial"/>
            </a:endParaRPr>
          </a:p>
          <a:p>
            <a:pPr>
              <a:lnSpc>
                <a:spcPct val="100000"/>
              </a:lnSpc>
              <a:spcBef>
                <a:spcPts val="50"/>
              </a:spcBef>
              <a:buFont typeface="Arial"/>
              <a:buChar char="•"/>
            </a:pPr>
            <a:endParaRPr sz="3750">
              <a:latin typeface="Arial"/>
              <a:cs typeface="Arial"/>
            </a:endParaRPr>
          </a:p>
          <a:p>
            <a:pPr marL="355600" indent="-342900">
              <a:lnSpc>
                <a:spcPct val="100000"/>
              </a:lnSpc>
              <a:spcBef>
                <a:spcPts val="5"/>
              </a:spcBef>
              <a:buChar char="•"/>
              <a:tabLst>
                <a:tab pos="354965" algn="l"/>
                <a:tab pos="355600" algn="l"/>
              </a:tabLst>
            </a:pPr>
            <a:r>
              <a:rPr sz="2600" spc="5" dirty="0">
                <a:latin typeface="Arial"/>
                <a:cs typeface="Arial"/>
              </a:rPr>
              <a:t>Konvensional</a:t>
            </a:r>
            <a:endParaRPr sz="2600">
              <a:latin typeface="Arial"/>
              <a:cs typeface="Arial"/>
            </a:endParaRPr>
          </a:p>
          <a:p>
            <a:pPr>
              <a:lnSpc>
                <a:spcPct val="100000"/>
              </a:lnSpc>
              <a:buFont typeface="Arial"/>
              <a:buChar char="•"/>
            </a:pPr>
            <a:endParaRPr sz="3800">
              <a:latin typeface="Arial"/>
              <a:cs typeface="Arial"/>
            </a:endParaRPr>
          </a:p>
          <a:p>
            <a:pPr marL="355600" indent="-342900">
              <a:lnSpc>
                <a:spcPct val="100000"/>
              </a:lnSpc>
              <a:buChar char="•"/>
              <a:tabLst>
                <a:tab pos="354965" algn="l"/>
                <a:tab pos="355600" algn="l"/>
              </a:tabLst>
            </a:pPr>
            <a:r>
              <a:rPr sz="2600" dirty="0">
                <a:latin typeface="Arial"/>
                <a:cs typeface="Arial"/>
              </a:rPr>
              <a:t>Prinsipal</a:t>
            </a:r>
            <a:endParaRPr sz="2600">
              <a:latin typeface="Arial"/>
              <a:cs typeface="Arial"/>
            </a:endParaRPr>
          </a:p>
        </p:txBody>
      </p:sp>
      <p:sp>
        <p:nvSpPr>
          <p:cNvPr id="3" name="object 3"/>
          <p:cNvSpPr txBox="1">
            <a:spLocks noGrp="1"/>
          </p:cNvSpPr>
          <p:nvPr>
            <p:ph type="title"/>
          </p:nvPr>
        </p:nvSpPr>
        <p:spPr>
          <a:xfrm>
            <a:off x="1108354" y="533146"/>
            <a:ext cx="6927850" cy="574040"/>
          </a:xfrm>
          <a:prstGeom prst="rect">
            <a:avLst/>
          </a:prstGeom>
        </p:spPr>
        <p:txBody>
          <a:bodyPr vert="horz" wrap="square" lIns="0" tIns="12700" rIns="0" bIns="0" rtlCol="0">
            <a:spAutoFit/>
          </a:bodyPr>
          <a:lstStyle/>
          <a:p>
            <a:pPr marL="12700">
              <a:lnSpc>
                <a:spcPct val="100000"/>
              </a:lnSpc>
              <a:spcBef>
                <a:spcPts val="100"/>
              </a:spcBef>
            </a:pPr>
            <a:r>
              <a:rPr spc="-10" dirty="0"/>
              <a:t>Tingkatan</a:t>
            </a:r>
            <a:r>
              <a:rPr spc="-25" dirty="0"/>
              <a:t> </a:t>
            </a:r>
            <a:r>
              <a:rPr dirty="0"/>
              <a:t>Perkembangan</a:t>
            </a:r>
            <a:r>
              <a:rPr spc="-60" dirty="0"/>
              <a:t> </a:t>
            </a:r>
            <a:r>
              <a:rPr dirty="0"/>
              <a:t>Moral</a:t>
            </a:r>
          </a:p>
        </p:txBody>
      </p:sp>
      <p:sp>
        <p:nvSpPr>
          <p:cNvPr id="12" name="object 9">
            <a:extLst>
              <a:ext uri="{FF2B5EF4-FFF2-40B4-BE49-F238E27FC236}">
                <a16:creationId xmlns:a16="http://schemas.microsoft.com/office/drawing/2014/main" id="{1CB357E3-749D-4E3C-BD29-1FFD336EABC6}"/>
              </a:ext>
            </a:extLst>
          </p:cNvPr>
          <p:cNvSpPr txBox="1">
            <a:spLocks noGrp="1"/>
          </p:cNvSpPr>
          <p:nvPr>
            <p:ph type="ftr" sz="quarter" idx="5"/>
          </p:nvPr>
        </p:nvSpPr>
        <p:spPr>
          <a:xfrm>
            <a:off x="535940" y="6400126"/>
            <a:ext cx="704215" cy="196215"/>
          </a:xfrm>
          <a:prstGeom prst="rect">
            <a:avLst/>
          </a:prstGeom>
        </p:spPr>
        <p:txBody>
          <a:bodyPr vert="horz" wrap="square" lIns="0" tIns="0" rIns="0" bIns="0" rtlCol="0">
            <a:spAutoFit/>
          </a:bodyPr>
          <a:lstStyle/>
          <a:p>
            <a:pPr marL="12700">
              <a:lnSpc>
                <a:spcPts val="1430"/>
              </a:lnSpc>
            </a:pPr>
            <a:r>
              <a:rPr spc="-5" dirty="0"/>
              <a:t>04/8/2015</a:t>
            </a:r>
          </a:p>
        </p:txBody>
      </p:sp>
      <p:sp>
        <p:nvSpPr>
          <p:cNvPr id="13" name="object 10">
            <a:extLst>
              <a:ext uri="{FF2B5EF4-FFF2-40B4-BE49-F238E27FC236}">
                <a16:creationId xmlns:a16="http://schemas.microsoft.com/office/drawing/2014/main" id="{722399AD-BD93-4869-A06A-946D8D0ED1C8}"/>
              </a:ext>
            </a:extLst>
          </p:cNvPr>
          <p:cNvSpPr txBox="1">
            <a:spLocks noGrp="1"/>
          </p:cNvSpPr>
          <p:nvPr>
            <p:ph type="dt" sz="half" idx="6"/>
          </p:nvPr>
        </p:nvSpPr>
        <p:spPr>
          <a:xfrm>
            <a:off x="3609847" y="6400126"/>
            <a:ext cx="834389" cy="184666"/>
          </a:xfrm>
          <a:prstGeom prst="rect">
            <a:avLst/>
          </a:prstGeom>
        </p:spPr>
        <p:txBody>
          <a:bodyPr vert="horz" wrap="square" lIns="0" tIns="0" rIns="0" bIns="0" rtlCol="0">
            <a:spAutoFit/>
          </a:bodyPr>
          <a:lstStyle/>
          <a:p>
            <a:r>
              <a:rPr lang="id-ID" dirty="0"/>
              <a:t>SIF20234</a:t>
            </a:r>
          </a:p>
        </p:txBody>
      </p:sp>
      <p:sp>
        <p:nvSpPr>
          <p:cNvPr id="14" name="object 11">
            <a:extLst>
              <a:ext uri="{FF2B5EF4-FFF2-40B4-BE49-F238E27FC236}">
                <a16:creationId xmlns:a16="http://schemas.microsoft.com/office/drawing/2014/main" id="{4523CDEF-0542-435D-AFD6-7685F832C9E3}"/>
              </a:ext>
            </a:extLst>
          </p:cNvPr>
          <p:cNvSpPr txBox="1"/>
          <p:nvPr/>
        </p:nvSpPr>
        <p:spPr>
          <a:xfrm>
            <a:off x="4626609" y="6400126"/>
            <a:ext cx="1565275" cy="196215"/>
          </a:xfrm>
          <a:prstGeom prst="rect">
            <a:avLst/>
          </a:prstGeom>
        </p:spPr>
        <p:txBody>
          <a:bodyPr vert="horz" wrap="square" lIns="0" tIns="0" rIns="0" bIns="0" rtlCol="0">
            <a:spAutoFit/>
          </a:bodyPr>
          <a:lstStyle/>
          <a:p>
            <a:pPr marL="12700">
              <a:lnSpc>
                <a:spcPts val="1430"/>
              </a:lnSpc>
            </a:pPr>
            <a:r>
              <a:rPr sz="1200" dirty="0">
                <a:latin typeface="Arial"/>
                <a:cs typeface="Arial"/>
              </a:rPr>
              <a:t>Pengantar</a:t>
            </a:r>
            <a:r>
              <a:rPr sz="1200" spc="-85" dirty="0">
                <a:latin typeface="Arial"/>
                <a:cs typeface="Arial"/>
              </a:rPr>
              <a:t> </a:t>
            </a:r>
            <a:r>
              <a:rPr sz="1200" spc="-5" dirty="0">
                <a:latin typeface="Arial"/>
                <a:cs typeface="Arial"/>
              </a:rPr>
              <a:t>Manajemen</a:t>
            </a:r>
            <a:endParaRPr sz="1200">
              <a:latin typeface="Arial"/>
              <a:cs typeface="Arial"/>
            </a:endParaRPr>
          </a:p>
        </p:txBody>
      </p:sp>
      <p:sp>
        <p:nvSpPr>
          <p:cNvPr id="15" name="object 12">
            <a:extLst>
              <a:ext uri="{FF2B5EF4-FFF2-40B4-BE49-F238E27FC236}">
                <a16:creationId xmlns:a16="http://schemas.microsoft.com/office/drawing/2014/main" id="{A303EBB8-B071-4AEE-9179-D95ACF6A594F}"/>
              </a:ext>
            </a:extLst>
          </p:cNvPr>
          <p:cNvSpPr txBox="1"/>
          <p:nvPr/>
        </p:nvSpPr>
        <p:spPr>
          <a:xfrm>
            <a:off x="7913369" y="6407413"/>
            <a:ext cx="694055" cy="196215"/>
          </a:xfrm>
          <a:prstGeom prst="rect">
            <a:avLst/>
          </a:prstGeom>
        </p:spPr>
        <p:txBody>
          <a:bodyPr vert="horz" wrap="square" lIns="0" tIns="0" rIns="0" bIns="0" rtlCol="0">
            <a:spAutoFit/>
          </a:bodyPr>
          <a:lstStyle/>
          <a:p>
            <a:pPr marL="12700">
              <a:lnSpc>
                <a:spcPts val="1425"/>
              </a:lnSpc>
            </a:pPr>
            <a:r>
              <a:rPr sz="1200" spc="-5" dirty="0">
                <a:latin typeface="Arial"/>
                <a:cs typeface="Arial"/>
              </a:rPr>
              <a:t>Revisi:</a:t>
            </a:r>
            <a:r>
              <a:rPr sz="1200" spc="-55" dirty="0">
                <a:latin typeface="Arial"/>
                <a:cs typeface="Arial"/>
              </a:rPr>
              <a:t> </a:t>
            </a:r>
            <a:r>
              <a:rPr sz="1200" spc="-5" dirty="0">
                <a:latin typeface="Arial"/>
                <a:cs typeface="Arial"/>
              </a:rPr>
              <a:t>00</a:t>
            </a:r>
            <a:endParaRPr sz="1200">
              <a:latin typeface="Arial"/>
              <a:cs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2021560"/>
            <a:ext cx="4252595" cy="2879090"/>
          </a:xfrm>
          <a:prstGeom prst="rect">
            <a:avLst/>
          </a:prstGeom>
        </p:spPr>
        <p:txBody>
          <a:bodyPr vert="horz" wrap="square" lIns="0" tIns="91440" rIns="0" bIns="0" rtlCol="0">
            <a:spAutoFit/>
          </a:bodyPr>
          <a:lstStyle/>
          <a:p>
            <a:pPr marL="355600" indent="-342900">
              <a:lnSpc>
                <a:spcPct val="100000"/>
              </a:lnSpc>
              <a:spcBef>
                <a:spcPts val="720"/>
              </a:spcBef>
              <a:buChar char="•"/>
              <a:tabLst>
                <a:tab pos="354965" algn="l"/>
                <a:tab pos="355600" algn="l"/>
              </a:tabLst>
            </a:pPr>
            <a:r>
              <a:rPr sz="2600" spc="5" dirty="0">
                <a:latin typeface="Arial"/>
                <a:cs typeface="Arial"/>
              </a:rPr>
              <a:t>Konsensus</a:t>
            </a:r>
            <a:r>
              <a:rPr sz="2600" spc="-65" dirty="0">
                <a:latin typeface="Arial"/>
                <a:cs typeface="Arial"/>
              </a:rPr>
              <a:t> </a:t>
            </a:r>
            <a:r>
              <a:rPr sz="2600" dirty="0">
                <a:latin typeface="Arial"/>
                <a:cs typeface="Arial"/>
              </a:rPr>
              <a:t>kesalahan</a:t>
            </a:r>
            <a:endParaRPr sz="2600">
              <a:latin typeface="Arial"/>
              <a:cs typeface="Arial"/>
            </a:endParaRPr>
          </a:p>
          <a:p>
            <a:pPr marL="355600" indent="-342900">
              <a:lnSpc>
                <a:spcPct val="100000"/>
              </a:lnSpc>
              <a:spcBef>
                <a:spcPts val="625"/>
              </a:spcBef>
              <a:buChar char="•"/>
              <a:tabLst>
                <a:tab pos="354965" algn="l"/>
                <a:tab pos="355600" algn="l"/>
              </a:tabLst>
            </a:pPr>
            <a:r>
              <a:rPr sz="2600" dirty="0">
                <a:latin typeface="Arial"/>
                <a:cs typeface="Arial"/>
              </a:rPr>
              <a:t>Besar</a:t>
            </a:r>
            <a:r>
              <a:rPr sz="2600" spc="-35" dirty="0">
                <a:latin typeface="Arial"/>
                <a:cs typeface="Arial"/>
              </a:rPr>
              <a:t> </a:t>
            </a:r>
            <a:r>
              <a:rPr sz="2600" dirty="0">
                <a:latin typeface="Arial"/>
                <a:cs typeface="Arial"/>
              </a:rPr>
              <a:t>kerusakan</a:t>
            </a:r>
            <a:endParaRPr sz="2600">
              <a:latin typeface="Arial"/>
              <a:cs typeface="Arial"/>
            </a:endParaRPr>
          </a:p>
          <a:p>
            <a:pPr marL="355600" indent="-342900">
              <a:lnSpc>
                <a:spcPct val="100000"/>
              </a:lnSpc>
              <a:spcBef>
                <a:spcPts val="625"/>
              </a:spcBef>
              <a:buChar char="•"/>
              <a:tabLst>
                <a:tab pos="354965" algn="l"/>
                <a:tab pos="355600" algn="l"/>
              </a:tabLst>
            </a:pPr>
            <a:r>
              <a:rPr sz="2600" spc="5" dirty="0">
                <a:latin typeface="Arial"/>
                <a:cs typeface="Arial"/>
              </a:rPr>
              <a:t>Konsentrasi</a:t>
            </a:r>
            <a:r>
              <a:rPr sz="2600" spc="-80" dirty="0">
                <a:latin typeface="Arial"/>
                <a:cs typeface="Arial"/>
              </a:rPr>
              <a:t> </a:t>
            </a:r>
            <a:r>
              <a:rPr sz="2600" dirty="0">
                <a:latin typeface="Arial"/>
                <a:cs typeface="Arial"/>
              </a:rPr>
              <a:t>pengaruh</a:t>
            </a:r>
            <a:endParaRPr sz="2600">
              <a:latin typeface="Arial"/>
              <a:cs typeface="Arial"/>
            </a:endParaRPr>
          </a:p>
          <a:p>
            <a:pPr marL="355600" indent="-342900">
              <a:lnSpc>
                <a:spcPct val="100000"/>
              </a:lnSpc>
              <a:spcBef>
                <a:spcPts val="625"/>
              </a:spcBef>
              <a:buChar char="•"/>
              <a:tabLst>
                <a:tab pos="354965" algn="l"/>
                <a:tab pos="355600" algn="l"/>
              </a:tabLst>
            </a:pPr>
            <a:r>
              <a:rPr sz="2600" spc="5" dirty="0">
                <a:latin typeface="Arial"/>
                <a:cs typeface="Arial"/>
              </a:rPr>
              <a:t>Kedekatan</a:t>
            </a:r>
            <a:r>
              <a:rPr sz="2600" spc="-55" dirty="0">
                <a:latin typeface="Arial"/>
                <a:cs typeface="Arial"/>
              </a:rPr>
              <a:t> </a:t>
            </a:r>
            <a:r>
              <a:rPr sz="2600" dirty="0">
                <a:latin typeface="Arial"/>
                <a:cs typeface="Arial"/>
              </a:rPr>
              <a:t>dengan</a:t>
            </a:r>
            <a:r>
              <a:rPr sz="2600" spc="-40" dirty="0">
                <a:latin typeface="Arial"/>
                <a:cs typeface="Arial"/>
              </a:rPr>
              <a:t> </a:t>
            </a:r>
            <a:r>
              <a:rPr sz="2600" dirty="0">
                <a:latin typeface="Arial"/>
                <a:cs typeface="Arial"/>
              </a:rPr>
              <a:t>korban</a:t>
            </a:r>
            <a:endParaRPr sz="2600">
              <a:latin typeface="Arial"/>
              <a:cs typeface="Arial"/>
            </a:endParaRPr>
          </a:p>
          <a:p>
            <a:pPr marL="355600" indent="-342900">
              <a:lnSpc>
                <a:spcPct val="100000"/>
              </a:lnSpc>
              <a:spcBef>
                <a:spcPts val="625"/>
              </a:spcBef>
              <a:buChar char="•"/>
              <a:tabLst>
                <a:tab pos="354965" algn="l"/>
                <a:tab pos="355600" algn="l"/>
              </a:tabLst>
            </a:pPr>
            <a:r>
              <a:rPr sz="2600" spc="5" dirty="0">
                <a:latin typeface="Arial"/>
                <a:cs typeface="Arial"/>
              </a:rPr>
              <a:t>Kesegeraan</a:t>
            </a:r>
            <a:r>
              <a:rPr sz="2600" spc="-55" dirty="0">
                <a:latin typeface="Arial"/>
                <a:cs typeface="Arial"/>
              </a:rPr>
              <a:t> </a:t>
            </a:r>
            <a:r>
              <a:rPr sz="2600" dirty="0">
                <a:latin typeface="Arial"/>
                <a:cs typeface="Arial"/>
              </a:rPr>
              <a:t>konsekuensi</a:t>
            </a:r>
            <a:endParaRPr sz="2600">
              <a:latin typeface="Arial"/>
              <a:cs typeface="Arial"/>
            </a:endParaRPr>
          </a:p>
          <a:p>
            <a:pPr marL="355600" indent="-342900">
              <a:lnSpc>
                <a:spcPct val="100000"/>
              </a:lnSpc>
              <a:spcBef>
                <a:spcPts val="625"/>
              </a:spcBef>
              <a:buChar char="•"/>
              <a:tabLst>
                <a:tab pos="354965" algn="l"/>
                <a:tab pos="355600" algn="l"/>
              </a:tabLst>
            </a:pPr>
            <a:r>
              <a:rPr sz="2600" dirty="0">
                <a:latin typeface="Arial"/>
                <a:cs typeface="Arial"/>
              </a:rPr>
              <a:t>Probabilitas</a:t>
            </a:r>
            <a:r>
              <a:rPr sz="2600" spc="-40" dirty="0">
                <a:latin typeface="Arial"/>
                <a:cs typeface="Arial"/>
              </a:rPr>
              <a:t> </a:t>
            </a:r>
            <a:r>
              <a:rPr sz="2600" dirty="0">
                <a:latin typeface="Arial"/>
                <a:cs typeface="Arial"/>
              </a:rPr>
              <a:t>kerusakan</a:t>
            </a:r>
            <a:endParaRPr sz="2600">
              <a:latin typeface="Arial"/>
              <a:cs typeface="Arial"/>
            </a:endParaRPr>
          </a:p>
        </p:txBody>
      </p:sp>
      <p:sp>
        <p:nvSpPr>
          <p:cNvPr id="3" name="object 3"/>
          <p:cNvSpPr txBox="1">
            <a:spLocks noGrp="1"/>
          </p:cNvSpPr>
          <p:nvPr>
            <p:ph type="title"/>
          </p:nvPr>
        </p:nvSpPr>
        <p:spPr>
          <a:xfrm>
            <a:off x="2399157" y="533146"/>
            <a:ext cx="4345305" cy="574040"/>
          </a:xfrm>
          <a:prstGeom prst="rect">
            <a:avLst/>
          </a:prstGeom>
        </p:spPr>
        <p:txBody>
          <a:bodyPr vert="horz" wrap="square" lIns="0" tIns="12700" rIns="0" bIns="0" rtlCol="0">
            <a:spAutoFit/>
          </a:bodyPr>
          <a:lstStyle/>
          <a:p>
            <a:pPr marL="12700">
              <a:lnSpc>
                <a:spcPct val="100000"/>
              </a:lnSpc>
              <a:spcBef>
                <a:spcPts val="100"/>
              </a:spcBef>
            </a:pPr>
            <a:r>
              <a:rPr spc="-5" dirty="0"/>
              <a:t>Identifikasi</a:t>
            </a:r>
            <a:r>
              <a:rPr spc="-10" dirty="0"/>
              <a:t> </a:t>
            </a:r>
            <a:r>
              <a:rPr spc="-5" dirty="0"/>
              <a:t>Masalah</a:t>
            </a:r>
          </a:p>
        </p:txBody>
      </p:sp>
      <p:sp>
        <p:nvSpPr>
          <p:cNvPr id="8" name="object 9">
            <a:extLst>
              <a:ext uri="{FF2B5EF4-FFF2-40B4-BE49-F238E27FC236}">
                <a16:creationId xmlns:a16="http://schemas.microsoft.com/office/drawing/2014/main" id="{F1749656-63BF-464C-9850-9EA8F27E878D}"/>
              </a:ext>
            </a:extLst>
          </p:cNvPr>
          <p:cNvSpPr txBox="1">
            <a:spLocks noGrp="1"/>
          </p:cNvSpPr>
          <p:nvPr>
            <p:ph type="ftr" sz="quarter" idx="5"/>
          </p:nvPr>
        </p:nvSpPr>
        <p:spPr>
          <a:xfrm>
            <a:off x="535940" y="6400126"/>
            <a:ext cx="704215" cy="196215"/>
          </a:xfrm>
          <a:prstGeom prst="rect">
            <a:avLst/>
          </a:prstGeom>
        </p:spPr>
        <p:txBody>
          <a:bodyPr vert="horz" wrap="square" lIns="0" tIns="0" rIns="0" bIns="0" rtlCol="0">
            <a:spAutoFit/>
          </a:bodyPr>
          <a:lstStyle/>
          <a:p>
            <a:pPr marL="12700">
              <a:lnSpc>
                <a:spcPts val="1430"/>
              </a:lnSpc>
            </a:pPr>
            <a:r>
              <a:rPr spc="-5" dirty="0"/>
              <a:t>04/8/2015</a:t>
            </a:r>
          </a:p>
        </p:txBody>
      </p:sp>
      <p:sp>
        <p:nvSpPr>
          <p:cNvPr id="9" name="object 10">
            <a:extLst>
              <a:ext uri="{FF2B5EF4-FFF2-40B4-BE49-F238E27FC236}">
                <a16:creationId xmlns:a16="http://schemas.microsoft.com/office/drawing/2014/main" id="{0646651A-4FE6-4D57-B079-4EC18D4B48A2}"/>
              </a:ext>
            </a:extLst>
          </p:cNvPr>
          <p:cNvSpPr txBox="1">
            <a:spLocks noGrp="1"/>
          </p:cNvSpPr>
          <p:nvPr>
            <p:ph type="dt" sz="half" idx="6"/>
          </p:nvPr>
        </p:nvSpPr>
        <p:spPr>
          <a:xfrm>
            <a:off x="3609847" y="6400126"/>
            <a:ext cx="834389" cy="184666"/>
          </a:xfrm>
          <a:prstGeom prst="rect">
            <a:avLst/>
          </a:prstGeom>
        </p:spPr>
        <p:txBody>
          <a:bodyPr vert="horz" wrap="square" lIns="0" tIns="0" rIns="0" bIns="0" rtlCol="0">
            <a:spAutoFit/>
          </a:bodyPr>
          <a:lstStyle/>
          <a:p>
            <a:r>
              <a:rPr lang="id-ID" dirty="0"/>
              <a:t>SIF20234</a:t>
            </a:r>
          </a:p>
        </p:txBody>
      </p:sp>
      <p:sp>
        <p:nvSpPr>
          <p:cNvPr id="10" name="object 11">
            <a:extLst>
              <a:ext uri="{FF2B5EF4-FFF2-40B4-BE49-F238E27FC236}">
                <a16:creationId xmlns:a16="http://schemas.microsoft.com/office/drawing/2014/main" id="{51C75AC1-CD3A-4F8F-B0E5-551B79F715FA}"/>
              </a:ext>
            </a:extLst>
          </p:cNvPr>
          <p:cNvSpPr txBox="1"/>
          <p:nvPr/>
        </p:nvSpPr>
        <p:spPr>
          <a:xfrm>
            <a:off x="4626609" y="6400126"/>
            <a:ext cx="1565275" cy="196215"/>
          </a:xfrm>
          <a:prstGeom prst="rect">
            <a:avLst/>
          </a:prstGeom>
        </p:spPr>
        <p:txBody>
          <a:bodyPr vert="horz" wrap="square" lIns="0" tIns="0" rIns="0" bIns="0" rtlCol="0">
            <a:spAutoFit/>
          </a:bodyPr>
          <a:lstStyle/>
          <a:p>
            <a:pPr marL="12700">
              <a:lnSpc>
                <a:spcPts val="1430"/>
              </a:lnSpc>
            </a:pPr>
            <a:r>
              <a:rPr sz="1200" dirty="0">
                <a:latin typeface="Arial"/>
                <a:cs typeface="Arial"/>
              </a:rPr>
              <a:t>Pengantar</a:t>
            </a:r>
            <a:r>
              <a:rPr sz="1200" spc="-85" dirty="0">
                <a:latin typeface="Arial"/>
                <a:cs typeface="Arial"/>
              </a:rPr>
              <a:t> </a:t>
            </a:r>
            <a:r>
              <a:rPr sz="1200" spc="-5" dirty="0">
                <a:latin typeface="Arial"/>
                <a:cs typeface="Arial"/>
              </a:rPr>
              <a:t>Manajemen</a:t>
            </a:r>
            <a:endParaRPr sz="1200">
              <a:latin typeface="Arial"/>
              <a:cs typeface="Arial"/>
            </a:endParaRPr>
          </a:p>
        </p:txBody>
      </p:sp>
      <p:sp>
        <p:nvSpPr>
          <p:cNvPr id="11" name="object 12">
            <a:extLst>
              <a:ext uri="{FF2B5EF4-FFF2-40B4-BE49-F238E27FC236}">
                <a16:creationId xmlns:a16="http://schemas.microsoft.com/office/drawing/2014/main" id="{E7BABCBF-5A4D-4ACF-A27C-66A8C5AFEE8F}"/>
              </a:ext>
            </a:extLst>
          </p:cNvPr>
          <p:cNvSpPr txBox="1"/>
          <p:nvPr/>
        </p:nvSpPr>
        <p:spPr>
          <a:xfrm>
            <a:off x="7913369" y="6407413"/>
            <a:ext cx="694055" cy="196215"/>
          </a:xfrm>
          <a:prstGeom prst="rect">
            <a:avLst/>
          </a:prstGeom>
        </p:spPr>
        <p:txBody>
          <a:bodyPr vert="horz" wrap="square" lIns="0" tIns="0" rIns="0" bIns="0" rtlCol="0">
            <a:spAutoFit/>
          </a:bodyPr>
          <a:lstStyle/>
          <a:p>
            <a:pPr marL="12700">
              <a:lnSpc>
                <a:spcPts val="1425"/>
              </a:lnSpc>
            </a:pPr>
            <a:r>
              <a:rPr sz="1200" spc="-5" dirty="0">
                <a:latin typeface="Arial"/>
                <a:cs typeface="Arial"/>
              </a:rPr>
              <a:t>Revisi:</a:t>
            </a:r>
            <a:r>
              <a:rPr sz="1200" spc="-55" dirty="0">
                <a:latin typeface="Arial"/>
                <a:cs typeface="Arial"/>
              </a:rPr>
              <a:t> </a:t>
            </a:r>
            <a:r>
              <a:rPr sz="1200" spc="-5" dirty="0">
                <a:latin typeface="Arial"/>
                <a:cs typeface="Arial"/>
              </a:rPr>
              <a:t>00</a:t>
            </a:r>
            <a:endParaRPr sz="1200">
              <a:latin typeface="Arial"/>
              <a:cs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2100199"/>
            <a:ext cx="7963534" cy="3117215"/>
          </a:xfrm>
          <a:prstGeom prst="rect">
            <a:avLst/>
          </a:prstGeom>
        </p:spPr>
        <p:txBody>
          <a:bodyPr vert="horz" wrap="square" lIns="0" tIns="13335" rIns="0" bIns="0" rtlCol="0">
            <a:spAutoFit/>
          </a:bodyPr>
          <a:lstStyle/>
          <a:p>
            <a:pPr marL="355600" marR="1311275" indent="-342900">
              <a:lnSpc>
                <a:spcPct val="100000"/>
              </a:lnSpc>
              <a:spcBef>
                <a:spcPts val="105"/>
              </a:spcBef>
              <a:buChar char="•"/>
              <a:tabLst>
                <a:tab pos="354965" algn="l"/>
                <a:tab pos="355600" algn="l"/>
              </a:tabLst>
            </a:pPr>
            <a:r>
              <a:rPr sz="2600" dirty="0">
                <a:latin typeface="Arial"/>
                <a:cs typeface="Arial"/>
              </a:rPr>
              <a:t>Menjadi</a:t>
            </a:r>
            <a:r>
              <a:rPr sz="2600" spc="-20" dirty="0">
                <a:latin typeface="Arial"/>
                <a:cs typeface="Arial"/>
              </a:rPr>
              <a:t> </a:t>
            </a:r>
            <a:r>
              <a:rPr sz="2600" dirty="0">
                <a:latin typeface="Arial"/>
                <a:cs typeface="Arial"/>
              </a:rPr>
              <a:t>masyarakat</a:t>
            </a:r>
            <a:r>
              <a:rPr sz="2600" spc="-20" dirty="0">
                <a:latin typeface="Arial"/>
                <a:cs typeface="Arial"/>
              </a:rPr>
              <a:t> </a:t>
            </a:r>
            <a:r>
              <a:rPr sz="2600" dirty="0">
                <a:latin typeface="Arial"/>
                <a:cs typeface="Arial"/>
              </a:rPr>
              <a:t>organisasi</a:t>
            </a:r>
            <a:r>
              <a:rPr sz="2600" spc="-15" dirty="0">
                <a:latin typeface="Arial"/>
                <a:cs typeface="Arial"/>
              </a:rPr>
              <a:t> </a:t>
            </a:r>
            <a:r>
              <a:rPr sz="2600" dirty="0">
                <a:latin typeface="Arial"/>
                <a:cs typeface="Arial"/>
              </a:rPr>
              <a:t>yang dapat </a:t>
            </a:r>
            <a:r>
              <a:rPr sz="2600" spc="-710" dirty="0">
                <a:latin typeface="Arial"/>
                <a:cs typeface="Arial"/>
              </a:rPr>
              <a:t> </a:t>
            </a:r>
            <a:r>
              <a:rPr sz="2600" dirty="0">
                <a:latin typeface="Arial"/>
                <a:cs typeface="Arial"/>
              </a:rPr>
              <a:t>diandalkan</a:t>
            </a:r>
            <a:endParaRPr sz="2600">
              <a:latin typeface="Arial"/>
              <a:cs typeface="Arial"/>
            </a:endParaRPr>
          </a:p>
          <a:p>
            <a:pPr>
              <a:lnSpc>
                <a:spcPct val="100000"/>
              </a:lnSpc>
              <a:spcBef>
                <a:spcPts val="50"/>
              </a:spcBef>
              <a:buFont typeface="Arial"/>
              <a:buChar char="•"/>
            </a:pPr>
            <a:endParaRPr sz="3750">
              <a:latin typeface="Arial"/>
              <a:cs typeface="Arial"/>
            </a:endParaRPr>
          </a:p>
          <a:p>
            <a:pPr marL="355600" marR="5080" indent="-342900">
              <a:lnSpc>
                <a:spcPct val="100000"/>
              </a:lnSpc>
              <a:spcBef>
                <a:spcPts val="5"/>
              </a:spcBef>
              <a:buChar char="•"/>
              <a:tabLst>
                <a:tab pos="354965" algn="l"/>
                <a:tab pos="355600" algn="l"/>
              </a:tabLst>
            </a:pPr>
            <a:r>
              <a:rPr sz="2600" spc="5" dirty="0">
                <a:latin typeface="Arial"/>
                <a:cs typeface="Arial"/>
              </a:rPr>
              <a:t>Jangan</a:t>
            </a:r>
            <a:r>
              <a:rPr sz="2600" spc="-10" dirty="0">
                <a:latin typeface="Arial"/>
                <a:cs typeface="Arial"/>
              </a:rPr>
              <a:t> </a:t>
            </a:r>
            <a:r>
              <a:rPr sz="2600" dirty="0">
                <a:latin typeface="Arial"/>
                <a:cs typeface="Arial"/>
              </a:rPr>
              <a:t>melakukan</a:t>
            </a:r>
            <a:r>
              <a:rPr sz="2600" spc="-25" dirty="0">
                <a:latin typeface="Arial"/>
                <a:cs typeface="Arial"/>
              </a:rPr>
              <a:t> </a:t>
            </a:r>
            <a:r>
              <a:rPr sz="2600" dirty="0">
                <a:latin typeface="Arial"/>
                <a:cs typeface="Arial"/>
              </a:rPr>
              <a:t>hal yang</a:t>
            </a:r>
            <a:r>
              <a:rPr sz="2600" spc="10" dirty="0">
                <a:latin typeface="Arial"/>
                <a:cs typeface="Arial"/>
              </a:rPr>
              <a:t> </a:t>
            </a:r>
            <a:r>
              <a:rPr sz="2600" dirty="0">
                <a:latin typeface="Arial"/>
                <a:cs typeface="Arial"/>
              </a:rPr>
              <a:t>melanggar</a:t>
            </a:r>
            <a:r>
              <a:rPr sz="2600" spc="-20" dirty="0">
                <a:latin typeface="Arial"/>
                <a:cs typeface="Arial"/>
              </a:rPr>
              <a:t> </a:t>
            </a:r>
            <a:r>
              <a:rPr sz="2600" dirty="0">
                <a:latin typeface="Arial"/>
                <a:cs typeface="Arial"/>
              </a:rPr>
              <a:t>hukum</a:t>
            </a:r>
            <a:r>
              <a:rPr sz="2600" spc="-15" dirty="0">
                <a:latin typeface="Arial"/>
                <a:cs typeface="Arial"/>
              </a:rPr>
              <a:t> </a:t>
            </a:r>
            <a:r>
              <a:rPr sz="2600" dirty="0">
                <a:latin typeface="Arial"/>
                <a:cs typeface="Arial"/>
              </a:rPr>
              <a:t>atau </a:t>
            </a:r>
            <a:r>
              <a:rPr sz="2600" spc="-705" dirty="0">
                <a:latin typeface="Arial"/>
                <a:cs typeface="Arial"/>
              </a:rPr>
              <a:t> </a:t>
            </a:r>
            <a:r>
              <a:rPr sz="2600" dirty="0">
                <a:latin typeface="Arial"/>
                <a:cs typeface="Arial"/>
              </a:rPr>
              <a:t>tidak</a:t>
            </a:r>
            <a:r>
              <a:rPr sz="2600" spc="-10" dirty="0">
                <a:latin typeface="Arial"/>
                <a:cs typeface="Arial"/>
              </a:rPr>
              <a:t> </a:t>
            </a:r>
            <a:r>
              <a:rPr sz="2600" dirty="0">
                <a:latin typeface="Arial"/>
                <a:cs typeface="Arial"/>
              </a:rPr>
              <a:t>layak</a:t>
            </a:r>
            <a:endParaRPr sz="2600">
              <a:latin typeface="Arial"/>
              <a:cs typeface="Arial"/>
            </a:endParaRPr>
          </a:p>
          <a:p>
            <a:pPr>
              <a:lnSpc>
                <a:spcPct val="100000"/>
              </a:lnSpc>
              <a:buFont typeface="Arial"/>
              <a:buChar char="•"/>
            </a:pPr>
            <a:endParaRPr sz="3800">
              <a:latin typeface="Arial"/>
              <a:cs typeface="Arial"/>
            </a:endParaRPr>
          </a:p>
          <a:p>
            <a:pPr marL="355600" indent="-342900">
              <a:lnSpc>
                <a:spcPct val="100000"/>
              </a:lnSpc>
              <a:buChar char="•"/>
              <a:tabLst>
                <a:tab pos="354965" algn="l"/>
                <a:tab pos="355600" algn="l"/>
              </a:tabLst>
            </a:pPr>
            <a:r>
              <a:rPr sz="2600" dirty="0">
                <a:latin typeface="Arial"/>
                <a:cs typeface="Arial"/>
              </a:rPr>
              <a:t>Berlakulah</a:t>
            </a:r>
            <a:r>
              <a:rPr sz="2600" spc="-40" dirty="0">
                <a:latin typeface="Arial"/>
                <a:cs typeface="Arial"/>
              </a:rPr>
              <a:t> </a:t>
            </a:r>
            <a:r>
              <a:rPr sz="2600" dirty="0">
                <a:latin typeface="Arial"/>
                <a:cs typeface="Arial"/>
              </a:rPr>
              <a:t>baik</a:t>
            </a:r>
            <a:r>
              <a:rPr sz="2600" spc="10" dirty="0">
                <a:latin typeface="Arial"/>
                <a:cs typeface="Arial"/>
              </a:rPr>
              <a:t> </a:t>
            </a:r>
            <a:r>
              <a:rPr sz="2600" dirty="0">
                <a:latin typeface="Arial"/>
                <a:cs typeface="Arial"/>
              </a:rPr>
              <a:t>kepada</a:t>
            </a:r>
            <a:r>
              <a:rPr sz="2600" spc="-5" dirty="0">
                <a:latin typeface="Arial"/>
                <a:cs typeface="Arial"/>
              </a:rPr>
              <a:t> </a:t>
            </a:r>
            <a:r>
              <a:rPr sz="2600" dirty="0">
                <a:latin typeface="Arial"/>
                <a:cs typeface="Arial"/>
              </a:rPr>
              <a:t>pelanggan</a:t>
            </a:r>
            <a:endParaRPr sz="2600">
              <a:latin typeface="Arial"/>
              <a:cs typeface="Arial"/>
            </a:endParaRPr>
          </a:p>
        </p:txBody>
      </p:sp>
      <p:sp>
        <p:nvSpPr>
          <p:cNvPr id="3" name="object 3"/>
          <p:cNvSpPr txBox="1">
            <a:spLocks noGrp="1"/>
          </p:cNvSpPr>
          <p:nvPr>
            <p:ph type="title"/>
          </p:nvPr>
        </p:nvSpPr>
        <p:spPr>
          <a:xfrm>
            <a:off x="3505961" y="533146"/>
            <a:ext cx="2133600" cy="574040"/>
          </a:xfrm>
          <a:prstGeom prst="rect">
            <a:avLst/>
          </a:prstGeom>
        </p:spPr>
        <p:txBody>
          <a:bodyPr vert="horz" wrap="square" lIns="0" tIns="12700" rIns="0" bIns="0" rtlCol="0">
            <a:spAutoFit/>
          </a:bodyPr>
          <a:lstStyle/>
          <a:p>
            <a:pPr marL="12700">
              <a:lnSpc>
                <a:spcPct val="100000"/>
              </a:lnSpc>
              <a:spcBef>
                <a:spcPts val="100"/>
              </a:spcBef>
            </a:pPr>
            <a:r>
              <a:rPr dirty="0"/>
              <a:t>Kode</a:t>
            </a:r>
            <a:r>
              <a:rPr spc="-100" dirty="0"/>
              <a:t> </a:t>
            </a:r>
            <a:r>
              <a:rPr dirty="0"/>
              <a:t>Etik</a:t>
            </a:r>
          </a:p>
        </p:txBody>
      </p:sp>
      <p:sp>
        <p:nvSpPr>
          <p:cNvPr id="8" name="object 9">
            <a:extLst>
              <a:ext uri="{FF2B5EF4-FFF2-40B4-BE49-F238E27FC236}">
                <a16:creationId xmlns:a16="http://schemas.microsoft.com/office/drawing/2014/main" id="{D4FC269A-8A47-4B8C-ACF9-5891B55D36F7}"/>
              </a:ext>
            </a:extLst>
          </p:cNvPr>
          <p:cNvSpPr txBox="1">
            <a:spLocks noGrp="1"/>
          </p:cNvSpPr>
          <p:nvPr>
            <p:ph type="ftr" sz="quarter" idx="5"/>
          </p:nvPr>
        </p:nvSpPr>
        <p:spPr>
          <a:xfrm>
            <a:off x="535940" y="6400126"/>
            <a:ext cx="704215" cy="196215"/>
          </a:xfrm>
          <a:prstGeom prst="rect">
            <a:avLst/>
          </a:prstGeom>
        </p:spPr>
        <p:txBody>
          <a:bodyPr vert="horz" wrap="square" lIns="0" tIns="0" rIns="0" bIns="0" rtlCol="0">
            <a:spAutoFit/>
          </a:bodyPr>
          <a:lstStyle/>
          <a:p>
            <a:pPr marL="12700">
              <a:lnSpc>
                <a:spcPts val="1430"/>
              </a:lnSpc>
            </a:pPr>
            <a:r>
              <a:rPr spc="-5" dirty="0"/>
              <a:t>04/8/2015</a:t>
            </a:r>
          </a:p>
        </p:txBody>
      </p:sp>
      <p:sp>
        <p:nvSpPr>
          <p:cNvPr id="9" name="object 10">
            <a:extLst>
              <a:ext uri="{FF2B5EF4-FFF2-40B4-BE49-F238E27FC236}">
                <a16:creationId xmlns:a16="http://schemas.microsoft.com/office/drawing/2014/main" id="{086B7A9F-1536-448B-9F67-0C06B4544EA0}"/>
              </a:ext>
            </a:extLst>
          </p:cNvPr>
          <p:cNvSpPr txBox="1">
            <a:spLocks noGrp="1"/>
          </p:cNvSpPr>
          <p:nvPr>
            <p:ph type="dt" sz="half" idx="6"/>
          </p:nvPr>
        </p:nvSpPr>
        <p:spPr>
          <a:xfrm>
            <a:off x="3609847" y="6400126"/>
            <a:ext cx="834389" cy="184666"/>
          </a:xfrm>
          <a:prstGeom prst="rect">
            <a:avLst/>
          </a:prstGeom>
        </p:spPr>
        <p:txBody>
          <a:bodyPr vert="horz" wrap="square" lIns="0" tIns="0" rIns="0" bIns="0" rtlCol="0">
            <a:spAutoFit/>
          </a:bodyPr>
          <a:lstStyle/>
          <a:p>
            <a:r>
              <a:rPr lang="id-ID" dirty="0"/>
              <a:t>SIF20234</a:t>
            </a:r>
          </a:p>
        </p:txBody>
      </p:sp>
      <p:sp>
        <p:nvSpPr>
          <p:cNvPr id="10" name="object 11">
            <a:extLst>
              <a:ext uri="{FF2B5EF4-FFF2-40B4-BE49-F238E27FC236}">
                <a16:creationId xmlns:a16="http://schemas.microsoft.com/office/drawing/2014/main" id="{282E06DC-8066-476D-9111-DB7744369B93}"/>
              </a:ext>
            </a:extLst>
          </p:cNvPr>
          <p:cNvSpPr txBox="1"/>
          <p:nvPr/>
        </p:nvSpPr>
        <p:spPr>
          <a:xfrm>
            <a:off x="4626609" y="6400126"/>
            <a:ext cx="1565275" cy="196215"/>
          </a:xfrm>
          <a:prstGeom prst="rect">
            <a:avLst/>
          </a:prstGeom>
        </p:spPr>
        <p:txBody>
          <a:bodyPr vert="horz" wrap="square" lIns="0" tIns="0" rIns="0" bIns="0" rtlCol="0">
            <a:spAutoFit/>
          </a:bodyPr>
          <a:lstStyle/>
          <a:p>
            <a:pPr marL="12700">
              <a:lnSpc>
                <a:spcPts val="1430"/>
              </a:lnSpc>
            </a:pPr>
            <a:r>
              <a:rPr sz="1200" dirty="0">
                <a:latin typeface="Arial"/>
                <a:cs typeface="Arial"/>
              </a:rPr>
              <a:t>Pengantar</a:t>
            </a:r>
            <a:r>
              <a:rPr sz="1200" spc="-85" dirty="0">
                <a:latin typeface="Arial"/>
                <a:cs typeface="Arial"/>
              </a:rPr>
              <a:t> </a:t>
            </a:r>
            <a:r>
              <a:rPr sz="1200" spc="-5" dirty="0">
                <a:latin typeface="Arial"/>
                <a:cs typeface="Arial"/>
              </a:rPr>
              <a:t>Manajemen</a:t>
            </a:r>
            <a:endParaRPr sz="1200">
              <a:latin typeface="Arial"/>
              <a:cs typeface="Arial"/>
            </a:endParaRPr>
          </a:p>
        </p:txBody>
      </p:sp>
      <p:sp>
        <p:nvSpPr>
          <p:cNvPr id="11" name="object 12">
            <a:extLst>
              <a:ext uri="{FF2B5EF4-FFF2-40B4-BE49-F238E27FC236}">
                <a16:creationId xmlns:a16="http://schemas.microsoft.com/office/drawing/2014/main" id="{B41890CB-43EB-4718-BE37-15F73DD14008}"/>
              </a:ext>
            </a:extLst>
          </p:cNvPr>
          <p:cNvSpPr txBox="1"/>
          <p:nvPr/>
        </p:nvSpPr>
        <p:spPr>
          <a:xfrm>
            <a:off x="7913369" y="6407413"/>
            <a:ext cx="694055" cy="196215"/>
          </a:xfrm>
          <a:prstGeom prst="rect">
            <a:avLst/>
          </a:prstGeom>
        </p:spPr>
        <p:txBody>
          <a:bodyPr vert="horz" wrap="square" lIns="0" tIns="0" rIns="0" bIns="0" rtlCol="0">
            <a:spAutoFit/>
          </a:bodyPr>
          <a:lstStyle/>
          <a:p>
            <a:pPr marL="12700">
              <a:lnSpc>
                <a:spcPts val="1425"/>
              </a:lnSpc>
            </a:pPr>
            <a:r>
              <a:rPr sz="1200" spc="-5" dirty="0">
                <a:latin typeface="Arial"/>
                <a:cs typeface="Arial"/>
              </a:rPr>
              <a:t>Revisi:</a:t>
            </a:r>
            <a:r>
              <a:rPr sz="1200" spc="-55" dirty="0">
                <a:latin typeface="Arial"/>
                <a:cs typeface="Arial"/>
              </a:rPr>
              <a:t> </a:t>
            </a:r>
            <a:r>
              <a:rPr sz="1200" spc="-5" dirty="0">
                <a:latin typeface="Arial"/>
                <a:cs typeface="Arial"/>
              </a:rPr>
              <a:t>00</a:t>
            </a:r>
            <a:endParaRPr sz="1200">
              <a:latin typeface="Arial"/>
              <a:cs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2498851" y="3137407"/>
            <a:ext cx="2223770" cy="481965"/>
            <a:chOff x="2498851" y="3137407"/>
            <a:chExt cx="2223770" cy="481965"/>
          </a:xfrm>
        </p:grpSpPr>
        <p:pic>
          <p:nvPicPr>
            <p:cNvPr id="3" name="object 3"/>
            <p:cNvPicPr/>
            <p:nvPr/>
          </p:nvPicPr>
          <p:blipFill>
            <a:blip r:embed="rId2" cstate="print"/>
            <a:stretch>
              <a:fillRect/>
            </a:stretch>
          </p:blipFill>
          <p:spPr>
            <a:xfrm>
              <a:off x="2504185" y="3142741"/>
              <a:ext cx="2212848" cy="471170"/>
            </a:xfrm>
            <a:prstGeom prst="rect">
              <a:avLst/>
            </a:prstGeom>
          </p:spPr>
        </p:pic>
        <p:pic>
          <p:nvPicPr>
            <p:cNvPr id="4" name="object 4"/>
            <p:cNvPicPr/>
            <p:nvPr/>
          </p:nvPicPr>
          <p:blipFill>
            <a:blip r:embed="rId3" cstate="print"/>
            <a:stretch>
              <a:fillRect/>
            </a:stretch>
          </p:blipFill>
          <p:spPr>
            <a:xfrm>
              <a:off x="4477257" y="3445128"/>
              <a:ext cx="112522" cy="125603"/>
            </a:xfrm>
            <a:prstGeom prst="rect">
              <a:avLst/>
            </a:prstGeom>
          </p:spPr>
        </p:pic>
        <p:pic>
          <p:nvPicPr>
            <p:cNvPr id="5" name="object 5"/>
            <p:cNvPicPr/>
            <p:nvPr/>
          </p:nvPicPr>
          <p:blipFill>
            <a:blip r:embed="rId4" cstate="print"/>
            <a:stretch>
              <a:fillRect/>
            </a:stretch>
          </p:blipFill>
          <p:spPr>
            <a:xfrm>
              <a:off x="2984626" y="3300475"/>
              <a:ext cx="122173" cy="112141"/>
            </a:xfrm>
            <a:prstGeom prst="rect">
              <a:avLst/>
            </a:prstGeom>
          </p:spPr>
        </p:pic>
        <p:sp>
          <p:nvSpPr>
            <p:cNvPr id="6" name="object 6"/>
            <p:cNvSpPr/>
            <p:nvPr/>
          </p:nvSpPr>
          <p:spPr>
            <a:xfrm>
              <a:off x="2504185" y="3142741"/>
              <a:ext cx="2212975" cy="471170"/>
            </a:xfrm>
            <a:custGeom>
              <a:avLst/>
              <a:gdLst/>
              <a:ahLst/>
              <a:cxnLst/>
              <a:rect l="l" t="t" r="r" b="b"/>
              <a:pathLst>
                <a:path w="2212975" h="471170">
                  <a:moveTo>
                    <a:pt x="1153540" y="130937"/>
                  </a:moveTo>
                  <a:lnTo>
                    <a:pt x="1195451" y="130937"/>
                  </a:lnTo>
                  <a:lnTo>
                    <a:pt x="1195451" y="369062"/>
                  </a:lnTo>
                  <a:lnTo>
                    <a:pt x="1195476" y="377872"/>
                  </a:lnTo>
                  <a:lnTo>
                    <a:pt x="1195562" y="385635"/>
                  </a:lnTo>
                  <a:lnTo>
                    <a:pt x="1195718" y="392350"/>
                  </a:lnTo>
                  <a:lnTo>
                    <a:pt x="1195959" y="398018"/>
                  </a:lnTo>
                  <a:lnTo>
                    <a:pt x="1196213" y="404875"/>
                  </a:lnTo>
                  <a:lnTo>
                    <a:pt x="1196721" y="410083"/>
                  </a:lnTo>
                  <a:lnTo>
                    <a:pt x="1197483" y="413766"/>
                  </a:lnTo>
                  <a:lnTo>
                    <a:pt x="1198117" y="417449"/>
                  </a:lnTo>
                  <a:lnTo>
                    <a:pt x="1228852" y="443738"/>
                  </a:lnTo>
                  <a:lnTo>
                    <a:pt x="1228852" y="465836"/>
                  </a:lnTo>
                  <a:lnTo>
                    <a:pt x="1065529" y="465836"/>
                  </a:lnTo>
                  <a:lnTo>
                    <a:pt x="1065529" y="443738"/>
                  </a:lnTo>
                  <a:lnTo>
                    <a:pt x="1076452" y="440817"/>
                  </a:lnTo>
                  <a:lnTo>
                    <a:pt x="1083944" y="437007"/>
                  </a:lnTo>
                  <a:lnTo>
                    <a:pt x="1098121" y="396239"/>
                  </a:lnTo>
                  <a:lnTo>
                    <a:pt x="1098677" y="369316"/>
                  </a:lnTo>
                  <a:lnTo>
                    <a:pt x="1098677" y="213613"/>
                  </a:lnTo>
                  <a:lnTo>
                    <a:pt x="1094231" y="175133"/>
                  </a:lnTo>
                  <a:lnTo>
                    <a:pt x="1091438" y="171196"/>
                  </a:lnTo>
                  <a:lnTo>
                    <a:pt x="1088643" y="167132"/>
                  </a:lnTo>
                  <a:lnTo>
                    <a:pt x="1084834" y="164084"/>
                  </a:lnTo>
                  <a:lnTo>
                    <a:pt x="1080008" y="161925"/>
                  </a:lnTo>
                  <a:lnTo>
                    <a:pt x="1075309" y="159766"/>
                  </a:lnTo>
                  <a:lnTo>
                    <a:pt x="1069086" y="157987"/>
                  </a:lnTo>
                  <a:lnTo>
                    <a:pt x="1061465" y="156463"/>
                  </a:lnTo>
                  <a:lnTo>
                    <a:pt x="1061465" y="133604"/>
                  </a:lnTo>
                  <a:lnTo>
                    <a:pt x="1153540" y="130937"/>
                  </a:lnTo>
                  <a:close/>
                </a:path>
                <a:path w="2212975" h="471170">
                  <a:moveTo>
                    <a:pt x="2063496" y="128270"/>
                  </a:moveTo>
                  <a:lnTo>
                    <a:pt x="2115145" y="134270"/>
                  </a:lnTo>
                  <a:lnTo>
                    <a:pt x="2149522" y="153066"/>
                  </a:lnTo>
                  <a:lnTo>
                    <a:pt x="2169848" y="187029"/>
                  </a:lnTo>
                  <a:lnTo>
                    <a:pt x="2176653" y="240411"/>
                  </a:lnTo>
                  <a:lnTo>
                    <a:pt x="2176653" y="371094"/>
                  </a:lnTo>
                  <a:lnTo>
                    <a:pt x="2176722" y="381504"/>
                  </a:lnTo>
                  <a:lnTo>
                    <a:pt x="2180843" y="423163"/>
                  </a:lnTo>
                  <a:lnTo>
                    <a:pt x="2186431" y="432435"/>
                  </a:lnTo>
                  <a:lnTo>
                    <a:pt x="2188591" y="434848"/>
                  </a:lnTo>
                  <a:lnTo>
                    <a:pt x="2191385" y="436753"/>
                  </a:lnTo>
                  <a:lnTo>
                    <a:pt x="2194560" y="438150"/>
                  </a:lnTo>
                  <a:lnTo>
                    <a:pt x="2197862" y="439674"/>
                  </a:lnTo>
                  <a:lnTo>
                    <a:pt x="2203958" y="441452"/>
                  </a:lnTo>
                  <a:lnTo>
                    <a:pt x="2212848" y="443738"/>
                  </a:lnTo>
                  <a:lnTo>
                    <a:pt x="2212848" y="465836"/>
                  </a:lnTo>
                  <a:lnTo>
                    <a:pt x="2088261" y="465836"/>
                  </a:lnTo>
                  <a:lnTo>
                    <a:pt x="2091309" y="421894"/>
                  </a:lnTo>
                  <a:lnTo>
                    <a:pt x="2086228" y="420243"/>
                  </a:lnTo>
                  <a:lnTo>
                    <a:pt x="2045938" y="452175"/>
                  </a:lnTo>
                  <a:lnTo>
                    <a:pt x="2006092" y="468137"/>
                  </a:lnTo>
                  <a:lnTo>
                    <a:pt x="1977771" y="471170"/>
                  </a:lnTo>
                  <a:lnTo>
                    <a:pt x="1963844" y="470505"/>
                  </a:lnTo>
                  <a:lnTo>
                    <a:pt x="1917729" y="454866"/>
                  </a:lnTo>
                  <a:lnTo>
                    <a:pt x="1890787" y="421580"/>
                  </a:lnTo>
                  <a:lnTo>
                    <a:pt x="1884679" y="388112"/>
                  </a:lnTo>
                  <a:lnTo>
                    <a:pt x="1887704" y="364827"/>
                  </a:lnTo>
                  <a:lnTo>
                    <a:pt x="1911897" y="326068"/>
                  </a:lnTo>
                  <a:lnTo>
                    <a:pt x="1960381" y="297779"/>
                  </a:lnTo>
                  <a:lnTo>
                    <a:pt x="2033776" y="279959"/>
                  </a:lnTo>
                  <a:lnTo>
                    <a:pt x="2079878" y="274955"/>
                  </a:lnTo>
                  <a:lnTo>
                    <a:pt x="2079878" y="243078"/>
                  </a:lnTo>
                  <a:lnTo>
                    <a:pt x="2075967" y="204430"/>
                  </a:lnTo>
                  <a:lnTo>
                    <a:pt x="2054733" y="171323"/>
                  </a:lnTo>
                  <a:lnTo>
                    <a:pt x="2028316" y="164465"/>
                  </a:lnTo>
                  <a:lnTo>
                    <a:pt x="2020863" y="164798"/>
                  </a:lnTo>
                  <a:lnTo>
                    <a:pt x="1986091" y="183211"/>
                  </a:lnTo>
                  <a:lnTo>
                    <a:pt x="1970470" y="218890"/>
                  </a:lnTo>
                  <a:lnTo>
                    <a:pt x="1967991" y="231394"/>
                  </a:lnTo>
                  <a:lnTo>
                    <a:pt x="1904746" y="231394"/>
                  </a:lnTo>
                  <a:lnTo>
                    <a:pt x="1904746" y="170434"/>
                  </a:lnTo>
                  <a:lnTo>
                    <a:pt x="1919511" y="163978"/>
                  </a:lnTo>
                  <a:lnTo>
                    <a:pt x="1955927" y="149352"/>
                  </a:lnTo>
                  <a:lnTo>
                    <a:pt x="1996313" y="137160"/>
                  </a:lnTo>
                  <a:lnTo>
                    <a:pt x="2039885" y="129395"/>
                  </a:lnTo>
                  <a:lnTo>
                    <a:pt x="2055610" y="128391"/>
                  </a:lnTo>
                  <a:lnTo>
                    <a:pt x="2063496" y="128270"/>
                  </a:lnTo>
                  <a:close/>
                </a:path>
                <a:path w="2212975" h="471170">
                  <a:moveTo>
                    <a:pt x="1515617" y="128270"/>
                  </a:moveTo>
                  <a:lnTo>
                    <a:pt x="1556892" y="134620"/>
                  </a:lnTo>
                  <a:lnTo>
                    <a:pt x="1590010" y="159805"/>
                  </a:lnTo>
                  <a:lnTo>
                    <a:pt x="1602993" y="185166"/>
                  </a:lnTo>
                  <a:lnTo>
                    <a:pt x="1619378" y="170616"/>
                  </a:lnTo>
                  <a:lnTo>
                    <a:pt x="1661794" y="140970"/>
                  </a:lnTo>
                  <a:lnTo>
                    <a:pt x="1700460" y="129057"/>
                  </a:lnTo>
                  <a:lnTo>
                    <a:pt x="1713864" y="128270"/>
                  </a:lnTo>
                  <a:lnTo>
                    <a:pt x="1726703" y="128700"/>
                  </a:lnTo>
                  <a:lnTo>
                    <a:pt x="1766697" y="139257"/>
                  </a:lnTo>
                  <a:lnTo>
                    <a:pt x="1797050" y="173656"/>
                  </a:lnTo>
                  <a:lnTo>
                    <a:pt x="1807670" y="218201"/>
                  </a:lnTo>
                  <a:lnTo>
                    <a:pt x="1808988" y="246761"/>
                  </a:lnTo>
                  <a:lnTo>
                    <a:pt x="1808988" y="369062"/>
                  </a:lnTo>
                  <a:lnTo>
                    <a:pt x="1809013" y="376297"/>
                  </a:lnTo>
                  <a:lnTo>
                    <a:pt x="1812036" y="417322"/>
                  </a:lnTo>
                  <a:lnTo>
                    <a:pt x="1813305" y="422402"/>
                  </a:lnTo>
                  <a:lnTo>
                    <a:pt x="1827402" y="438023"/>
                  </a:lnTo>
                  <a:lnTo>
                    <a:pt x="1831593" y="440309"/>
                  </a:lnTo>
                  <a:lnTo>
                    <a:pt x="1836801" y="442213"/>
                  </a:lnTo>
                  <a:lnTo>
                    <a:pt x="1842769" y="443738"/>
                  </a:lnTo>
                  <a:lnTo>
                    <a:pt x="1842769" y="465836"/>
                  </a:lnTo>
                  <a:lnTo>
                    <a:pt x="1681352" y="465836"/>
                  </a:lnTo>
                  <a:lnTo>
                    <a:pt x="1681352" y="443738"/>
                  </a:lnTo>
                  <a:lnTo>
                    <a:pt x="1691386" y="441198"/>
                  </a:lnTo>
                  <a:lnTo>
                    <a:pt x="1698371" y="437642"/>
                  </a:lnTo>
                  <a:lnTo>
                    <a:pt x="1702180" y="432943"/>
                  </a:lnTo>
                  <a:lnTo>
                    <a:pt x="1705990" y="428371"/>
                  </a:lnTo>
                  <a:lnTo>
                    <a:pt x="1708530" y="421894"/>
                  </a:lnTo>
                  <a:lnTo>
                    <a:pt x="1712214" y="369316"/>
                  </a:lnTo>
                  <a:lnTo>
                    <a:pt x="1712214" y="279654"/>
                  </a:lnTo>
                  <a:lnTo>
                    <a:pt x="1711088" y="240774"/>
                  </a:lnTo>
                  <a:lnTo>
                    <a:pt x="1702435" y="200913"/>
                  </a:lnTo>
                  <a:lnTo>
                    <a:pt x="1676780" y="180848"/>
                  </a:lnTo>
                  <a:lnTo>
                    <a:pt x="1668399" y="180848"/>
                  </a:lnTo>
                  <a:lnTo>
                    <a:pt x="1662556" y="180848"/>
                  </a:lnTo>
                  <a:lnTo>
                    <a:pt x="1657223" y="181737"/>
                  </a:lnTo>
                  <a:lnTo>
                    <a:pt x="1652269" y="183515"/>
                  </a:lnTo>
                  <a:lnTo>
                    <a:pt x="1647316" y="185293"/>
                  </a:lnTo>
                  <a:lnTo>
                    <a:pt x="1642364" y="188087"/>
                  </a:lnTo>
                  <a:lnTo>
                    <a:pt x="1637411" y="191770"/>
                  </a:lnTo>
                  <a:lnTo>
                    <a:pt x="1632330" y="195453"/>
                  </a:lnTo>
                  <a:lnTo>
                    <a:pt x="1615948" y="215646"/>
                  </a:lnTo>
                  <a:lnTo>
                    <a:pt x="1613789" y="220345"/>
                  </a:lnTo>
                  <a:lnTo>
                    <a:pt x="1610360" y="259842"/>
                  </a:lnTo>
                  <a:lnTo>
                    <a:pt x="1610360" y="369062"/>
                  </a:lnTo>
                  <a:lnTo>
                    <a:pt x="1611756" y="411861"/>
                  </a:lnTo>
                  <a:lnTo>
                    <a:pt x="1623314" y="435483"/>
                  </a:lnTo>
                  <a:lnTo>
                    <a:pt x="1627251" y="438785"/>
                  </a:lnTo>
                  <a:lnTo>
                    <a:pt x="1633347" y="441452"/>
                  </a:lnTo>
                  <a:lnTo>
                    <a:pt x="1641602" y="443738"/>
                  </a:lnTo>
                  <a:lnTo>
                    <a:pt x="1641602" y="465836"/>
                  </a:lnTo>
                  <a:lnTo>
                    <a:pt x="1482216" y="465836"/>
                  </a:lnTo>
                  <a:lnTo>
                    <a:pt x="1482216" y="443738"/>
                  </a:lnTo>
                  <a:lnTo>
                    <a:pt x="1492377" y="441198"/>
                  </a:lnTo>
                  <a:lnTo>
                    <a:pt x="1499489" y="437642"/>
                  </a:lnTo>
                  <a:lnTo>
                    <a:pt x="1503426" y="432943"/>
                  </a:lnTo>
                  <a:lnTo>
                    <a:pt x="1507363" y="428371"/>
                  </a:lnTo>
                  <a:lnTo>
                    <a:pt x="1509902" y="421894"/>
                  </a:lnTo>
                  <a:lnTo>
                    <a:pt x="1513331" y="369316"/>
                  </a:lnTo>
                  <a:lnTo>
                    <a:pt x="1513331" y="279654"/>
                  </a:lnTo>
                  <a:lnTo>
                    <a:pt x="1513282" y="269033"/>
                  </a:lnTo>
                  <a:lnTo>
                    <a:pt x="1513125" y="259270"/>
                  </a:lnTo>
                  <a:lnTo>
                    <a:pt x="1512849" y="250364"/>
                  </a:lnTo>
                  <a:lnTo>
                    <a:pt x="1512442" y="242316"/>
                  </a:lnTo>
                  <a:lnTo>
                    <a:pt x="1511935" y="232156"/>
                  </a:lnTo>
                  <a:lnTo>
                    <a:pt x="1504061" y="201295"/>
                  </a:lnTo>
                  <a:lnTo>
                    <a:pt x="1501775" y="196596"/>
                  </a:lnTo>
                  <a:lnTo>
                    <a:pt x="1499108" y="192786"/>
                  </a:lnTo>
                  <a:lnTo>
                    <a:pt x="1496060" y="189865"/>
                  </a:lnTo>
                  <a:lnTo>
                    <a:pt x="1493012" y="186944"/>
                  </a:lnTo>
                  <a:lnTo>
                    <a:pt x="1489455" y="184785"/>
                  </a:lnTo>
                  <a:lnTo>
                    <a:pt x="1485391" y="183134"/>
                  </a:lnTo>
                  <a:lnTo>
                    <a:pt x="1481201" y="181610"/>
                  </a:lnTo>
                  <a:lnTo>
                    <a:pt x="1475993" y="180848"/>
                  </a:lnTo>
                  <a:lnTo>
                    <a:pt x="1469771" y="180848"/>
                  </a:lnTo>
                  <a:lnTo>
                    <a:pt x="1431337" y="197738"/>
                  </a:lnTo>
                  <a:lnTo>
                    <a:pt x="1412430" y="231683"/>
                  </a:lnTo>
                  <a:lnTo>
                    <a:pt x="1411859" y="239395"/>
                  </a:lnTo>
                  <a:lnTo>
                    <a:pt x="1411859" y="369062"/>
                  </a:lnTo>
                  <a:lnTo>
                    <a:pt x="1413637" y="413131"/>
                  </a:lnTo>
                  <a:lnTo>
                    <a:pt x="1442592" y="443738"/>
                  </a:lnTo>
                  <a:lnTo>
                    <a:pt x="1442592" y="465836"/>
                  </a:lnTo>
                  <a:lnTo>
                    <a:pt x="1282191" y="465836"/>
                  </a:lnTo>
                  <a:lnTo>
                    <a:pt x="1282191" y="443738"/>
                  </a:lnTo>
                  <a:lnTo>
                    <a:pt x="1292987" y="440817"/>
                  </a:lnTo>
                  <a:lnTo>
                    <a:pt x="1300352" y="437007"/>
                  </a:lnTo>
                  <a:lnTo>
                    <a:pt x="1314529" y="396239"/>
                  </a:lnTo>
                  <a:lnTo>
                    <a:pt x="1315085" y="369316"/>
                  </a:lnTo>
                  <a:lnTo>
                    <a:pt x="1315085" y="231775"/>
                  </a:lnTo>
                  <a:lnTo>
                    <a:pt x="1313688" y="187198"/>
                  </a:lnTo>
                  <a:lnTo>
                    <a:pt x="1277874" y="156463"/>
                  </a:lnTo>
                  <a:lnTo>
                    <a:pt x="1277874" y="133604"/>
                  </a:lnTo>
                  <a:lnTo>
                    <a:pt x="1369694" y="130937"/>
                  </a:lnTo>
                  <a:lnTo>
                    <a:pt x="1411859" y="130937"/>
                  </a:lnTo>
                  <a:lnTo>
                    <a:pt x="1406778" y="179197"/>
                  </a:lnTo>
                  <a:lnTo>
                    <a:pt x="1410842" y="180212"/>
                  </a:lnTo>
                  <a:lnTo>
                    <a:pt x="1453134" y="146887"/>
                  </a:lnTo>
                  <a:lnTo>
                    <a:pt x="1490471" y="131206"/>
                  </a:lnTo>
                  <a:lnTo>
                    <a:pt x="1502997" y="129006"/>
                  </a:lnTo>
                  <a:lnTo>
                    <a:pt x="1515617" y="128270"/>
                  </a:lnTo>
                  <a:close/>
                </a:path>
                <a:path w="2212975" h="471170">
                  <a:moveTo>
                    <a:pt x="984250" y="128270"/>
                  </a:moveTo>
                  <a:lnTo>
                    <a:pt x="994582" y="128533"/>
                  </a:lnTo>
                  <a:lnTo>
                    <a:pt x="1005189" y="129333"/>
                  </a:lnTo>
                  <a:lnTo>
                    <a:pt x="1016057" y="130681"/>
                  </a:lnTo>
                  <a:lnTo>
                    <a:pt x="1027176" y="132587"/>
                  </a:lnTo>
                  <a:lnTo>
                    <a:pt x="1027176" y="225044"/>
                  </a:lnTo>
                  <a:lnTo>
                    <a:pt x="966469" y="225044"/>
                  </a:lnTo>
                  <a:lnTo>
                    <a:pt x="963398" y="215898"/>
                  </a:lnTo>
                  <a:lnTo>
                    <a:pt x="959897" y="207883"/>
                  </a:lnTo>
                  <a:lnTo>
                    <a:pt x="926973" y="184912"/>
                  </a:lnTo>
                  <a:lnTo>
                    <a:pt x="922019" y="184912"/>
                  </a:lnTo>
                  <a:lnTo>
                    <a:pt x="889380" y="207518"/>
                  </a:lnTo>
                  <a:lnTo>
                    <a:pt x="883665" y="218821"/>
                  </a:lnTo>
                  <a:lnTo>
                    <a:pt x="881506" y="224536"/>
                  </a:lnTo>
                  <a:lnTo>
                    <a:pt x="878459" y="262255"/>
                  </a:lnTo>
                  <a:lnTo>
                    <a:pt x="878459" y="369062"/>
                  </a:lnTo>
                  <a:lnTo>
                    <a:pt x="880744" y="413638"/>
                  </a:lnTo>
                  <a:lnTo>
                    <a:pt x="913891" y="443738"/>
                  </a:lnTo>
                  <a:lnTo>
                    <a:pt x="913891" y="465836"/>
                  </a:lnTo>
                  <a:lnTo>
                    <a:pt x="748791" y="465836"/>
                  </a:lnTo>
                  <a:lnTo>
                    <a:pt x="748791" y="443738"/>
                  </a:lnTo>
                  <a:lnTo>
                    <a:pt x="759587" y="440817"/>
                  </a:lnTo>
                  <a:lnTo>
                    <a:pt x="766952" y="437007"/>
                  </a:lnTo>
                  <a:lnTo>
                    <a:pt x="781129" y="396239"/>
                  </a:lnTo>
                  <a:lnTo>
                    <a:pt x="781685" y="369316"/>
                  </a:lnTo>
                  <a:lnTo>
                    <a:pt x="781685" y="231775"/>
                  </a:lnTo>
                  <a:lnTo>
                    <a:pt x="780288" y="187198"/>
                  </a:lnTo>
                  <a:lnTo>
                    <a:pt x="744474" y="156463"/>
                  </a:lnTo>
                  <a:lnTo>
                    <a:pt x="744474" y="133604"/>
                  </a:lnTo>
                  <a:lnTo>
                    <a:pt x="836294" y="130937"/>
                  </a:lnTo>
                  <a:lnTo>
                    <a:pt x="878459" y="130937"/>
                  </a:lnTo>
                  <a:lnTo>
                    <a:pt x="873760" y="181483"/>
                  </a:lnTo>
                  <a:lnTo>
                    <a:pt x="878077" y="182499"/>
                  </a:lnTo>
                  <a:lnTo>
                    <a:pt x="915529" y="148351"/>
                  </a:lnTo>
                  <a:lnTo>
                    <a:pt x="955214" y="131429"/>
                  </a:lnTo>
                  <a:lnTo>
                    <a:pt x="969464" y="129057"/>
                  </a:lnTo>
                  <a:lnTo>
                    <a:pt x="984250" y="128270"/>
                  </a:lnTo>
                  <a:close/>
                </a:path>
                <a:path w="2212975" h="471170">
                  <a:moveTo>
                    <a:pt x="550418" y="128270"/>
                  </a:moveTo>
                  <a:lnTo>
                    <a:pt x="591851" y="132181"/>
                  </a:lnTo>
                  <a:lnTo>
                    <a:pt x="634529" y="148988"/>
                  </a:lnTo>
                  <a:lnTo>
                    <a:pt x="664541" y="176639"/>
                  </a:lnTo>
                  <a:lnTo>
                    <a:pt x="685736" y="220259"/>
                  </a:lnTo>
                  <a:lnTo>
                    <a:pt x="694420" y="264175"/>
                  </a:lnTo>
                  <a:lnTo>
                    <a:pt x="696340" y="300736"/>
                  </a:lnTo>
                  <a:lnTo>
                    <a:pt x="484124" y="300736"/>
                  </a:lnTo>
                  <a:lnTo>
                    <a:pt x="485550" y="329027"/>
                  </a:lnTo>
                  <a:lnTo>
                    <a:pt x="496357" y="373655"/>
                  </a:lnTo>
                  <a:lnTo>
                    <a:pt x="532479" y="411448"/>
                  </a:lnTo>
                  <a:lnTo>
                    <a:pt x="570483" y="418592"/>
                  </a:lnTo>
                  <a:lnTo>
                    <a:pt x="582862" y="417996"/>
                  </a:lnTo>
                  <a:lnTo>
                    <a:pt x="626737" y="403379"/>
                  </a:lnTo>
                  <a:lnTo>
                    <a:pt x="660526" y="375412"/>
                  </a:lnTo>
                  <a:lnTo>
                    <a:pt x="687705" y="404875"/>
                  </a:lnTo>
                  <a:lnTo>
                    <a:pt x="653668" y="435752"/>
                  </a:lnTo>
                  <a:lnTo>
                    <a:pt x="620013" y="456057"/>
                  </a:lnTo>
                  <a:lnTo>
                    <a:pt x="564149" y="470219"/>
                  </a:lnTo>
                  <a:lnTo>
                    <a:pt x="543051" y="471170"/>
                  </a:lnTo>
                  <a:lnTo>
                    <a:pt x="506426" y="468503"/>
                  </a:lnTo>
                  <a:lnTo>
                    <a:pt x="447700" y="447166"/>
                  </a:lnTo>
                  <a:lnTo>
                    <a:pt x="408408" y="404568"/>
                  </a:lnTo>
                  <a:lnTo>
                    <a:pt x="388786" y="341183"/>
                  </a:lnTo>
                  <a:lnTo>
                    <a:pt x="386333" y="301752"/>
                  </a:lnTo>
                  <a:lnTo>
                    <a:pt x="387596" y="275536"/>
                  </a:lnTo>
                  <a:lnTo>
                    <a:pt x="397692" y="228725"/>
                  </a:lnTo>
                  <a:lnTo>
                    <a:pt x="417693" y="189648"/>
                  </a:lnTo>
                  <a:lnTo>
                    <a:pt x="446406" y="159879"/>
                  </a:lnTo>
                  <a:lnTo>
                    <a:pt x="483266" y="139682"/>
                  </a:lnTo>
                  <a:lnTo>
                    <a:pt x="526510" y="129534"/>
                  </a:lnTo>
                  <a:lnTo>
                    <a:pt x="550418" y="128270"/>
                  </a:lnTo>
                  <a:close/>
                </a:path>
                <a:path w="2212975" h="471170">
                  <a:moveTo>
                    <a:pt x="0" y="8762"/>
                  </a:moveTo>
                  <a:lnTo>
                    <a:pt x="394081" y="8762"/>
                  </a:lnTo>
                  <a:lnTo>
                    <a:pt x="394081" y="126237"/>
                  </a:lnTo>
                  <a:lnTo>
                    <a:pt x="348233" y="126237"/>
                  </a:lnTo>
                  <a:lnTo>
                    <a:pt x="345184" y="115643"/>
                  </a:lnTo>
                  <a:lnTo>
                    <a:pt x="342503" y="106537"/>
                  </a:lnTo>
                  <a:lnTo>
                    <a:pt x="329945" y="74549"/>
                  </a:lnTo>
                  <a:lnTo>
                    <a:pt x="326897" y="69469"/>
                  </a:lnTo>
                  <a:lnTo>
                    <a:pt x="289813" y="48387"/>
                  </a:lnTo>
                  <a:lnTo>
                    <a:pt x="282320" y="47879"/>
                  </a:lnTo>
                  <a:lnTo>
                    <a:pt x="273176" y="47879"/>
                  </a:lnTo>
                  <a:lnTo>
                    <a:pt x="249046" y="47879"/>
                  </a:lnTo>
                  <a:lnTo>
                    <a:pt x="249046" y="381762"/>
                  </a:lnTo>
                  <a:lnTo>
                    <a:pt x="249116" y="390094"/>
                  </a:lnTo>
                  <a:lnTo>
                    <a:pt x="257809" y="430530"/>
                  </a:lnTo>
                  <a:lnTo>
                    <a:pt x="260350" y="432816"/>
                  </a:lnTo>
                  <a:lnTo>
                    <a:pt x="262889" y="435229"/>
                  </a:lnTo>
                  <a:lnTo>
                    <a:pt x="289559" y="443738"/>
                  </a:lnTo>
                  <a:lnTo>
                    <a:pt x="289559" y="465836"/>
                  </a:lnTo>
                  <a:lnTo>
                    <a:pt x="104775" y="465836"/>
                  </a:lnTo>
                  <a:lnTo>
                    <a:pt x="104775" y="443738"/>
                  </a:lnTo>
                  <a:lnTo>
                    <a:pt x="114172" y="442213"/>
                  </a:lnTo>
                  <a:lnTo>
                    <a:pt x="121538" y="440055"/>
                  </a:lnTo>
                  <a:lnTo>
                    <a:pt x="144271" y="408686"/>
                  </a:lnTo>
                  <a:lnTo>
                    <a:pt x="145287" y="381762"/>
                  </a:lnTo>
                  <a:lnTo>
                    <a:pt x="145287" y="47879"/>
                  </a:lnTo>
                  <a:lnTo>
                    <a:pt x="118109" y="47879"/>
                  </a:lnTo>
                  <a:lnTo>
                    <a:pt x="108682" y="48184"/>
                  </a:lnTo>
                  <a:lnTo>
                    <a:pt x="68833" y="67310"/>
                  </a:lnTo>
                  <a:lnTo>
                    <a:pt x="52508" y="102592"/>
                  </a:lnTo>
                  <a:lnTo>
                    <a:pt x="45846" y="126237"/>
                  </a:lnTo>
                  <a:lnTo>
                    <a:pt x="0" y="126237"/>
                  </a:lnTo>
                  <a:lnTo>
                    <a:pt x="0" y="8762"/>
                  </a:lnTo>
                  <a:close/>
                </a:path>
                <a:path w="2212975" h="471170">
                  <a:moveTo>
                    <a:pt x="1100963" y="0"/>
                  </a:moveTo>
                  <a:lnTo>
                    <a:pt x="1192784" y="0"/>
                  </a:lnTo>
                  <a:lnTo>
                    <a:pt x="1192784" y="82042"/>
                  </a:lnTo>
                  <a:lnTo>
                    <a:pt x="1100963" y="82042"/>
                  </a:lnTo>
                  <a:lnTo>
                    <a:pt x="1100963" y="0"/>
                  </a:lnTo>
                  <a:close/>
                </a:path>
              </a:pathLst>
            </a:custGeom>
            <a:ln w="10668">
              <a:solidFill>
                <a:srgbClr val="4579B8"/>
              </a:solidFill>
            </a:ln>
          </p:spPr>
          <p:txBody>
            <a:bodyPr wrap="square" lIns="0" tIns="0" rIns="0" bIns="0" rtlCol="0"/>
            <a:lstStyle/>
            <a:p>
              <a:endParaRPr/>
            </a:p>
          </p:txBody>
        </p:sp>
      </p:grpSp>
      <p:grpSp>
        <p:nvGrpSpPr>
          <p:cNvPr id="7" name="object 7"/>
          <p:cNvGrpSpPr/>
          <p:nvPr/>
        </p:nvGrpSpPr>
        <p:grpSpPr>
          <a:xfrm>
            <a:off x="4910709" y="3123692"/>
            <a:ext cx="1736725" cy="495934"/>
            <a:chOff x="4910709" y="3123692"/>
            <a:chExt cx="1736725" cy="495934"/>
          </a:xfrm>
        </p:grpSpPr>
        <p:pic>
          <p:nvPicPr>
            <p:cNvPr id="8" name="object 8"/>
            <p:cNvPicPr/>
            <p:nvPr/>
          </p:nvPicPr>
          <p:blipFill>
            <a:blip r:embed="rId5" cstate="print"/>
            <a:stretch>
              <a:fillRect/>
            </a:stretch>
          </p:blipFill>
          <p:spPr>
            <a:xfrm>
              <a:off x="4916043" y="3129026"/>
              <a:ext cx="1726057" cy="484886"/>
            </a:xfrm>
            <a:prstGeom prst="rect">
              <a:avLst/>
            </a:prstGeom>
          </p:spPr>
        </p:pic>
        <p:pic>
          <p:nvPicPr>
            <p:cNvPr id="9" name="object 9"/>
            <p:cNvPicPr/>
            <p:nvPr/>
          </p:nvPicPr>
          <p:blipFill>
            <a:blip r:embed="rId3" cstate="print"/>
            <a:stretch>
              <a:fillRect/>
            </a:stretch>
          </p:blipFill>
          <p:spPr>
            <a:xfrm>
              <a:off x="5463286" y="3445129"/>
              <a:ext cx="112522" cy="125603"/>
            </a:xfrm>
            <a:prstGeom prst="rect">
              <a:avLst/>
            </a:prstGeom>
          </p:spPr>
        </p:pic>
        <p:sp>
          <p:nvSpPr>
            <p:cNvPr id="10" name="object 10"/>
            <p:cNvSpPr/>
            <p:nvPr/>
          </p:nvSpPr>
          <p:spPr>
            <a:xfrm>
              <a:off x="4916043" y="3129026"/>
              <a:ext cx="1726564" cy="485140"/>
            </a:xfrm>
            <a:custGeom>
              <a:avLst/>
              <a:gdLst/>
              <a:ahLst/>
              <a:cxnLst/>
              <a:rect l="l" t="t" r="r" b="b"/>
              <a:pathLst>
                <a:path w="1726565" h="485139">
                  <a:moveTo>
                    <a:pt x="1237996" y="144652"/>
                  </a:moveTo>
                  <a:lnTo>
                    <a:pt x="1279906" y="144652"/>
                  </a:lnTo>
                  <a:lnTo>
                    <a:pt x="1279906" y="382777"/>
                  </a:lnTo>
                  <a:lnTo>
                    <a:pt x="1279931" y="391588"/>
                  </a:lnTo>
                  <a:lnTo>
                    <a:pt x="1280017" y="399351"/>
                  </a:lnTo>
                  <a:lnTo>
                    <a:pt x="1280173" y="406066"/>
                  </a:lnTo>
                  <a:lnTo>
                    <a:pt x="1280414" y="411734"/>
                  </a:lnTo>
                  <a:lnTo>
                    <a:pt x="1280668" y="418591"/>
                  </a:lnTo>
                  <a:lnTo>
                    <a:pt x="1281176" y="423799"/>
                  </a:lnTo>
                  <a:lnTo>
                    <a:pt x="1281938" y="427482"/>
                  </a:lnTo>
                  <a:lnTo>
                    <a:pt x="1282573" y="431164"/>
                  </a:lnTo>
                  <a:lnTo>
                    <a:pt x="1313307" y="457453"/>
                  </a:lnTo>
                  <a:lnTo>
                    <a:pt x="1313307" y="479551"/>
                  </a:lnTo>
                  <a:lnTo>
                    <a:pt x="1149985" y="479551"/>
                  </a:lnTo>
                  <a:lnTo>
                    <a:pt x="1149985" y="457453"/>
                  </a:lnTo>
                  <a:lnTo>
                    <a:pt x="1160907" y="454533"/>
                  </a:lnTo>
                  <a:lnTo>
                    <a:pt x="1168400" y="450723"/>
                  </a:lnTo>
                  <a:lnTo>
                    <a:pt x="1182576" y="409955"/>
                  </a:lnTo>
                  <a:lnTo>
                    <a:pt x="1183132" y="383032"/>
                  </a:lnTo>
                  <a:lnTo>
                    <a:pt x="1183132" y="227329"/>
                  </a:lnTo>
                  <a:lnTo>
                    <a:pt x="1178687" y="188849"/>
                  </a:lnTo>
                  <a:lnTo>
                    <a:pt x="1175893" y="184912"/>
                  </a:lnTo>
                  <a:lnTo>
                    <a:pt x="1173099" y="180848"/>
                  </a:lnTo>
                  <a:lnTo>
                    <a:pt x="1169289" y="177800"/>
                  </a:lnTo>
                  <a:lnTo>
                    <a:pt x="1164463" y="175640"/>
                  </a:lnTo>
                  <a:lnTo>
                    <a:pt x="1159764" y="173482"/>
                  </a:lnTo>
                  <a:lnTo>
                    <a:pt x="1153541" y="171703"/>
                  </a:lnTo>
                  <a:lnTo>
                    <a:pt x="1145921" y="170179"/>
                  </a:lnTo>
                  <a:lnTo>
                    <a:pt x="1145921" y="147320"/>
                  </a:lnTo>
                  <a:lnTo>
                    <a:pt x="1237996" y="144652"/>
                  </a:lnTo>
                  <a:close/>
                </a:path>
                <a:path w="1726565" h="485139">
                  <a:moveTo>
                    <a:pt x="981202" y="141986"/>
                  </a:moveTo>
                  <a:lnTo>
                    <a:pt x="1029081" y="144018"/>
                  </a:lnTo>
                  <a:lnTo>
                    <a:pt x="1071943" y="149607"/>
                  </a:lnTo>
                  <a:lnTo>
                    <a:pt x="1089660" y="152653"/>
                  </a:lnTo>
                  <a:lnTo>
                    <a:pt x="1089660" y="230759"/>
                  </a:lnTo>
                  <a:lnTo>
                    <a:pt x="1045464" y="230759"/>
                  </a:lnTo>
                  <a:lnTo>
                    <a:pt x="1041485" y="220614"/>
                  </a:lnTo>
                  <a:lnTo>
                    <a:pt x="1037351" y="211709"/>
                  </a:lnTo>
                  <a:lnTo>
                    <a:pt x="1008253" y="181356"/>
                  </a:lnTo>
                  <a:lnTo>
                    <a:pt x="981837" y="176784"/>
                  </a:lnTo>
                  <a:lnTo>
                    <a:pt x="971357" y="177422"/>
                  </a:lnTo>
                  <a:lnTo>
                    <a:pt x="936879" y="198913"/>
                  </a:lnTo>
                  <a:lnTo>
                    <a:pt x="933577" y="215011"/>
                  </a:lnTo>
                  <a:lnTo>
                    <a:pt x="933577" y="223520"/>
                  </a:lnTo>
                  <a:lnTo>
                    <a:pt x="962445" y="258970"/>
                  </a:lnTo>
                  <a:lnTo>
                    <a:pt x="1001522" y="277240"/>
                  </a:lnTo>
                  <a:lnTo>
                    <a:pt x="1016575" y="283864"/>
                  </a:lnTo>
                  <a:lnTo>
                    <a:pt x="1052830" y="304546"/>
                  </a:lnTo>
                  <a:lnTo>
                    <a:pt x="1082929" y="337438"/>
                  </a:lnTo>
                  <a:lnTo>
                    <a:pt x="1093343" y="380746"/>
                  </a:lnTo>
                  <a:lnTo>
                    <a:pt x="1092721" y="393817"/>
                  </a:lnTo>
                  <a:lnTo>
                    <a:pt x="1077761" y="436844"/>
                  </a:lnTo>
                  <a:lnTo>
                    <a:pt x="1045634" y="465714"/>
                  </a:lnTo>
                  <a:lnTo>
                    <a:pt x="998829" y="481403"/>
                  </a:lnTo>
                  <a:lnTo>
                    <a:pt x="956056" y="484886"/>
                  </a:lnTo>
                  <a:lnTo>
                    <a:pt x="927649" y="483907"/>
                  </a:lnTo>
                  <a:lnTo>
                    <a:pt x="897683" y="480964"/>
                  </a:lnTo>
                  <a:lnTo>
                    <a:pt x="866169" y="476045"/>
                  </a:lnTo>
                  <a:lnTo>
                    <a:pt x="833120" y="469138"/>
                  </a:lnTo>
                  <a:lnTo>
                    <a:pt x="833120" y="389127"/>
                  </a:lnTo>
                  <a:lnTo>
                    <a:pt x="878078" y="389127"/>
                  </a:lnTo>
                  <a:lnTo>
                    <a:pt x="882671" y="403415"/>
                  </a:lnTo>
                  <a:lnTo>
                    <a:pt x="888444" y="415798"/>
                  </a:lnTo>
                  <a:lnTo>
                    <a:pt x="923813" y="446277"/>
                  </a:lnTo>
                  <a:lnTo>
                    <a:pt x="949960" y="450088"/>
                  </a:lnTo>
                  <a:lnTo>
                    <a:pt x="961771" y="449373"/>
                  </a:lnTo>
                  <a:lnTo>
                    <a:pt x="997664" y="424656"/>
                  </a:lnTo>
                  <a:lnTo>
                    <a:pt x="1000887" y="405511"/>
                  </a:lnTo>
                  <a:lnTo>
                    <a:pt x="1000887" y="396366"/>
                  </a:lnTo>
                  <a:lnTo>
                    <a:pt x="975614" y="363474"/>
                  </a:lnTo>
                  <a:lnTo>
                    <a:pt x="929259" y="340233"/>
                  </a:lnTo>
                  <a:lnTo>
                    <a:pt x="920162" y="336115"/>
                  </a:lnTo>
                  <a:lnTo>
                    <a:pt x="911351" y="331771"/>
                  </a:lnTo>
                  <a:lnTo>
                    <a:pt x="872603" y="306540"/>
                  </a:lnTo>
                  <a:lnTo>
                    <a:pt x="847217" y="273303"/>
                  </a:lnTo>
                  <a:lnTo>
                    <a:pt x="840232" y="239775"/>
                  </a:lnTo>
                  <a:lnTo>
                    <a:pt x="841307" y="225226"/>
                  </a:lnTo>
                  <a:lnTo>
                    <a:pt x="857631" y="187578"/>
                  </a:lnTo>
                  <a:lnTo>
                    <a:pt x="892099" y="160218"/>
                  </a:lnTo>
                  <a:lnTo>
                    <a:pt x="941959" y="144922"/>
                  </a:lnTo>
                  <a:lnTo>
                    <a:pt x="961009" y="142722"/>
                  </a:lnTo>
                  <a:lnTo>
                    <a:pt x="981202" y="141986"/>
                  </a:lnTo>
                  <a:close/>
                </a:path>
                <a:path w="1726565" h="485139">
                  <a:moveTo>
                    <a:pt x="637667" y="141986"/>
                  </a:moveTo>
                  <a:lnTo>
                    <a:pt x="689316" y="147986"/>
                  </a:lnTo>
                  <a:lnTo>
                    <a:pt x="723693" y="166782"/>
                  </a:lnTo>
                  <a:lnTo>
                    <a:pt x="744019" y="200745"/>
                  </a:lnTo>
                  <a:lnTo>
                    <a:pt x="750824" y="254126"/>
                  </a:lnTo>
                  <a:lnTo>
                    <a:pt x="750824" y="384810"/>
                  </a:lnTo>
                  <a:lnTo>
                    <a:pt x="750893" y="395220"/>
                  </a:lnTo>
                  <a:lnTo>
                    <a:pt x="755015" y="436879"/>
                  </a:lnTo>
                  <a:lnTo>
                    <a:pt x="760603" y="446150"/>
                  </a:lnTo>
                  <a:lnTo>
                    <a:pt x="762762" y="448563"/>
                  </a:lnTo>
                  <a:lnTo>
                    <a:pt x="765556" y="450469"/>
                  </a:lnTo>
                  <a:lnTo>
                    <a:pt x="768731" y="451865"/>
                  </a:lnTo>
                  <a:lnTo>
                    <a:pt x="772033" y="453389"/>
                  </a:lnTo>
                  <a:lnTo>
                    <a:pt x="778129" y="455168"/>
                  </a:lnTo>
                  <a:lnTo>
                    <a:pt x="787019" y="457453"/>
                  </a:lnTo>
                  <a:lnTo>
                    <a:pt x="787019" y="479551"/>
                  </a:lnTo>
                  <a:lnTo>
                    <a:pt x="662432" y="479551"/>
                  </a:lnTo>
                  <a:lnTo>
                    <a:pt x="665480" y="435610"/>
                  </a:lnTo>
                  <a:lnTo>
                    <a:pt x="660400" y="433959"/>
                  </a:lnTo>
                  <a:lnTo>
                    <a:pt x="620109" y="465891"/>
                  </a:lnTo>
                  <a:lnTo>
                    <a:pt x="580263" y="481853"/>
                  </a:lnTo>
                  <a:lnTo>
                    <a:pt x="551942" y="484886"/>
                  </a:lnTo>
                  <a:lnTo>
                    <a:pt x="538015" y="484221"/>
                  </a:lnTo>
                  <a:lnTo>
                    <a:pt x="491900" y="468582"/>
                  </a:lnTo>
                  <a:lnTo>
                    <a:pt x="464958" y="435296"/>
                  </a:lnTo>
                  <a:lnTo>
                    <a:pt x="458851" y="401827"/>
                  </a:lnTo>
                  <a:lnTo>
                    <a:pt x="461875" y="378543"/>
                  </a:lnTo>
                  <a:lnTo>
                    <a:pt x="486068" y="339784"/>
                  </a:lnTo>
                  <a:lnTo>
                    <a:pt x="534552" y="311495"/>
                  </a:lnTo>
                  <a:lnTo>
                    <a:pt x="607947" y="293675"/>
                  </a:lnTo>
                  <a:lnTo>
                    <a:pt x="654050" y="288671"/>
                  </a:lnTo>
                  <a:lnTo>
                    <a:pt x="654050" y="256794"/>
                  </a:lnTo>
                  <a:lnTo>
                    <a:pt x="650138" y="218146"/>
                  </a:lnTo>
                  <a:lnTo>
                    <a:pt x="628904" y="185038"/>
                  </a:lnTo>
                  <a:lnTo>
                    <a:pt x="602488" y="178181"/>
                  </a:lnTo>
                  <a:lnTo>
                    <a:pt x="595034" y="178514"/>
                  </a:lnTo>
                  <a:lnTo>
                    <a:pt x="560262" y="196927"/>
                  </a:lnTo>
                  <a:lnTo>
                    <a:pt x="544641" y="232606"/>
                  </a:lnTo>
                  <a:lnTo>
                    <a:pt x="542163" y="245110"/>
                  </a:lnTo>
                  <a:lnTo>
                    <a:pt x="478917" y="245110"/>
                  </a:lnTo>
                  <a:lnTo>
                    <a:pt x="478917" y="184150"/>
                  </a:lnTo>
                  <a:lnTo>
                    <a:pt x="493682" y="177694"/>
                  </a:lnTo>
                  <a:lnTo>
                    <a:pt x="530098" y="163068"/>
                  </a:lnTo>
                  <a:lnTo>
                    <a:pt x="570484" y="150875"/>
                  </a:lnTo>
                  <a:lnTo>
                    <a:pt x="614056" y="143111"/>
                  </a:lnTo>
                  <a:lnTo>
                    <a:pt x="629781" y="142107"/>
                  </a:lnTo>
                  <a:lnTo>
                    <a:pt x="637667" y="141986"/>
                  </a:lnTo>
                  <a:close/>
                </a:path>
                <a:path w="1726565" h="485139">
                  <a:moveTo>
                    <a:pt x="0" y="22478"/>
                  </a:moveTo>
                  <a:lnTo>
                    <a:pt x="175768" y="22478"/>
                  </a:lnTo>
                  <a:lnTo>
                    <a:pt x="175768" y="44576"/>
                  </a:lnTo>
                  <a:lnTo>
                    <a:pt x="166370" y="46989"/>
                  </a:lnTo>
                  <a:lnTo>
                    <a:pt x="159512" y="49657"/>
                  </a:lnTo>
                  <a:lnTo>
                    <a:pt x="140376" y="83643"/>
                  </a:lnTo>
                  <a:lnTo>
                    <a:pt x="139573" y="106807"/>
                  </a:lnTo>
                  <a:lnTo>
                    <a:pt x="139573" y="226060"/>
                  </a:lnTo>
                  <a:lnTo>
                    <a:pt x="146685" y="226060"/>
                  </a:lnTo>
                  <a:lnTo>
                    <a:pt x="156972" y="226060"/>
                  </a:lnTo>
                  <a:lnTo>
                    <a:pt x="165100" y="224916"/>
                  </a:lnTo>
                  <a:lnTo>
                    <a:pt x="171069" y="222631"/>
                  </a:lnTo>
                  <a:lnTo>
                    <a:pt x="177165" y="220472"/>
                  </a:lnTo>
                  <a:lnTo>
                    <a:pt x="213989" y="184475"/>
                  </a:lnTo>
                  <a:lnTo>
                    <a:pt x="239240" y="154852"/>
                  </a:lnTo>
                  <a:lnTo>
                    <a:pt x="266065" y="120776"/>
                  </a:lnTo>
                  <a:lnTo>
                    <a:pt x="285750" y="84836"/>
                  </a:lnTo>
                  <a:lnTo>
                    <a:pt x="287274" y="77343"/>
                  </a:lnTo>
                  <a:lnTo>
                    <a:pt x="287274" y="69976"/>
                  </a:lnTo>
                  <a:lnTo>
                    <a:pt x="287274" y="62229"/>
                  </a:lnTo>
                  <a:lnTo>
                    <a:pt x="284607" y="56007"/>
                  </a:lnTo>
                  <a:lnTo>
                    <a:pt x="279400" y="51562"/>
                  </a:lnTo>
                  <a:lnTo>
                    <a:pt x="274193" y="47116"/>
                  </a:lnTo>
                  <a:lnTo>
                    <a:pt x="266700" y="44831"/>
                  </a:lnTo>
                  <a:lnTo>
                    <a:pt x="257175" y="44576"/>
                  </a:lnTo>
                  <a:lnTo>
                    <a:pt x="257175" y="22478"/>
                  </a:lnTo>
                  <a:lnTo>
                    <a:pt x="428244" y="22478"/>
                  </a:lnTo>
                  <a:lnTo>
                    <a:pt x="428244" y="45212"/>
                  </a:lnTo>
                  <a:lnTo>
                    <a:pt x="419735" y="46736"/>
                  </a:lnTo>
                  <a:lnTo>
                    <a:pt x="412496" y="49149"/>
                  </a:lnTo>
                  <a:lnTo>
                    <a:pt x="379483" y="73368"/>
                  </a:lnTo>
                  <a:lnTo>
                    <a:pt x="255524" y="210947"/>
                  </a:lnTo>
                  <a:lnTo>
                    <a:pt x="372364" y="390398"/>
                  </a:lnTo>
                  <a:lnTo>
                    <a:pt x="378600" y="399970"/>
                  </a:lnTo>
                  <a:lnTo>
                    <a:pt x="384349" y="408495"/>
                  </a:lnTo>
                  <a:lnTo>
                    <a:pt x="389598" y="415972"/>
                  </a:lnTo>
                  <a:lnTo>
                    <a:pt x="394335" y="422401"/>
                  </a:lnTo>
                  <a:lnTo>
                    <a:pt x="400177" y="430402"/>
                  </a:lnTo>
                  <a:lnTo>
                    <a:pt x="423037" y="451231"/>
                  </a:lnTo>
                  <a:lnTo>
                    <a:pt x="427482" y="453644"/>
                  </a:lnTo>
                  <a:lnTo>
                    <a:pt x="433197" y="455802"/>
                  </a:lnTo>
                  <a:lnTo>
                    <a:pt x="440309" y="457708"/>
                  </a:lnTo>
                  <a:lnTo>
                    <a:pt x="440309" y="479551"/>
                  </a:lnTo>
                  <a:lnTo>
                    <a:pt x="258826" y="479551"/>
                  </a:lnTo>
                  <a:lnTo>
                    <a:pt x="258826" y="457453"/>
                  </a:lnTo>
                  <a:lnTo>
                    <a:pt x="266446" y="456311"/>
                  </a:lnTo>
                  <a:lnTo>
                    <a:pt x="271526" y="454533"/>
                  </a:lnTo>
                  <a:lnTo>
                    <a:pt x="274193" y="451865"/>
                  </a:lnTo>
                  <a:lnTo>
                    <a:pt x="276860" y="449325"/>
                  </a:lnTo>
                  <a:lnTo>
                    <a:pt x="278257" y="445897"/>
                  </a:lnTo>
                  <a:lnTo>
                    <a:pt x="278257" y="441706"/>
                  </a:lnTo>
                  <a:lnTo>
                    <a:pt x="278257" y="438150"/>
                  </a:lnTo>
                  <a:lnTo>
                    <a:pt x="277749" y="434594"/>
                  </a:lnTo>
                  <a:lnTo>
                    <a:pt x="254384" y="391404"/>
                  </a:lnTo>
                  <a:lnTo>
                    <a:pt x="246380" y="379095"/>
                  </a:lnTo>
                  <a:lnTo>
                    <a:pt x="195199" y="300100"/>
                  </a:lnTo>
                  <a:lnTo>
                    <a:pt x="169799" y="268350"/>
                  </a:lnTo>
                  <a:lnTo>
                    <a:pt x="165227" y="266064"/>
                  </a:lnTo>
                  <a:lnTo>
                    <a:pt x="160655" y="263651"/>
                  </a:lnTo>
                  <a:lnTo>
                    <a:pt x="154305" y="262509"/>
                  </a:lnTo>
                  <a:lnTo>
                    <a:pt x="146304" y="262509"/>
                  </a:lnTo>
                  <a:lnTo>
                    <a:pt x="139573" y="262509"/>
                  </a:lnTo>
                  <a:lnTo>
                    <a:pt x="139573" y="395477"/>
                  </a:lnTo>
                  <a:lnTo>
                    <a:pt x="139573" y="403351"/>
                  </a:lnTo>
                  <a:lnTo>
                    <a:pt x="139827" y="410590"/>
                  </a:lnTo>
                  <a:lnTo>
                    <a:pt x="140335" y="417195"/>
                  </a:lnTo>
                  <a:lnTo>
                    <a:pt x="140716" y="423925"/>
                  </a:lnTo>
                  <a:lnTo>
                    <a:pt x="141605" y="429387"/>
                  </a:lnTo>
                  <a:lnTo>
                    <a:pt x="143002" y="433704"/>
                  </a:lnTo>
                  <a:lnTo>
                    <a:pt x="144272" y="437896"/>
                  </a:lnTo>
                  <a:lnTo>
                    <a:pt x="146304" y="441451"/>
                  </a:lnTo>
                  <a:lnTo>
                    <a:pt x="148844" y="444373"/>
                  </a:lnTo>
                  <a:lnTo>
                    <a:pt x="151384" y="447294"/>
                  </a:lnTo>
                  <a:lnTo>
                    <a:pt x="154940" y="449834"/>
                  </a:lnTo>
                  <a:lnTo>
                    <a:pt x="159385" y="451865"/>
                  </a:lnTo>
                  <a:lnTo>
                    <a:pt x="163830" y="454025"/>
                  </a:lnTo>
                  <a:lnTo>
                    <a:pt x="169291" y="455929"/>
                  </a:lnTo>
                  <a:lnTo>
                    <a:pt x="175768" y="457453"/>
                  </a:lnTo>
                  <a:lnTo>
                    <a:pt x="175768" y="479551"/>
                  </a:lnTo>
                  <a:lnTo>
                    <a:pt x="0" y="479551"/>
                  </a:lnTo>
                  <a:lnTo>
                    <a:pt x="0" y="457453"/>
                  </a:lnTo>
                  <a:lnTo>
                    <a:pt x="8255" y="455168"/>
                  </a:lnTo>
                  <a:lnTo>
                    <a:pt x="14732" y="452754"/>
                  </a:lnTo>
                  <a:lnTo>
                    <a:pt x="19558" y="450214"/>
                  </a:lnTo>
                  <a:lnTo>
                    <a:pt x="24384" y="447675"/>
                  </a:lnTo>
                  <a:lnTo>
                    <a:pt x="27940" y="444119"/>
                  </a:lnTo>
                  <a:lnTo>
                    <a:pt x="30226" y="439547"/>
                  </a:lnTo>
                  <a:lnTo>
                    <a:pt x="32639" y="434975"/>
                  </a:lnTo>
                  <a:lnTo>
                    <a:pt x="34162" y="429133"/>
                  </a:lnTo>
                  <a:lnTo>
                    <a:pt x="35814" y="395477"/>
                  </a:lnTo>
                  <a:lnTo>
                    <a:pt x="35814" y="106807"/>
                  </a:lnTo>
                  <a:lnTo>
                    <a:pt x="35764" y="99286"/>
                  </a:lnTo>
                  <a:lnTo>
                    <a:pt x="35607" y="92360"/>
                  </a:lnTo>
                  <a:lnTo>
                    <a:pt x="35331" y="86054"/>
                  </a:lnTo>
                  <a:lnTo>
                    <a:pt x="34925" y="80390"/>
                  </a:lnTo>
                  <a:lnTo>
                    <a:pt x="34417" y="73278"/>
                  </a:lnTo>
                  <a:lnTo>
                    <a:pt x="0" y="44576"/>
                  </a:lnTo>
                  <a:lnTo>
                    <a:pt x="0" y="22478"/>
                  </a:lnTo>
                  <a:close/>
                </a:path>
                <a:path w="1726565" h="485139">
                  <a:moveTo>
                    <a:pt x="1185418" y="13715"/>
                  </a:moveTo>
                  <a:lnTo>
                    <a:pt x="1277239" y="13715"/>
                  </a:lnTo>
                  <a:lnTo>
                    <a:pt x="1277239" y="95758"/>
                  </a:lnTo>
                  <a:lnTo>
                    <a:pt x="1185418" y="95758"/>
                  </a:lnTo>
                  <a:lnTo>
                    <a:pt x="1185418" y="13715"/>
                  </a:lnTo>
                  <a:close/>
                </a:path>
                <a:path w="1726565" h="485139">
                  <a:moveTo>
                    <a:pt x="1450086" y="0"/>
                  </a:moveTo>
                  <a:lnTo>
                    <a:pt x="1491996" y="0"/>
                  </a:lnTo>
                  <a:lnTo>
                    <a:pt x="1491996" y="191262"/>
                  </a:lnTo>
                  <a:lnTo>
                    <a:pt x="1493266" y="191515"/>
                  </a:lnTo>
                  <a:lnTo>
                    <a:pt x="1535342" y="159779"/>
                  </a:lnTo>
                  <a:lnTo>
                    <a:pt x="1571926" y="144764"/>
                  </a:lnTo>
                  <a:lnTo>
                    <a:pt x="1596771" y="141986"/>
                  </a:lnTo>
                  <a:lnTo>
                    <a:pt x="1614126" y="142841"/>
                  </a:lnTo>
                  <a:lnTo>
                    <a:pt x="1653666" y="155575"/>
                  </a:lnTo>
                  <a:lnTo>
                    <a:pt x="1683004" y="194563"/>
                  </a:lnTo>
                  <a:lnTo>
                    <a:pt x="1691576" y="241212"/>
                  </a:lnTo>
                  <a:lnTo>
                    <a:pt x="1692148" y="260476"/>
                  </a:lnTo>
                  <a:lnTo>
                    <a:pt x="1692148" y="382777"/>
                  </a:lnTo>
                  <a:lnTo>
                    <a:pt x="1692191" y="390013"/>
                  </a:lnTo>
                  <a:lnTo>
                    <a:pt x="1695196" y="431038"/>
                  </a:lnTo>
                  <a:lnTo>
                    <a:pt x="1700784" y="443484"/>
                  </a:lnTo>
                  <a:lnTo>
                    <a:pt x="1703070" y="446786"/>
                  </a:lnTo>
                  <a:lnTo>
                    <a:pt x="1726057" y="457453"/>
                  </a:lnTo>
                  <a:lnTo>
                    <a:pt x="1726057" y="479551"/>
                  </a:lnTo>
                  <a:lnTo>
                    <a:pt x="1563624" y="479551"/>
                  </a:lnTo>
                  <a:lnTo>
                    <a:pt x="1563624" y="457453"/>
                  </a:lnTo>
                  <a:lnTo>
                    <a:pt x="1574038" y="454913"/>
                  </a:lnTo>
                  <a:lnTo>
                    <a:pt x="1581277" y="451358"/>
                  </a:lnTo>
                  <a:lnTo>
                    <a:pt x="1585214" y="446659"/>
                  </a:lnTo>
                  <a:lnTo>
                    <a:pt x="1589151" y="442087"/>
                  </a:lnTo>
                  <a:lnTo>
                    <a:pt x="1591817" y="435610"/>
                  </a:lnTo>
                  <a:lnTo>
                    <a:pt x="1595374" y="383032"/>
                  </a:lnTo>
                  <a:lnTo>
                    <a:pt x="1595374" y="295656"/>
                  </a:lnTo>
                  <a:lnTo>
                    <a:pt x="1594195" y="253847"/>
                  </a:lnTo>
                  <a:lnTo>
                    <a:pt x="1585849" y="214884"/>
                  </a:lnTo>
                  <a:lnTo>
                    <a:pt x="1572514" y="199644"/>
                  </a:lnTo>
                  <a:lnTo>
                    <a:pt x="1567053" y="196214"/>
                  </a:lnTo>
                  <a:lnTo>
                    <a:pt x="1559814" y="194563"/>
                  </a:lnTo>
                  <a:lnTo>
                    <a:pt x="1550924" y="194563"/>
                  </a:lnTo>
                  <a:lnTo>
                    <a:pt x="1511506" y="211740"/>
                  </a:lnTo>
                  <a:lnTo>
                    <a:pt x="1492567" y="245260"/>
                  </a:lnTo>
                  <a:lnTo>
                    <a:pt x="1491996" y="252857"/>
                  </a:lnTo>
                  <a:lnTo>
                    <a:pt x="1491996" y="382777"/>
                  </a:lnTo>
                  <a:lnTo>
                    <a:pt x="1493266" y="423799"/>
                  </a:lnTo>
                  <a:lnTo>
                    <a:pt x="1496822" y="437388"/>
                  </a:lnTo>
                  <a:lnTo>
                    <a:pt x="1497965" y="440182"/>
                  </a:lnTo>
                  <a:lnTo>
                    <a:pt x="1525397" y="457453"/>
                  </a:lnTo>
                  <a:lnTo>
                    <a:pt x="1525397" y="479551"/>
                  </a:lnTo>
                  <a:lnTo>
                    <a:pt x="1361313" y="479551"/>
                  </a:lnTo>
                  <a:lnTo>
                    <a:pt x="1361313" y="457453"/>
                  </a:lnTo>
                  <a:lnTo>
                    <a:pt x="1368044" y="455929"/>
                  </a:lnTo>
                  <a:lnTo>
                    <a:pt x="1373251" y="454025"/>
                  </a:lnTo>
                  <a:lnTo>
                    <a:pt x="1377061" y="451865"/>
                  </a:lnTo>
                  <a:lnTo>
                    <a:pt x="1380871" y="449834"/>
                  </a:lnTo>
                  <a:lnTo>
                    <a:pt x="1383792" y="447294"/>
                  </a:lnTo>
                  <a:lnTo>
                    <a:pt x="1394460" y="415798"/>
                  </a:lnTo>
                  <a:lnTo>
                    <a:pt x="1394793" y="409370"/>
                  </a:lnTo>
                  <a:lnTo>
                    <a:pt x="1395031" y="401716"/>
                  </a:lnTo>
                  <a:lnTo>
                    <a:pt x="1395174" y="392848"/>
                  </a:lnTo>
                  <a:lnTo>
                    <a:pt x="1395222" y="382777"/>
                  </a:lnTo>
                  <a:lnTo>
                    <a:pt x="1395222" y="121538"/>
                  </a:lnTo>
                  <a:lnTo>
                    <a:pt x="1394714" y="79248"/>
                  </a:lnTo>
                  <a:lnTo>
                    <a:pt x="1392428" y="56387"/>
                  </a:lnTo>
                  <a:lnTo>
                    <a:pt x="1391412" y="50291"/>
                  </a:lnTo>
                  <a:lnTo>
                    <a:pt x="1357376" y="26797"/>
                  </a:lnTo>
                  <a:lnTo>
                    <a:pt x="1357376" y="4699"/>
                  </a:lnTo>
                  <a:lnTo>
                    <a:pt x="1450086" y="0"/>
                  </a:lnTo>
                  <a:close/>
                </a:path>
              </a:pathLst>
            </a:custGeom>
            <a:ln w="10668">
              <a:solidFill>
                <a:srgbClr val="4579B8"/>
              </a:solidFill>
            </a:ln>
          </p:spPr>
          <p:txBody>
            <a:bodyPr wrap="square" lIns="0" tIns="0" rIns="0" bIns="0" rtlCol="0"/>
            <a:lstStyle/>
            <a:p>
              <a:endParaRPr/>
            </a:p>
          </p:txBody>
        </p:sp>
      </p:grpSp>
      <p:sp>
        <p:nvSpPr>
          <p:cNvPr id="15" name="object 9">
            <a:extLst>
              <a:ext uri="{FF2B5EF4-FFF2-40B4-BE49-F238E27FC236}">
                <a16:creationId xmlns:a16="http://schemas.microsoft.com/office/drawing/2014/main" id="{266957AD-41DF-4B62-A94A-AC37DAA312C4}"/>
              </a:ext>
            </a:extLst>
          </p:cNvPr>
          <p:cNvSpPr txBox="1">
            <a:spLocks noGrp="1"/>
          </p:cNvSpPr>
          <p:nvPr>
            <p:ph type="ftr" sz="quarter" idx="5"/>
          </p:nvPr>
        </p:nvSpPr>
        <p:spPr>
          <a:xfrm>
            <a:off x="535940" y="6400126"/>
            <a:ext cx="704215" cy="196215"/>
          </a:xfrm>
          <a:prstGeom prst="rect">
            <a:avLst/>
          </a:prstGeom>
        </p:spPr>
        <p:txBody>
          <a:bodyPr vert="horz" wrap="square" lIns="0" tIns="0" rIns="0" bIns="0" rtlCol="0">
            <a:spAutoFit/>
          </a:bodyPr>
          <a:lstStyle/>
          <a:p>
            <a:pPr marL="12700">
              <a:lnSpc>
                <a:spcPts val="1430"/>
              </a:lnSpc>
            </a:pPr>
            <a:r>
              <a:rPr spc="-5" dirty="0"/>
              <a:t>04/8/2015</a:t>
            </a:r>
          </a:p>
        </p:txBody>
      </p:sp>
      <p:sp>
        <p:nvSpPr>
          <p:cNvPr id="16" name="object 10">
            <a:extLst>
              <a:ext uri="{FF2B5EF4-FFF2-40B4-BE49-F238E27FC236}">
                <a16:creationId xmlns:a16="http://schemas.microsoft.com/office/drawing/2014/main" id="{F26E9D52-A1F1-4A82-821B-C1FB1034FD9C}"/>
              </a:ext>
            </a:extLst>
          </p:cNvPr>
          <p:cNvSpPr txBox="1">
            <a:spLocks noGrp="1"/>
          </p:cNvSpPr>
          <p:nvPr>
            <p:ph type="dt" sz="half" idx="6"/>
          </p:nvPr>
        </p:nvSpPr>
        <p:spPr>
          <a:xfrm>
            <a:off x="3609847" y="6400126"/>
            <a:ext cx="834389" cy="184666"/>
          </a:xfrm>
          <a:prstGeom prst="rect">
            <a:avLst/>
          </a:prstGeom>
        </p:spPr>
        <p:txBody>
          <a:bodyPr vert="horz" wrap="square" lIns="0" tIns="0" rIns="0" bIns="0" rtlCol="0">
            <a:spAutoFit/>
          </a:bodyPr>
          <a:lstStyle/>
          <a:p>
            <a:r>
              <a:rPr lang="id-ID" dirty="0"/>
              <a:t>SIF20234</a:t>
            </a:r>
          </a:p>
        </p:txBody>
      </p:sp>
      <p:sp>
        <p:nvSpPr>
          <p:cNvPr id="17" name="object 11">
            <a:extLst>
              <a:ext uri="{FF2B5EF4-FFF2-40B4-BE49-F238E27FC236}">
                <a16:creationId xmlns:a16="http://schemas.microsoft.com/office/drawing/2014/main" id="{C7670397-C14B-4596-BDEF-37A6C9290379}"/>
              </a:ext>
            </a:extLst>
          </p:cNvPr>
          <p:cNvSpPr txBox="1"/>
          <p:nvPr/>
        </p:nvSpPr>
        <p:spPr>
          <a:xfrm>
            <a:off x="4626609" y="6400126"/>
            <a:ext cx="1565275" cy="196215"/>
          </a:xfrm>
          <a:prstGeom prst="rect">
            <a:avLst/>
          </a:prstGeom>
        </p:spPr>
        <p:txBody>
          <a:bodyPr vert="horz" wrap="square" lIns="0" tIns="0" rIns="0" bIns="0" rtlCol="0">
            <a:spAutoFit/>
          </a:bodyPr>
          <a:lstStyle/>
          <a:p>
            <a:pPr marL="12700">
              <a:lnSpc>
                <a:spcPts val="1430"/>
              </a:lnSpc>
            </a:pPr>
            <a:r>
              <a:rPr sz="1200" dirty="0">
                <a:latin typeface="Arial"/>
                <a:cs typeface="Arial"/>
              </a:rPr>
              <a:t>Pengantar</a:t>
            </a:r>
            <a:r>
              <a:rPr sz="1200" spc="-85" dirty="0">
                <a:latin typeface="Arial"/>
                <a:cs typeface="Arial"/>
              </a:rPr>
              <a:t> </a:t>
            </a:r>
            <a:r>
              <a:rPr sz="1200" spc="-5" dirty="0">
                <a:latin typeface="Arial"/>
                <a:cs typeface="Arial"/>
              </a:rPr>
              <a:t>Manajemen</a:t>
            </a:r>
            <a:endParaRPr sz="1200">
              <a:latin typeface="Arial"/>
              <a:cs typeface="Arial"/>
            </a:endParaRPr>
          </a:p>
        </p:txBody>
      </p:sp>
      <p:sp>
        <p:nvSpPr>
          <p:cNvPr id="18" name="object 12">
            <a:extLst>
              <a:ext uri="{FF2B5EF4-FFF2-40B4-BE49-F238E27FC236}">
                <a16:creationId xmlns:a16="http://schemas.microsoft.com/office/drawing/2014/main" id="{BCDC5DDA-F269-4E62-8170-A76423DF0164}"/>
              </a:ext>
            </a:extLst>
          </p:cNvPr>
          <p:cNvSpPr txBox="1"/>
          <p:nvPr/>
        </p:nvSpPr>
        <p:spPr>
          <a:xfrm>
            <a:off x="7913369" y="6407413"/>
            <a:ext cx="694055" cy="196215"/>
          </a:xfrm>
          <a:prstGeom prst="rect">
            <a:avLst/>
          </a:prstGeom>
        </p:spPr>
        <p:txBody>
          <a:bodyPr vert="horz" wrap="square" lIns="0" tIns="0" rIns="0" bIns="0" rtlCol="0">
            <a:spAutoFit/>
          </a:bodyPr>
          <a:lstStyle/>
          <a:p>
            <a:pPr marL="12700">
              <a:lnSpc>
                <a:spcPts val="1425"/>
              </a:lnSpc>
            </a:pPr>
            <a:r>
              <a:rPr sz="1200" spc="-5" dirty="0">
                <a:latin typeface="Arial"/>
                <a:cs typeface="Arial"/>
              </a:rPr>
              <a:t>Revisi:</a:t>
            </a:r>
            <a:r>
              <a:rPr sz="1200" spc="-55" dirty="0">
                <a:latin typeface="Arial"/>
                <a:cs typeface="Arial"/>
              </a:rPr>
              <a:t> </a:t>
            </a:r>
            <a:r>
              <a:rPr sz="1200" spc="-5" dirty="0">
                <a:latin typeface="Arial"/>
                <a:cs typeface="Arial"/>
              </a:rPr>
              <a:t>00</a:t>
            </a:r>
            <a:endParaRPr sz="1200">
              <a:latin typeface="Arial"/>
              <a:cs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1391" y="501586"/>
            <a:ext cx="8127682" cy="505267"/>
          </a:xfrm>
          <a:prstGeom prst="rect">
            <a:avLst/>
          </a:prstGeom>
          <a:solidFill>
            <a:srgbClr val="92D050"/>
          </a:solidFill>
        </p:spPr>
        <p:txBody>
          <a:bodyPr vert="horz" wrap="square" lIns="0" tIns="12700" rIns="0" bIns="0" rtlCol="0">
            <a:spAutoFit/>
          </a:bodyPr>
          <a:lstStyle/>
          <a:p>
            <a:pPr marL="603885" marR="5080" indent="-591820">
              <a:lnSpc>
                <a:spcPct val="100000"/>
              </a:lnSpc>
              <a:spcBef>
                <a:spcPts val="100"/>
              </a:spcBef>
            </a:pPr>
            <a:r>
              <a:rPr sz="3200" spc="-30" dirty="0"/>
              <a:t>Tanggung</a:t>
            </a:r>
            <a:r>
              <a:rPr sz="3200" spc="-90" dirty="0"/>
              <a:t> </a:t>
            </a:r>
            <a:r>
              <a:rPr sz="3200" dirty="0"/>
              <a:t>Jawab</a:t>
            </a:r>
            <a:r>
              <a:rPr sz="3200" spc="-75" dirty="0"/>
              <a:t> </a:t>
            </a:r>
            <a:r>
              <a:rPr sz="3200" dirty="0"/>
              <a:t>Sosial </a:t>
            </a:r>
            <a:r>
              <a:rPr sz="3200" spc="-875" dirty="0"/>
              <a:t> </a:t>
            </a:r>
            <a:r>
              <a:rPr sz="3200" dirty="0"/>
              <a:t>VS</a:t>
            </a:r>
            <a:r>
              <a:rPr sz="3200" spc="-15" dirty="0"/>
              <a:t> </a:t>
            </a:r>
            <a:r>
              <a:rPr sz="3200" spc="-5" dirty="0"/>
              <a:t>Responsivitas</a:t>
            </a:r>
            <a:endParaRPr sz="3200" dirty="0"/>
          </a:p>
        </p:txBody>
      </p:sp>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1430"/>
              </a:lnSpc>
            </a:pPr>
            <a:r>
              <a:rPr spc="-5" dirty="0"/>
              <a:t>04/8/2015</a:t>
            </a:r>
          </a:p>
        </p:txBody>
      </p:sp>
      <p:sp>
        <p:nvSpPr>
          <p:cNvPr id="5" name="object 5"/>
          <p:cNvSpPr txBox="1">
            <a:spLocks noGrp="1"/>
          </p:cNvSpPr>
          <p:nvPr>
            <p:ph type="dt" sz="half" idx="6"/>
          </p:nvPr>
        </p:nvSpPr>
        <p:spPr>
          <a:xfrm>
            <a:off x="3609847" y="6400126"/>
            <a:ext cx="834389" cy="184666"/>
          </a:xfrm>
          <a:prstGeom prst="rect">
            <a:avLst/>
          </a:prstGeom>
        </p:spPr>
        <p:txBody>
          <a:bodyPr vert="horz" wrap="square" lIns="0" tIns="0" rIns="0" bIns="0" rtlCol="0">
            <a:spAutoFit/>
          </a:bodyPr>
          <a:lstStyle/>
          <a:p>
            <a:r>
              <a:rPr lang="id-ID" dirty="0"/>
              <a:t>SIF20234</a:t>
            </a:r>
          </a:p>
        </p:txBody>
      </p:sp>
      <p:sp>
        <p:nvSpPr>
          <p:cNvPr id="6" name="object 6"/>
          <p:cNvSpPr txBox="1"/>
          <p:nvPr/>
        </p:nvSpPr>
        <p:spPr>
          <a:xfrm>
            <a:off x="4626609" y="6400126"/>
            <a:ext cx="1565275" cy="196215"/>
          </a:xfrm>
          <a:prstGeom prst="rect">
            <a:avLst/>
          </a:prstGeom>
        </p:spPr>
        <p:txBody>
          <a:bodyPr vert="horz" wrap="square" lIns="0" tIns="0" rIns="0" bIns="0" rtlCol="0">
            <a:spAutoFit/>
          </a:bodyPr>
          <a:lstStyle/>
          <a:p>
            <a:pPr marL="12700">
              <a:lnSpc>
                <a:spcPts val="1430"/>
              </a:lnSpc>
            </a:pPr>
            <a:r>
              <a:rPr sz="1200" dirty="0">
                <a:latin typeface="Arial"/>
                <a:cs typeface="Arial"/>
              </a:rPr>
              <a:t>Pengantar</a:t>
            </a:r>
            <a:r>
              <a:rPr sz="1200" spc="-85" dirty="0">
                <a:latin typeface="Arial"/>
                <a:cs typeface="Arial"/>
              </a:rPr>
              <a:t> </a:t>
            </a:r>
            <a:r>
              <a:rPr sz="1200" spc="-5" dirty="0">
                <a:latin typeface="Arial"/>
                <a:cs typeface="Arial"/>
              </a:rPr>
              <a:t>Manajemen</a:t>
            </a:r>
            <a:endParaRPr sz="1200" dirty="0">
              <a:latin typeface="Arial"/>
              <a:cs typeface="Arial"/>
            </a:endParaRPr>
          </a:p>
        </p:txBody>
      </p:sp>
      <p:sp>
        <p:nvSpPr>
          <p:cNvPr id="7" name="object 7"/>
          <p:cNvSpPr txBox="1"/>
          <p:nvPr/>
        </p:nvSpPr>
        <p:spPr>
          <a:xfrm>
            <a:off x="7913369" y="6407413"/>
            <a:ext cx="694055" cy="196215"/>
          </a:xfrm>
          <a:prstGeom prst="rect">
            <a:avLst/>
          </a:prstGeom>
        </p:spPr>
        <p:txBody>
          <a:bodyPr vert="horz" wrap="square" lIns="0" tIns="0" rIns="0" bIns="0" rtlCol="0">
            <a:spAutoFit/>
          </a:bodyPr>
          <a:lstStyle/>
          <a:p>
            <a:pPr marL="12700">
              <a:lnSpc>
                <a:spcPts val="1425"/>
              </a:lnSpc>
            </a:pPr>
            <a:r>
              <a:rPr sz="1200" spc="-5" dirty="0">
                <a:latin typeface="Arial"/>
                <a:cs typeface="Arial"/>
              </a:rPr>
              <a:t>Revisi:</a:t>
            </a:r>
            <a:r>
              <a:rPr sz="1200" spc="-55" dirty="0">
                <a:latin typeface="Arial"/>
                <a:cs typeface="Arial"/>
              </a:rPr>
              <a:t> </a:t>
            </a:r>
            <a:r>
              <a:rPr sz="1200" spc="-5" dirty="0">
                <a:latin typeface="Arial"/>
                <a:cs typeface="Arial"/>
              </a:rPr>
              <a:t>00</a:t>
            </a:r>
            <a:endParaRPr sz="1200">
              <a:latin typeface="Arial"/>
              <a:cs typeface="Arial"/>
            </a:endParaRPr>
          </a:p>
        </p:txBody>
      </p:sp>
      <p:graphicFrame>
        <p:nvGraphicFramePr>
          <p:cNvPr id="3" name="object 3"/>
          <p:cNvGraphicFramePr>
            <a:graphicFrameLocks noGrp="1"/>
          </p:cNvGraphicFramePr>
          <p:nvPr/>
        </p:nvGraphicFramePr>
        <p:xfrm>
          <a:off x="317182" y="1390650"/>
          <a:ext cx="8496300" cy="4408257"/>
        </p:xfrm>
        <a:graphic>
          <a:graphicData uri="http://schemas.openxmlformats.org/drawingml/2006/table">
            <a:tbl>
              <a:tblPr firstRow="1" bandRow="1">
                <a:tableStyleId>{2D5ABB26-0587-4C30-8999-92F81FD0307C}</a:tableStyleId>
              </a:tblPr>
              <a:tblGrid>
                <a:gridCol w="2832100">
                  <a:extLst>
                    <a:ext uri="{9D8B030D-6E8A-4147-A177-3AD203B41FA5}">
                      <a16:colId xmlns:a16="http://schemas.microsoft.com/office/drawing/2014/main" val="20000"/>
                    </a:ext>
                  </a:extLst>
                </a:gridCol>
                <a:gridCol w="2832100">
                  <a:extLst>
                    <a:ext uri="{9D8B030D-6E8A-4147-A177-3AD203B41FA5}">
                      <a16:colId xmlns:a16="http://schemas.microsoft.com/office/drawing/2014/main" val="20001"/>
                    </a:ext>
                  </a:extLst>
                </a:gridCol>
                <a:gridCol w="2832100">
                  <a:extLst>
                    <a:ext uri="{9D8B030D-6E8A-4147-A177-3AD203B41FA5}">
                      <a16:colId xmlns:a16="http://schemas.microsoft.com/office/drawing/2014/main" val="20002"/>
                    </a:ext>
                  </a:extLst>
                </a:gridCol>
              </a:tblGrid>
              <a:tr h="881634">
                <a:tc>
                  <a:txBody>
                    <a:bodyPr/>
                    <a:lstStyle/>
                    <a:p>
                      <a:pPr>
                        <a:lnSpc>
                          <a:spcPct val="100000"/>
                        </a:lnSpc>
                      </a:pPr>
                      <a:endParaRPr sz="20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F81BC"/>
                    </a:solidFill>
                  </a:tcPr>
                </a:tc>
                <a:tc>
                  <a:txBody>
                    <a:bodyPr/>
                    <a:lstStyle/>
                    <a:p>
                      <a:pPr marL="635" algn="ctr">
                        <a:lnSpc>
                          <a:spcPct val="100000"/>
                        </a:lnSpc>
                        <a:spcBef>
                          <a:spcPts val="204"/>
                        </a:spcBef>
                      </a:pPr>
                      <a:r>
                        <a:rPr sz="2400" b="1" spc="-25" dirty="0">
                          <a:solidFill>
                            <a:srgbClr val="FFFFFF"/>
                          </a:solidFill>
                          <a:latin typeface="Calibri"/>
                          <a:cs typeface="Calibri"/>
                        </a:rPr>
                        <a:t>Tanggung</a:t>
                      </a:r>
                      <a:r>
                        <a:rPr sz="2400" b="1" spc="-40" dirty="0">
                          <a:solidFill>
                            <a:srgbClr val="FFFFFF"/>
                          </a:solidFill>
                          <a:latin typeface="Calibri"/>
                          <a:cs typeface="Calibri"/>
                        </a:rPr>
                        <a:t> </a:t>
                      </a:r>
                      <a:r>
                        <a:rPr sz="2400" b="1" spc="-15" dirty="0">
                          <a:solidFill>
                            <a:srgbClr val="FFFFFF"/>
                          </a:solidFill>
                          <a:latin typeface="Calibri"/>
                          <a:cs typeface="Calibri"/>
                        </a:rPr>
                        <a:t>Jawab</a:t>
                      </a:r>
                      <a:endParaRPr sz="2400">
                        <a:latin typeface="Calibri"/>
                        <a:cs typeface="Calibri"/>
                      </a:endParaRPr>
                    </a:p>
                    <a:p>
                      <a:pPr marL="635" algn="ctr">
                        <a:lnSpc>
                          <a:spcPct val="100000"/>
                        </a:lnSpc>
                      </a:pPr>
                      <a:r>
                        <a:rPr sz="2400" b="1" dirty="0">
                          <a:solidFill>
                            <a:srgbClr val="FFFFFF"/>
                          </a:solidFill>
                          <a:latin typeface="Calibri"/>
                          <a:cs typeface="Calibri"/>
                        </a:rPr>
                        <a:t>Sosial</a:t>
                      </a:r>
                      <a:endParaRPr sz="2400">
                        <a:latin typeface="Calibri"/>
                        <a:cs typeface="Calibri"/>
                      </a:endParaRPr>
                    </a:p>
                  </a:txBody>
                  <a:tcPr marL="0" marR="0" marT="26034"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F81BC"/>
                    </a:solidFill>
                  </a:tcPr>
                </a:tc>
                <a:tc>
                  <a:txBody>
                    <a:bodyPr/>
                    <a:lstStyle/>
                    <a:p>
                      <a:pPr marL="153670">
                        <a:lnSpc>
                          <a:spcPct val="100000"/>
                        </a:lnSpc>
                        <a:spcBef>
                          <a:spcPts val="204"/>
                        </a:spcBef>
                      </a:pPr>
                      <a:r>
                        <a:rPr sz="2400" b="1" spc="-10" dirty="0">
                          <a:solidFill>
                            <a:srgbClr val="FFFFFF"/>
                          </a:solidFill>
                          <a:latin typeface="Calibri"/>
                          <a:cs typeface="Calibri"/>
                        </a:rPr>
                        <a:t>Responsivitas </a:t>
                      </a:r>
                      <a:r>
                        <a:rPr sz="2400" b="1" dirty="0">
                          <a:solidFill>
                            <a:srgbClr val="FFFFFF"/>
                          </a:solidFill>
                          <a:latin typeface="Calibri"/>
                          <a:cs typeface="Calibri"/>
                        </a:rPr>
                        <a:t>Sosial</a:t>
                      </a:r>
                      <a:endParaRPr sz="2400">
                        <a:latin typeface="Calibri"/>
                        <a:cs typeface="Calibri"/>
                      </a:endParaRPr>
                    </a:p>
                  </a:txBody>
                  <a:tcPr marL="0" marR="0" marT="26034"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F81BC"/>
                    </a:solidFill>
                  </a:tcPr>
                </a:tc>
                <a:extLst>
                  <a:ext uri="{0D108BD9-81ED-4DB2-BD59-A6C34878D82A}">
                    <a16:rowId xmlns:a16="http://schemas.microsoft.com/office/drawing/2014/main" val="10000"/>
                  </a:ext>
                </a:extLst>
              </a:tr>
              <a:tr h="881633">
                <a:tc>
                  <a:txBody>
                    <a:bodyPr/>
                    <a:lstStyle/>
                    <a:p>
                      <a:pPr marL="91440">
                        <a:lnSpc>
                          <a:spcPct val="100000"/>
                        </a:lnSpc>
                        <a:spcBef>
                          <a:spcPts val="235"/>
                        </a:spcBef>
                      </a:pPr>
                      <a:r>
                        <a:rPr sz="2000" spc="-5" dirty="0">
                          <a:latin typeface="Calibri"/>
                          <a:cs typeface="Calibri"/>
                        </a:rPr>
                        <a:t>Pertimbangan</a:t>
                      </a:r>
                      <a:r>
                        <a:rPr sz="2000" spc="-50" dirty="0">
                          <a:latin typeface="Calibri"/>
                          <a:cs typeface="Calibri"/>
                        </a:rPr>
                        <a:t> </a:t>
                      </a:r>
                      <a:r>
                        <a:rPr sz="2000" spc="-5" dirty="0">
                          <a:latin typeface="Calibri"/>
                          <a:cs typeface="Calibri"/>
                        </a:rPr>
                        <a:t>Utama</a:t>
                      </a:r>
                      <a:endParaRPr sz="2000">
                        <a:latin typeface="Calibri"/>
                        <a:cs typeface="Calibri"/>
                      </a:endParaRPr>
                    </a:p>
                  </a:txBody>
                  <a:tcPr marL="0" marR="0" marT="2984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0D7E8"/>
                    </a:solidFill>
                  </a:tcPr>
                </a:tc>
                <a:tc>
                  <a:txBody>
                    <a:bodyPr/>
                    <a:lstStyle/>
                    <a:p>
                      <a:pPr marL="91440">
                        <a:lnSpc>
                          <a:spcPct val="100000"/>
                        </a:lnSpc>
                        <a:spcBef>
                          <a:spcPts val="235"/>
                        </a:spcBef>
                      </a:pPr>
                      <a:r>
                        <a:rPr sz="2000" spc="-15" dirty="0">
                          <a:latin typeface="Calibri"/>
                          <a:cs typeface="Calibri"/>
                        </a:rPr>
                        <a:t>Etika</a:t>
                      </a:r>
                      <a:endParaRPr sz="2000">
                        <a:latin typeface="Calibri"/>
                        <a:cs typeface="Calibri"/>
                      </a:endParaRPr>
                    </a:p>
                  </a:txBody>
                  <a:tcPr marL="0" marR="0" marT="2984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0D7E8"/>
                    </a:solidFill>
                  </a:tcPr>
                </a:tc>
                <a:tc>
                  <a:txBody>
                    <a:bodyPr/>
                    <a:lstStyle/>
                    <a:p>
                      <a:pPr marL="92075">
                        <a:lnSpc>
                          <a:spcPct val="100000"/>
                        </a:lnSpc>
                        <a:spcBef>
                          <a:spcPts val="235"/>
                        </a:spcBef>
                      </a:pPr>
                      <a:r>
                        <a:rPr sz="2000" spc="-10" dirty="0">
                          <a:latin typeface="Calibri"/>
                          <a:cs typeface="Calibri"/>
                        </a:rPr>
                        <a:t>Pragmatis</a:t>
                      </a:r>
                      <a:endParaRPr sz="2000">
                        <a:latin typeface="Calibri"/>
                        <a:cs typeface="Calibri"/>
                      </a:endParaRPr>
                    </a:p>
                  </a:txBody>
                  <a:tcPr marL="0" marR="0" marT="2984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0D7E8"/>
                    </a:solidFill>
                  </a:tcPr>
                </a:tc>
                <a:extLst>
                  <a:ext uri="{0D108BD9-81ED-4DB2-BD59-A6C34878D82A}">
                    <a16:rowId xmlns:a16="http://schemas.microsoft.com/office/drawing/2014/main" val="10001"/>
                  </a:ext>
                </a:extLst>
              </a:tr>
              <a:tr h="881634">
                <a:tc>
                  <a:txBody>
                    <a:bodyPr/>
                    <a:lstStyle/>
                    <a:p>
                      <a:pPr marL="91440">
                        <a:lnSpc>
                          <a:spcPct val="100000"/>
                        </a:lnSpc>
                        <a:spcBef>
                          <a:spcPts val="235"/>
                        </a:spcBef>
                      </a:pPr>
                      <a:r>
                        <a:rPr sz="2000" spc="-15" dirty="0">
                          <a:latin typeface="Calibri"/>
                          <a:cs typeface="Calibri"/>
                        </a:rPr>
                        <a:t>Fokus</a:t>
                      </a:r>
                      <a:endParaRPr sz="2000">
                        <a:latin typeface="Calibri"/>
                        <a:cs typeface="Calibri"/>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4"/>
                    </a:solidFill>
                  </a:tcPr>
                </a:tc>
                <a:tc>
                  <a:txBody>
                    <a:bodyPr/>
                    <a:lstStyle/>
                    <a:p>
                      <a:pPr marL="91440">
                        <a:lnSpc>
                          <a:spcPct val="100000"/>
                        </a:lnSpc>
                        <a:spcBef>
                          <a:spcPts val="235"/>
                        </a:spcBef>
                      </a:pPr>
                      <a:r>
                        <a:rPr sz="2000" dirty="0">
                          <a:latin typeface="Calibri"/>
                          <a:cs typeface="Calibri"/>
                        </a:rPr>
                        <a:t>Akhir</a:t>
                      </a:r>
                      <a:r>
                        <a:rPr sz="2000" spc="-40" dirty="0">
                          <a:latin typeface="Calibri"/>
                          <a:cs typeface="Calibri"/>
                        </a:rPr>
                        <a:t> </a:t>
                      </a:r>
                      <a:r>
                        <a:rPr sz="2000" spc="-20" dirty="0">
                          <a:latin typeface="Calibri"/>
                          <a:cs typeface="Calibri"/>
                        </a:rPr>
                        <a:t>Tujuan</a:t>
                      </a:r>
                      <a:endParaRPr sz="2000">
                        <a:latin typeface="Calibri"/>
                        <a:cs typeface="Calibri"/>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4"/>
                    </a:solidFill>
                  </a:tcPr>
                </a:tc>
                <a:tc>
                  <a:txBody>
                    <a:bodyPr/>
                    <a:lstStyle/>
                    <a:p>
                      <a:pPr marL="92075">
                        <a:lnSpc>
                          <a:spcPct val="100000"/>
                        </a:lnSpc>
                        <a:spcBef>
                          <a:spcPts val="235"/>
                        </a:spcBef>
                      </a:pPr>
                      <a:r>
                        <a:rPr sz="2000" spc="-20" dirty="0">
                          <a:latin typeface="Calibri"/>
                          <a:cs typeface="Calibri"/>
                        </a:rPr>
                        <a:t>Tujuan</a:t>
                      </a:r>
                      <a:endParaRPr sz="2000">
                        <a:latin typeface="Calibri"/>
                        <a:cs typeface="Calibri"/>
                      </a:endParaRPr>
                    </a:p>
                  </a:txBody>
                  <a:tcPr marL="0" marR="0" marT="298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4"/>
                    </a:solidFill>
                  </a:tcPr>
                </a:tc>
                <a:extLst>
                  <a:ext uri="{0D108BD9-81ED-4DB2-BD59-A6C34878D82A}">
                    <a16:rowId xmlns:a16="http://schemas.microsoft.com/office/drawing/2014/main" val="10002"/>
                  </a:ext>
                </a:extLst>
              </a:tr>
              <a:tr h="881761">
                <a:tc>
                  <a:txBody>
                    <a:bodyPr/>
                    <a:lstStyle/>
                    <a:p>
                      <a:pPr marL="91440">
                        <a:lnSpc>
                          <a:spcPct val="100000"/>
                        </a:lnSpc>
                        <a:spcBef>
                          <a:spcPts val="240"/>
                        </a:spcBef>
                      </a:pPr>
                      <a:r>
                        <a:rPr sz="2000" spc="-10" dirty="0">
                          <a:latin typeface="Calibri"/>
                          <a:cs typeface="Calibri"/>
                        </a:rPr>
                        <a:t>Penekanan</a:t>
                      </a:r>
                      <a:endParaRPr sz="20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0D7E8"/>
                    </a:solidFill>
                  </a:tcPr>
                </a:tc>
                <a:tc>
                  <a:txBody>
                    <a:bodyPr/>
                    <a:lstStyle/>
                    <a:p>
                      <a:pPr marL="91440">
                        <a:lnSpc>
                          <a:spcPct val="100000"/>
                        </a:lnSpc>
                        <a:spcBef>
                          <a:spcPts val="240"/>
                        </a:spcBef>
                      </a:pPr>
                      <a:r>
                        <a:rPr sz="2000" spc="-10" dirty="0">
                          <a:latin typeface="Calibri"/>
                          <a:cs typeface="Calibri"/>
                        </a:rPr>
                        <a:t>Kewajiban</a:t>
                      </a:r>
                      <a:endParaRPr sz="20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0D7E8"/>
                    </a:solidFill>
                  </a:tcPr>
                </a:tc>
                <a:tc>
                  <a:txBody>
                    <a:bodyPr/>
                    <a:lstStyle/>
                    <a:p>
                      <a:pPr marL="92075">
                        <a:lnSpc>
                          <a:spcPct val="100000"/>
                        </a:lnSpc>
                        <a:spcBef>
                          <a:spcPts val="240"/>
                        </a:spcBef>
                      </a:pPr>
                      <a:r>
                        <a:rPr sz="2000" spc="-5" dirty="0">
                          <a:latin typeface="Calibri"/>
                          <a:cs typeface="Calibri"/>
                        </a:rPr>
                        <a:t>Respons</a:t>
                      </a:r>
                      <a:endParaRPr sz="20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0D7E8"/>
                    </a:solidFill>
                  </a:tcPr>
                </a:tc>
                <a:extLst>
                  <a:ext uri="{0D108BD9-81ED-4DB2-BD59-A6C34878D82A}">
                    <a16:rowId xmlns:a16="http://schemas.microsoft.com/office/drawing/2014/main" val="10003"/>
                  </a:ext>
                </a:extLst>
              </a:tr>
              <a:tr h="881595">
                <a:tc>
                  <a:txBody>
                    <a:bodyPr/>
                    <a:lstStyle/>
                    <a:p>
                      <a:pPr marL="91440" marR="1223010">
                        <a:lnSpc>
                          <a:spcPct val="100000"/>
                        </a:lnSpc>
                        <a:spcBef>
                          <a:spcPts val="240"/>
                        </a:spcBef>
                      </a:pPr>
                      <a:r>
                        <a:rPr sz="2000" spc="-15" dirty="0">
                          <a:latin typeface="Calibri"/>
                          <a:cs typeface="Calibri"/>
                        </a:rPr>
                        <a:t>Kerangka</a:t>
                      </a:r>
                      <a:r>
                        <a:rPr sz="2000" spc="-75" dirty="0">
                          <a:latin typeface="Calibri"/>
                          <a:cs typeface="Calibri"/>
                        </a:rPr>
                        <a:t> </a:t>
                      </a:r>
                      <a:r>
                        <a:rPr sz="2000" spc="-15" dirty="0">
                          <a:latin typeface="Calibri"/>
                          <a:cs typeface="Calibri"/>
                        </a:rPr>
                        <a:t>kerja </a:t>
                      </a:r>
                      <a:r>
                        <a:rPr sz="2000" spc="-434" dirty="0">
                          <a:latin typeface="Calibri"/>
                          <a:cs typeface="Calibri"/>
                        </a:rPr>
                        <a:t> </a:t>
                      </a:r>
                      <a:r>
                        <a:rPr sz="2000" spc="-5" dirty="0">
                          <a:latin typeface="Calibri"/>
                          <a:cs typeface="Calibri"/>
                        </a:rPr>
                        <a:t>Keputusan</a:t>
                      </a:r>
                      <a:endParaRPr sz="20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4"/>
                    </a:solidFill>
                  </a:tcPr>
                </a:tc>
                <a:tc>
                  <a:txBody>
                    <a:bodyPr/>
                    <a:lstStyle/>
                    <a:p>
                      <a:pPr marL="91440">
                        <a:lnSpc>
                          <a:spcPct val="100000"/>
                        </a:lnSpc>
                        <a:spcBef>
                          <a:spcPts val="240"/>
                        </a:spcBef>
                      </a:pPr>
                      <a:r>
                        <a:rPr sz="2000" spc="-5" dirty="0">
                          <a:latin typeface="Calibri"/>
                          <a:cs typeface="Calibri"/>
                        </a:rPr>
                        <a:t>Jangka</a:t>
                      </a:r>
                      <a:r>
                        <a:rPr sz="2000" spc="-35" dirty="0">
                          <a:latin typeface="Calibri"/>
                          <a:cs typeface="Calibri"/>
                        </a:rPr>
                        <a:t> </a:t>
                      </a:r>
                      <a:r>
                        <a:rPr sz="2000" spc="-10" dirty="0">
                          <a:latin typeface="Calibri"/>
                          <a:cs typeface="Calibri"/>
                        </a:rPr>
                        <a:t>Panjang</a:t>
                      </a:r>
                      <a:endParaRPr sz="20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4"/>
                    </a:solidFill>
                  </a:tcPr>
                </a:tc>
                <a:tc>
                  <a:txBody>
                    <a:bodyPr/>
                    <a:lstStyle/>
                    <a:p>
                      <a:pPr marL="92075" marR="429895">
                        <a:lnSpc>
                          <a:spcPct val="100000"/>
                        </a:lnSpc>
                        <a:spcBef>
                          <a:spcPts val="240"/>
                        </a:spcBef>
                      </a:pPr>
                      <a:r>
                        <a:rPr sz="2000" spc="-5" dirty="0">
                          <a:latin typeface="Calibri"/>
                          <a:cs typeface="Calibri"/>
                        </a:rPr>
                        <a:t>Jangka</a:t>
                      </a:r>
                      <a:r>
                        <a:rPr sz="2000" spc="-40" dirty="0">
                          <a:latin typeface="Calibri"/>
                          <a:cs typeface="Calibri"/>
                        </a:rPr>
                        <a:t> </a:t>
                      </a:r>
                      <a:r>
                        <a:rPr sz="2000" spc="-5" dirty="0">
                          <a:latin typeface="Calibri"/>
                          <a:cs typeface="Calibri"/>
                        </a:rPr>
                        <a:t>Menengah</a:t>
                      </a:r>
                      <a:r>
                        <a:rPr sz="2000" spc="-45" dirty="0">
                          <a:latin typeface="Calibri"/>
                          <a:cs typeface="Calibri"/>
                        </a:rPr>
                        <a:t> </a:t>
                      </a:r>
                      <a:r>
                        <a:rPr sz="2000" spc="-5" dirty="0">
                          <a:latin typeface="Calibri"/>
                          <a:cs typeface="Calibri"/>
                        </a:rPr>
                        <a:t>dan </a:t>
                      </a:r>
                      <a:r>
                        <a:rPr sz="2000" spc="-434" dirty="0">
                          <a:latin typeface="Calibri"/>
                          <a:cs typeface="Calibri"/>
                        </a:rPr>
                        <a:t> </a:t>
                      </a:r>
                      <a:r>
                        <a:rPr sz="2000" spc="-5" dirty="0">
                          <a:latin typeface="Calibri"/>
                          <a:cs typeface="Calibri"/>
                        </a:rPr>
                        <a:t>Pendek</a:t>
                      </a:r>
                      <a:endParaRPr sz="20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4"/>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36C0435-B7FF-4740-97DB-6A21F0110993}"/>
              </a:ext>
            </a:extLst>
          </p:cNvPr>
          <p:cNvSpPr/>
          <p:nvPr/>
        </p:nvSpPr>
        <p:spPr>
          <a:xfrm>
            <a:off x="609600" y="533400"/>
            <a:ext cx="8229600" cy="707886"/>
          </a:xfrm>
          <a:prstGeom prst="rect">
            <a:avLst/>
          </a:prstGeom>
        </p:spPr>
        <p:txBody>
          <a:bodyPr wrap="square">
            <a:spAutoFit/>
          </a:bodyPr>
          <a:lstStyle/>
          <a:p>
            <a:r>
              <a:rPr lang="en-US" sz="4000" dirty="0" err="1">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Tanggung</a:t>
            </a:r>
            <a:r>
              <a:rPr lang="en-US" sz="400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Jawab </a:t>
            </a:r>
            <a:r>
              <a:rPr lang="en-US" sz="4000" dirty="0" err="1">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Sosial</a:t>
            </a:r>
            <a:r>
              <a:rPr lang="en-US" sz="400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Dari </a:t>
            </a:r>
            <a:r>
              <a:rPr lang="en-US" sz="4000" dirty="0" err="1">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Organisasi</a:t>
            </a:r>
            <a:endParaRPr lang="en-ID" sz="4000" dirty="0"/>
          </a:p>
        </p:txBody>
      </p:sp>
      <p:sp>
        <p:nvSpPr>
          <p:cNvPr id="6" name="Rectangle 5">
            <a:extLst>
              <a:ext uri="{FF2B5EF4-FFF2-40B4-BE49-F238E27FC236}">
                <a16:creationId xmlns:a16="http://schemas.microsoft.com/office/drawing/2014/main" id="{C1406AD5-2E7E-48C4-99B3-C94E30018DFD}"/>
              </a:ext>
            </a:extLst>
          </p:cNvPr>
          <p:cNvSpPr/>
          <p:nvPr/>
        </p:nvSpPr>
        <p:spPr>
          <a:xfrm>
            <a:off x="2438400" y="1905000"/>
            <a:ext cx="6096000" cy="3970318"/>
          </a:xfrm>
          <a:prstGeom prst="rect">
            <a:avLst/>
          </a:prstGeom>
        </p:spPr>
        <p:txBody>
          <a:bodyPr wrap="square">
            <a:spAutoFit/>
          </a:bodyPr>
          <a:lstStyle/>
          <a:p>
            <a:pPr algn="just"/>
            <a:r>
              <a:rPr lang="en-US" sz="2800" dirty="0" err="1"/>
              <a:t>Tanggung</a:t>
            </a:r>
            <a:r>
              <a:rPr lang="en-US" sz="2800" dirty="0"/>
              <a:t> </a:t>
            </a:r>
            <a:r>
              <a:rPr lang="en-US" sz="2800" dirty="0" err="1"/>
              <a:t>jawab</a:t>
            </a:r>
            <a:r>
              <a:rPr lang="en-US" sz="2800" dirty="0"/>
              <a:t> </a:t>
            </a:r>
            <a:r>
              <a:rPr lang="en-US" sz="2800" dirty="0" err="1"/>
              <a:t>sosial</a:t>
            </a:r>
            <a:r>
              <a:rPr lang="en-US" sz="2800" dirty="0"/>
              <a:t> </a:t>
            </a:r>
            <a:r>
              <a:rPr lang="en-US" sz="2800" dirty="0" err="1"/>
              <a:t>merupakan</a:t>
            </a:r>
            <a:r>
              <a:rPr lang="en-US" sz="2800" dirty="0"/>
              <a:t> salah </a:t>
            </a:r>
            <a:r>
              <a:rPr lang="en-US" sz="2800" dirty="0" err="1"/>
              <a:t>satu</a:t>
            </a:r>
            <a:r>
              <a:rPr lang="en-US" sz="2800" dirty="0"/>
              <a:t> </a:t>
            </a:r>
            <a:r>
              <a:rPr lang="en-US" sz="2800" dirty="0" err="1"/>
              <a:t>kegiatan</a:t>
            </a:r>
            <a:r>
              <a:rPr lang="en-US" sz="2800" dirty="0"/>
              <a:t> yang </a:t>
            </a:r>
            <a:r>
              <a:rPr lang="en-US" sz="2800" dirty="0" err="1"/>
              <a:t>perlu</a:t>
            </a:r>
            <a:r>
              <a:rPr lang="en-US" sz="2800" dirty="0"/>
              <a:t> </a:t>
            </a:r>
            <a:r>
              <a:rPr lang="en-US" sz="2800" dirty="0" err="1"/>
              <a:t>untuk</a:t>
            </a:r>
            <a:r>
              <a:rPr lang="en-US" sz="2800" dirty="0"/>
              <a:t> </a:t>
            </a:r>
            <a:r>
              <a:rPr lang="en-US" sz="2800" dirty="0" err="1"/>
              <a:t>diperhatikan</a:t>
            </a:r>
            <a:r>
              <a:rPr lang="en-US" sz="2800" dirty="0"/>
              <a:t> oleh </a:t>
            </a:r>
            <a:r>
              <a:rPr lang="en-US" sz="2800" dirty="0" err="1"/>
              <a:t>perusahaan</a:t>
            </a:r>
            <a:r>
              <a:rPr lang="en-US" sz="2800" dirty="0"/>
              <a:t>. </a:t>
            </a:r>
            <a:r>
              <a:rPr lang="en-US" sz="2800" dirty="0" err="1"/>
              <a:t>Sekalipun</a:t>
            </a:r>
            <a:r>
              <a:rPr lang="en-US" sz="2800" dirty="0"/>
              <a:t> </a:t>
            </a:r>
            <a:r>
              <a:rPr lang="en-US" sz="2800" dirty="0" err="1"/>
              <a:t>terdapat</a:t>
            </a:r>
            <a:r>
              <a:rPr lang="en-US" sz="2800" dirty="0"/>
              <a:t> pro dan </a:t>
            </a:r>
            <a:r>
              <a:rPr lang="en-US" sz="2800" dirty="0" err="1"/>
              <a:t>kontra</a:t>
            </a:r>
            <a:r>
              <a:rPr lang="en-US" sz="2800" dirty="0"/>
              <a:t> </a:t>
            </a:r>
            <a:r>
              <a:rPr lang="en-US" sz="2800" dirty="0" err="1"/>
              <a:t>menyangkut</a:t>
            </a:r>
            <a:r>
              <a:rPr lang="en-US" sz="2800" dirty="0"/>
              <a:t> </a:t>
            </a:r>
            <a:r>
              <a:rPr lang="en-US" sz="2800" dirty="0" err="1"/>
              <a:t>tanggung</a:t>
            </a:r>
            <a:r>
              <a:rPr lang="en-US" sz="2800" dirty="0"/>
              <a:t> </a:t>
            </a:r>
            <a:r>
              <a:rPr lang="en-US" sz="2800" dirty="0" err="1"/>
              <a:t>jawab</a:t>
            </a:r>
            <a:r>
              <a:rPr lang="en-US" sz="2800" dirty="0"/>
              <a:t> </a:t>
            </a:r>
            <a:r>
              <a:rPr lang="en-US" sz="2800" dirty="0" err="1"/>
              <a:t>sosial</a:t>
            </a:r>
            <a:r>
              <a:rPr lang="en-US" sz="2800" dirty="0"/>
              <a:t> </a:t>
            </a:r>
            <a:r>
              <a:rPr lang="en-US" sz="2800" dirty="0" err="1"/>
              <a:t>ini</a:t>
            </a:r>
            <a:r>
              <a:rPr lang="en-US" sz="2800" dirty="0"/>
              <a:t>, </a:t>
            </a:r>
            <a:r>
              <a:rPr lang="en-US" sz="2800" dirty="0" err="1"/>
              <a:t>akan</a:t>
            </a:r>
            <a:r>
              <a:rPr lang="en-US" sz="2800" dirty="0"/>
              <a:t> </a:t>
            </a:r>
            <a:r>
              <a:rPr lang="en-US" sz="2800" dirty="0" err="1"/>
              <a:t>tetapi</a:t>
            </a:r>
            <a:r>
              <a:rPr lang="en-US" sz="2800" dirty="0"/>
              <a:t> </a:t>
            </a:r>
            <a:r>
              <a:rPr lang="en-US" sz="2800" dirty="0" err="1"/>
              <a:t>tanggung</a:t>
            </a:r>
            <a:r>
              <a:rPr lang="en-US" sz="2800" dirty="0"/>
              <a:t> </a:t>
            </a:r>
            <a:r>
              <a:rPr lang="en-US" sz="2800" dirty="0" err="1"/>
              <a:t>jawab</a:t>
            </a:r>
            <a:r>
              <a:rPr lang="en-US" sz="2800" dirty="0"/>
              <a:t> </a:t>
            </a:r>
            <a:r>
              <a:rPr lang="en-US" sz="2800" dirty="0" err="1"/>
              <a:t>sosial</a:t>
            </a:r>
            <a:r>
              <a:rPr lang="en-US" sz="2800" dirty="0"/>
              <a:t> </a:t>
            </a:r>
            <a:r>
              <a:rPr lang="en-US" sz="2800" dirty="0" err="1"/>
              <a:t>dapat</a:t>
            </a:r>
            <a:r>
              <a:rPr lang="en-US" sz="2800" dirty="0"/>
              <a:t> </a:t>
            </a:r>
            <a:r>
              <a:rPr lang="en-US" sz="2800" dirty="0" err="1"/>
              <a:t>diterima</a:t>
            </a:r>
            <a:r>
              <a:rPr lang="en-US" sz="2800" dirty="0"/>
              <a:t> </a:t>
            </a:r>
            <a:r>
              <a:rPr lang="en-US" sz="2800" dirty="0" err="1"/>
              <a:t>secara</a:t>
            </a:r>
            <a:r>
              <a:rPr lang="en-US" sz="2800" dirty="0"/>
              <a:t> </a:t>
            </a:r>
            <a:r>
              <a:rPr lang="en-US" sz="2800" dirty="0" err="1"/>
              <a:t>logis</a:t>
            </a:r>
            <a:r>
              <a:rPr lang="en-US" sz="2800" dirty="0"/>
              <a:t> </a:t>
            </a:r>
            <a:r>
              <a:rPr lang="en-US" sz="2800" dirty="0" err="1"/>
              <a:t>karena</a:t>
            </a:r>
            <a:r>
              <a:rPr lang="id-ID" sz="2800" dirty="0"/>
              <a:t> </a:t>
            </a:r>
            <a:r>
              <a:rPr lang="en-US" sz="2800" dirty="0" err="1"/>
              <a:t>perusahaan</a:t>
            </a:r>
            <a:r>
              <a:rPr lang="id-ID" sz="2800" dirty="0"/>
              <a:t> </a:t>
            </a:r>
            <a:r>
              <a:rPr lang="en-US" sz="2800" dirty="0" err="1"/>
              <a:t>merupakan</a:t>
            </a:r>
            <a:r>
              <a:rPr lang="id-ID" sz="2800" dirty="0"/>
              <a:t> </a:t>
            </a:r>
            <a:r>
              <a:rPr lang="en-US" sz="2800" dirty="0" err="1"/>
              <a:t>bagian</a:t>
            </a:r>
            <a:r>
              <a:rPr lang="en-US" sz="2800" dirty="0"/>
              <a:t> </a:t>
            </a:r>
            <a:r>
              <a:rPr lang="en-US" sz="2800" dirty="0" err="1"/>
              <a:t>dari</a:t>
            </a:r>
            <a:r>
              <a:rPr lang="en-US" sz="2800" dirty="0"/>
              <a:t> </a:t>
            </a:r>
            <a:r>
              <a:rPr lang="en-US" sz="2800" dirty="0" err="1"/>
              <a:t>lingkungan</a:t>
            </a:r>
            <a:r>
              <a:rPr lang="en-US" sz="2800" dirty="0"/>
              <a:t> </a:t>
            </a:r>
            <a:r>
              <a:rPr lang="en-US" sz="2800" dirty="0" err="1"/>
              <a:t>sosial</a:t>
            </a:r>
            <a:r>
              <a:rPr lang="en-US" sz="2800" dirty="0"/>
              <a:t> </a:t>
            </a:r>
            <a:r>
              <a:rPr lang="en-US" sz="2800" dirty="0" err="1"/>
              <a:t>masyarakat</a:t>
            </a:r>
            <a:r>
              <a:rPr lang="id-ID" sz="2800" dirty="0"/>
              <a:t>.</a:t>
            </a:r>
            <a:endParaRPr lang="en-US" sz="2800" dirty="0"/>
          </a:p>
        </p:txBody>
      </p:sp>
      <p:pic>
        <p:nvPicPr>
          <p:cNvPr id="1026" name="Picture 2" descr="Kepercayaan dan Tanggung-jawab - BADAN PELAKSANA KLASIS GKP WILAYAH JAKARTA">
            <a:extLst>
              <a:ext uri="{FF2B5EF4-FFF2-40B4-BE49-F238E27FC236}">
                <a16:creationId xmlns:a16="http://schemas.microsoft.com/office/drawing/2014/main" id="{8F0AFD41-6112-49C4-A31E-02BA171C4E3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514600"/>
            <a:ext cx="2195015" cy="2362200"/>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8" name="object 5">
            <a:extLst>
              <a:ext uri="{FF2B5EF4-FFF2-40B4-BE49-F238E27FC236}">
                <a16:creationId xmlns:a16="http://schemas.microsoft.com/office/drawing/2014/main" id="{57FDBDE9-8CEB-4E39-BCE2-8AA53DE9D385}"/>
              </a:ext>
            </a:extLst>
          </p:cNvPr>
          <p:cNvSpPr txBox="1">
            <a:spLocks noGrp="1"/>
          </p:cNvSpPr>
          <p:nvPr>
            <p:ph type="dt" sz="half" idx="6"/>
          </p:nvPr>
        </p:nvSpPr>
        <p:spPr>
          <a:xfrm>
            <a:off x="3609847" y="6400126"/>
            <a:ext cx="834389" cy="184666"/>
          </a:xfrm>
          <a:prstGeom prst="rect">
            <a:avLst/>
          </a:prstGeom>
        </p:spPr>
        <p:txBody>
          <a:bodyPr vert="horz" wrap="square" lIns="0" tIns="0" rIns="0" bIns="0" rtlCol="0">
            <a:spAutoFit/>
          </a:bodyPr>
          <a:lstStyle/>
          <a:p>
            <a:r>
              <a:rPr lang="id-ID" dirty="0"/>
              <a:t>SIF20234</a:t>
            </a:r>
          </a:p>
        </p:txBody>
      </p:sp>
      <p:sp>
        <p:nvSpPr>
          <p:cNvPr id="9" name="object 6">
            <a:extLst>
              <a:ext uri="{FF2B5EF4-FFF2-40B4-BE49-F238E27FC236}">
                <a16:creationId xmlns:a16="http://schemas.microsoft.com/office/drawing/2014/main" id="{7BAB7DFD-204D-4770-A967-39B120D36F39}"/>
              </a:ext>
            </a:extLst>
          </p:cNvPr>
          <p:cNvSpPr txBox="1"/>
          <p:nvPr/>
        </p:nvSpPr>
        <p:spPr>
          <a:xfrm>
            <a:off x="4626609" y="6400126"/>
            <a:ext cx="1565275" cy="196215"/>
          </a:xfrm>
          <a:prstGeom prst="rect">
            <a:avLst/>
          </a:prstGeom>
        </p:spPr>
        <p:txBody>
          <a:bodyPr vert="horz" wrap="square" lIns="0" tIns="0" rIns="0" bIns="0" rtlCol="0">
            <a:spAutoFit/>
          </a:bodyPr>
          <a:lstStyle/>
          <a:p>
            <a:pPr marL="12700">
              <a:lnSpc>
                <a:spcPts val="1430"/>
              </a:lnSpc>
            </a:pPr>
            <a:r>
              <a:rPr sz="1200" dirty="0">
                <a:latin typeface="Arial"/>
                <a:cs typeface="Arial"/>
              </a:rPr>
              <a:t>Pengantar</a:t>
            </a:r>
            <a:r>
              <a:rPr sz="1200" spc="-85" dirty="0">
                <a:latin typeface="Arial"/>
                <a:cs typeface="Arial"/>
              </a:rPr>
              <a:t> </a:t>
            </a:r>
            <a:r>
              <a:rPr sz="1200" spc="-5" dirty="0">
                <a:latin typeface="Arial"/>
                <a:cs typeface="Arial"/>
              </a:rPr>
              <a:t>Manajemen</a:t>
            </a:r>
            <a:endParaRPr sz="1200" dirty="0">
              <a:latin typeface="Arial"/>
              <a:cs typeface="Arial"/>
            </a:endParaRPr>
          </a:p>
        </p:txBody>
      </p:sp>
      <p:sp>
        <p:nvSpPr>
          <p:cNvPr id="10" name="object 9">
            <a:extLst>
              <a:ext uri="{FF2B5EF4-FFF2-40B4-BE49-F238E27FC236}">
                <a16:creationId xmlns:a16="http://schemas.microsoft.com/office/drawing/2014/main" id="{6F5C029D-4075-46B4-A7DA-AA8BCC444A8F}"/>
              </a:ext>
            </a:extLst>
          </p:cNvPr>
          <p:cNvSpPr txBox="1">
            <a:spLocks noGrp="1"/>
          </p:cNvSpPr>
          <p:nvPr>
            <p:ph type="ftr" sz="quarter" idx="5"/>
          </p:nvPr>
        </p:nvSpPr>
        <p:spPr>
          <a:xfrm>
            <a:off x="535940" y="6400126"/>
            <a:ext cx="704215" cy="196215"/>
          </a:xfrm>
          <a:prstGeom prst="rect">
            <a:avLst/>
          </a:prstGeom>
        </p:spPr>
        <p:txBody>
          <a:bodyPr vert="horz" wrap="square" lIns="0" tIns="0" rIns="0" bIns="0" rtlCol="0">
            <a:spAutoFit/>
          </a:bodyPr>
          <a:lstStyle/>
          <a:p>
            <a:pPr marL="12700">
              <a:lnSpc>
                <a:spcPts val="1430"/>
              </a:lnSpc>
            </a:pPr>
            <a:r>
              <a:rPr spc="-5" dirty="0"/>
              <a:t>04/8/2015</a:t>
            </a:r>
          </a:p>
        </p:txBody>
      </p:sp>
      <p:sp>
        <p:nvSpPr>
          <p:cNvPr id="11" name="object 10">
            <a:extLst>
              <a:ext uri="{FF2B5EF4-FFF2-40B4-BE49-F238E27FC236}">
                <a16:creationId xmlns:a16="http://schemas.microsoft.com/office/drawing/2014/main" id="{8D7EDB25-3B7F-4CC5-9240-F55DA3AA778D}"/>
              </a:ext>
            </a:extLst>
          </p:cNvPr>
          <p:cNvSpPr txBox="1">
            <a:spLocks/>
          </p:cNvSpPr>
          <p:nvPr/>
        </p:nvSpPr>
        <p:spPr>
          <a:xfrm>
            <a:off x="3609847" y="6400126"/>
            <a:ext cx="834389" cy="184666"/>
          </a:xfrm>
          <a:prstGeom prst="rect">
            <a:avLst/>
          </a:prstGeom>
        </p:spPr>
        <p:txBody>
          <a:bodyPr vert="horz" wrap="square" lIns="0" tIns="0" rIns="0" bIns="0" rtlCol="0">
            <a:spAutoFit/>
          </a:bodyPr>
          <a:lstStyle>
            <a:defPPr>
              <a:defRPr lang="en-US"/>
            </a:defPPr>
            <a:lvl1pPr marL="0" algn="l" defTabSz="914400" rtl="0" eaLnBrk="1" latinLnBrk="0" hangingPunct="1">
              <a:defRPr sz="1200" b="0" i="0" kern="1200">
                <a:solidFill>
                  <a:schemeClr val="tx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d-ID"/>
              <a:t>SIF20234</a:t>
            </a:r>
            <a:endParaRPr lang="id-ID" dirty="0"/>
          </a:p>
        </p:txBody>
      </p:sp>
      <p:sp>
        <p:nvSpPr>
          <p:cNvPr id="12" name="object 11">
            <a:extLst>
              <a:ext uri="{FF2B5EF4-FFF2-40B4-BE49-F238E27FC236}">
                <a16:creationId xmlns:a16="http://schemas.microsoft.com/office/drawing/2014/main" id="{AD96BF84-2C0E-4E24-A45C-F3638F0F3B8E}"/>
              </a:ext>
            </a:extLst>
          </p:cNvPr>
          <p:cNvSpPr txBox="1"/>
          <p:nvPr/>
        </p:nvSpPr>
        <p:spPr>
          <a:xfrm>
            <a:off x="4626609" y="6400126"/>
            <a:ext cx="1565275" cy="196215"/>
          </a:xfrm>
          <a:prstGeom prst="rect">
            <a:avLst/>
          </a:prstGeom>
        </p:spPr>
        <p:txBody>
          <a:bodyPr vert="horz" wrap="square" lIns="0" tIns="0" rIns="0" bIns="0" rtlCol="0">
            <a:spAutoFit/>
          </a:bodyPr>
          <a:lstStyle/>
          <a:p>
            <a:pPr marL="12700">
              <a:lnSpc>
                <a:spcPts val="1430"/>
              </a:lnSpc>
            </a:pPr>
            <a:r>
              <a:rPr sz="1200" dirty="0">
                <a:latin typeface="Arial"/>
                <a:cs typeface="Arial"/>
              </a:rPr>
              <a:t>Pengantar</a:t>
            </a:r>
            <a:r>
              <a:rPr sz="1200" spc="-85" dirty="0">
                <a:latin typeface="Arial"/>
                <a:cs typeface="Arial"/>
              </a:rPr>
              <a:t> </a:t>
            </a:r>
            <a:r>
              <a:rPr sz="1200" spc="-5" dirty="0">
                <a:latin typeface="Arial"/>
                <a:cs typeface="Arial"/>
              </a:rPr>
              <a:t>Manajemen</a:t>
            </a:r>
            <a:endParaRPr sz="1200">
              <a:latin typeface="Arial"/>
              <a:cs typeface="Arial"/>
            </a:endParaRPr>
          </a:p>
        </p:txBody>
      </p:sp>
      <p:sp>
        <p:nvSpPr>
          <p:cNvPr id="13" name="object 12">
            <a:extLst>
              <a:ext uri="{FF2B5EF4-FFF2-40B4-BE49-F238E27FC236}">
                <a16:creationId xmlns:a16="http://schemas.microsoft.com/office/drawing/2014/main" id="{226861A7-B50F-431A-9B83-428F78B6EA0F}"/>
              </a:ext>
            </a:extLst>
          </p:cNvPr>
          <p:cNvSpPr txBox="1"/>
          <p:nvPr/>
        </p:nvSpPr>
        <p:spPr>
          <a:xfrm>
            <a:off x="7913369" y="6407413"/>
            <a:ext cx="694055" cy="196215"/>
          </a:xfrm>
          <a:prstGeom prst="rect">
            <a:avLst/>
          </a:prstGeom>
        </p:spPr>
        <p:txBody>
          <a:bodyPr vert="horz" wrap="square" lIns="0" tIns="0" rIns="0" bIns="0" rtlCol="0">
            <a:spAutoFit/>
          </a:bodyPr>
          <a:lstStyle/>
          <a:p>
            <a:pPr marL="12700">
              <a:lnSpc>
                <a:spcPts val="1425"/>
              </a:lnSpc>
            </a:pPr>
            <a:r>
              <a:rPr sz="1200" spc="-5" dirty="0">
                <a:latin typeface="Arial"/>
                <a:cs typeface="Arial"/>
              </a:rPr>
              <a:t>Revisi:</a:t>
            </a:r>
            <a:r>
              <a:rPr sz="1200" spc="-55" dirty="0">
                <a:latin typeface="Arial"/>
                <a:cs typeface="Arial"/>
              </a:rPr>
              <a:t> </a:t>
            </a:r>
            <a:r>
              <a:rPr sz="1200" spc="-5" dirty="0">
                <a:latin typeface="Arial"/>
                <a:cs typeface="Arial"/>
              </a:rPr>
              <a:t>00</a:t>
            </a:r>
            <a:endParaRPr sz="1200">
              <a:latin typeface="Arial"/>
              <a:cs typeface="Arial"/>
            </a:endParaRPr>
          </a:p>
        </p:txBody>
      </p:sp>
    </p:spTree>
    <p:extLst>
      <p:ext uri="{BB962C8B-B14F-4D97-AF65-F5344CB8AC3E}">
        <p14:creationId xmlns:p14="http://schemas.microsoft.com/office/powerpoint/2010/main" val="1348480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346215E-E859-41B1-8295-896643EFEA4D}"/>
              </a:ext>
            </a:extLst>
          </p:cNvPr>
          <p:cNvSpPr/>
          <p:nvPr/>
        </p:nvSpPr>
        <p:spPr>
          <a:xfrm>
            <a:off x="762000" y="609600"/>
            <a:ext cx="7010400" cy="461665"/>
          </a:xfrm>
          <a:prstGeom prst="rect">
            <a:avLst/>
          </a:prstGeom>
          <a:solidFill>
            <a:srgbClr val="92D050"/>
          </a:solidFill>
        </p:spPr>
        <p:txBody>
          <a:bodyPr wrap="square">
            <a:spAutoFit/>
          </a:bodyPr>
          <a:lstStyle/>
          <a:p>
            <a:r>
              <a:rPr lang="en-ID" sz="2400" b="1" i="0" dirty="0">
                <a:solidFill>
                  <a:srgbClr val="202122"/>
                </a:solidFill>
                <a:effectLst/>
                <a:latin typeface="Arial" panose="020B0604020202020204" pitchFamily="34" charset="0"/>
              </a:rPr>
              <a:t>MANFAAT TANGGUNG JAWAB SOSIAL</a:t>
            </a:r>
            <a:endParaRPr lang="en-ID" sz="2400" b="0" i="0" dirty="0">
              <a:solidFill>
                <a:srgbClr val="202122"/>
              </a:solidFill>
              <a:effectLst/>
              <a:latin typeface="Arial" panose="020B0604020202020204" pitchFamily="34" charset="0"/>
            </a:endParaRPr>
          </a:p>
        </p:txBody>
      </p:sp>
      <p:sp>
        <p:nvSpPr>
          <p:cNvPr id="6" name="Rectangle 5">
            <a:extLst>
              <a:ext uri="{FF2B5EF4-FFF2-40B4-BE49-F238E27FC236}">
                <a16:creationId xmlns:a16="http://schemas.microsoft.com/office/drawing/2014/main" id="{890263FD-5FD0-4C8A-829D-C6314B589FB9}"/>
              </a:ext>
            </a:extLst>
          </p:cNvPr>
          <p:cNvSpPr/>
          <p:nvPr/>
        </p:nvSpPr>
        <p:spPr>
          <a:xfrm>
            <a:off x="762000" y="1752600"/>
            <a:ext cx="2390398" cy="369332"/>
          </a:xfrm>
          <a:prstGeom prst="rect">
            <a:avLst/>
          </a:prstGeom>
          <a:solidFill>
            <a:srgbClr val="FFC000"/>
          </a:solidFill>
        </p:spPr>
        <p:txBody>
          <a:bodyPr wrap="none">
            <a:spAutoFit/>
          </a:bodyPr>
          <a:lstStyle/>
          <a:p>
            <a:r>
              <a:rPr lang="en-ID" b="0" i="0" dirty="0">
                <a:solidFill>
                  <a:srgbClr val="202122"/>
                </a:solidFill>
                <a:effectLst/>
                <a:latin typeface="Arial" panose="020B0604020202020204" pitchFamily="34" charset="0"/>
              </a:rPr>
              <a:t>BAGI PERUSAHAAN</a:t>
            </a:r>
            <a:endParaRPr lang="en-ID" dirty="0"/>
          </a:p>
        </p:txBody>
      </p:sp>
      <p:sp>
        <p:nvSpPr>
          <p:cNvPr id="7" name="Rectangle 6">
            <a:extLst>
              <a:ext uri="{FF2B5EF4-FFF2-40B4-BE49-F238E27FC236}">
                <a16:creationId xmlns:a16="http://schemas.microsoft.com/office/drawing/2014/main" id="{0DCDB245-C233-4E8A-9D26-6D7744F782DD}"/>
              </a:ext>
            </a:extLst>
          </p:cNvPr>
          <p:cNvSpPr/>
          <p:nvPr/>
        </p:nvSpPr>
        <p:spPr>
          <a:xfrm>
            <a:off x="730154" y="2191434"/>
            <a:ext cx="6813645" cy="369332"/>
          </a:xfrm>
          <a:prstGeom prst="rect">
            <a:avLst/>
          </a:prstGeom>
        </p:spPr>
        <p:txBody>
          <a:bodyPr wrap="square">
            <a:spAutoFit/>
          </a:bodyPr>
          <a:lstStyle/>
          <a:p>
            <a:r>
              <a:rPr lang="en-ID" b="0" i="0" dirty="0">
                <a:solidFill>
                  <a:srgbClr val="202122"/>
                </a:solidFill>
                <a:effectLst/>
                <a:latin typeface="Arial" panose="020B0604020202020204" pitchFamily="34" charset="0"/>
              </a:rPr>
              <a:t>Citra </a:t>
            </a:r>
            <a:r>
              <a:rPr lang="en-ID" b="0" i="0" dirty="0" err="1">
                <a:solidFill>
                  <a:srgbClr val="202122"/>
                </a:solidFill>
                <a:effectLst/>
                <a:latin typeface="Arial" panose="020B0604020202020204" pitchFamily="34" charset="0"/>
              </a:rPr>
              <a:t>positif</a:t>
            </a:r>
            <a:r>
              <a:rPr lang="en-ID" b="0" i="0" dirty="0">
                <a:solidFill>
                  <a:srgbClr val="202122"/>
                </a:solidFill>
                <a:effectLst/>
                <a:latin typeface="Arial" panose="020B0604020202020204" pitchFamily="34" charset="0"/>
              </a:rPr>
              <a:t> </a:t>
            </a:r>
            <a:r>
              <a:rPr lang="en-ID" b="0" i="0" dirty="0" err="1">
                <a:solidFill>
                  <a:srgbClr val="202122"/>
                </a:solidFill>
                <a:effectLst/>
                <a:latin typeface="Arial" panose="020B0604020202020204" pitchFamily="34" charset="0"/>
              </a:rPr>
              <a:t>peerusahaan</a:t>
            </a:r>
            <a:r>
              <a:rPr lang="en-ID" b="0" i="0" dirty="0">
                <a:solidFill>
                  <a:srgbClr val="202122"/>
                </a:solidFill>
                <a:effectLst/>
                <a:latin typeface="Arial" panose="020B0604020202020204" pitchFamily="34" charset="0"/>
              </a:rPr>
              <a:t> di </a:t>
            </a:r>
            <a:r>
              <a:rPr lang="en-ID" b="0" i="0" dirty="0" err="1">
                <a:solidFill>
                  <a:srgbClr val="202122"/>
                </a:solidFill>
                <a:effectLst/>
                <a:latin typeface="Arial" panose="020B0604020202020204" pitchFamily="34" charset="0"/>
              </a:rPr>
              <a:t>mata</a:t>
            </a:r>
            <a:r>
              <a:rPr lang="en-ID" b="0" i="0" dirty="0">
                <a:solidFill>
                  <a:srgbClr val="202122"/>
                </a:solidFill>
                <a:effectLst/>
                <a:latin typeface="Arial" panose="020B0604020202020204" pitchFamily="34" charset="0"/>
              </a:rPr>
              <a:t> </a:t>
            </a:r>
            <a:r>
              <a:rPr lang="en-ID" b="0" i="0" dirty="0" err="1">
                <a:solidFill>
                  <a:srgbClr val="202122"/>
                </a:solidFill>
                <a:effectLst/>
                <a:latin typeface="Arial" panose="020B0604020202020204" pitchFamily="34" charset="0"/>
              </a:rPr>
              <a:t>masyarakat</a:t>
            </a:r>
            <a:r>
              <a:rPr lang="en-ID" b="0" i="0" dirty="0">
                <a:solidFill>
                  <a:srgbClr val="202122"/>
                </a:solidFill>
                <a:effectLst/>
                <a:latin typeface="Arial" panose="020B0604020202020204" pitchFamily="34" charset="0"/>
              </a:rPr>
              <a:t> dan </a:t>
            </a:r>
            <a:r>
              <a:rPr lang="en-ID" b="0" i="0" dirty="0" err="1">
                <a:solidFill>
                  <a:srgbClr val="202122"/>
                </a:solidFill>
                <a:effectLst/>
                <a:latin typeface="Arial" panose="020B0604020202020204" pitchFamily="34" charset="0"/>
              </a:rPr>
              <a:t>pemerintah</a:t>
            </a:r>
            <a:endParaRPr lang="en-ID" b="0" i="0" dirty="0">
              <a:solidFill>
                <a:srgbClr val="202122"/>
              </a:solidFill>
              <a:effectLst/>
              <a:latin typeface="Arial" panose="020B0604020202020204" pitchFamily="34" charset="0"/>
            </a:endParaRPr>
          </a:p>
        </p:txBody>
      </p:sp>
      <p:sp>
        <p:nvSpPr>
          <p:cNvPr id="8" name="Rectangle 7">
            <a:extLst>
              <a:ext uri="{FF2B5EF4-FFF2-40B4-BE49-F238E27FC236}">
                <a16:creationId xmlns:a16="http://schemas.microsoft.com/office/drawing/2014/main" id="{81B9447F-BC56-4E92-880B-E88FC3E056EB}"/>
              </a:ext>
            </a:extLst>
          </p:cNvPr>
          <p:cNvSpPr/>
          <p:nvPr/>
        </p:nvSpPr>
        <p:spPr>
          <a:xfrm>
            <a:off x="730154" y="2936941"/>
            <a:ext cx="3476273" cy="369332"/>
          </a:xfrm>
          <a:prstGeom prst="rect">
            <a:avLst/>
          </a:prstGeom>
          <a:solidFill>
            <a:srgbClr val="FFC000"/>
          </a:solidFill>
        </p:spPr>
        <p:txBody>
          <a:bodyPr wrap="none">
            <a:spAutoFit/>
          </a:bodyPr>
          <a:lstStyle/>
          <a:p>
            <a:r>
              <a:rPr lang="en-ID" b="0" i="0" dirty="0">
                <a:solidFill>
                  <a:srgbClr val="202122"/>
                </a:solidFill>
                <a:effectLst/>
                <a:latin typeface="Arial" panose="020B0604020202020204" pitchFamily="34" charset="0"/>
              </a:rPr>
              <a:t>MANFAAT BAGI MASYARAKAT</a:t>
            </a:r>
            <a:endParaRPr lang="en-ID" dirty="0"/>
          </a:p>
        </p:txBody>
      </p:sp>
      <p:sp>
        <p:nvSpPr>
          <p:cNvPr id="9" name="Rectangle 8">
            <a:extLst>
              <a:ext uri="{FF2B5EF4-FFF2-40B4-BE49-F238E27FC236}">
                <a16:creationId xmlns:a16="http://schemas.microsoft.com/office/drawing/2014/main" id="{A05139DC-9615-4E91-A5BE-6717EB3EF4D0}"/>
              </a:ext>
            </a:extLst>
          </p:cNvPr>
          <p:cNvSpPr/>
          <p:nvPr/>
        </p:nvSpPr>
        <p:spPr>
          <a:xfrm>
            <a:off x="866398" y="3426552"/>
            <a:ext cx="6906002" cy="923330"/>
          </a:xfrm>
          <a:prstGeom prst="rect">
            <a:avLst/>
          </a:prstGeom>
        </p:spPr>
        <p:txBody>
          <a:bodyPr wrap="square">
            <a:spAutoFit/>
          </a:bodyPr>
          <a:lstStyle/>
          <a:p>
            <a:r>
              <a:rPr lang="en-ID" b="0" i="0" dirty="0" err="1">
                <a:solidFill>
                  <a:srgbClr val="202122"/>
                </a:solidFill>
                <a:effectLst/>
                <a:latin typeface="Arial" panose="020B0604020202020204" pitchFamily="34" charset="0"/>
              </a:rPr>
              <a:t>Selain</a:t>
            </a:r>
            <a:r>
              <a:rPr lang="en-ID" b="0" i="0" dirty="0">
                <a:solidFill>
                  <a:srgbClr val="202122"/>
                </a:solidFill>
                <a:effectLst/>
                <a:latin typeface="Arial" panose="020B0604020202020204" pitchFamily="34" charset="0"/>
              </a:rPr>
              <a:t> </a:t>
            </a:r>
            <a:r>
              <a:rPr lang="en-ID" b="0" i="0" dirty="0" err="1">
                <a:solidFill>
                  <a:srgbClr val="202122"/>
                </a:solidFill>
                <a:effectLst/>
                <a:latin typeface="Arial" panose="020B0604020202020204" pitchFamily="34" charset="0"/>
              </a:rPr>
              <a:t>kepentingan</a:t>
            </a:r>
            <a:r>
              <a:rPr lang="en-ID" b="0" i="0" dirty="0">
                <a:solidFill>
                  <a:srgbClr val="202122"/>
                </a:solidFill>
                <a:effectLst/>
                <a:latin typeface="Arial" panose="020B0604020202020204" pitchFamily="34" charset="0"/>
              </a:rPr>
              <a:t> </a:t>
            </a:r>
            <a:r>
              <a:rPr lang="en-ID" b="0" i="0" dirty="0" err="1">
                <a:solidFill>
                  <a:srgbClr val="202122"/>
                </a:solidFill>
                <a:effectLst/>
                <a:latin typeface="Arial" panose="020B0604020202020204" pitchFamily="34" charset="0"/>
              </a:rPr>
              <a:t>masyarakat</a:t>
            </a:r>
            <a:r>
              <a:rPr lang="en-ID" b="0" i="0" dirty="0">
                <a:solidFill>
                  <a:srgbClr val="202122"/>
                </a:solidFill>
                <a:effectLst/>
                <a:latin typeface="Arial" panose="020B0604020202020204" pitchFamily="34" charset="0"/>
              </a:rPr>
              <a:t> </a:t>
            </a:r>
            <a:r>
              <a:rPr lang="en-ID" b="0" i="0" dirty="0" err="1">
                <a:solidFill>
                  <a:srgbClr val="202122"/>
                </a:solidFill>
                <a:effectLst/>
                <a:latin typeface="Arial" panose="020B0604020202020204" pitchFamily="34" charset="0"/>
              </a:rPr>
              <a:t>terakomodasi</a:t>
            </a:r>
            <a:r>
              <a:rPr lang="en-ID" b="0" i="0" dirty="0">
                <a:solidFill>
                  <a:srgbClr val="202122"/>
                </a:solidFill>
                <a:effectLst/>
                <a:latin typeface="Arial" panose="020B0604020202020204" pitchFamily="34" charset="0"/>
              </a:rPr>
              <a:t>, </a:t>
            </a:r>
            <a:r>
              <a:rPr lang="en-ID" b="0" i="0" dirty="0" err="1">
                <a:solidFill>
                  <a:srgbClr val="202122"/>
                </a:solidFill>
                <a:effectLst/>
                <a:latin typeface="Arial" panose="020B0604020202020204" pitchFamily="34" charset="0"/>
              </a:rPr>
              <a:t>hubungan</a:t>
            </a:r>
            <a:r>
              <a:rPr lang="en-ID" b="0" i="0" dirty="0">
                <a:solidFill>
                  <a:srgbClr val="202122"/>
                </a:solidFill>
                <a:effectLst/>
                <a:latin typeface="Arial" panose="020B0604020202020204" pitchFamily="34" charset="0"/>
              </a:rPr>
              <a:t> </a:t>
            </a:r>
            <a:r>
              <a:rPr lang="en-ID" b="0" i="0" dirty="0" err="1">
                <a:solidFill>
                  <a:srgbClr val="202122"/>
                </a:solidFill>
                <a:effectLst/>
                <a:latin typeface="Arial" panose="020B0604020202020204" pitchFamily="34" charset="0"/>
              </a:rPr>
              <a:t>masyarkat</a:t>
            </a:r>
            <a:r>
              <a:rPr lang="en-ID" b="0" i="0" dirty="0">
                <a:solidFill>
                  <a:srgbClr val="202122"/>
                </a:solidFill>
                <a:effectLst/>
                <a:latin typeface="Arial" panose="020B0604020202020204" pitchFamily="34" charset="0"/>
              </a:rPr>
              <a:t> </a:t>
            </a:r>
            <a:r>
              <a:rPr lang="en-ID" b="0" i="0" dirty="0" err="1">
                <a:solidFill>
                  <a:srgbClr val="202122"/>
                </a:solidFill>
                <a:effectLst/>
                <a:latin typeface="Arial" panose="020B0604020202020204" pitchFamily="34" charset="0"/>
              </a:rPr>
              <a:t>dengan</a:t>
            </a:r>
            <a:r>
              <a:rPr lang="en-ID" b="0" i="0" dirty="0">
                <a:solidFill>
                  <a:srgbClr val="202122"/>
                </a:solidFill>
                <a:effectLst/>
                <a:latin typeface="Arial" panose="020B0604020202020204" pitchFamily="34" charset="0"/>
              </a:rPr>
              <a:t> </a:t>
            </a:r>
            <a:r>
              <a:rPr lang="en-ID" b="0" i="0" dirty="0" err="1">
                <a:solidFill>
                  <a:srgbClr val="202122"/>
                </a:solidFill>
                <a:effectLst/>
                <a:latin typeface="Arial" panose="020B0604020202020204" pitchFamily="34" charset="0"/>
              </a:rPr>
              <a:t>perusahaan</a:t>
            </a:r>
            <a:r>
              <a:rPr lang="en-ID" b="0" i="0" dirty="0">
                <a:solidFill>
                  <a:srgbClr val="202122"/>
                </a:solidFill>
                <a:effectLst/>
                <a:latin typeface="Arial" panose="020B0604020202020204" pitchFamily="34" charset="0"/>
              </a:rPr>
              <a:t> </a:t>
            </a:r>
            <a:r>
              <a:rPr lang="en-ID" b="0" i="0" dirty="0" err="1">
                <a:solidFill>
                  <a:srgbClr val="202122"/>
                </a:solidFill>
                <a:effectLst/>
                <a:latin typeface="Arial" panose="020B0604020202020204" pitchFamily="34" charset="0"/>
              </a:rPr>
              <a:t>akanlebih</a:t>
            </a:r>
            <a:r>
              <a:rPr lang="en-ID" b="0" i="0" dirty="0">
                <a:solidFill>
                  <a:srgbClr val="202122"/>
                </a:solidFill>
                <a:effectLst/>
                <a:latin typeface="Arial" panose="020B0604020202020204" pitchFamily="34" charset="0"/>
              </a:rPr>
              <a:t> </a:t>
            </a:r>
            <a:r>
              <a:rPr lang="en-ID" b="0" i="0" dirty="0" err="1">
                <a:solidFill>
                  <a:srgbClr val="202122"/>
                </a:solidFill>
                <a:effectLst/>
                <a:latin typeface="Arial" panose="020B0604020202020204" pitchFamily="34" charset="0"/>
              </a:rPr>
              <a:t>erat</a:t>
            </a:r>
            <a:r>
              <a:rPr lang="en-ID" b="0" i="0" dirty="0">
                <a:solidFill>
                  <a:srgbClr val="202122"/>
                </a:solidFill>
                <a:effectLst/>
                <a:latin typeface="Arial" panose="020B0604020202020204" pitchFamily="34" charset="0"/>
              </a:rPr>
              <a:t> </a:t>
            </a:r>
            <a:r>
              <a:rPr lang="en-ID" b="0" i="0" dirty="0" err="1">
                <a:solidFill>
                  <a:srgbClr val="202122"/>
                </a:solidFill>
                <a:effectLst/>
                <a:latin typeface="Arial" panose="020B0604020202020204" pitchFamily="34" charset="0"/>
              </a:rPr>
              <a:t>dalam</a:t>
            </a:r>
            <a:r>
              <a:rPr lang="en-ID" b="0" i="0" dirty="0">
                <a:solidFill>
                  <a:srgbClr val="202122"/>
                </a:solidFill>
                <a:effectLst/>
                <a:latin typeface="Arial" panose="020B0604020202020204" pitchFamily="34" charset="0"/>
              </a:rPr>
              <a:t> </a:t>
            </a:r>
            <a:r>
              <a:rPr lang="en-ID" b="0" i="0" dirty="0" err="1">
                <a:solidFill>
                  <a:srgbClr val="202122"/>
                </a:solidFill>
                <a:effectLst/>
                <a:latin typeface="Arial" panose="020B0604020202020204" pitchFamily="34" charset="0"/>
              </a:rPr>
              <a:t>situasi</a:t>
            </a:r>
            <a:r>
              <a:rPr lang="en-ID" b="0" i="0" dirty="0">
                <a:solidFill>
                  <a:srgbClr val="202122"/>
                </a:solidFill>
                <a:effectLst/>
                <a:latin typeface="Arial" panose="020B0604020202020204" pitchFamily="34" charset="0"/>
              </a:rPr>
              <a:t> WIN-WIN SOLUTION.</a:t>
            </a:r>
          </a:p>
        </p:txBody>
      </p:sp>
      <p:sp>
        <p:nvSpPr>
          <p:cNvPr id="10" name="Rectangle 9">
            <a:extLst>
              <a:ext uri="{FF2B5EF4-FFF2-40B4-BE49-F238E27FC236}">
                <a16:creationId xmlns:a16="http://schemas.microsoft.com/office/drawing/2014/main" id="{EF8BC6F0-DB00-4970-B5CB-FF851C3D1E8E}"/>
              </a:ext>
            </a:extLst>
          </p:cNvPr>
          <p:cNvSpPr/>
          <p:nvPr/>
        </p:nvSpPr>
        <p:spPr>
          <a:xfrm>
            <a:off x="707704" y="4556071"/>
            <a:ext cx="3429272" cy="369332"/>
          </a:xfrm>
          <a:prstGeom prst="rect">
            <a:avLst/>
          </a:prstGeom>
          <a:solidFill>
            <a:srgbClr val="FFC000"/>
          </a:solidFill>
        </p:spPr>
        <p:txBody>
          <a:bodyPr wrap="none">
            <a:spAutoFit/>
          </a:bodyPr>
          <a:lstStyle/>
          <a:p>
            <a:r>
              <a:rPr lang="en-ID" b="0" i="0" dirty="0">
                <a:solidFill>
                  <a:srgbClr val="202122"/>
                </a:solidFill>
                <a:effectLst/>
                <a:latin typeface="Arial" panose="020B0604020202020204" pitchFamily="34" charset="0"/>
              </a:rPr>
              <a:t>MANFAAT BAGI PEMERINTAH</a:t>
            </a:r>
            <a:endParaRPr lang="en-ID" dirty="0"/>
          </a:p>
        </p:txBody>
      </p:sp>
      <p:sp>
        <p:nvSpPr>
          <p:cNvPr id="11" name="Rectangle 10">
            <a:extLst>
              <a:ext uri="{FF2B5EF4-FFF2-40B4-BE49-F238E27FC236}">
                <a16:creationId xmlns:a16="http://schemas.microsoft.com/office/drawing/2014/main" id="{A4BEC080-0F18-4FF4-AD9D-D0C74053E898}"/>
              </a:ext>
            </a:extLst>
          </p:cNvPr>
          <p:cNvSpPr/>
          <p:nvPr/>
        </p:nvSpPr>
        <p:spPr>
          <a:xfrm>
            <a:off x="673350" y="5015229"/>
            <a:ext cx="6653673" cy="646331"/>
          </a:xfrm>
          <a:prstGeom prst="rect">
            <a:avLst/>
          </a:prstGeom>
        </p:spPr>
        <p:txBody>
          <a:bodyPr wrap="square">
            <a:spAutoFit/>
          </a:bodyPr>
          <a:lstStyle/>
          <a:p>
            <a:r>
              <a:rPr lang="en-ID" b="0" i="0" dirty="0" err="1">
                <a:solidFill>
                  <a:srgbClr val="202122"/>
                </a:solidFill>
                <a:effectLst/>
                <a:latin typeface="Arial" panose="020B0604020202020204" pitchFamily="34" charset="0"/>
              </a:rPr>
              <a:t>Memiliki</a:t>
            </a:r>
            <a:r>
              <a:rPr lang="en-ID" b="0" i="0" dirty="0">
                <a:solidFill>
                  <a:srgbClr val="202122"/>
                </a:solidFill>
                <a:effectLst/>
                <a:latin typeface="Arial" panose="020B0604020202020204" pitchFamily="34" charset="0"/>
              </a:rPr>
              <a:t> partner </a:t>
            </a:r>
            <a:r>
              <a:rPr lang="en-ID" b="0" i="0" dirty="0" err="1">
                <a:solidFill>
                  <a:srgbClr val="202122"/>
                </a:solidFill>
                <a:effectLst/>
                <a:latin typeface="Arial" panose="020B0604020202020204" pitchFamily="34" charset="0"/>
              </a:rPr>
              <a:t>dalam</a:t>
            </a:r>
            <a:r>
              <a:rPr lang="en-ID" b="0" i="0" dirty="0">
                <a:solidFill>
                  <a:srgbClr val="202122"/>
                </a:solidFill>
                <a:effectLst/>
                <a:latin typeface="Arial" panose="020B0604020202020204" pitchFamily="34" charset="0"/>
              </a:rPr>
              <a:t> </a:t>
            </a:r>
            <a:r>
              <a:rPr lang="en-ID" b="0" i="0" dirty="0" err="1">
                <a:solidFill>
                  <a:srgbClr val="202122"/>
                </a:solidFill>
                <a:effectLst/>
                <a:latin typeface="Arial" panose="020B0604020202020204" pitchFamily="34" charset="0"/>
              </a:rPr>
              <a:t>melakukan</a:t>
            </a:r>
            <a:r>
              <a:rPr lang="en-ID" b="0" i="0" dirty="0">
                <a:solidFill>
                  <a:srgbClr val="202122"/>
                </a:solidFill>
                <a:effectLst/>
                <a:latin typeface="Arial" panose="020B0604020202020204" pitchFamily="34" charset="0"/>
              </a:rPr>
              <a:t> </a:t>
            </a:r>
            <a:r>
              <a:rPr lang="en-ID" b="0" i="0" dirty="0" err="1">
                <a:solidFill>
                  <a:srgbClr val="202122"/>
                </a:solidFill>
                <a:effectLst/>
                <a:latin typeface="Arial" panose="020B0604020202020204" pitchFamily="34" charset="0"/>
              </a:rPr>
              <a:t>misi</a:t>
            </a:r>
            <a:r>
              <a:rPr lang="en-ID" b="0" i="0" dirty="0">
                <a:solidFill>
                  <a:srgbClr val="202122"/>
                </a:solidFill>
                <a:effectLst/>
                <a:latin typeface="Arial" panose="020B0604020202020204" pitchFamily="34" charset="0"/>
              </a:rPr>
              <a:t> </a:t>
            </a:r>
            <a:r>
              <a:rPr lang="en-ID" b="0" i="0" dirty="0" err="1">
                <a:solidFill>
                  <a:srgbClr val="202122"/>
                </a:solidFill>
                <a:effectLst/>
                <a:latin typeface="Arial" panose="020B0604020202020204" pitchFamily="34" charset="0"/>
              </a:rPr>
              <a:t>sosial</a:t>
            </a:r>
            <a:r>
              <a:rPr lang="en-ID" b="0" i="0" dirty="0">
                <a:solidFill>
                  <a:srgbClr val="202122"/>
                </a:solidFill>
                <a:effectLst/>
                <a:latin typeface="Arial" panose="020B0604020202020204" pitchFamily="34" charset="0"/>
              </a:rPr>
              <a:t> </a:t>
            </a:r>
            <a:r>
              <a:rPr lang="en-ID" b="0" i="0" dirty="0" err="1">
                <a:solidFill>
                  <a:srgbClr val="202122"/>
                </a:solidFill>
                <a:effectLst/>
                <a:latin typeface="Arial" panose="020B0604020202020204" pitchFamily="34" charset="0"/>
              </a:rPr>
              <a:t>dari</a:t>
            </a:r>
            <a:r>
              <a:rPr lang="en-ID" b="0" i="0" dirty="0">
                <a:solidFill>
                  <a:srgbClr val="202122"/>
                </a:solidFill>
                <a:effectLst/>
                <a:latin typeface="Arial" panose="020B0604020202020204" pitchFamily="34" charset="0"/>
              </a:rPr>
              <a:t> </a:t>
            </a:r>
            <a:r>
              <a:rPr lang="en-ID" b="0" i="0" dirty="0" err="1">
                <a:solidFill>
                  <a:srgbClr val="202122"/>
                </a:solidFill>
                <a:effectLst/>
                <a:latin typeface="Arial" panose="020B0604020202020204" pitchFamily="34" charset="0"/>
              </a:rPr>
              <a:t>pemerintah</a:t>
            </a:r>
            <a:r>
              <a:rPr lang="en-ID" b="0" i="0" dirty="0">
                <a:solidFill>
                  <a:srgbClr val="202122"/>
                </a:solidFill>
                <a:effectLst/>
                <a:latin typeface="Arial" panose="020B0604020202020204" pitchFamily="34" charset="0"/>
              </a:rPr>
              <a:t> </a:t>
            </a:r>
            <a:r>
              <a:rPr lang="en-ID" b="0" i="0" dirty="0" err="1">
                <a:solidFill>
                  <a:srgbClr val="202122"/>
                </a:solidFill>
                <a:effectLst/>
                <a:latin typeface="Arial" panose="020B0604020202020204" pitchFamily="34" charset="0"/>
              </a:rPr>
              <a:t>dalam</a:t>
            </a:r>
            <a:r>
              <a:rPr lang="en-ID" b="0" i="0" dirty="0">
                <a:solidFill>
                  <a:srgbClr val="202122"/>
                </a:solidFill>
                <a:effectLst/>
                <a:latin typeface="Arial" panose="020B0604020202020204" pitchFamily="34" charset="0"/>
              </a:rPr>
              <a:t> </a:t>
            </a:r>
            <a:r>
              <a:rPr lang="en-ID" b="0" i="0" dirty="0" err="1">
                <a:solidFill>
                  <a:srgbClr val="202122"/>
                </a:solidFill>
                <a:effectLst/>
                <a:latin typeface="Arial" panose="020B0604020202020204" pitchFamily="34" charset="0"/>
              </a:rPr>
              <a:t>tanggung</a:t>
            </a:r>
            <a:r>
              <a:rPr lang="en-ID" b="0" i="0" dirty="0">
                <a:solidFill>
                  <a:srgbClr val="202122"/>
                </a:solidFill>
                <a:effectLst/>
                <a:latin typeface="Arial" panose="020B0604020202020204" pitchFamily="34" charset="0"/>
              </a:rPr>
              <a:t> </a:t>
            </a:r>
            <a:r>
              <a:rPr lang="en-ID" b="0" i="0" dirty="0" err="1">
                <a:solidFill>
                  <a:srgbClr val="202122"/>
                </a:solidFill>
                <a:effectLst/>
                <a:latin typeface="Arial" panose="020B0604020202020204" pitchFamily="34" charset="0"/>
              </a:rPr>
              <a:t>jawab</a:t>
            </a:r>
            <a:r>
              <a:rPr lang="en-ID" b="0" i="0" dirty="0">
                <a:solidFill>
                  <a:srgbClr val="202122"/>
                </a:solidFill>
                <a:effectLst/>
                <a:latin typeface="Arial" panose="020B0604020202020204" pitchFamily="34" charset="0"/>
              </a:rPr>
              <a:t> </a:t>
            </a:r>
            <a:r>
              <a:rPr lang="en-ID" b="0" i="0" dirty="0" err="1">
                <a:solidFill>
                  <a:srgbClr val="202122"/>
                </a:solidFill>
                <a:effectLst/>
                <a:latin typeface="Arial" panose="020B0604020202020204" pitchFamily="34" charset="0"/>
              </a:rPr>
              <a:t>sosial</a:t>
            </a:r>
            <a:r>
              <a:rPr lang="en-ID" b="0" i="0" dirty="0">
                <a:solidFill>
                  <a:srgbClr val="202122"/>
                </a:solidFill>
                <a:effectLst/>
                <a:latin typeface="Arial" panose="020B0604020202020204" pitchFamily="34" charset="0"/>
              </a:rPr>
              <a:t>.</a:t>
            </a:r>
          </a:p>
        </p:txBody>
      </p:sp>
      <p:sp>
        <p:nvSpPr>
          <p:cNvPr id="12" name="object 5">
            <a:extLst>
              <a:ext uri="{FF2B5EF4-FFF2-40B4-BE49-F238E27FC236}">
                <a16:creationId xmlns:a16="http://schemas.microsoft.com/office/drawing/2014/main" id="{76963DE2-BB32-4C7C-82EC-7E817C4DA435}"/>
              </a:ext>
            </a:extLst>
          </p:cNvPr>
          <p:cNvSpPr txBox="1">
            <a:spLocks noGrp="1"/>
          </p:cNvSpPr>
          <p:nvPr>
            <p:ph type="dt" sz="half" idx="6"/>
          </p:nvPr>
        </p:nvSpPr>
        <p:spPr>
          <a:xfrm>
            <a:off x="3609847" y="6400126"/>
            <a:ext cx="834389" cy="184666"/>
          </a:xfrm>
          <a:prstGeom prst="rect">
            <a:avLst/>
          </a:prstGeom>
        </p:spPr>
        <p:txBody>
          <a:bodyPr vert="horz" wrap="square" lIns="0" tIns="0" rIns="0" bIns="0" rtlCol="0">
            <a:spAutoFit/>
          </a:bodyPr>
          <a:lstStyle/>
          <a:p>
            <a:r>
              <a:rPr lang="id-ID" dirty="0"/>
              <a:t>SIF20234</a:t>
            </a:r>
          </a:p>
        </p:txBody>
      </p:sp>
      <p:sp>
        <p:nvSpPr>
          <p:cNvPr id="13" name="object 6">
            <a:extLst>
              <a:ext uri="{FF2B5EF4-FFF2-40B4-BE49-F238E27FC236}">
                <a16:creationId xmlns:a16="http://schemas.microsoft.com/office/drawing/2014/main" id="{E4FCA4DB-1671-4198-8686-1A74AFAB2C9F}"/>
              </a:ext>
            </a:extLst>
          </p:cNvPr>
          <p:cNvSpPr txBox="1"/>
          <p:nvPr/>
        </p:nvSpPr>
        <p:spPr>
          <a:xfrm>
            <a:off x="4626609" y="6400126"/>
            <a:ext cx="1565275" cy="196215"/>
          </a:xfrm>
          <a:prstGeom prst="rect">
            <a:avLst/>
          </a:prstGeom>
        </p:spPr>
        <p:txBody>
          <a:bodyPr vert="horz" wrap="square" lIns="0" tIns="0" rIns="0" bIns="0" rtlCol="0">
            <a:spAutoFit/>
          </a:bodyPr>
          <a:lstStyle/>
          <a:p>
            <a:pPr marL="12700">
              <a:lnSpc>
                <a:spcPts val="1430"/>
              </a:lnSpc>
            </a:pPr>
            <a:r>
              <a:rPr sz="1200" dirty="0">
                <a:latin typeface="Arial"/>
                <a:cs typeface="Arial"/>
              </a:rPr>
              <a:t>Pengantar</a:t>
            </a:r>
            <a:r>
              <a:rPr sz="1200" spc="-85" dirty="0">
                <a:latin typeface="Arial"/>
                <a:cs typeface="Arial"/>
              </a:rPr>
              <a:t> </a:t>
            </a:r>
            <a:r>
              <a:rPr sz="1200" spc="-5" dirty="0">
                <a:latin typeface="Arial"/>
                <a:cs typeface="Arial"/>
              </a:rPr>
              <a:t>Manajemen</a:t>
            </a:r>
            <a:endParaRPr sz="1200" dirty="0">
              <a:latin typeface="Arial"/>
              <a:cs typeface="Arial"/>
            </a:endParaRPr>
          </a:p>
        </p:txBody>
      </p:sp>
      <p:sp>
        <p:nvSpPr>
          <p:cNvPr id="14" name="object 9">
            <a:extLst>
              <a:ext uri="{FF2B5EF4-FFF2-40B4-BE49-F238E27FC236}">
                <a16:creationId xmlns:a16="http://schemas.microsoft.com/office/drawing/2014/main" id="{E82881E0-E770-4C34-A472-648C03DF934A}"/>
              </a:ext>
            </a:extLst>
          </p:cNvPr>
          <p:cNvSpPr txBox="1">
            <a:spLocks noGrp="1"/>
          </p:cNvSpPr>
          <p:nvPr>
            <p:ph type="ftr" sz="quarter" idx="5"/>
          </p:nvPr>
        </p:nvSpPr>
        <p:spPr>
          <a:xfrm>
            <a:off x="535940" y="6400126"/>
            <a:ext cx="704215" cy="196215"/>
          </a:xfrm>
          <a:prstGeom prst="rect">
            <a:avLst/>
          </a:prstGeom>
        </p:spPr>
        <p:txBody>
          <a:bodyPr vert="horz" wrap="square" lIns="0" tIns="0" rIns="0" bIns="0" rtlCol="0">
            <a:spAutoFit/>
          </a:bodyPr>
          <a:lstStyle/>
          <a:p>
            <a:pPr marL="12700">
              <a:lnSpc>
                <a:spcPts val="1430"/>
              </a:lnSpc>
            </a:pPr>
            <a:r>
              <a:rPr spc="-5" dirty="0"/>
              <a:t>04/8/2015</a:t>
            </a:r>
          </a:p>
        </p:txBody>
      </p:sp>
      <p:sp>
        <p:nvSpPr>
          <p:cNvPr id="15" name="object 10">
            <a:extLst>
              <a:ext uri="{FF2B5EF4-FFF2-40B4-BE49-F238E27FC236}">
                <a16:creationId xmlns:a16="http://schemas.microsoft.com/office/drawing/2014/main" id="{DCE6EE07-2640-4F56-93FC-0EB47838499F}"/>
              </a:ext>
            </a:extLst>
          </p:cNvPr>
          <p:cNvSpPr txBox="1">
            <a:spLocks/>
          </p:cNvSpPr>
          <p:nvPr/>
        </p:nvSpPr>
        <p:spPr>
          <a:xfrm>
            <a:off x="3609847" y="6400126"/>
            <a:ext cx="834389" cy="184666"/>
          </a:xfrm>
          <a:prstGeom prst="rect">
            <a:avLst/>
          </a:prstGeom>
        </p:spPr>
        <p:txBody>
          <a:bodyPr vert="horz" wrap="square" lIns="0" tIns="0" rIns="0" bIns="0" rtlCol="0">
            <a:spAutoFit/>
          </a:bodyPr>
          <a:lstStyle>
            <a:defPPr>
              <a:defRPr lang="en-US"/>
            </a:defPPr>
            <a:lvl1pPr marL="0" algn="l" defTabSz="914400" rtl="0" eaLnBrk="1" latinLnBrk="0" hangingPunct="1">
              <a:defRPr sz="1200" b="0" i="0" kern="1200">
                <a:solidFill>
                  <a:schemeClr val="tx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d-ID"/>
              <a:t>SIF20234</a:t>
            </a:r>
            <a:endParaRPr lang="id-ID" dirty="0"/>
          </a:p>
        </p:txBody>
      </p:sp>
      <p:sp>
        <p:nvSpPr>
          <p:cNvPr id="16" name="object 11">
            <a:extLst>
              <a:ext uri="{FF2B5EF4-FFF2-40B4-BE49-F238E27FC236}">
                <a16:creationId xmlns:a16="http://schemas.microsoft.com/office/drawing/2014/main" id="{7BFB87C9-20AB-48C5-9C81-080E3586D3B9}"/>
              </a:ext>
            </a:extLst>
          </p:cNvPr>
          <p:cNvSpPr txBox="1"/>
          <p:nvPr/>
        </p:nvSpPr>
        <p:spPr>
          <a:xfrm>
            <a:off x="4626609" y="6400126"/>
            <a:ext cx="1565275" cy="196215"/>
          </a:xfrm>
          <a:prstGeom prst="rect">
            <a:avLst/>
          </a:prstGeom>
        </p:spPr>
        <p:txBody>
          <a:bodyPr vert="horz" wrap="square" lIns="0" tIns="0" rIns="0" bIns="0" rtlCol="0">
            <a:spAutoFit/>
          </a:bodyPr>
          <a:lstStyle/>
          <a:p>
            <a:pPr marL="12700">
              <a:lnSpc>
                <a:spcPts val="1430"/>
              </a:lnSpc>
            </a:pPr>
            <a:r>
              <a:rPr sz="1200" dirty="0">
                <a:latin typeface="Arial"/>
                <a:cs typeface="Arial"/>
              </a:rPr>
              <a:t>Pengantar</a:t>
            </a:r>
            <a:r>
              <a:rPr sz="1200" spc="-85" dirty="0">
                <a:latin typeface="Arial"/>
                <a:cs typeface="Arial"/>
              </a:rPr>
              <a:t> </a:t>
            </a:r>
            <a:r>
              <a:rPr sz="1200" spc="-5" dirty="0">
                <a:latin typeface="Arial"/>
                <a:cs typeface="Arial"/>
              </a:rPr>
              <a:t>Manajemen</a:t>
            </a:r>
            <a:endParaRPr sz="1200">
              <a:latin typeface="Arial"/>
              <a:cs typeface="Arial"/>
            </a:endParaRPr>
          </a:p>
        </p:txBody>
      </p:sp>
      <p:sp>
        <p:nvSpPr>
          <p:cNvPr id="17" name="object 12">
            <a:extLst>
              <a:ext uri="{FF2B5EF4-FFF2-40B4-BE49-F238E27FC236}">
                <a16:creationId xmlns:a16="http://schemas.microsoft.com/office/drawing/2014/main" id="{C7F8DA04-432F-4385-A2FE-DC2615AD05C3}"/>
              </a:ext>
            </a:extLst>
          </p:cNvPr>
          <p:cNvSpPr txBox="1"/>
          <p:nvPr/>
        </p:nvSpPr>
        <p:spPr>
          <a:xfrm>
            <a:off x="7913369" y="6407413"/>
            <a:ext cx="694055" cy="196215"/>
          </a:xfrm>
          <a:prstGeom prst="rect">
            <a:avLst/>
          </a:prstGeom>
        </p:spPr>
        <p:txBody>
          <a:bodyPr vert="horz" wrap="square" lIns="0" tIns="0" rIns="0" bIns="0" rtlCol="0">
            <a:spAutoFit/>
          </a:bodyPr>
          <a:lstStyle/>
          <a:p>
            <a:pPr marL="12700">
              <a:lnSpc>
                <a:spcPts val="1425"/>
              </a:lnSpc>
            </a:pPr>
            <a:r>
              <a:rPr sz="1200" spc="-5" dirty="0">
                <a:latin typeface="Arial"/>
                <a:cs typeface="Arial"/>
              </a:rPr>
              <a:t>Revisi:</a:t>
            </a:r>
            <a:r>
              <a:rPr sz="1200" spc="-55" dirty="0">
                <a:latin typeface="Arial"/>
                <a:cs typeface="Arial"/>
              </a:rPr>
              <a:t> </a:t>
            </a:r>
            <a:r>
              <a:rPr sz="1200" spc="-5" dirty="0">
                <a:latin typeface="Arial"/>
                <a:cs typeface="Arial"/>
              </a:rPr>
              <a:t>00</a:t>
            </a:r>
            <a:endParaRPr sz="1200">
              <a:latin typeface="Arial"/>
              <a:cs typeface="Arial"/>
            </a:endParaRPr>
          </a:p>
        </p:txBody>
      </p:sp>
    </p:spTree>
    <p:extLst>
      <p:ext uri="{BB962C8B-B14F-4D97-AF65-F5344CB8AC3E}">
        <p14:creationId xmlns:p14="http://schemas.microsoft.com/office/powerpoint/2010/main" val="3936674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B5A72CDF-D2B2-4608-B674-0CF40898FF1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8627" b="31177"/>
          <a:stretch/>
        </p:blipFill>
        <p:spPr bwMode="auto">
          <a:xfrm>
            <a:off x="762000" y="1447800"/>
            <a:ext cx="7696200" cy="30480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B30F498F-4C2B-49BF-9452-0A07E4020A99}"/>
              </a:ext>
            </a:extLst>
          </p:cNvPr>
          <p:cNvSpPr/>
          <p:nvPr/>
        </p:nvSpPr>
        <p:spPr>
          <a:xfrm>
            <a:off x="762000" y="609600"/>
            <a:ext cx="6477000" cy="461665"/>
          </a:xfrm>
          <a:prstGeom prst="rect">
            <a:avLst/>
          </a:prstGeom>
          <a:solidFill>
            <a:srgbClr val="92D050"/>
          </a:solidFill>
        </p:spPr>
        <p:txBody>
          <a:bodyPr wrap="square">
            <a:spAutoFit/>
          </a:bodyPr>
          <a:lstStyle/>
          <a:p>
            <a:r>
              <a:rPr lang="en-ID" sz="2400" b="1" i="0" dirty="0" err="1">
                <a:solidFill>
                  <a:srgbClr val="202122"/>
                </a:solidFill>
                <a:effectLst/>
                <a:latin typeface="Arial" panose="020B0604020202020204" pitchFamily="34" charset="0"/>
              </a:rPr>
              <a:t>Tanggung</a:t>
            </a:r>
            <a:r>
              <a:rPr lang="en-ID" sz="2400" b="1" i="0" dirty="0">
                <a:solidFill>
                  <a:srgbClr val="202122"/>
                </a:solidFill>
                <a:effectLst/>
                <a:latin typeface="Arial" panose="020B0604020202020204" pitchFamily="34" charset="0"/>
              </a:rPr>
              <a:t> Jawab vs </a:t>
            </a:r>
            <a:r>
              <a:rPr lang="en-ID" sz="2400" b="1" i="0" dirty="0" err="1">
                <a:solidFill>
                  <a:srgbClr val="202122"/>
                </a:solidFill>
                <a:effectLst/>
                <a:latin typeface="Arial" panose="020B0604020202020204" pitchFamily="34" charset="0"/>
              </a:rPr>
              <a:t>Responsivitas</a:t>
            </a:r>
            <a:r>
              <a:rPr lang="en-ID" sz="2400" b="1" i="0" dirty="0">
                <a:solidFill>
                  <a:srgbClr val="202122"/>
                </a:solidFill>
                <a:effectLst/>
                <a:latin typeface="Arial" panose="020B0604020202020204" pitchFamily="34" charset="0"/>
              </a:rPr>
              <a:t> </a:t>
            </a:r>
            <a:r>
              <a:rPr lang="en-ID" sz="2400" b="1" i="0" dirty="0" err="1">
                <a:solidFill>
                  <a:srgbClr val="202122"/>
                </a:solidFill>
                <a:effectLst/>
                <a:latin typeface="Arial" panose="020B0604020202020204" pitchFamily="34" charset="0"/>
              </a:rPr>
              <a:t>Sosial</a:t>
            </a:r>
            <a:endParaRPr lang="en-ID" sz="2400" b="0" i="0" dirty="0">
              <a:solidFill>
                <a:srgbClr val="202122"/>
              </a:solidFill>
              <a:effectLst/>
              <a:latin typeface="Arial" panose="020B0604020202020204" pitchFamily="34" charset="0"/>
            </a:endParaRPr>
          </a:p>
        </p:txBody>
      </p:sp>
      <p:sp>
        <p:nvSpPr>
          <p:cNvPr id="4" name="TextBox 3">
            <a:extLst>
              <a:ext uri="{FF2B5EF4-FFF2-40B4-BE49-F238E27FC236}">
                <a16:creationId xmlns:a16="http://schemas.microsoft.com/office/drawing/2014/main" id="{3B34890D-A3B7-4314-A638-F89C16FD7E25}"/>
              </a:ext>
            </a:extLst>
          </p:cNvPr>
          <p:cNvSpPr txBox="1"/>
          <p:nvPr/>
        </p:nvSpPr>
        <p:spPr>
          <a:xfrm>
            <a:off x="457200" y="4800600"/>
            <a:ext cx="8077200" cy="523220"/>
          </a:xfrm>
          <a:prstGeom prst="rect">
            <a:avLst/>
          </a:prstGeom>
          <a:noFill/>
        </p:spPr>
        <p:txBody>
          <a:bodyPr wrap="square" rtlCol="0">
            <a:spAutoFit/>
          </a:bodyPr>
          <a:lstStyle/>
          <a:p>
            <a:r>
              <a:rPr lang="en-US" sz="1400" dirty="0" err="1"/>
              <a:t>Sumber</a:t>
            </a:r>
            <a:r>
              <a:rPr lang="en-US" sz="1400" dirty="0"/>
              <a:t>. </a:t>
            </a:r>
            <a:r>
              <a:rPr lang="en-US" sz="1400" dirty="0" err="1"/>
              <a:t>Diadaptasi</a:t>
            </a:r>
            <a:r>
              <a:rPr lang="en-US" sz="1400" dirty="0"/>
              <a:t> </a:t>
            </a:r>
            <a:r>
              <a:rPr lang="en-US" sz="1400" dirty="0" err="1"/>
              <a:t>dari</a:t>
            </a:r>
            <a:r>
              <a:rPr lang="en-US" sz="1400" dirty="0"/>
              <a:t> S.L. </a:t>
            </a:r>
            <a:r>
              <a:rPr lang="en-US" sz="1400" dirty="0" err="1"/>
              <a:t>Wartick</a:t>
            </a:r>
            <a:r>
              <a:rPr lang="en-US" sz="1400" dirty="0"/>
              <a:t> dan P.L. Cochran, “The Corporate Social Performance Model, “</a:t>
            </a:r>
            <a:r>
              <a:rPr lang="en-US" sz="1400" i="1" dirty="0"/>
              <a:t>Academy of </a:t>
            </a:r>
            <a:r>
              <a:rPr lang="en-US" sz="1400" i="1" dirty="0" err="1"/>
              <a:t>Manangement</a:t>
            </a:r>
            <a:r>
              <a:rPr lang="en-US" sz="1400" i="1" dirty="0"/>
              <a:t> Review</a:t>
            </a:r>
            <a:r>
              <a:rPr lang="en-US" sz="1400" dirty="0"/>
              <a:t>, </a:t>
            </a:r>
            <a:r>
              <a:rPr lang="en-US" sz="1400" dirty="0" err="1"/>
              <a:t>Oktober</a:t>
            </a:r>
            <a:r>
              <a:rPr lang="en-US" sz="1400" dirty="0"/>
              <a:t> 1985, </a:t>
            </a:r>
            <a:r>
              <a:rPr lang="en-US" sz="1400" dirty="0" err="1"/>
              <a:t>hal</a:t>
            </a:r>
            <a:r>
              <a:rPr lang="en-US" sz="1400" dirty="0"/>
              <a:t>. 766</a:t>
            </a:r>
            <a:endParaRPr lang="en-ID" sz="1400" dirty="0"/>
          </a:p>
        </p:txBody>
      </p:sp>
      <p:sp>
        <p:nvSpPr>
          <p:cNvPr id="7" name="object 9">
            <a:extLst>
              <a:ext uri="{FF2B5EF4-FFF2-40B4-BE49-F238E27FC236}">
                <a16:creationId xmlns:a16="http://schemas.microsoft.com/office/drawing/2014/main" id="{4B3D6836-E874-457B-AFDD-AAD909B7A444}"/>
              </a:ext>
            </a:extLst>
          </p:cNvPr>
          <p:cNvSpPr txBox="1">
            <a:spLocks noGrp="1"/>
          </p:cNvSpPr>
          <p:nvPr>
            <p:ph type="ftr" sz="quarter" idx="5"/>
          </p:nvPr>
        </p:nvSpPr>
        <p:spPr>
          <a:xfrm>
            <a:off x="535940" y="6400126"/>
            <a:ext cx="704215" cy="196215"/>
          </a:xfrm>
          <a:prstGeom prst="rect">
            <a:avLst/>
          </a:prstGeom>
        </p:spPr>
        <p:txBody>
          <a:bodyPr vert="horz" wrap="square" lIns="0" tIns="0" rIns="0" bIns="0" rtlCol="0">
            <a:spAutoFit/>
          </a:bodyPr>
          <a:lstStyle/>
          <a:p>
            <a:pPr marL="12700">
              <a:lnSpc>
                <a:spcPts val="1430"/>
              </a:lnSpc>
            </a:pPr>
            <a:r>
              <a:rPr spc="-5" dirty="0"/>
              <a:t>04/8/2015</a:t>
            </a:r>
          </a:p>
        </p:txBody>
      </p:sp>
      <p:sp>
        <p:nvSpPr>
          <p:cNvPr id="8" name="object 10">
            <a:extLst>
              <a:ext uri="{FF2B5EF4-FFF2-40B4-BE49-F238E27FC236}">
                <a16:creationId xmlns:a16="http://schemas.microsoft.com/office/drawing/2014/main" id="{8C192498-E15D-4BCE-BCF4-07958D54866F}"/>
              </a:ext>
            </a:extLst>
          </p:cNvPr>
          <p:cNvSpPr txBox="1">
            <a:spLocks noGrp="1"/>
          </p:cNvSpPr>
          <p:nvPr>
            <p:ph type="dt" sz="half" idx="6"/>
          </p:nvPr>
        </p:nvSpPr>
        <p:spPr>
          <a:xfrm>
            <a:off x="3609847" y="6400126"/>
            <a:ext cx="834389" cy="184666"/>
          </a:xfrm>
          <a:prstGeom prst="rect">
            <a:avLst/>
          </a:prstGeom>
        </p:spPr>
        <p:txBody>
          <a:bodyPr vert="horz" wrap="square" lIns="0" tIns="0" rIns="0" bIns="0" rtlCol="0">
            <a:spAutoFit/>
          </a:bodyPr>
          <a:lstStyle/>
          <a:p>
            <a:r>
              <a:rPr lang="id-ID" dirty="0"/>
              <a:t>SIF20234</a:t>
            </a:r>
          </a:p>
        </p:txBody>
      </p:sp>
      <p:sp>
        <p:nvSpPr>
          <p:cNvPr id="9" name="object 11">
            <a:extLst>
              <a:ext uri="{FF2B5EF4-FFF2-40B4-BE49-F238E27FC236}">
                <a16:creationId xmlns:a16="http://schemas.microsoft.com/office/drawing/2014/main" id="{1DA3C53C-CF60-4BB1-91F9-BFEA2009EFFD}"/>
              </a:ext>
            </a:extLst>
          </p:cNvPr>
          <p:cNvSpPr txBox="1"/>
          <p:nvPr/>
        </p:nvSpPr>
        <p:spPr>
          <a:xfrm>
            <a:off x="4626609" y="6400126"/>
            <a:ext cx="1565275" cy="196215"/>
          </a:xfrm>
          <a:prstGeom prst="rect">
            <a:avLst/>
          </a:prstGeom>
        </p:spPr>
        <p:txBody>
          <a:bodyPr vert="horz" wrap="square" lIns="0" tIns="0" rIns="0" bIns="0" rtlCol="0">
            <a:spAutoFit/>
          </a:bodyPr>
          <a:lstStyle/>
          <a:p>
            <a:pPr marL="12700">
              <a:lnSpc>
                <a:spcPts val="1430"/>
              </a:lnSpc>
            </a:pPr>
            <a:r>
              <a:rPr sz="1200" dirty="0">
                <a:latin typeface="Arial"/>
                <a:cs typeface="Arial"/>
              </a:rPr>
              <a:t>Pengantar</a:t>
            </a:r>
            <a:r>
              <a:rPr sz="1200" spc="-85" dirty="0">
                <a:latin typeface="Arial"/>
                <a:cs typeface="Arial"/>
              </a:rPr>
              <a:t> </a:t>
            </a:r>
            <a:r>
              <a:rPr sz="1200" spc="-5" dirty="0">
                <a:latin typeface="Arial"/>
                <a:cs typeface="Arial"/>
              </a:rPr>
              <a:t>Manajemen</a:t>
            </a:r>
            <a:endParaRPr sz="1200">
              <a:latin typeface="Arial"/>
              <a:cs typeface="Arial"/>
            </a:endParaRPr>
          </a:p>
        </p:txBody>
      </p:sp>
      <p:sp>
        <p:nvSpPr>
          <p:cNvPr id="10" name="object 12">
            <a:extLst>
              <a:ext uri="{FF2B5EF4-FFF2-40B4-BE49-F238E27FC236}">
                <a16:creationId xmlns:a16="http://schemas.microsoft.com/office/drawing/2014/main" id="{FC739013-243C-4BDA-A729-05B36C2492B4}"/>
              </a:ext>
            </a:extLst>
          </p:cNvPr>
          <p:cNvSpPr txBox="1"/>
          <p:nvPr/>
        </p:nvSpPr>
        <p:spPr>
          <a:xfrm>
            <a:off x="7913369" y="6407413"/>
            <a:ext cx="694055" cy="196215"/>
          </a:xfrm>
          <a:prstGeom prst="rect">
            <a:avLst/>
          </a:prstGeom>
        </p:spPr>
        <p:txBody>
          <a:bodyPr vert="horz" wrap="square" lIns="0" tIns="0" rIns="0" bIns="0" rtlCol="0">
            <a:spAutoFit/>
          </a:bodyPr>
          <a:lstStyle/>
          <a:p>
            <a:pPr marL="12700">
              <a:lnSpc>
                <a:spcPts val="1425"/>
              </a:lnSpc>
            </a:pPr>
            <a:r>
              <a:rPr sz="1200" spc="-5" dirty="0">
                <a:latin typeface="Arial"/>
                <a:cs typeface="Arial"/>
              </a:rPr>
              <a:t>Revisi:</a:t>
            </a:r>
            <a:r>
              <a:rPr sz="1200" spc="-55" dirty="0">
                <a:latin typeface="Arial"/>
                <a:cs typeface="Arial"/>
              </a:rPr>
              <a:t> </a:t>
            </a:r>
            <a:r>
              <a:rPr sz="1200" spc="-5" dirty="0">
                <a:latin typeface="Arial"/>
                <a:cs typeface="Arial"/>
              </a:rPr>
              <a:t>00</a:t>
            </a:r>
            <a:endParaRPr sz="1200">
              <a:latin typeface="Arial"/>
              <a:cs typeface="Arial"/>
            </a:endParaRPr>
          </a:p>
        </p:txBody>
      </p:sp>
    </p:spTree>
    <p:extLst>
      <p:ext uri="{BB962C8B-B14F-4D97-AF65-F5344CB8AC3E}">
        <p14:creationId xmlns:p14="http://schemas.microsoft.com/office/powerpoint/2010/main" val="2515251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2981325" marR="5080" indent="-2969260">
              <a:lnSpc>
                <a:spcPct val="100000"/>
              </a:lnSpc>
              <a:spcBef>
                <a:spcPts val="100"/>
              </a:spcBef>
            </a:pPr>
            <a:r>
              <a:rPr spc="-5" dirty="0"/>
              <a:t>Argumen</a:t>
            </a:r>
            <a:r>
              <a:rPr dirty="0"/>
              <a:t> </a:t>
            </a:r>
            <a:r>
              <a:rPr spc="-5" dirty="0"/>
              <a:t>dalam </a:t>
            </a:r>
            <a:r>
              <a:rPr spc="-40" dirty="0"/>
              <a:t>Tanggung</a:t>
            </a:r>
            <a:r>
              <a:rPr spc="10" dirty="0"/>
              <a:t> </a:t>
            </a:r>
            <a:r>
              <a:rPr dirty="0"/>
              <a:t>Jawab </a:t>
            </a:r>
            <a:r>
              <a:rPr spc="-985" dirty="0"/>
              <a:t> </a:t>
            </a:r>
            <a:r>
              <a:rPr dirty="0"/>
              <a:t>Sosial</a:t>
            </a:r>
          </a:p>
        </p:txBody>
      </p:sp>
      <p:sp>
        <p:nvSpPr>
          <p:cNvPr id="3" name="object 3"/>
          <p:cNvSpPr txBox="1"/>
          <p:nvPr/>
        </p:nvSpPr>
        <p:spPr>
          <a:xfrm>
            <a:off x="597814" y="1509521"/>
            <a:ext cx="7404734" cy="4451985"/>
          </a:xfrm>
          <a:prstGeom prst="rect">
            <a:avLst/>
          </a:prstGeom>
        </p:spPr>
        <p:txBody>
          <a:bodyPr vert="horz" wrap="square" lIns="0" tIns="48895" rIns="0" bIns="0" rtlCol="0">
            <a:spAutoFit/>
          </a:bodyPr>
          <a:lstStyle/>
          <a:p>
            <a:pPr marL="527685" indent="-515620">
              <a:lnSpc>
                <a:spcPct val="100000"/>
              </a:lnSpc>
              <a:spcBef>
                <a:spcPts val="385"/>
              </a:spcBef>
              <a:buAutoNum type="arabicPeriod"/>
              <a:tabLst>
                <a:tab pos="527685" algn="l"/>
                <a:tab pos="528320" algn="l"/>
              </a:tabLst>
            </a:pPr>
            <a:r>
              <a:rPr sz="2400" spc="-5" dirty="0">
                <a:latin typeface="Cambria"/>
                <a:cs typeface="Cambria"/>
              </a:rPr>
              <a:t>Argumen</a:t>
            </a:r>
            <a:r>
              <a:rPr sz="2400" spc="-30" dirty="0">
                <a:latin typeface="Cambria"/>
                <a:cs typeface="Cambria"/>
              </a:rPr>
              <a:t> </a:t>
            </a:r>
            <a:r>
              <a:rPr sz="2400" spc="-10" dirty="0">
                <a:latin typeface="Cambria"/>
                <a:cs typeface="Cambria"/>
              </a:rPr>
              <a:t>Mendukung</a:t>
            </a:r>
            <a:endParaRPr sz="2400">
              <a:latin typeface="Cambria"/>
              <a:cs typeface="Cambria"/>
            </a:endParaRPr>
          </a:p>
          <a:p>
            <a:pPr marL="1123315" lvl="1" indent="-197485">
              <a:lnSpc>
                <a:spcPct val="100000"/>
              </a:lnSpc>
              <a:spcBef>
                <a:spcPts val="290"/>
              </a:spcBef>
              <a:buChar char="*"/>
              <a:tabLst>
                <a:tab pos="1123950" algn="l"/>
              </a:tabLst>
            </a:pPr>
            <a:r>
              <a:rPr sz="2400" spc="-5" dirty="0">
                <a:latin typeface="Cambria"/>
                <a:cs typeface="Cambria"/>
              </a:rPr>
              <a:t>Ekspektasi</a:t>
            </a:r>
            <a:r>
              <a:rPr sz="2400" spc="-15" dirty="0">
                <a:latin typeface="Cambria"/>
                <a:cs typeface="Cambria"/>
              </a:rPr>
              <a:t> </a:t>
            </a:r>
            <a:r>
              <a:rPr sz="2400" spc="-5" dirty="0">
                <a:latin typeface="Cambria"/>
                <a:cs typeface="Cambria"/>
              </a:rPr>
              <a:t>Publik</a:t>
            </a:r>
            <a:endParaRPr sz="2400">
              <a:latin typeface="Cambria"/>
              <a:cs typeface="Cambria"/>
            </a:endParaRPr>
          </a:p>
          <a:p>
            <a:pPr marL="1123950" lvl="1" indent="-198120">
              <a:lnSpc>
                <a:spcPct val="100000"/>
              </a:lnSpc>
              <a:spcBef>
                <a:spcPts val="290"/>
              </a:spcBef>
              <a:buChar char="*"/>
              <a:tabLst>
                <a:tab pos="1124585" algn="l"/>
              </a:tabLst>
            </a:pPr>
            <a:r>
              <a:rPr sz="2400" spc="-10" dirty="0">
                <a:latin typeface="Cambria"/>
                <a:cs typeface="Cambria"/>
              </a:rPr>
              <a:t>Profit</a:t>
            </a:r>
            <a:r>
              <a:rPr sz="2400" spc="-35" dirty="0">
                <a:latin typeface="Cambria"/>
                <a:cs typeface="Cambria"/>
              </a:rPr>
              <a:t> </a:t>
            </a:r>
            <a:r>
              <a:rPr sz="2400" spc="-10" dirty="0">
                <a:latin typeface="Cambria"/>
                <a:cs typeface="Cambria"/>
              </a:rPr>
              <a:t>jangka</a:t>
            </a:r>
            <a:r>
              <a:rPr sz="2400" spc="-25" dirty="0">
                <a:latin typeface="Cambria"/>
                <a:cs typeface="Cambria"/>
              </a:rPr>
              <a:t> </a:t>
            </a:r>
            <a:r>
              <a:rPr sz="2400" spc="-5" dirty="0">
                <a:latin typeface="Cambria"/>
                <a:cs typeface="Cambria"/>
              </a:rPr>
              <a:t>panjang</a:t>
            </a:r>
            <a:endParaRPr sz="2400">
              <a:latin typeface="Cambria"/>
              <a:cs typeface="Cambria"/>
            </a:endParaRPr>
          </a:p>
          <a:p>
            <a:pPr marL="1123315" lvl="1" indent="-197485">
              <a:lnSpc>
                <a:spcPct val="100000"/>
              </a:lnSpc>
              <a:spcBef>
                <a:spcPts val="290"/>
              </a:spcBef>
              <a:buChar char="*"/>
              <a:tabLst>
                <a:tab pos="1123950" algn="l"/>
              </a:tabLst>
            </a:pPr>
            <a:r>
              <a:rPr sz="2400" spc="-15" dirty="0">
                <a:latin typeface="Cambria"/>
                <a:cs typeface="Cambria"/>
              </a:rPr>
              <a:t>Kewajiban</a:t>
            </a:r>
            <a:r>
              <a:rPr sz="2400" spc="-40" dirty="0">
                <a:latin typeface="Cambria"/>
                <a:cs typeface="Cambria"/>
              </a:rPr>
              <a:t> </a:t>
            </a:r>
            <a:r>
              <a:rPr sz="2400" spc="5" dirty="0">
                <a:latin typeface="Cambria"/>
                <a:cs typeface="Cambria"/>
              </a:rPr>
              <a:t>etis</a:t>
            </a:r>
            <a:endParaRPr sz="2400">
              <a:latin typeface="Cambria"/>
              <a:cs typeface="Cambria"/>
            </a:endParaRPr>
          </a:p>
          <a:p>
            <a:pPr marL="1123950" lvl="1" indent="-198120">
              <a:lnSpc>
                <a:spcPct val="100000"/>
              </a:lnSpc>
              <a:spcBef>
                <a:spcPts val="285"/>
              </a:spcBef>
              <a:buChar char="*"/>
              <a:tabLst>
                <a:tab pos="1124585" algn="l"/>
              </a:tabLst>
            </a:pPr>
            <a:r>
              <a:rPr sz="2400" spc="-10" dirty="0">
                <a:latin typeface="Cambria"/>
                <a:cs typeface="Cambria"/>
              </a:rPr>
              <a:t>Citra</a:t>
            </a:r>
            <a:r>
              <a:rPr sz="2400" spc="-55" dirty="0">
                <a:latin typeface="Cambria"/>
                <a:cs typeface="Cambria"/>
              </a:rPr>
              <a:t> </a:t>
            </a:r>
            <a:r>
              <a:rPr sz="2400" spc="-5" dirty="0">
                <a:latin typeface="Cambria"/>
                <a:cs typeface="Cambria"/>
              </a:rPr>
              <a:t>Publik</a:t>
            </a:r>
            <a:endParaRPr sz="2400">
              <a:latin typeface="Cambria"/>
              <a:cs typeface="Cambria"/>
            </a:endParaRPr>
          </a:p>
          <a:p>
            <a:pPr marL="1123315" lvl="1" indent="-197485">
              <a:lnSpc>
                <a:spcPct val="100000"/>
              </a:lnSpc>
              <a:spcBef>
                <a:spcPts val="290"/>
              </a:spcBef>
              <a:buChar char="*"/>
              <a:tabLst>
                <a:tab pos="1123950" algn="l"/>
              </a:tabLst>
            </a:pPr>
            <a:r>
              <a:rPr sz="2400" spc="-10" dirty="0">
                <a:latin typeface="Cambria"/>
                <a:cs typeface="Cambria"/>
              </a:rPr>
              <a:t>Lingkungan</a:t>
            </a:r>
            <a:r>
              <a:rPr sz="2400" spc="-35" dirty="0">
                <a:latin typeface="Cambria"/>
                <a:cs typeface="Cambria"/>
              </a:rPr>
              <a:t> </a:t>
            </a:r>
            <a:r>
              <a:rPr sz="2400" spc="-15" dirty="0">
                <a:latin typeface="Cambria"/>
                <a:cs typeface="Cambria"/>
              </a:rPr>
              <a:t>yang</a:t>
            </a:r>
            <a:r>
              <a:rPr sz="2400" spc="-20" dirty="0">
                <a:latin typeface="Cambria"/>
                <a:cs typeface="Cambria"/>
              </a:rPr>
              <a:t> </a:t>
            </a:r>
            <a:r>
              <a:rPr sz="2400" spc="-5" dirty="0">
                <a:latin typeface="Cambria"/>
                <a:cs typeface="Cambria"/>
              </a:rPr>
              <a:t>lebih</a:t>
            </a:r>
            <a:r>
              <a:rPr sz="2400" spc="-25" dirty="0">
                <a:latin typeface="Cambria"/>
                <a:cs typeface="Cambria"/>
              </a:rPr>
              <a:t> </a:t>
            </a:r>
            <a:r>
              <a:rPr sz="2400" spc="-5" dirty="0">
                <a:latin typeface="Cambria"/>
                <a:cs typeface="Cambria"/>
              </a:rPr>
              <a:t>baik</a:t>
            </a:r>
            <a:endParaRPr sz="2400">
              <a:latin typeface="Cambria"/>
              <a:cs typeface="Cambria"/>
            </a:endParaRPr>
          </a:p>
          <a:p>
            <a:pPr marL="1123315" lvl="1" indent="-197485">
              <a:lnSpc>
                <a:spcPct val="100000"/>
              </a:lnSpc>
              <a:spcBef>
                <a:spcPts val="285"/>
              </a:spcBef>
              <a:buChar char="*"/>
              <a:tabLst>
                <a:tab pos="1123950" algn="l"/>
              </a:tabLst>
            </a:pPr>
            <a:r>
              <a:rPr sz="2400" spc="-10" dirty="0">
                <a:latin typeface="Cambria"/>
                <a:cs typeface="Cambria"/>
              </a:rPr>
              <a:t>Pelonggaran</a:t>
            </a:r>
            <a:r>
              <a:rPr sz="2400" spc="-45" dirty="0">
                <a:latin typeface="Cambria"/>
                <a:cs typeface="Cambria"/>
              </a:rPr>
              <a:t> </a:t>
            </a:r>
            <a:r>
              <a:rPr sz="2400" spc="-15" dirty="0">
                <a:latin typeface="Cambria"/>
                <a:cs typeface="Cambria"/>
              </a:rPr>
              <a:t>Peraturan</a:t>
            </a:r>
            <a:r>
              <a:rPr sz="2400" spc="-45" dirty="0">
                <a:latin typeface="Cambria"/>
                <a:cs typeface="Cambria"/>
              </a:rPr>
              <a:t> </a:t>
            </a:r>
            <a:r>
              <a:rPr sz="2400" spc="-5" dirty="0">
                <a:latin typeface="Cambria"/>
                <a:cs typeface="Cambria"/>
              </a:rPr>
              <a:t>pemerintah</a:t>
            </a:r>
            <a:endParaRPr sz="2400">
              <a:latin typeface="Cambria"/>
              <a:cs typeface="Cambria"/>
            </a:endParaRPr>
          </a:p>
          <a:p>
            <a:pPr marL="1123315" lvl="1" indent="-197485">
              <a:lnSpc>
                <a:spcPct val="100000"/>
              </a:lnSpc>
              <a:spcBef>
                <a:spcPts val="290"/>
              </a:spcBef>
              <a:buChar char="*"/>
              <a:tabLst>
                <a:tab pos="1123950" algn="l"/>
              </a:tabLst>
            </a:pPr>
            <a:r>
              <a:rPr sz="2400" spc="-15" dirty="0">
                <a:latin typeface="Cambria"/>
                <a:cs typeface="Cambria"/>
              </a:rPr>
              <a:t>Penyeimbang </a:t>
            </a:r>
            <a:r>
              <a:rPr sz="2400" spc="-5" dirty="0">
                <a:latin typeface="Cambria"/>
                <a:cs typeface="Cambria"/>
              </a:rPr>
              <a:t>tanggung</a:t>
            </a:r>
            <a:r>
              <a:rPr sz="2400" spc="-20" dirty="0">
                <a:latin typeface="Cambria"/>
                <a:cs typeface="Cambria"/>
              </a:rPr>
              <a:t> jawab</a:t>
            </a:r>
            <a:r>
              <a:rPr sz="2400" spc="5" dirty="0">
                <a:latin typeface="Cambria"/>
                <a:cs typeface="Cambria"/>
              </a:rPr>
              <a:t> </a:t>
            </a:r>
            <a:r>
              <a:rPr sz="2400" dirty="0">
                <a:latin typeface="Cambria"/>
                <a:cs typeface="Cambria"/>
              </a:rPr>
              <a:t>dan</a:t>
            </a:r>
            <a:r>
              <a:rPr sz="2400" spc="-5" dirty="0">
                <a:latin typeface="Cambria"/>
                <a:cs typeface="Cambria"/>
              </a:rPr>
              <a:t> </a:t>
            </a:r>
            <a:r>
              <a:rPr sz="2400" spc="-10" dirty="0">
                <a:latin typeface="Cambria"/>
                <a:cs typeface="Cambria"/>
              </a:rPr>
              <a:t>kekuasaan</a:t>
            </a:r>
            <a:endParaRPr sz="2400">
              <a:latin typeface="Cambria"/>
              <a:cs typeface="Cambria"/>
            </a:endParaRPr>
          </a:p>
          <a:p>
            <a:pPr marL="1123315" lvl="1" indent="-197485">
              <a:lnSpc>
                <a:spcPct val="100000"/>
              </a:lnSpc>
              <a:spcBef>
                <a:spcPts val="290"/>
              </a:spcBef>
              <a:buChar char="*"/>
              <a:tabLst>
                <a:tab pos="1123950" algn="l"/>
              </a:tabLst>
            </a:pPr>
            <a:r>
              <a:rPr sz="2400" spc="-10" dirty="0">
                <a:latin typeface="Cambria"/>
                <a:cs typeface="Cambria"/>
              </a:rPr>
              <a:t>Kepentingan</a:t>
            </a:r>
            <a:r>
              <a:rPr sz="2400" spc="-40" dirty="0">
                <a:latin typeface="Cambria"/>
                <a:cs typeface="Cambria"/>
              </a:rPr>
              <a:t> </a:t>
            </a:r>
            <a:r>
              <a:rPr sz="2400" spc="-5" dirty="0">
                <a:latin typeface="Cambria"/>
                <a:cs typeface="Cambria"/>
              </a:rPr>
              <a:t>pemegang</a:t>
            </a:r>
            <a:r>
              <a:rPr sz="2400" spc="5" dirty="0">
                <a:latin typeface="Cambria"/>
                <a:cs typeface="Cambria"/>
              </a:rPr>
              <a:t> </a:t>
            </a:r>
            <a:r>
              <a:rPr sz="2400" dirty="0">
                <a:latin typeface="Cambria"/>
                <a:cs typeface="Cambria"/>
              </a:rPr>
              <a:t>saham</a:t>
            </a:r>
            <a:endParaRPr sz="2400">
              <a:latin typeface="Cambria"/>
              <a:cs typeface="Cambria"/>
            </a:endParaRPr>
          </a:p>
          <a:p>
            <a:pPr marL="1123315" lvl="1" indent="-197485">
              <a:lnSpc>
                <a:spcPct val="100000"/>
              </a:lnSpc>
              <a:spcBef>
                <a:spcPts val="290"/>
              </a:spcBef>
              <a:buChar char="*"/>
              <a:tabLst>
                <a:tab pos="1123950" algn="l"/>
              </a:tabLst>
            </a:pPr>
            <a:r>
              <a:rPr sz="2400" spc="-10" dirty="0">
                <a:latin typeface="Cambria"/>
                <a:cs typeface="Cambria"/>
              </a:rPr>
              <a:t>Penguasaan</a:t>
            </a:r>
            <a:r>
              <a:rPr sz="2400" spc="-15" dirty="0">
                <a:latin typeface="Cambria"/>
                <a:cs typeface="Cambria"/>
              </a:rPr>
              <a:t> </a:t>
            </a:r>
            <a:r>
              <a:rPr sz="2400" spc="-5" dirty="0">
                <a:latin typeface="Cambria"/>
                <a:cs typeface="Cambria"/>
              </a:rPr>
              <a:t>sumber</a:t>
            </a:r>
            <a:r>
              <a:rPr sz="2400" dirty="0">
                <a:latin typeface="Cambria"/>
                <a:cs typeface="Cambria"/>
              </a:rPr>
              <a:t> </a:t>
            </a:r>
            <a:r>
              <a:rPr sz="2400" spc="-25" dirty="0">
                <a:latin typeface="Cambria"/>
                <a:cs typeface="Cambria"/>
              </a:rPr>
              <a:t>daya</a:t>
            </a:r>
            <a:endParaRPr sz="2400">
              <a:latin typeface="Cambria"/>
              <a:cs typeface="Cambria"/>
            </a:endParaRPr>
          </a:p>
          <a:p>
            <a:pPr marL="1123315" lvl="1" indent="-197485">
              <a:lnSpc>
                <a:spcPct val="100000"/>
              </a:lnSpc>
              <a:spcBef>
                <a:spcPts val="285"/>
              </a:spcBef>
              <a:buChar char="*"/>
              <a:tabLst>
                <a:tab pos="1123950" algn="l"/>
              </a:tabLst>
            </a:pPr>
            <a:r>
              <a:rPr sz="2400" spc="-5" dirty="0">
                <a:latin typeface="Cambria"/>
                <a:cs typeface="Cambria"/>
              </a:rPr>
              <a:t>Mengutamakan</a:t>
            </a:r>
            <a:r>
              <a:rPr sz="2400" spc="10" dirty="0">
                <a:latin typeface="Cambria"/>
                <a:cs typeface="Cambria"/>
              </a:rPr>
              <a:t> </a:t>
            </a:r>
            <a:r>
              <a:rPr sz="2400" spc="-5" dirty="0">
                <a:latin typeface="Cambria"/>
                <a:cs typeface="Cambria"/>
              </a:rPr>
              <a:t>pencegahan</a:t>
            </a:r>
            <a:r>
              <a:rPr sz="2400" spc="5" dirty="0">
                <a:latin typeface="Cambria"/>
                <a:cs typeface="Cambria"/>
              </a:rPr>
              <a:t> </a:t>
            </a:r>
            <a:r>
              <a:rPr sz="2400" spc="-5" dirty="0">
                <a:latin typeface="Cambria"/>
                <a:cs typeface="Cambria"/>
              </a:rPr>
              <a:t>daripada</a:t>
            </a:r>
            <a:r>
              <a:rPr sz="2400" spc="-10" dirty="0">
                <a:latin typeface="Cambria"/>
                <a:cs typeface="Cambria"/>
              </a:rPr>
              <a:t> perbaikan</a:t>
            </a:r>
            <a:endParaRPr sz="2400">
              <a:latin typeface="Cambria"/>
              <a:cs typeface="Cambria"/>
            </a:endParaRPr>
          </a:p>
        </p:txBody>
      </p:sp>
      <p:sp>
        <p:nvSpPr>
          <p:cNvPr id="12" name="object 9">
            <a:extLst>
              <a:ext uri="{FF2B5EF4-FFF2-40B4-BE49-F238E27FC236}">
                <a16:creationId xmlns:a16="http://schemas.microsoft.com/office/drawing/2014/main" id="{FE66F239-6FD1-4924-B06E-CE5EFFC0E9DA}"/>
              </a:ext>
            </a:extLst>
          </p:cNvPr>
          <p:cNvSpPr txBox="1">
            <a:spLocks noGrp="1"/>
          </p:cNvSpPr>
          <p:nvPr>
            <p:ph type="ftr" sz="quarter" idx="5"/>
          </p:nvPr>
        </p:nvSpPr>
        <p:spPr>
          <a:xfrm>
            <a:off x="535940" y="6400126"/>
            <a:ext cx="704215" cy="196215"/>
          </a:xfrm>
          <a:prstGeom prst="rect">
            <a:avLst/>
          </a:prstGeom>
        </p:spPr>
        <p:txBody>
          <a:bodyPr vert="horz" wrap="square" lIns="0" tIns="0" rIns="0" bIns="0" rtlCol="0">
            <a:spAutoFit/>
          </a:bodyPr>
          <a:lstStyle/>
          <a:p>
            <a:pPr marL="12700">
              <a:lnSpc>
                <a:spcPts val="1430"/>
              </a:lnSpc>
            </a:pPr>
            <a:r>
              <a:rPr spc="-5" dirty="0"/>
              <a:t>04/8/2015</a:t>
            </a:r>
          </a:p>
        </p:txBody>
      </p:sp>
      <p:sp>
        <p:nvSpPr>
          <p:cNvPr id="13" name="object 10">
            <a:extLst>
              <a:ext uri="{FF2B5EF4-FFF2-40B4-BE49-F238E27FC236}">
                <a16:creationId xmlns:a16="http://schemas.microsoft.com/office/drawing/2014/main" id="{127D3A6B-CC5F-4128-91BA-A44C1599115B}"/>
              </a:ext>
            </a:extLst>
          </p:cNvPr>
          <p:cNvSpPr txBox="1">
            <a:spLocks noGrp="1"/>
          </p:cNvSpPr>
          <p:nvPr>
            <p:ph type="dt" sz="half" idx="6"/>
          </p:nvPr>
        </p:nvSpPr>
        <p:spPr>
          <a:xfrm>
            <a:off x="3609847" y="6400126"/>
            <a:ext cx="834389" cy="184666"/>
          </a:xfrm>
          <a:prstGeom prst="rect">
            <a:avLst/>
          </a:prstGeom>
        </p:spPr>
        <p:txBody>
          <a:bodyPr vert="horz" wrap="square" lIns="0" tIns="0" rIns="0" bIns="0" rtlCol="0">
            <a:spAutoFit/>
          </a:bodyPr>
          <a:lstStyle/>
          <a:p>
            <a:r>
              <a:rPr lang="id-ID" dirty="0"/>
              <a:t>SIF20234</a:t>
            </a:r>
          </a:p>
        </p:txBody>
      </p:sp>
      <p:sp>
        <p:nvSpPr>
          <p:cNvPr id="14" name="object 11">
            <a:extLst>
              <a:ext uri="{FF2B5EF4-FFF2-40B4-BE49-F238E27FC236}">
                <a16:creationId xmlns:a16="http://schemas.microsoft.com/office/drawing/2014/main" id="{77CF6CCB-1296-4C93-BFD7-F0D151BF50F4}"/>
              </a:ext>
            </a:extLst>
          </p:cNvPr>
          <p:cNvSpPr txBox="1"/>
          <p:nvPr/>
        </p:nvSpPr>
        <p:spPr>
          <a:xfrm>
            <a:off x="4626609" y="6400126"/>
            <a:ext cx="1565275" cy="196215"/>
          </a:xfrm>
          <a:prstGeom prst="rect">
            <a:avLst/>
          </a:prstGeom>
        </p:spPr>
        <p:txBody>
          <a:bodyPr vert="horz" wrap="square" lIns="0" tIns="0" rIns="0" bIns="0" rtlCol="0">
            <a:spAutoFit/>
          </a:bodyPr>
          <a:lstStyle/>
          <a:p>
            <a:pPr marL="12700">
              <a:lnSpc>
                <a:spcPts val="1430"/>
              </a:lnSpc>
            </a:pPr>
            <a:r>
              <a:rPr sz="1200" dirty="0">
                <a:latin typeface="Arial"/>
                <a:cs typeface="Arial"/>
              </a:rPr>
              <a:t>Pengantar</a:t>
            </a:r>
            <a:r>
              <a:rPr sz="1200" spc="-85" dirty="0">
                <a:latin typeface="Arial"/>
                <a:cs typeface="Arial"/>
              </a:rPr>
              <a:t> </a:t>
            </a:r>
            <a:r>
              <a:rPr sz="1200" spc="-5" dirty="0">
                <a:latin typeface="Arial"/>
                <a:cs typeface="Arial"/>
              </a:rPr>
              <a:t>Manajemen</a:t>
            </a:r>
            <a:endParaRPr sz="1200">
              <a:latin typeface="Arial"/>
              <a:cs typeface="Arial"/>
            </a:endParaRPr>
          </a:p>
        </p:txBody>
      </p:sp>
      <p:sp>
        <p:nvSpPr>
          <p:cNvPr id="15" name="object 12">
            <a:extLst>
              <a:ext uri="{FF2B5EF4-FFF2-40B4-BE49-F238E27FC236}">
                <a16:creationId xmlns:a16="http://schemas.microsoft.com/office/drawing/2014/main" id="{74E74392-9A59-4B17-A6D5-504BFCFF35E4}"/>
              </a:ext>
            </a:extLst>
          </p:cNvPr>
          <p:cNvSpPr txBox="1"/>
          <p:nvPr/>
        </p:nvSpPr>
        <p:spPr>
          <a:xfrm>
            <a:off x="7913369" y="6407413"/>
            <a:ext cx="694055" cy="196215"/>
          </a:xfrm>
          <a:prstGeom prst="rect">
            <a:avLst/>
          </a:prstGeom>
        </p:spPr>
        <p:txBody>
          <a:bodyPr vert="horz" wrap="square" lIns="0" tIns="0" rIns="0" bIns="0" rtlCol="0">
            <a:spAutoFit/>
          </a:bodyPr>
          <a:lstStyle/>
          <a:p>
            <a:pPr marL="12700">
              <a:lnSpc>
                <a:spcPts val="1425"/>
              </a:lnSpc>
            </a:pPr>
            <a:r>
              <a:rPr sz="1200" spc="-5" dirty="0">
                <a:latin typeface="Arial"/>
                <a:cs typeface="Arial"/>
              </a:rPr>
              <a:t>Revisi:</a:t>
            </a:r>
            <a:r>
              <a:rPr sz="1200" spc="-55" dirty="0">
                <a:latin typeface="Arial"/>
                <a:cs typeface="Arial"/>
              </a:rPr>
              <a:t> </a:t>
            </a:r>
            <a:r>
              <a:rPr sz="1200" spc="-5" dirty="0">
                <a:latin typeface="Arial"/>
                <a:cs typeface="Arial"/>
              </a:rPr>
              <a:t>00</a:t>
            </a:r>
            <a:endParaRPr sz="1200">
              <a:latin typeface="Arial"/>
              <a:cs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2981325" marR="5080" indent="-2969260">
              <a:lnSpc>
                <a:spcPct val="100000"/>
              </a:lnSpc>
              <a:spcBef>
                <a:spcPts val="100"/>
              </a:spcBef>
            </a:pPr>
            <a:r>
              <a:rPr spc="-5" dirty="0"/>
              <a:t>Argumen</a:t>
            </a:r>
            <a:r>
              <a:rPr dirty="0"/>
              <a:t> </a:t>
            </a:r>
            <a:r>
              <a:rPr spc="-5" dirty="0"/>
              <a:t>dalam </a:t>
            </a:r>
            <a:r>
              <a:rPr spc="-40" dirty="0"/>
              <a:t>Tanggung</a:t>
            </a:r>
            <a:r>
              <a:rPr spc="10" dirty="0"/>
              <a:t> </a:t>
            </a:r>
            <a:r>
              <a:rPr dirty="0"/>
              <a:t>Jawab </a:t>
            </a:r>
            <a:r>
              <a:rPr spc="-985" dirty="0"/>
              <a:t> </a:t>
            </a:r>
            <a:r>
              <a:rPr dirty="0"/>
              <a:t>Sosial</a:t>
            </a:r>
          </a:p>
        </p:txBody>
      </p:sp>
      <p:sp>
        <p:nvSpPr>
          <p:cNvPr id="3" name="object 3"/>
          <p:cNvSpPr txBox="1"/>
          <p:nvPr/>
        </p:nvSpPr>
        <p:spPr>
          <a:xfrm>
            <a:off x="597814" y="1502511"/>
            <a:ext cx="8066405" cy="3354704"/>
          </a:xfrm>
          <a:prstGeom prst="rect">
            <a:avLst/>
          </a:prstGeom>
        </p:spPr>
        <p:txBody>
          <a:bodyPr vert="horz" wrap="square" lIns="0" tIns="91440" rIns="0" bIns="0" rtlCol="0">
            <a:spAutoFit/>
          </a:bodyPr>
          <a:lstStyle/>
          <a:p>
            <a:pPr marL="527685" indent="-515620">
              <a:lnSpc>
                <a:spcPct val="100000"/>
              </a:lnSpc>
              <a:spcBef>
                <a:spcPts val="720"/>
              </a:spcBef>
              <a:buAutoNum type="arabicPeriod"/>
              <a:tabLst>
                <a:tab pos="527685" algn="l"/>
                <a:tab pos="528320" algn="l"/>
              </a:tabLst>
            </a:pPr>
            <a:r>
              <a:rPr sz="2600" spc="-5" dirty="0">
                <a:latin typeface="Cambria"/>
                <a:cs typeface="Cambria"/>
              </a:rPr>
              <a:t>Argumen</a:t>
            </a:r>
            <a:r>
              <a:rPr sz="2600" spc="-40" dirty="0">
                <a:latin typeface="Cambria"/>
                <a:cs typeface="Cambria"/>
              </a:rPr>
              <a:t> </a:t>
            </a:r>
            <a:r>
              <a:rPr sz="2600" spc="-5" dirty="0">
                <a:latin typeface="Cambria"/>
                <a:cs typeface="Cambria"/>
              </a:rPr>
              <a:t>Menentang</a:t>
            </a:r>
            <a:endParaRPr sz="2600">
              <a:latin typeface="Cambria"/>
              <a:cs typeface="Cambria"/>
            </a:endParaRPr>
          </a:p>
          <a:p>
            <a:pPr marL="1141730" lvl="1" indent="-215900">
              <a:lnSpc>
                <a:spcPct val="100000"/>
              </a:lnSpc>
              <a:spcBef>
                <a:spcPts val="625"/>
              </a:spcBef>
              <a:buChar char="*"/>
              <a:tabLst>
                <a:tab pos="1142365" algn="l"/>
              </a:tabLst>
            </a:pPr>
            <a:r>
              <a:rPr sz="2600" spc="-15" dirty="0">
                <a:latin typeface="Cambria"/>
                <a:cs typeface="Cambria"/>
              </a:rPr>
              <a:t>Pelanggaran</a:t>
            </a:r>
            <a:r>
              <a:rPr sz="2600" dirty="0">
                <a:latin typeface="Cambria"/>
                <a:cs typeface="Cambria"/>
              </a:rPr>
              <a:t> </a:t>
            </a:r>
            <a:r>
              <a:rPr sz="2600" spc="-5" dirty="0">
                <a:latin typeface="Cambria"/>
                <a:cs typeface="Cambria"/>
              </a:rPr>
              <a:t>terhadap</a:t>
            </a:r>
            <a:r>
              <a:rPr sz="2600" spc="5" dirty="0">
                <a:latin typeface="Cambria"/>
                <a:cs typeface="Cambria"/>
              </a:rPr>
              <a:t> </a:t>
            </a:r>
            <a:r>
              <a:rPr sz="2600" spc="-5" dirty="0">
                <a:latin typeface="Cambria"/>
                <a:cs typeface="Cambria"/>
              </a:rPr>
              <a:t>maksimalisasi</a:t>
            </a:r>
            <a:r>
              <a:rPr sz="2600" spc="-20" dirty="0">
                <a:latin typeface="Cambria"/>
                <a:cs typeface="Cambria"/>
              </a:rPr>
              <a:t> </a:t>
            </a:r>
            <a:r>
              <a:rPr sz="2600" spc="-10" dirty="0">
                <a:latin typeface="Cambria"/>
                <a:cs typeface="Cambria"/>
              </a:rPr>
              <a:t>keuntungan</a:t>
            </a:r>
            <a:endParaRPr sz="2600">
              <a:latin typeface="Cambria"/>
              <a:cs typeface="Cambria"/>
            </a:endParaRPr>
          </a:p>
          <a:p>
            <a:pPr marL="1141730" lvl="1" indent="-215900">
              <a:lnSpc>
                <a:spcPct val="100000"/>
              </a:lnSpc>
              <a:spcBef>
                <a:spcPts val="625"/>
              </a:spcBef>
              <a:buChar char="*"/>
              <a:tabLst>
                <a:tab pos="1142365" algn="l"/>
              </a:tabLst>
            </a:pPr>
            <a:r>
              <a:rPr sz="2600" spc="-15" dirty="0">
                <a:latin typeface="Cambria"/>
                <a:cs typeface="Cambria"/>
              </a:rPr>
              <a:t>Pengaburan</a:t>
            </a:r>
            <a:r>
              <a:rPr sz="2600" spc="-30" dirty="0">
                <a:latin typeface="Cambria"/>
                <a:cs typeface="Cambria"/>
              </a:rPr>
              <a:t> </a:t>
            </a:r>
            <a:r>
              <a:rPr sz="2600" spc="-5" dirty="0">
                <a:latin typeface="Cambria"/>
                <a:cs typeface="Cambria"/>
              </a:rPr>
              <a:t>tujuan</a:t>
            </a:r>
            <a:endParaRPr sz="2600">
              <a:latin typeface="Cambria"/>
              <a:cs typeface="Cambria"/>
            </a:endParaRPr>
          </a:p>
          <a:p>
            <a:pPr marL="1141730" lvl="1" indent="-215900">
              <a:lnSpc>
                <a:spcPct val="100000"/>
              </a:lnSpc>
              <a:spcBef>
                <a:spcPts val="625"/>
              </a:spcBef>
              <a:buChar char="*"/>
              <a:tabLst>
                <a:tab pos="1142365" algn="l"/>
              </a:tabLst>
            </a:pPr>
            <a:r>
              <a:rPr sz="2600" spc="-25" dirty="0">
                <a:latin typeface="Cambria"/>
                <a:cs typeface="Cambria"/>
              </a:rPr>
              <a:t>Biaya</a:t>
            </a:r>
            <a:endParaRPr sz="2600">
              <a:latin typeface="Cambria"/>
              <a:cs typeface="Cambria"/>
            </a:endParaRPr>
          </a:p>
          <a:p>
            <a:pPr marL="1141730" lvl="1" indent="-215900">
              <a:lnSpc>
                <a:spcPct val="100000"/>
              </a:lnSpc>
              <a:spcBef>
                <a:spcPts val="625"/>
              </a:spcBef>
              <a:buChar char="*"/>
              <a:tabLst>
                <a:tab pos="1142365" algn="l"/>
              </a:tabLst>
            </a:pPr>
            <a:r>
              <a:rPr sz="2600" spc="-35" dirty="0">
                <a:latin typeface="Cambria"/>
                <a:cs typeface="Cambria"/>
              </a:rPr>
              <a:t>Terlalu</a:t>
            </a:r>
            <a:r>
              <a:rPr sz="2600" spc="-40" dirty="0">
                <a:latin typeface="Cambria"/>
                <a:cs typeface="Cambria"/>
              </a:rPr>
              <a:t> </a:t>
            </a:r>
            <a:r>
              <a:rPr sz="2600" spc="-20" dirty="0">
                <a:latin typeface="Cambria"/>
                <a:cs typeface="Cambria"/>
              </a:rPr>
              <a:t>banyak</a:t>
            </a:r>
            <a:r>
              <a:rPr sz="2600" spc="-15" dirty="0">
                <a:latin typeface="Cambria"/>
                <a:cs typeface="Cambria"/>
              </a:rPr>
              <a:t> kekuatan</a:t>
            </a:r>
            <a:endParaRPr sz="2600">
              <a:latin typeface="Cambria"/>
              <a:cs typeface="Cambria"/>
            </a:endParaRPr>
          </a:p>
          <a:p>
            <a:pPr marL="1141730" lvl="1" indent="-215900">
              <a:lnSpc>
                <a:spcPct val="100000"/>
              </a:lnSpc>
              <a:spcBef>
                <a:spcPts val="625"/>
              </a:spcBef>
              <a:buChar char="*"/>
              <a:tabLst>
                <a:tab pos="1142365" algn="l"/>
              </a:tabLst>
            </a:pPr>
            <a:r>
              <a:rPr sz="2600" spc="-20" dirty="0">
                <a:latin typeface="Cambria"/>
                <a:cs typeface="Cambria"/>
              </a:rPr>
              <a:t>Kekurangan</a:t>
            </a:r>
            <a:r>
              <a:rPr sz="2600" spc="-30" dirty="0">
                <a:latin typeface="Cambria"/>
                <a:cs typeface="Cambria"/>
              </a:rPr>
              <a:t> </a:t>
            </a:r>
            <a:r>
              <a:rPr sz="2600" spc="-5" dirty="0">
                <a:latin typeface="Cambria"/>
                <a:cs typeface="Cambria"/>
              </a:rPr>
              <a:t>keahlian</a:t>
            </a:r>
            <a:endParaRPr sz="2600">
              <a:latin typeface="Cambria"/>
              <a:cs typeface="Cambria"/>
            </a:endParaRPr>
          </a:p>
          <a:p>
            <a:pPr marL="1141730" lvl="1" indent="-215900">
              <a:lnSpc>
                <a:spcPct val="100000"/>
              </a:lnSpc>
              <a:spcBef>
                <a:spcPts val="625"/>
              </a:spcBef>
              <a:buChar char="*"/>
              <a:tabLst>
                <a:tab pos="1142365" algn="l"/>
              </a:tabLst>
            </a:pPr>
            <a:r>
              <a:rPr sz="2600" spc="-30" dirty="0">
                <a:latin typeface="Cambria"/>
                <a:cs typeface="Cambria"/>
              </a:rPr>
              <a:t>Kurangnya</a:t>
            </a:r>
            <a:r>
              <a:rPr sz="2600" spc="-10" dirty="0">
                <a:latin typeface="Cambria"/>
                <a:cs typeface="Cambria"/>
              </a:rPr>
              <a:t> akuntabilitas</a:t>
            </a:r>
            <a:endParaRPr sz="2600">
              <a:latin typeface="Cambria"/>
              <a:cs typeface="Cambria"/>
            </a:endParaRPr>
          </a:p>
        </p:txBody>
      </p:sp>
      <p:sp>
        <p:nvSpPr>
          <p:cNvPr id="8" name="object 9">
            <a:extLst>
              <a:ext uri="{FF2B5EF4-FFF2-40B4-BE49-F238E27FC236}">
                <a16:creationId xmlns:a16="http://schemas.microsoft.com/office/drawing/2014/main" id="{919E13D1-69A2-44CE-9F95-B92D7BC957E1}"/>
              </a:ext>
            </a:extLst>
          </p:cNvPr>
          <p:cNvSpPr txBox="1">
            <a:spLocks noGrp="1"/>
          </p:cNvSpPr>
          <p:nvPr>
            <p:ph type="ftr" sz="quarter" idx="5"/>
          </p:nvPr>
        </p:nvSpPr>
        <p:spPr>
          <a:xfrm>
            <a:off x="535940" y="6400126"/>
            <a:ext cx="704215" cy="196215"/>
          </a:xfrm>
          <a:prstGeom prst="rect">
            <a:avLst/>
          </a:prstGeom>
        </p:spPr>
        <p:txBody>
          <a:bodyPr vert="horz" wrap="square" lIns="0" tIns="0" rIns="0" bIns="0" rtlCol="0">
            <a:spAutoFit/>
          </a:bodyPr>
          <a:lstStyle/>
          <a:p>
            <a:pPr marL="12700">
              <a:lnSpc>
                <a:spcPts val="1430"/>
              </a:lnSpc>
            </a:pPr>
            <a:r>
              <a:rPr spc="-5" dirty="0"/>
              <a:t>04/8/2015</a:t>
            </a:r>
          </a:p>
        </p:txBody>
      </p:sp>
      <p:sp>
        <p:nvSpPr>
          <p:cNvPr id="9" name="object 10">
            <a:extLst>
              <a:ext uri="{FF2B5EF4-FFF2-40B4-BE49-F238E27FC236}">
                <a16:creationId xmlns:a16="http://schemas.microsoft.com/office/drawing/2014/main" id="{C18DB0E3-E6ED-4850-AFD4-44423F61FAD6}"/>
              </a:ext>
            </a:extLst>
          </p:cNvPr>
          <p:cNvSpPr txBox="1">
            <a:spLocks noGrp="1"/>
          </p:cNvSpPr>
          <p:nvPr>
            <p:ph type="dt" sz="half" idx="6"/>
          </p:nvPr>
        </p:nvSpPr>
        <p:spPr>
          <a:xfrm>
            <a:off x="3609847" y="6400126"/>
            <a:ext cx="834389" cy="184666"/>
          </a:xfrm>
          <a:prstGeom prst="rect">
            <a:avLst/>
          </a:prstGeom>
        </p:spPr>
        <p:txBody>
          <a:bodyPr vert="horz" wrap="square" lIns="0" tIns="0" rIns="0" bIns="0" rtlCol="0">
            <a:spAutoFit/>
          </a:bodyPr>
          <a:lstStyle/>
          <a:p>
            <a:r>
              <a:rPr lang="id-ID" dirty="0"/>
              <a:t>SIF20234</a:t>
            </a:r>
          </a:p>
        </p:txBody>
      </p:sp>
      <p:sp>
        <p:nvSpPr>
          <p:cNvPr id="10" name="object 11">
            <a:extLst>
              <a:ext uri="{FF2B5EF4-FFF2-40B4-BE49-F238E27FC236}">
                <a16:creationId xmlns:a16="http://schemas.microsoft.com/office/drawing/2014/main" id="{B89E4741-5F86-40DB-BAA7-EEB86E9102B5}"/>
              </a:ext>
            </a:extLst>
          </p:cNvPr>
          <p:cNvSpPr txBox="1"/>
          <p:nvPr/>
        </p:nvSpPr>
        <p:spPr>
          <a:xfrm>
            <a:off x="4626609" y="6400126"/>
            <a:ext cx="1565275" cy="196215"/>
          </a:xfrm>
          <a:prstGeom prst="rect">
            <a:avLst/>
          </a:prstGeom>
        </p:spPr>
        <p:txBody>
          <a:bodyPr vert="horz" wrap="square" lIns="0" tIns="0" rIns="0" bIns="0" rtlCol="0">
            <a:spAutoFit/>
          </a:bodyPr>
          <a:lstStyle/>
          <a:p>
            <a:pPr marL="12700">
              <a:lnSpc>
                <a:spcPts val="1430"/>
              </a:lnSpc>
            </a:pPr>
            <a:r>
              <a:rPr sz="1200" dirty="0">
                <a:latin typeface="Arial"/>
                <a:cs typeface="Arial"/>
              </a:rPr>
              <a:t>Pengantar</a:t>
            </a:r>
            <a:r>
              <a:rPr sz="1200" spc="-85" dirty="0">
                <a:latin typeface="Arial"/>
                <a:cs typeface="Arial"/>
              </a:rPr>
              <a:t> </a:t>
            </a:r>
            <a:r>
              <a:rPr sz="1200" spc="-5" dirty="0">
                <a:latin typeface="Arial"/>
                <a:cs typeface="Arial"/>
              </a:rPr>
              <a:t>Manajemen</a:t>
            </a:r>
            <a:endParaRPr sz="1200">
              <a:latin typeface="Arial"/>
              <a:cs typeface="Arial"/>
            </a:endParaRPr>
          </a:p>
        </p:txBody>
      </p:sp>
      <p:sp>
        <p:nvSpPr>
          <p:cNvPr id="11" name="object 12">
            <a:extLst>
              <a:ext uri="{FF2B5EF4-FFF2-40B4-BE49-F238E27FC236}">
                <a16:creationId xmlns:a16="http://schemas.microsoft.com/office/drawing/2014/main" id="{16F1D590-52D9-4749-8CBA-1AC30EDC9241}"/>
              </a:ext>
            </a:extLst>
          </p:cNvPr>
          <p:cNvSpPr txBox="1"/>
          <p:nvPr/>
        </p:nvSpPr>
        <p:spPr>
          <a:xfrm>
            <a:off x="7913369" y="6407413"/>
            <a:ext cx="694055" cy="196215"/>
          </a:xfrm>
          <a:prstGeom prst="rect">
            <a:avLst/>
          </a:prstGeom>
        </p:spPr>
        <p:txBody>
          <a:bodyPr vert="horz" wrap="square" lIns="0" tIns="0" rIns="0" bIns="0" rtlCol="0">
            <a:spAutoFit/>
          </a:bodyPr>
          <a:lstStyle/>
          <a:p>
            <a:pPr marL="12700">
              <a:lnSpc>
                <a:spcPts val="1425"/>
              </a:lnSpc>
            </a:pPr>
            <a:r>
              <a:rPr sz="1200" spc="-5" dirty="0">
                <a:latin typeface="Arial"/>
                <a:cs typeface="Arial"/>
              </a:rPr>
              <a:t>Revisi:</a:t>
            </a:r>
            <a:r>
              <a:rPr sz="1200" spc="-55" dirty="0">
                <a:latin typeface="Arial"/>
                <a:cs typeface="Arial"/>
              </a:rPr>
              <a:t> </a:t>
            </a:r>
            <a:r>
              <a:rPr sz="1200" spc="-5" dirty="0">
                <a:latin typeface="Arial"/>
                <a:cs typeface="Arial"/>
              </a:rPr>
              <a:t>00</a:t>
            </a:r>
            <a:endParaRPr sz="1200">
              <a:latin typeface="Arial"/>
              <a:cs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2021560"/>
            <a:ext cx="5200650" cy="2403475"/>
          </a:xfrm>
          <a:prstGeom prst="rect">
            <a:avLst/>
          </a:prstGeom>
        </p:spPr>
        <p:txBody>
          <a:bodyPr vert="horz" wrap="square" lIns="0" tIns="91440" rIns="0" bIns="0" rtlCol="0">
            <a:spAutoFit/>
          </a:bodyPr>
          <a:lstStyle/>
          <a:p>
            <a:pPr marL="527685" indent="-515620">
              <a:lnSpc>
                <a:spcPct val="100000"/>
              </a:lnSpc>
              <a:spcBef>
                <a:spcPts val="720"/>
              </a:spcBef>
              <a:buAutoNum type="arabicPeriod"/>
              <a:tabLst>
                <a:tab pos="527685" algn="l"/>
                <a:tab pos="528320" algn="l"/>
              </a:tabLst>
            </a:pPr>
            <a:r>
              <a:rPr sz="2600" spc="-10" dirty="0">
                <a:latin typeface="Arial"/>
                <a:cs typeface="Arial"/>
              </a:rPr>
              <a:t>Tingkatan</a:t>
            </a:r>
            <a:r>
              <a:rPr sz="2600" spc="-35" dirty="0">
                <a:latin typeface="Arial"/>
                <a:cs typeface="Arial"/>
              </a:rPr>
              <a:t> </a:t>
            </a:r>
            <a:r>
              <a:rPr sz="2600" dirty="0">
                <a:latin typeface="Arial"/>
                <a:cs typeface="Arial"/>
              </a:rPr>
              <a:t>perkembangan</a:t>
            </a:r>
            <a:r>
              <a:rPr sz="2600" spc="-15" dirty="0">
                <a:latin typeface="Arial"/>
                <a:cs typeface="Arial"/>
              </a:rPr>
              <a:t> </a:t>
            </a:r>
            <a:r>
              <a:rPr sz="2600" dirty="0">
                <a:latin typeface="Arial"/>
                <a:cs typeface="Arial"/>
              </a:rPr>
              <a:t>moral</a:t>
            </a:r>
            <a:endParaRPr sz="2600">
              <a:latin typeface="Arial"/>
              <a:cs typeface="Arial"/>
            </a:endParaRPr>
          </a:p>
          <a:p>
            <a:pPr marL="527685" indent="-515620">
              <a:lnSpc>
                <a:spcPct val="100000"/>
              </a:lnSpc>
              <a:spcBef>
                <a:spcPts val="625"/>
              </a:spcBef>
              <a:buAutoNum type="arabicPeriod"/>
              <a:tabLst>
                <a:tab pos="527685" algn="l"/>
                <a:tab pos="528320" algn="l"/>
              </a:tabLst>
            </a:pPr>
            <a:r>
              <a:rPr sz="2600" dirty="0">
                <a:latin typeface="Arial"/>
                <a:cs typeface="Arial"/>
              </a:rPr>
              <a:t>Karakteristik</a:t>
            </a:r>
            <a:r>
              <a:rPr sz="2600" spc="-40" dirty="0">
                <a:latin typeface="Arial"/>
                <a:cs typeface="Arial"/>
              </a:rPr>
              <a:t> </a:t>
            </a:r>
            <a:r>
              <a:rPr sz="2600" dirty="0">
                <a:latin typeface="Arial"/>
                <a:cs typeface="Arial"/>
              </a:rPr>
              <a:t>individual</a:t>
            </a:r>
            <a:endParaRPr sz="2600">
              <a:latin typeface="Arial"/>
              <a:cs typeface="Arial"/>
            </a:endParaRPr>
          </a:p>
          <a:p>
            <a:pPr marL="527685" indent="-515620">
              <a:lnSpc>
                <a:spcPct val="100000"/>
              </a:lnSpc>
              <a:spcBef>
                <a:spcPts val="625"/>
              </a:spcBef>
              <a:buAutoNum type="arabicPeriod"/>
              <a:tabLst>
                <a:tab pos="527685" algn="l"/>
                <a:tab pos="528320" algn="l"/>
              </a:tabLst>
            </a:pPr>
            <a:r>
              <a:rPr sz="2600" dirty="0">
                <a:latin typeface="Arial"/>
                <a:cs typeface="Arial"/>
              </a:rPr>
              <a:t>Kemampuan</a:t>
            </a:r>
            <a:r>
              <a:rPr sz="2600" spc="-25" dirty="0">
                <a:latin typeface="Arial"/>
                <a:cs typeface="Arial"/>
              </a:rPr>
              <a:t> </a:t>
            </a:r>
            <a:r>
              <a:rPr sz="2600" dirty="0">
                <a:latin typeface="Arial"/>
                <a:cs typeface="Arial"/>
              </a:rPr>
              <a:t>mengendalikan</a:t>
            </a:r>
            <a:endParaRPr sz="2600">
              <a:latin typeface="Arial"/>
              <a:cs typeface="Arial"/>
            </a:endParaRPr>
          </a:p>
          <a:p>
            <a:pPr marL="527685" indent="-515620">
              <a:lnSpc>
                <a:spcPct val="100000"/>
              </a:lnSpc>
              <a:spcBef>
                <a:spcPts val="625"/>
              </a:spcBef>
              <a:buAutoNum type="arabicPeriod"/>
              <a:tabLst>
                <a:tab pos="527685" algn="l"/>
                <a:tab pos="528320" algn="l"/>
              </a:tabLst>
            </a:pPr>
            <a:r>
              <a:rPr sz="2600" spc="-25" dirty="0">
                <a:latin typeface="Arial"/>
                <a:cs typeface="Arial"/>
              </a:rPr>
              <a:t>Variabel</a:t>
            </a:r>
            <a:r>
              <a:rPr sz="2600" spc="-45" dirty="0">
                <a:latin typeface="Arial"/>
                <a:cs typeface="Arial"/>
              </a:rPr>
              <a:t> </a:t>
            </a:r>
            <a:r>
              <a:rPr sz="2600" dirty="0">
                <a:latin typeface="Arial"/>
                <a:cs typeface="Arial"/>
              </a:rPr>
              <a:t>struktural</a:t>
            </a:r>
            <a:endParaRPr sz="2600">
              <a:latin typeface="Arial"/>
              <a:cs typeface="Arial"/>
            </a:endParaRPr>
          </a:p>
          <a:p>
            <a:pPr marL="527685" indent="-515620">
              <a:lnSpc>
                <a:spcPct val="100000"/>
              </a:lnSpc>
              <a:spcBef>
                <a:spcPts val="625"/>
              </a:spcBef>
              <a:buAutoNum type="arabicPeriod"/>
              <a:tabLst>
                <a:tab pos="527685" algn="l"/>
                <a:tab pos="528320" algn="l"/>
              </a:tabLst>
            </a:pPr>
            <a:r>
              <a:rPr sz="2600" dirty="0">
                <a:latin typeface="Arial"/>
                <a:cs typeface="Arial"/>
              </a:rPr>
              <a:t>Budaya</a:t>
            </a:r>
            <a:r>
              <a:rPr sz="2600" spc="-30" dirty="0">
                <a:latin typeface="Arial"/>
                <a:cs typeface="Arial"/>
              </a:rPr>
              <a:t> </a:t>
            </a:r>
            <a:r>
              <a:rPr sz="2600" dirty="0">
                <a:latin typeface="Arial"/>
                <a:cs typeface="Arial"/>
              </a:rPr>
              <a:t>organisasi</a:t>
            </a:r>
            <a:endParaRPr sz="2600">
              <a:latin typeface="Arial"/>
              <a:cs typeface="Arial"/>
            </a:endParaRPr>
          </a:p>
        </p:txBody>
      </p:sp>
      <p:sp>
        <p:nvSpPr>
          <p:cNvPr id="3" name="object 3"/>
          <p:cNvSpPr txBox="1">
            <a:spLocks noGrp="1"/>
          </p:cNvSpPr>
          <p:nvPr>
            <p:ph type="title"/>
          </p:nvPr>
        </p:nvSpPr>
        <p:spPr>
          <a:xfrm>
            <a:off x="1832229" y="533146"/>
            <a:ext cx="5478780" cy="574040"/>
          </a:xfrm>
          <a:prstGeom prst="rect">
            <a:avLst/>
          </a:prstGeom>
        </p:spPr>
        <p:txBody>
          <a:bodyPr vert="horz" wrap="square" lIns="0" tIns="12700" rIns="0" bIns="0" rtlCol="0">
            <a:spAutoFit/>
          </a:bodyPr>
          <a:lstStyle/>
          <a:p>
            <a:pPr marL="12700">
              <a:lnSpc>
                <a:spcPct val="100000"/>
              </a:lnSpc>
              <a:spcBef>
                <a:spcPts val="100"/>
              </a:spcBef>
            </a:pPr>
            <a:r>
              <a:rPr spc="-5" dirty="0"/>
              <a:t>Faktor</a:t>
            </a:r>
            <a:r>
              <a:rPr spc="-20" dirty="0"/>
              <a:t> </a:t>
            </a:r>
            <a:r>
              <a:rPr spc="-5" dirty="0"/>
              <a:t>Penentu</a:t>
            </a:r>
            <a:r>
              <a:rPr spc="-15" dirty="0"/>
              <a:t> </a:t>
            </a:r>
            <a:r>
              <a:rPr spc="-10" dirty="0"/>
              <a:t>Tindakan</a:t>
            </a:r>
          </a:p>
        </p:txBody>
      </p:sp>
      <p:sp>
        <p:nvSpPr>
          <p:cNvPr id="12" name="object 9">
            <a:extLst>
              <a:ext uri="{FF2B5EF4-FFF2-40B4-BE49-F238E27FC236}">
                <a16:creationId xmlns:a16="http://schemas.microsoft.com/office/drawing/2014/main" id="{DCEC9BD1-D22D-412F-B677-9EDF29F261F8}"/>
              </a:ext>
            </a:extLst>
          </p:cNvPr>
          <p:cNvSpPr txBox="1">
            <a:spLocks noGrp="1"/>
          </p:cNvSpPr>
          <p:nvPr>
            <p:ph type="ftr" sz="quarter" idx="5"/>
          </p:nvPr>
        </p:nvSpPr>
        <p:spPr>
          <a:xfrm>
            <a:off x="535940" y="6400126"/>
            <a:ext cx="704215" cy="196215"/>
          </a:xfrm>
          <a:prstGeom prst="rect">
            <a:avLst/>
          </a:prstGeom>
        </p:spPr>
        <p:txBody>
          <a:bodyPr vert="horz" wrap="square" lIns="0" tIns="0" rIns="0" bIns="0" rtlCol="0">
            <a:spAutoFit/>
          </a:bodyPr>
          <a:lstStyle/>
          <a:p>
            <a:pPr marL="12700">
              <a:lnSpc>
                <a:spcPts val="1430"/>
              </a:lnSpc>
            </a:pPr>
            <a:r>
              <a:rPr spc="-5" dirty="0"/>
              <a:t>04/8/2015</a:t>
            </a:r>
          </a:p>
        </p:txBody>
      </p:sp>
      <p:sp>
        <p:nvSpPr>
          <p:cNvPr id="13" name="object 10">
            <a:extLst>
              <a:ext uri="{FF2B5EF4-FFF2-40B4-BE49-F238E27FC236}">
                <a16:creationId xmlns:a16="http://schemas.microsoft.com/office/drawing/2014/main" id="{76953C47-0618-4370-9DBD-BE7DD79FB4E6}"/>
              </a:ext>
            </a:extLst>
          </p:cNvPr>
          <p:cNvSpPr txBox="1">
            <a:spLocks noGrp="1"/>
          </p:cNvSpPr>
          <p:nvPr>
            <p:ph type="dt" sz="half" idx="6"/>
          </p:nvPr>
        </p:nvSpPr>
        <p:spPr>
          <a:xfrm>
            <a:off x="3609847" y="6400126"/>
            <a:ext cx="834389" cy="184666"/>
          </a:xfrm>
          <a:prstGeom prst="rect">
            <a:avLst/>
          </a:prstGeom>
        </p:spPr>
        <p:txBody>
          <a:bodyPr vert="horz" wrap="square" lIns="0" tIns="0" rIns="0" bIns="0" rtlCol="0">
            <a:spAutoFit/>
          </a:bodyPr>
          <a:lstStyle/>
          <a:p>
            <a:r>
              <a:rPr lang="id-ID" dirty="0"/>
              <a:t>SIF20234</a:t>
            </a:r>
          </a:p>
        </p:txBody>
      </p:sp>
      <p:sp>
        <p:nvSpPr>
          <p:cNvPr id="14" name="object 11">
            <a:extLst>
              <a:ext uri="{FF2B5EF4-FFF2-40B4-BE49-F238E27FC236}">
                <a16:creationId xmlns:a16="http://schemas.microsoft.com/office/drawing/2014/main" id="{8293EA4B-CAAA-4BE6-A078-F590FFDA1EE2}"/>
              </a:ext>
            </a:extLst>
          </p:cNvPr>
          <p:cNvSpPr txBox="1"/>
          <p:nvPr/>
        </p:nvSpPr>
        <p:spPr>
          <a:xfrm>
            <a:off x="4626609" y="6400126"/>
            <a:ext cx="1565275" cy="196215"/>
          </a:xfrm>
          <a:prstGeom prst="rect">
            <a:avLst/>
          </a:prstGeom>
        </p:spPr>
        <p:txBody>
          <a:bodyPr vert="horz" wrap="square" lIns="0" tIns="0" rIns="0" bIns="0" rtlCol="0">
            <a:spAutoFit/>
          </a:bodyPr>
          <a:lstStyle/>
          <a:p>
            <a:pPr marL="12700">
              <a:lnSpc>
                <a:spcPts val="1430"/>
              </a:lnSpc>
            </a:pPr>
            <a:r>
              <a:rPr sz="1200" dirty="0">
                <a:latin typeface="Arial"/>
                <a:cs typeface="Arial"/>
              </a:rPr>
              <a:t>Pengantar</a:t>
            </a:r>
            <a:r>
              <a:rPr sz="1200" spc="-85" dirty="0">
                <a:latin typeface="Arial"/>
                <a:cs typeface="Arial"/>
              </a:rPr>
              <a:t> </a:t>
            </a:r>
            <a:r>
              <a:rPr sz="1200" spc="-5" dirty="0">
                <a:latin typeface="Arial"/>
                <a:cs typeface="Arial"/>
              </a:rPr>
              <a:t>Manajemen</a:t>
            </a:r>
            <a:endParaRPr sz="1200">
              <a:latin typeface="Arial"/>
              <a:cs typeface="Arial"/>
            </a:endParaRPr>
          </a:p>
        </p:txBody>
      </p:sp>
      <p:sp>
        <p:nvSpPr>
          <p:cNvPr id="15" name="object 12">
            <a:extLst>
              <a:ext uri="{FF2B5EF4-FFF2-40B4-BE49-F238E27FC236}">
                <a16:creationId xmlns:a16="http://schemas.microsoft.com/office/drawing/2014/main" id="{80F5F0EF-8B9C-4807-881E-1DC5CB25DA9C}"/>
              </a:ext>
            </a:extLst>
          </p:cNvPr>
          <p:cNvSpPr txBox="1"/>
          <p:nvPr/>
        </p:nvSpPr>
        <p:spPr>
          <a:xfrm>
            <a:off x="7913369" y="6407413"/>
            <a:ext cx="694055" cy="196215"/>
          </a:xfrm>
          <a:prstGeom prst="rect">
            <a:avLst/>
          </a:prstGeom>
        </p:spPr>
        <p:txBody>
          <a:bodyPr vert="horz" wrap="square" lIns="0" tIns="0" rIns="0" bIns="0" rtlCol="0">
            <a:spAutoFit/>
          </a:bodyPr>
          <a:lstStyle/>
          <a:p>
            <a:pPr marL="12700">
              <a:lnSpc>
                <a:spcPts val="1425"/>
              </a:lnSpc>
            </a:pPr>
            <a:r>
              <a:rPr sz="1200" spc="-5" dirty="0">
                <a:latin typeface="Arial"/>
                <a:cs typeface="Arial"/>
              </a:rPr>
              <a:t>Revisi:</a:t>
            </a:r>
            <a:r>
              <a:rPr sz="1200" spc="-55" dirty="0">
                <a:latin typeface="Arial"/>
                <a:cs typeface="Arial"/>
              </a:rPr>
              <a:t> </a:t>
            </a:r>
            <a:r>
              <a:rPr sz="1200" spc="-5" dirty="0">
                <a:latin typeface="Arial"/>
                <a:cs typeface="Arial"/>
              </a:rPr>
              <a:t>00</a:t>
            </a:r>
            <a:endParaRPr sz="1200">
              <a:latin typeface="Arial"/>
              <a:cs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Extract 3">
            <a:extLst>
              <a:ext uri="{FF2B5EF4-FFF2-40B4-BE49-F238E27FC236}">
                <a16:creationId xmlns:a16="http://schemas.microsoft.com/office/drawing/2014/main" id="{C7EC749F-169E-4488-A816-1F7B754FA8D9}"/>
              </a:ext>
            </a:extLst>
          </p:cNvPr>
          <p:cNvSpPr/>
          <p:nvPr/>
        </p:nvSpPr>
        <p:spPr>
          <a:xfrm>
            <a:off x="142844" y="2786058"/>
            <a:ext cx="3571900" cy="3071834"/>
          </a:xfrm>
          <a:prstGeom prst="flowChartExtra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id-ID" dirty="0">
                <a:latin typeface="Arial" panose="020B0604020202020204" pitchFamily="34" charset="0"/>
                <a:cs typeface="Arial" panose="020B0604020202020204" pitchFamily="34" charset="0"/>
              </a:rPr>
              <a:t>Mendefenisikan manajemen hijau</a:t>
            </a:r>
          </a:p>
        </p:txBody>
      </p:sp>
      <p:sp>
        <p:nvSpPr>
          <p:cNvPr id="5" name="Flowchart: Merge 4">
            <a:extLst>
              <a:ext uri="{FF2B5EF4-FFF2-40B4-BE49-F238E27FC236}">
                <a16:creationId xmlns:a16="http://schemas.microsoft.com/office/drawing/2014/main" id="{9EB362C9-CAEC-462D-A4DE-282885A4B5E6}"/>
              </a:ext>
            </a:extLst>
          </p:cNvPr>
          <p:cNvSpPr/>
          <p:nvPr/>
        </p:nvSpPr>
        <p:spPr>
          <a:xfrm>
            <a:off x="2714612" y="2786058"/>
            <a:ext cx="3643338" cy="3071834"/>
          </a:xfrm>
          <a:prstGeom prst="flowChartMerge">
            <a:avLst/>
          </a:prstGeom>
        </p:spPr>
        <p:style>
          <a:lnRef idx="0">
            <a:schemeClr val="dk1"/>
          </a:lnRef>
          <a:fillRef idx="3">
            <a:schemeClr val="dk1"/>
          </a:fillRef>
          <a:effectRef idx="3">
            <a:schemeClr val="dk1"/>
          </a:effectRef>
          <a:fontRef idx="minor">
            <a:schemeClr val="lt1"/>
          </a:fontRef>
        </p:style>
        <p:txBody>
          <a:bodyPr rtlCol="0" anchor="ctr"/>
          <a:lstStyle/>
          <a:p>
            <a:pPr algn="ctr"/>
            <a:r>
              <a:rPr lang="id-ID" dirty="0">
                <a:latin typeface="Arial" panose="020B0604020202020204" pitchFamily="34" charset="0"/>
                <a:cs typeface="Arial" panose="020B0604020202020204" pitchFamily="34" charset="0"/>
              </a:rPr>
              <a:t>Menguraikan bagaimana perusahaan dapat menjadi hijau (go green)</a:t>
            </a:r>
          </a:p>
        </p:txBody>
      </p:sp>
      <p:sp>
        <p:nvSpPr>
          <p:cNvPr id="6" name="Flowchart: Extract 5">
            <a:extLst>
              <a:ext uri="{FF2B5EF4-FFF2-40B4-BE49-F238E27FC236}">
                <a16:creationId xmlns:a16="http://schemas.microsoft.com/office/drawing/2014/main" id="{BA3F4B34-EBEE-42CD-8F71-DE5CAF154607}"/>
              </a:ext>
            </a:extLst>
          </p:cNvPr>
          <p:cNvSpPr/>
          <p:nvPr/>
        </p:nvSpPr>
        <p:spPr>
          <a:xfrm>
            <a:off x="5429256" y="2643182"/>
            <a:ext cx="3500462" cy="3286148"/>
          </a:xfrm>
          <a:prstGeom prst="flowChartExtra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id-ID" dirty="0">
                <a:latin typeface="Arial" panose="020B0604020202020204" pitchFamily="34" charset="0"/>
                <a:cs typeface="Arial" panose="020B0604020202020204" pitchFamily="34" charset="0"/>
              </a:rPr>
              <a:t>Menjelaskan bagaimana tindakan manajemen hijau dapat di evaluasi</a:t>
            </a:r>
          </a:p>
        </p:txBody>
      </p:sp>
      <p:sp>
        <p:nvSpPr>
          <p:cNvPr id="7" name="Title 7">
            <a:extLst>
              <a:ext uri="{FF2B5EF4-FFF2-40B4-BE49-F238E27FC236}">
                <a16:creationId xmlns:a16="http://schemas.microsoft.com/office/drawing/2014/main" id="{AF1E0915-1782-4BB6-B5FC-E58A233582BE}"/>
              </a:ext>
            </a:extLst>
          </p:cNvPr>
          <p:cNvSpPr>
            <a:spLocks noGrp="1"/>
          </p:cNvSpPr>
          <p:nvPr>
            <p:ph type="title"/>
          </p:nvPr>
        </p:nvSpPr>
        <p:spPr>
          <a:xfrm>
            <a:off x="428596" y="642918"/>
            <a:ext cx="8215370" cy="652482"/>
          </a:xfrm>
          <a:solidFill>
            <a:srgbClr val="92D050"/>
          </a:solidFill>
        </p:spPr>
        <p:txBody>
          <a:bodyPr>
            <a:noAutofit/>
          </a:bodyPr>
          <a:lstStyle/>
          <a:p>
            <a:pPr algn="l"/>
            <a:r>
              <a:rPr lang="id-ID" sz="3200" b="0" dirty="0">
                <a:latin typeface="Arial" panose="020B0604020202020204" pitchFamily="34" charset="0"/>
                <a:ea typeface="AlleyOop" pitchFamily="2" charset="0"/>
                <a:cs typeface="Arial" panose="020B0604020202020204" pitchFamily="34" charset="0"/>
              </a:rPr>
              <a:t>Manajemen hijau</a:t>
            </a:r>
            <a:r>
              <a:rPr lang="en-US" sz="3200" b="0" dirty="0">
                <a:latin typeface="Arial" panose="020B0604020202020204" pitchFamily="34" charset="0"/>
                <a:ea typeface="AlleyOop" pitchFamily="2" charset="0"/>
                <a:cs typeface="Arial" panose="020B0604020202020204" pitchFamily="34" charset="0"/>
              </a:rPr>
              <a:t> </a:t>
            </a:r>
            <a:r>
              <a:rPr lang="id-ID" sz="3200" b="0" dirty="0">
                <a:latin typeface="Arial" panose="020B0604020202020204" pitchFamily="34" charset="0"/>
                <a:ea typeface="AlleyOop" pitchFamily="2" charset="0"/>
                <a:cs typeface="Arial" panose="020B0604020202020204" pitchFamily="34" charset="0"/>
              </a:rPr>
              <a:t>(</a:t>
            </a:r>
            <a:r>
              <a:rPr lang="id-ID" sz="3200" b="0" i="1" dirty="0">
                <a:latin typeface="Arial" panose="020B0604020202020204" pitchFamily="34" charset="0"/>
                <a:ea typeface="AlleyOop" pitchFamily="2" charset="0"/>
                <a:cs typeface="Arial" panose="020B0604020202020204" pitchFamily="34" charset="0"/>
              </a:rPr>
              <a:t>green</a:t>
            </a:r>
            <a:r>
              <a:rPr lang="en-US" sz="3200" b="0" i="1" dirty="0">
                <a:latin typeface="Arial" panose="020B0604020202020204" pitchFamily="34" charset="0"/>
                <a:ea typeface="AlleyOop" pitchFamily="2" charset="0"/>
                <a:cs typeface="Arial" panose="020B0604020202020204" pitchFamily="34" charset="0"/>
              </a:rPr>
              <a:t> </a:t>
            </a:r>
            <a:r>
              <a:rPr lang="id-ID" sz="3200" b="0" i="1" dirty="0">
                <a:latin typeface="Arial" panose="020B0604020202020204" pitchFamily="34" charset="0"/>
                <a:ea typeface="AlleyOop" pitchFamily="2" charset="0"/>
                <a:cs typeface="Arial" panose="020B0604020202020204" pitchFamily="34" charset="0"/>
              </a:rPr>
              <a:t>manajement</a:t>
            </a:r>
            <a:r>
              <a:rPr lang="id-ID" sz="3200" b="0" dirty="0">
                <a:latin typeface="Arial" panose="020B0604020202020204" pitchFamily="34" charset="0"/>
                <a:ea typeface="AlleyOop" pitchFamily="2" charset="0"/>
                <a:cs typeface="Arial" panose="020B0604020202020204" pitchFamily="34" charset="0"/>
              </a:rPr>
              <a:t>)</a:t>
            </a:r>
          </a:p>
        </p:txBody>
      </p:sp>
    </p:spTree>
    <p:extLst>
      <p:ext uri="{BB962C8B-B14F-4D97-AF65-F5344CB8AC3E}">
        <p14:creationId xmlns:p14="http://schemas.microsoft.com/office/powerpoint/2010/main" val="1427913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bg/>
                                          </p:spTgt>
                                        </p:tgtEl>
                                        <p:attrNameLst>
                                          <p:attrName>style.visibility</p:attrName>
                                        </p:attrNameLst>
                                      </p:cBhvr>
                                      <p:to>
                                        <p:strVal val="visible"/>
                                      </p:to>
                                    </p:set>
                                    <p:anim calcmode="lin" valueType="num">
                                      <p:cBhvr additive="base">
                                        <p:cTn id="13" dur="500" fill="hold"/>
                                        <p:tgtEl>
                                          <p:spTgt spid="4">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4">
                                            <p:bg/>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 calcmode="lin" valueType="num">
                                      <p:cBhvr additive="base">
                                        <p:cTn id="1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
                                            <p:bg/>
                                          </p:spTgt>
                                        </p:tgtEl>
                                        <p:attrNameLst>
                                          <p:attrName>style.visibility</p:attrName>
                                        </p:attrNameLst>
                                      </p:cBhvr>
                                      <p:to>
                                        <p:strVal val="visible"/>
                                      </p:to>
                                    </p:set>
                                    <p:anim calcmode="lin" valueType="num">
                                      <p:cBhvr additive="base">
                                        <p:cTn id="23" dur="500" fill="hold"/>
                                        <p:tgtEl>
                                          <p:spTgt spid="5">
                                            <p:bg/>
                                          </p:spTgt>
                                        </p:tgtEl>
                                        <p:attrNameLst>
                                          <p:attrName>ppt_x</p:attrName>
                                        </p:attrNameLst>
                                      </p:cBhvr>
                                      <p:tavLst>
                                        <p:tav tm="0">
                                          <p:val>
                                            <p:strVal val="#ppt_x"/>
                                          </p:val>
                                        </p:tav>
                                        <p:tav tm="100000">
                                          <p:val>
                                            <p:strVal val="#ppt_x"/>
                                          </p:val>
                                        </p:tav>
                                      </p:tavLst>
                                    </p:anim>
                                    <p:anim calcmode="lin" valueType="num">
                                      <p:cBhvr additive="base">
                                        <p:cTn id="24" dur="500" fill="hold"/>
                                        <p:tgtEl>
                                          <p:spTgt spid="5">
                                            <p:bg/>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5">
                                            <p:txEl>
                                              <p:pRg st="0" end="0"/>
                                            </p:txEl>
                                          </p:spTgt>
                                        </p:tgtEl>
                                        <p:attrNameLst>
                                          <p:attrName>style.visibility</p:attrName>
                                        </p:attrNameLst>
                                      </p:cBhvr>
                                      <p:to>
                                        <p:strVal val="visible"/>
                                      </p:to>
                                    </p:set>
                                    <p:anim calcmode="lin" valueType="num">
                                      <p:cBhvr additive="base">
                                        <p:cTn id="2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6">
                                            <p:bg/>
                                          </p:spTgt>
                                        </p:tgtEl>
                                        <p:attrNameLst>
                                          <p:attrName>style.visibility</p:attrName>
                                        </p:attrNameLst>
                                      </p:cBhvr>
                                      <p:to>
                                        <p:strVal val="visible"/>
                                      </p:to>
                                    </p:set>
                                    <p:anim calcmode="lin" valueType="num">
                                      <p:cBhvr additive="base">
                                        <p:cTn id="33" dur="500" fill="hold"/>
                                        <p:tgtEl>
                                          <p:spTgt spid="6">
                                            <p:bg/>
                                          </p:spTgt>
                                        </p:tgtEl>
                                        <p:attrNameLst>
                                          <p:attrName>ppt_x</p:attrName>
                                        </p:attrNameLst>
                                      </p:cBhvr>
                                      <p:tavLst>
                                        <p:tav tm="0">
                                          <p:val>
                                            <p:strVal val="#ppt_x"/>
                                          </p:val>
                                        </p:tav>
                                        <p:tav tm="100000">
                                          <p:val>
                                            <p:strVal val="#ppt_x"/>
                                          </p:val>
                                        </p:tav>
                                      </p:tavLst>
                                    </p:anim>
                                    <p:anim calcmode="lin" valueType="num">
                                      <p:cBhvr additive="base">
                                        <p:cTn id="34" dur="500" fill="hold"/>
                                        <p:tgtEl>
                                          <p:spTgt spid="6">
                                            <p:bg/>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6">
                                            <p:txEl>
                                              <p:pRg st="0" end="0"/>
                                            </p:txEl>
                                          </p:spTgt>
                                        </p:tgtEl>
                                        <p:attrNameLst>
                                          <p:attrName>style.visibility</p:attrName>
                                        </p:attrNameLst>
                                      </p:cBhvr>
                                      <p:to>
                                        <p:strVal val="visible"/>
                                      </p:to>
                                    </p:set>
                                    <p:anim calcmode="lin" valueType="num">
                                      <p:cBhvr additive="base">
                                        <p:cTn id="3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animBg="1"/>
      <p:bldP spid="5" grpId="0" build="allAtOnce" animBg="1"/>
      <p:bldP spid="6" grpId="0" build="allAtOnce" animBg="1"/>
      <p:bldP spid="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122</TotalTime>
  <Words>529</Words>
  <Application>Microsoft Office PowerPoint</Application>
  <PresentationFormat>On-screen Show (4:3)</PresentationFormat>
  <Paragraphs>158</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Adobe Garamond Pro</vt:lpstr>
      <vt:lpstr>Andalus</vt:lpstr>
      <vt:lpstr>Arial</vt:lpstr>
      <vt:lpstr>Calibri</vt:lpstr>
      <vt:lpstr>Cambria</vt:lpstr>
      <vt:lpstr>Times New Roman</vt:lpstr>
      <vt:lpstr>Office Theme</vt:lpstr>
      <vt:lpstr>Tanggung Jawab Sosial dan Etika  Manajerial</vt:lpstr>
      <vt:lpstr>Tanggung Jawab Sosial  VS Responsivitas</vt:lpstr>
      <vt:lpstr>PowerPoint Presentation</vt:lpstr>
      <vt:lpstr>PowerPoint Presentation</vt:lpstr>
      <vt:lpstr>PowerPoint Presentation</vt:lpstr>
      <vt:lpstr>Argumen dalam Tanggung Jawab  Sosial</vt:lpstr>
      <vt:lpstr>Argumen dalam Tanggung Jawab  Sosial</vt:lpstr>
      <vt:lpstr>Faktor Penentu Tindakan</vt:lpstr>
      <vt:lpstr>Manajemen hijau (green manajement)</vt:lpstr>
      <vt:lpstr>PowerPoint Presentation</vt:lpstr>
      <vt:lpstr>PowerPoint Presentation</vt:lpstr>
      <vt:lpstr>PowerPoint Presentation</vt:lpstr>
      <vt:lpstr>Tingkatan Perkembangan Moral</vt:lpstr>
      <vt:lpstr>Identifikasi Masalah</vt:lpstr>
      <vt:lpstr>Kode Etik</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user</cp:lastModifiedBy>
  <cp:revision>10</cp:revision>
  <dcterms:created xsi:type="dcterms:W3CDTF">2021-04-20T11:48:24Z</dcterms:created>
  <dcterms:modified xsi:type="dcterms:W3CDTF">2021-04-21T03:12:43Z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2020-04-19T00:00:00Z</vt:filetime>
  </property>
  <property fmtid="{D5CDD505-2E9C-101B-9397-08002B2CF9AE}" pid="3" name="Creator">
    <vt:lpwstr>Microsoft® PowerPoint® for Office 365</vt:lpwstr>
  </property>
  <property fmtid="{D5CDD505-2E9C-101B-9397-08002B2CF9AE}" pid="4" name="LastSaved">
    <vt:filetime>2021-04-20T00:00:00Z</vt:filetime>
  </property>
</Properties>
</file>