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AFF8B58-84BD-F77A-D58D-B6C69CEF8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3371" y="859971"/>
            <a:ext cx="8587242" cy="94705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Guest Relation Officer</a:t>
            </a:r>
            <a:endParaRPr lang="id-ID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7463D73E-9638-4CF2-1695-9A07F2A74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1981199"/>
            <a:ext cx="8218715" cy="3657601"/>
          </a:xfrm>
        </p:spPr>
        <p:txBody>
          <a:bodyPr/>
          <a:lstStyle/>
          <a:p>
            <a:r>
              <a:rPr lang="id-ID" dirty="0" err="1">
                <a:solidFill>
                  <a:schemeClr val="bg1"/>
                </a:solidFill>
              </a:rPr>
              <a:t>Guest</a:t>
            </a:r>
            <a:r>
              <a:rPr lang="id-ID" dirty="0">
                <a:solidFill>
                  <a:schemeClr val="bg1"/>
                </a:solidFill>
              </a:rPr>
              <a:t> </a:t>
            </a:r>
            <a:r>
              <a:rPr lang="id-ID" dirty="0" err="1">
                <a:solidFill>
                  <a:schemeClr val="bg1"/>
                </a:solidFill>
              </a:rPr>
              <a:t>Relation</a:t>
            </a:r>
            <a:r>
              <a:rPr lang="id-ID" dirty="0">
                <a:solidFill>
                  <a:schemeClr val="bg1"/>
                </a:solidFill>
              </a:rPr>
              <a:t> </a:t>
            </a:r>
            <a:r>
              <a:rPr lang="id-ID" dirty="0" err="1">
                <a:solidFill>
                  <a:schemeClr val="bg1"/>
                </a:solidFill>
              </a:rPr>
              <a:t>Officer</a:t>
            </a:r>
            <a:r>
              <a:rPr lang="id-ID" dirty="0">
                <a:solidFill>
                  <a:schemeClr val="bg1"/>
                </a:solidFill>
              </a:rPr>
              <a:t> (GRO) adalah posisi penting dalam industri perhotelan yang bertanggung jawab untuk memastikan kepuasan tamu dan memberikan layanan yang luar biasa. Berikut adalah beberapa tugas dan tanggung jawab utama seorang GRO: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id-ID" dirty="0">
                <a:solidFill>
                  <a:schemeClr val="bg1"/>
                </a:solidFill>
              </a:rPr>
              <a:t>Tugas dan Tanggung Jawab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id-ID" b="1" u="sng" dirty="0">
                <a:solidFill>
                  <a:schemeClr val="bg1"/>
                </a:solidFill>
              </a:rPr>
              <a:t>Sambutan Tamu</a:t>
            </a:r>
            <a:r>
              <a:rPr lang="id-ID" u="sng" dirty="0">
                <a:solidFill>
                  <a:schemeClr val="bg1"/>
                </a:solidFill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bg1"/>
                </a:solidFill>
              </a:rPr>
              <a:t>Menyambut tamu dengan ramah saat </a:t>
            </a:r>
            <a:r>
              <a:rPr lang="id-ID" dirty="0" err="1">
                <a:solidFill>
                  <a:schemeClr val="bg1"/>
                </a:solidFill>
              </a:rPr>
              <a:t>check</a:t>
            </a:r>
            <a:r>
              <a:rPr lang="id-ID" dirty="0">
                <a:solidFill>
                  <a:schemeClr val="bg1"/>
                </a:solidFill>
              </a:rPr>
              <a:t>-in dan </a:t>
            </a:r>
            <a:r>
              <a:rPr lang="id-ID" dirty="0" err="1">
                <a:solidFill>
                  <a:schemeClr val="bg1"/>
                </a:solidFill>
              </a:rPr>
              <a:t>check-out</a:t>
            </a:r>
            <a:r>
              <a:rPr lang="id-ID" dirty="0">
                <a:solidFill>
                  <a:schemeClr val="bg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bg1"/>
                </a:solidFill>
              </a:rPr>
              <a:t>Memberikan informasi yang jelas tentang hotel dan fasilitas yang tersedia.</a:t>
            </a:r>
          </a:p>
          <a:p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741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22F5FE3-6985-AC26-E9A6-D359E038C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endParaRPr lang="id-ID">
              <a:solidFill>
                <a:srgbClr val="EBEBEB"/>
              </a:solidFill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0AB989F-5C67-65D1-BC4A-6F01FE0E8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6397313" cy="4167414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highlight>
                  <a:srgbClr val="FFFF00"/>
                </a:highlight>
              </a:rPr>
              <a:t>2. </a:t>
            </a:r>
            <a:r>
              <a:rPr lang="id-ID" sz="2000" b="1" dirty="0">
                <a:highlight>
                  <a:srgbClr val="FFFF00"/>
                </a:highlight>
              </a:rPr>
              <a:t>Menangani Permintaan Khusus</a:t>
            </a:r>
            <a:r>
              <a:rPr lang="id-ID" sz="2000" dirty="0">
                <a:highlight>
                  <a:srgbClr val="FFFF00"/>
                </a:highlight>
              </a:rPr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000" dirty="0"/>
              <a:t>Mencatat dan memenuhi permintaan khusus dari tamu, seperti kebutuhan diet atau preferensi kamar.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3. </a:t>
            </a:r>
            <a:r>
              <a:rPr lang="id-ID" sz="2000" b="1" dirty="0"/>
              <a:t>Mengelola Umpan Balik</a:t>
            </a:r>
            <a:r>
              <a:rPr lang="id-ID" sz="2000" dirty="0"/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000" dirty="0"/>
              <a:t>Menerima umpan balik dari tamu, baik positif maupun negatif.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000" dirty="0"/>
              <a:t>Menyelesaikan keluhan atau masalah dengan cepat dan efektif.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/>
              <a:t>4. </a:t>
            </a:r>
            <a:r>
              <a:rPr lang="id-ID" sz="2000" b="1" dirty="0"/>
              <a:t>Membangun Hubungan</a:t>
            </a:r>
            <a:r>
              <a:rPr lang="id-ID" sz="2000" dirty="0"/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000" dirty="0"/>
              <a:t>Membangun hubungan baik dengan tamu untuk meningkatkan loyalitas.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2000" dirty="0"/>
              <a:t>Mengingat preferensi tamu yang sering menginap.</a:t>
            </a: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endParaRPr lang="id-ID" sz="15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5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sz="15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sz="1500" dirty="0"/>
          </a:p>
          <a:p>
            <a:pPr>
              <a:lnSpc>
                <a:spcPct val="90000"/>
              </a:lnSpc>
            </a:pPr>
            <a:endParaRPr lang="id-ID" sz="1500" dirty="0"/>
          </a:p>
        </p:txBody>
      </p:sp>
      <p:pic>
        <p:nvPicPr>
          <p:cNvPr id="1027" name="Picture 3" descr="Memahami Arti Penting Hubungan Tamu: Membangun Loyalitas dan Reputasi Hotel">
            <a:extLst>
              <a:ext uri="{FF2B5EF4-FFF2-40B4-BE49-F238E27FC236}">
                <a16:creationId xmlns:a16="http://schemas.microsoft.com/office/drawing/2014/main" id="{031ED540-3E0C-7CEB-6962-F54D81F37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1" y="2775856"/>
            <a:ext cx="3768658" cy="3416299"/>
          </a:xfrm>
          <a:prstGeom prst="roundRect">
            <a:avLst>
              <a:gd name="adj" fmla="val 3751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986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F70C2B8F-6B1B-46D5-86E6-40F36C695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057" name="Freeform 5">
            <a:extLst>
              <a:ext uri="{FF2B5EF4-FFF2-40B4-BE49-F238E27FC236}">
                <a16:creationId xmlns:a16="http://schemas.microsoft.com/office/drawing/2014/main" id="{DB521824-592C-476A-AB0A-CA0C6D1F3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469835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A2749EFA-8EE4-4EB8-9424-8E593B932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950898" y="638067"/>
            <a:ext cx="6053670" cy="5581866"/>
          </a:xfrm>
          <a:custGeom>
            <a:avLst/>
            <a:gdLst>
              <a:gd name="connsiteX0" fmla="*/ 6053670 w 6053670"/>
              <a:gd name="connsiteY0" fmla="*/ 1098 h 5581866"/>
              <a:gd name="connsiteX1" fmla="*/ 6053670 w 6053670"/>
              <a:gd name="connsiteY1" fmla="*/ 514028 h 5581866"/>
              <a:gd name="connsiteX2" fmla="*/ 6053670 w 6053670"/>
              <a:gd name="connsiteY2" fmla="*/ 1254558 h 5581866"/>
              <a:gd name="connsiteX3" fmla="*/ 6053670 w 6053670"/>
              <a:gd name="connsiteY3" fmla="*/ 5581866 h 5581866"/>
              <a:gd name="connsiteX4" fmla="*/ 0 w 6053670"/>
              <a:gd name="connsiteY4" fmla="*/ 5581866 h 5581866"/>
              <a:gd name="connsiteX5" fmla="*/ 0 w 6053670"/>
              <a:gd name="connsiteY5" fmla="*/ 1249853 h 5581866"/>
              <a:gd name="connsiteX6" fmla="*/ 0 w 6053670"/>
              <a:gd name="connsiteY6" fmla="*/ 514028 h 5581866"/>
              <a:gd name="connsiteX7" fmla="*/ 0 w 6053670"/>
              <a:gd name="connsiteY7" fmla="*/ 0 h 5581866"/>
              <a:gd name="connsiteX8" fmla="*/ 35717 w 6053670"/>
              <a:gd name="connsiteY8" fmla="*/ 5488 h 5581866"/>
              <a:gd name="connsiteX9" fmla="*/ 140445 w 6053670"/>
              <a:gd name="connsiteY9" fmla="*/ 21641 h 5581866"/>
              <a:gd name="connsiteX10" fmla="*/ 216722 w 6053670"/>
              <a:gd name="connsiteY10" fmla="*/ 32932 h 5581866"/>
              <a:gd name="connsiteX11" fmla="*/ 307527 w 6053670"/>
              <a:gd name="connsiteY11" fmla="*/ 44850 h 5581866"/>
              <a:gd name="connsiteX12" fmla="*/ 415282 w 6053670"/>
              <a:gd name="connsiteY12" fmla="*/ 59121 h 5581866"/>
              <a:gd name="connsiteX13" fmla="*/ 534539 w 6053670"/>
              <a:gd name="connsiteY13" fmla="*/ 74175 h 5581866"/>
              <a:gd name="connsiteX14" fmla="*/ 668931 w 6053670"/>
              <a:gd name="connsiteY14" fmla="*/ 90014 h 5581866"/>
              <a:gd name="connsiteX15" fmla="*/ 815430 w 6053670"/>
              <a:gd name="connsiteY15" fmla="*/ 106794 h 5581866"/>
              <a:gd name="connsiteX16" fmla="*/ 974641 w 6053670"/>
              <a:gd name="connsiteY16" fmla="*/ 123574 h 5581866"/>
              <a:gd name="connsiteX17" fmla="*/ 1144144 w 6053670"/>
              <a:gd name="connsiteY17" fmla="*/ 140667 h 5581866"/>
              <a:gd name="connsiteX18" fmla="*/ 1326965 w 6053670"/>
              <a:gd name="connsiteY18" fmla="*/ 156506 h 5581866"/>
              <a:gd name="connsiteX19" fmla="*/ 1518261 w 6053670"/>
              <a:gd name="connsiteY19" fmla="*/ 171717 h 5581866"/>
              <a:gd name="connsiteX20" fmla="*/ 1720453 w 6053670"/>
              <a:gd name="connsiteY20" fmla="*/ 185518 h 5581866"/>
              <a:gd name="connsiteX21" fmla="*/ 1931121 w 6053670"/>
              <a:gd name="connsiteY21" fmla="*/ 198690 h 5581866"/>
              <a:gd name="connsiteX22" fmla="*/ 2150869 w 6053670"/>
              <a:gd name="connsiteY22" fmla="*/ 211079 h 5581866"/>
              <a:gd name="connsiteX23" fmla="*/ 2263467 w 6053670"/>
              <a:gd name="connsiteY23" fmla="*/ 215470 h 5581866"/>
              <a:gd name="connsiteX24" fmla="*/ 2378487 w 6053670"/>
              <a:gd name="connsiteY24" fmla="*/ 220332 h 5581866"/>
              <a:gd name="connsiteX25" fmla="*/ 2495323 w 6053670"/>
              <a:gd name="connsiteY25" fmla="*/ 224879 h 5581866"/>
              <a:gd name="connsiteX26" fmla="*/ 2612764 w 6053670"/>
              <a:gd name="connsiteY26" fmla="*/ 227859 h 5581866"/>
              <a:gd name="connsiteX27" fmla="*/ 2732627 w 6053670"/>
              <a:gd name="connsiteY27" fmla="*/ 230525 h 5581866"/>
              <a:gd name="connsiteX28" fmla="*/ 2853700 w 6053670"/>
              <a:gd name="connsiteY28" fmla="*/ 233348 h 5581866"/>
              <a:gd name="connsiteX29" fmla="*/ 2977195 w 6053670"/>
              <a:gd name="connsiteY29" fmla="*/ 235229 h 5581866"/>
              <a:gd name="connsiteX30" fmla="*/ 3101900 w 6053670"/>
              <a:gd name="connsiteY30" fmla="*/ 235229 h 5581866"/>
              <a:gd name="connsiteX31" fmla="*/ 3227817 w 6053670"/>
              <a:gd name="connsiteY31" fmla="*/ 236170 h 5581866"/>
              <a:gd name="connsiteX32" fmla="*/ 3354944 w 6053670"/>
              <a:gd name="connsiteY32" fmla="*/ 235229 h 5581866"/>
              <a:gd name="connsiteX33" fmla="*/ 3483887 w 6053670"/>
              <a:gd name="connsiteY33" fmla="*/ 233348 h 5581866"/>
              <a:gd name="connsiteX34" fmla="*/ 3612830 w 6053670"/>
              <a:gd name="connsiteY34" fmla="*/ 231623 h 5581866"/>
              <a:gd name="connsiteX35" fmla="*/ 3743589 w 6053670"/>
              <a:gd name="connsiteY35" fmla="*/ 227859 h 5581866"/>
              <a:gd name="connsiteX36" fmla="*/ 3875559 w 6053670"/>
              <a:gd name="connsiteY36" fmla="*/ 223938 h 5581866"/>
              <a:gd name="connsiteX37" fmla="*/ 4007529 w 6053670"/>
              <a:gd name="connsiteY37" fmla="*/ 219391 h 5581866"/>
              <a:gd name="connsiteX38" fmla="*/ 4140710 w 6053670"/>
              <a:gd name="connsiteY38" fmla="*/ 212961 h 5581866"/>
              <a:gd name="connsiteX39" fmla="*/ 4275102 w 6053670"/>
              <a:gd name="connsiteY39" fmla="*/ 205277 h 5581866"/>
              <a:gd name="connsiteX40" fmla="*/ 4410098 w 6053670"/>
              <a:gd name="connsiteY40" fmla="*/ 197907 h 5581866"/>
              <a:gd name="connsiteX41" fmla="*/ 4545096 w 6053670"/>
              <a:gd name="connsiteY41" fmla="*/ 188498 h 5581866"/>
              <a:gd name="connsiteX42" fmla="*/ 4681909 w 6053670"/>
              <a:gd name="connsiteY42" fmla="*/ 177207 h 5581866"/>
              <a:gd name="connsiteX43" fmla="*/ 4816905 w 6053670"/>
              <a:gd name="connsiteY43" fmla="*/ 165916 h 5581866"/>
              <a:gd name="connsiteX44" fmla="*/ 4954323 w 6053670"/>
              <a:gd name="connsiteY44" fmla="*/ 152899 h 5581866"/>
              <a:gd name="connsiteX45" fmla="*/ 5092347 w 6053670"/>
              <a:gd name="connsiteY45" fmla="*/ 138629 h 5581866"/>
              <a:gd name="connsiteX46" fmla="*/ 5228555 w 6053670"/>
              <a:gd name="connsiteY46" fmla="*/ 123574 h 5581866"/>
              <a:gd name="connsiteX47" fmla="*/ 5366578 w 6053670"/>
              <a:gd name="connsiteY47" fmla="*/ 106010 h 5581866"/>
              <a:gd name="connsiteX48" fmla="*/ 5503997 w 6053670"/>
              <a:gd name="connsiteY48" fmla="*/ 87192 h 5581866"/>
              <a:gd name="connsiteX49" fmla="*/ 5642020 w 6053670"/>
              <a:gd name="connsiteY49" fmla="*/ 68530 h 5581866"/>
              <a:gd name="connsiteX50" fmla="*/ 5779438 w 6053670"/>
              <a:gd name="connsiteY50" fmla="*/ 46733 h 5581866"/>
              <a:gd name="connsiteX51" fmla="*/ 5916251 w 6053670"/>
              <a:gd name="connsiteY51" fmla="*/ 24464 h 5581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5581866">
                <a:moveTo>
                  <a:pt x="6053670" y="1098"/>
                </a:moveTo>
                <a:lnTo>
                  <a:pt x="6053670" y="514028"/>
                </a:lnTo>
                <a:lnTo>
                  <a:pt x="6053670" y="1254558"/>
                </a:lnTo>
                <a:lnTo>
                  <a:pt x="6053670" y="5581866"/>
                </a:lnTo>
                <a:lnTo>
                  <a:pt x="0" y="5581866"/>
                </a:lnTo>
                <a:lnTo>
                  <a:pt x="0" y="1249853"/>
                </a:lnTo>
                <a:lnTo>
                  <a:pt x="0" y="514028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061" name="Freeform 5">
            <a:extLst>
              <a:ext uri="{FF2B5EF4-FFF2-40B4-BE49-F238E27FC236}">
                <a16:creationId xmlns:a16="http://schemas.microsoft.com/office/drawing/2014/main" id="{B5C860C9-D4F9-4350-80DA-0D1CD36C7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0020E549-BAAC-1E49-4507-6E2868FF9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>
            <a:normAutofit/>
          </a:bodyPr>
          <a:lstStyle/>
          <a:p>
            <a:endParaRPr lang="id-ID">
              <a:solidFill>
                <a:srgbClr val="EBEBEB"/>
              </a:solidFill>
            </a:endParaRPr>
          </a:p>
        </p:txBody>
      </p:sp>
      <p:pic>
        <p:nvPicPr>
          <p:cNvPr id="2050" name="Picture 2" descr="Ingin Menjalin Hubungan Baik dengan Pelanggan? Simak Langkah Berikut Ini">
            <a:extLst>
              <a:ext uri="{FF2B5EF4-FFF2-40B4-BE49-F238E27FC236}">
                <a16:creationId xmlns:a16="http://schemas.microsoft.com/office/drawing/2014/main" id="{6FAF914A-C40B-20C4-A16E-F9DCA6EB1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4836" y="1831148"/>
            <a:ext cx="4828707" cy="321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3" name="Rectangle 2062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18D247A-CDD1-9CE5-854D-072A680F5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5132439" cy="381174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b="1" dirty="0">
                <a:solidFill>
                  <a:srgbClr val="FFFFFF"/>
                </a:solidFill>
              </a:rPr>
              <a:t>5. </a:t>
            </a:r>
            <a:r>
              <a:rPr lang="id-ID" sz="1700" b="1" dirty="0">
                <a:solidFill>
                  <a:srgbClr val="FFFFFF"/>
                </a:solidFill>
              </a:rPr>
              <a:t>Bekerja Sama dengan Staf Lain</a:t>
            </a:r>
            <a:r>
              <a:rPr lang="id-ID" sz="1700" dirty="0">
                <a:solidFill>
                  <a:srgbClr val="FFFFFF"/>
                </a:solidFill>
              </a:rPr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700" dirty="0">
                <a:solidFill>
                  <a:srgbClr val="FFFFFF"/>
                </a:solidFill>
              </a:rPr>
              <a:t>Berkoordinasi dengan departemen lain, seperti </a:t>
            </a:r>
            <a:r>
              <a:rPr lang="id-ID" sz="1700" dirty="0" err="1">
                <a:solidFill>
                  <a:srgbClr val="FFFFFF"/>
                </a:solidFill>
              </a:rPr>
              <a:t>housekeeping</a:t>
            </a:r>
            <a:r>
              <a:rPr lang="id-ID" sz="1700" dirty="0">
                <a:solidFill>
                  <a:srgbClr val="FFFFFF"/>
                </a:solidFill>
              </a:rPr>
              <a:t> dan layanan makanan, untuk memastikan pengalaman tamu yang mulus.</a:t>
            </a:r>
            <a:endParaRPr lang="en-US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dirty="0">
                <a:solidFill>
                  <a:srgbClr val="FFFFFF"/>
                </a:solidFill>
              </a:rPr>
              <a:t>6. </a:t>
            </a:r>
            <a:r>
              <a:rPr lang="id-ID" sz="1700" b="1" dirty="0">
                <a:solidFill>
                  <a:srgbClr val="FFFFFF"/>
                </a:solidFill>
              </a:rPr>
              <a:t>Mengorganisir Kegiatan dan Acara</a:t>
            </a:r>
            <a:r>
              <a:rPr lang="id-ID" sz="1700" dirty="0">
                <a:solidFill>
                  <a:srgbClr val="FFFFFF"/>
                </a:solidFill>
              </a:rPr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700" dirty="0">
                <a:solidFill>
                  <a:srgbClr val="FFFFFF"/>
                </a:solidFill>
              </a:rPr>
              <a:t>Membantu tamu dalam merencanakan acara atau kegiatan selama menginap.</a:t>
            </a:r>
            <a:endParaRPr lang="en-US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dirty="0">
                <a:solidFill>
                  <a:srgbClr val="FFFFFF"/>
                </a:solidFill>
              </a:rPr>
              <a:t>7. </a:t>
            </a:r>
            <a:r>
              <a:rPr lang="id-ID" sz="1700" b="1" dirty="0">
                <a:solidFill>
                  <a:srgbClr val="FFFFFF"/>
                </a:solidFill>
              </a:rPr>
              <a:t>Pelayanan Pasca Menginap</a:t>
            </a:r>
            <a:r>
              <a:rPr lang="id-ID" sz="1700" dirty="0">
                <a:solidFill>
                  <a:srgbClr val="FFFFFF"/>
                </a:solidFill>
              </a:rPr>
              <a:t>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sz="1700" dirty="0">
                <a:solidFill>
                  <a:srgbClr val="FFFFFF"/>
                </a:solidFill>
              </a:rPr>
              <a:t>Menghubungi tamu setelah mereka </a:t>
            </a:r>
            <a:r>
              <a:rPr lang="id-ID" sz="1700" dirty="0" err="1">
                <a:solidFill>
                  <a:srgbClr val="FFFFFF"/>
                </a:solidFill>
              </a:rPr>
              <a:t>check-out</a:t>
            </a:r>
            <a:r>
              <a:rPr lang="id-ID" sz="1700" dirty="0">
                <a:solidFill>
                  <a:srgbClr val="FFFFFF"/>
                </a:solidFill>
              </a:rPr>
              <a:t> untuk mendapatkan umpan balik dan menawarkan promosi untuk kunjungan berikutnya.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id-ID" sz="1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843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D3D11D0-E5B9-0BA5-6C07-58878E66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1306924-8B0E-D83F-D9FB-AB0742A9A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066801"/>
            <a:ext cx="8761413" cy="5464628"/>
          </a:xfrm>
        </p:spPr>
        <p:txBody>
          <a:bodyPr>
            <a:normAutofit/>
          </a:bodyPr>
          <a:lstStyle/>
          <a:p>
            <a:r>
              <a:rPr lang="id-ID" b="1" dirty="0">
                <a:highlight>
                  <a:srgbClr val="FFFF00"/>
                </a:highlight>
              </a:rPr>
              <a:t>Keterampilan yang Diperlukan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>
                <a:highlight>
                  <a:srgbClr val="FFFF00"/>
                </a:highlight>
              </a:rPr>
              <a:t>Kemampuan Komunikasi</a:t>
            </a:r>
            <a:r>
              <a:rPr lang="id-ID" dirty="0">
                <a:highlight>
                  <a:srgbClr val="FFFF00"/>
                </a:highlight>
              </a:rPr>
              <a:t>: Harus bisa berkomunikasi dengan baik secara lisan dan tulisan.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Keterampilan </a:t>
            </a:r>
            <a:r>
              <a:rPr lang="id-ID" b="1" dirty="0" err="1"/>
              <a:t>Interpersonal</a:t>
            </a:r>
            <a:r>
              <a:rPr lang="id-ID" dirty="0"/>
              <a:t>: Mampu membangun hubungan yang baik dengan tamu dan tim.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Kemampuan Memecahkan Masalah</a:t>
            </a:r>
            <a:r>
              <a:rPr lang="id-ID" dirty="0"/>
              <a:t>: Dapat menangani situasi yang sulit dengan tenang.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Fleksibilitas</a:t>
            </a:r>
            <a:r>
              <a:rPr lang="id-ID" dirty="0"/>
              <a:t>: Bersedia bekerja dalam jam yang bervariasi dan menghadapi tantangan yang tak terduga.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Pengetahuan tentang Hotel</a:t>
            </a:r>
            <a:r>
              <a:rPr lang="id-ID" dirty="0"/>
              <a:t>: Memahami semua aspek hotel dan layanan yang ditawarkan.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id-ID" b="1" dirty="0">
                <a:highlight>
                  <a:srgbClr val="FFFF00"/>
                </a:highlight>
              </a:rPr>
              <a:t>Kesimpulan</a:t>
            </a:r>
          </a:p>
          <a:p>
            <a:r>
              <a:rPr lang="id-ID" dirty="0"/>
              <a:t>Sebagai </a:t>
            </a:r>
            <a:r>
              <a:rPr lang="id-ID" dirty="0" err="1"/>
              <a:t>Guest</a:t>
            </a:r>
            <a:r>
              <a:rPr lang="id-ID" dirty="0"/>
              <a:t> </a:t>
            </a:r>
            <a:r>
              <a:rPr lang="id-ID" dirty="0" err="1"/>
              <a:t>Relation</a:t>
            </a:r>
            <a:r>
              <a:rPr lang="id-ID" dirty="0"/>
              <a:t> </a:t>
            </a:r>
            <a:r>
              <a:rPr lang="id-ID" dirty="0" err="1"/>
              <a:t>Officer</a:t>
            </a:r>
            <a:r>
              <a:rPr lang="id-ID" dirty="0"/>
              <a:t>, peran ini sangat vital dalam menciptakan pengalaman tamu yang positif dan meningkatkan reputasi hotel.</a:t>
            </a:r>
          </a:p>
          <a:p>
            <a:pPr>
              <a:buFont typeface="Arial" panose="020B0604020202020204" pitchFamily="34" charset="0"/>
              <a:buChar char="•"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4302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59A4A6F-A602-B409-5F99-381DF5310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1011"/>
            <a:ext cx="8761413" cy="706964"/>
          </a:xfrm>
        </p:spPr>
        <p:txBody>
          <a:bodyPr/>
          <a:lstStyle/>
          <a:p>
            <a:pPr algn="ctr"/>
            <a:r>
              <a:rPr lang="es-ES" dirty="0">
                <a:solidFill>
                  <a:schemeClr val="tx1"/>
                </a:solidFill>
                <a:highlight>
                  <a:srgbClr val="FFFF00"/>
                </a:highlight>
              </a:rPr>
              <a:t>Cara membangun hubungan dengan tamu</a:t>
            </a:r>
            <a:endParaRPr lang="id-ID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43BC27B-FFF7-24BA-8CE4-4754D469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257" y="1959429"/>
            <a:ext cx="8576356" cy="4724400"/>
          </a:xfrm>
        </p:spPr>
        <p:txBody>
          <a:bodyPr>
            <a:normAutofit/>
          </a:bodyPr>
          <a:lstStyle/>
          <a:p>
            <a:r>
              <a:rPr lang="id-ID" dirty="0">
                <a:highlight>
                  <a:srgbClr val="FFFF00"/>
                </a:highlight>
              </a:rPr>
              <a:t>Membangun hubungan yang baik dengan tamu sangat penting untuk menciptakan pengalaman positif dan loyalitas. Berikut adalah beberapa cara efektif untuk melakukannya:</a:t>
            </a:r>
          </a:p>
          <a:p>
            <a:r>
              <a:rPr lang="id-ID" b="1" dirty="0"/>
              <a:t>1. Sambutan Hangat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Sambut tamu dengan senyuman dan sapaan ramah. Pertama kali bertemu sangat menentukan kesan awal.</a:t>
            </a:r>
            <a:endParaRPr lang="en-US" dirty="0"/>
          </a:p>
          <a:p>
            <a:r>
              <a:rPr lang="id-ID" b="1" dirty="0"/>
              <a:t>2. Mendengarkan dengan Aktif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Luangkan waktu untuk mendengarkan kebutuhan dan keinginan tamu. Tanyakan pertanyaan terbuka untuk menunjukkan ketertarikan.</a:t>
            </a:r>
          </a:p>
          <a:p>
            <a:r>
              <a:rPr lang="id-ID" b="1" dirty="0"/>
              <a:t>3. Ingat Detail Penting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Catat preferensi tamu, seperti makanan favorit atau kebiasaan menginap. Mengingat detail kecil dapat membuat tamu merasa dihargai.</a:t>
            </a:r>
          </a:p>
          <a:p>
            <a:pPr>
              <a:buFont typeface="Arial" panose="020B0604020202020204" pitchFamily="34" charset="0"/>
              <a:buChar char="•"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63198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89EA2611-DCBA-4E97-A2B2-9A466E76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081" name="Freeform 5">
            <a:extLst>
              <a:ext uri="{FF2B5EF4-FFF2-40B4-BE49-F238E27FC236}">
                <a16:creationId xmlns:a16="http://schemas.microsoft.com/office/drawing/2014/main" id="{BBC615D1-6E12-40EF-915B-316CFDB55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3083" name="Freeform 5">
            <a:extLst>
              <a:ext uri="{FF2B5EF4-FFF2-40B4-BE49-F238E27FC236}">
                <a16:creationId xmlns:a16="http://schemas.microsoft.com/office/drawing/2014/main" id="{B9797D36-DE1E-47CD-881A-6C1F5828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7676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4A1137C1-AF7D-BD99-6428-456084614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6072776" cy="1622322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pic>
        <p:nvPicPr>
          <p:cNvPr id="3074" name="Picture 2" descr="7 Cara Menjalin Relasi yang Baik dengan Orang Lain | Entrepreneur Camp">
            <a:extLst>
              <a:ext uri="{FF2B5EF4-FFF2-40B4-BE49-F238E27FC236}">
                <a16:creationId xmlns:a16="http://schemas.microsoft.com/office/drawing/2014/main" id="{E8615940-D586-0202-3E70-A607274DD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4" r="27266" b="-1"/>
          <a:stretch/>
        </p:blipFill>
        <p:spPr bwMode="auto">
          <a:xfrm>
            <a:off x="6774511" y="480060"/>
            <a:ext cx="4929808" cy="5897880"/>
          </a:xfrm>
          <a:custGeom>
            <a:avLst/>
            <a:gdLst/>
            <a:ahLst/>
            <a:cxnLst/>
            <a:rect l="l" t="t" r="r" b="b"/>
            <a:pathLst>
              <a:path w="4929808" h="5897880">
                <a:moveTo>
                  <a:pt x="104535" y="0"/>
                </a:moveTo>
                <a:lnTo>
                  <a:pt x="2751151" y="0"/>
                </a:lnTo>
                <a:lnTo>
                  <a:pt x="4769032" y="0"/>
                </a:lnTo>
                <a:lnTo>
                  <a:pt x="4929808" y="0"/>
                </a:lnTo>
                <a:lnTo>
                  <a:pt x="4929808" y="5897880"/>
                </a:lnTo>
                <a:lnTo>
                  <a:pt x="4769032" y="5897880"/>
                </a:lnTo>
                <a:lnTo>
                  <a:pt x="2751151" y="5897880"/>
                </a:lnTo>
                <a:lnTo>
                  <a:pt x="0" y="5897880"/>
                </a:lnTo>
                <a:lnTo>
                  <a:pt x="0" y="5896985"/>
                </a:lnTo>
                <a:lnTo>
                  <a:pt x="103291" y="5896985"/>
                </a:lnTo>
                <a:lnTo>
                  <a:pt x="112340" y="5838313"/>
                </a:lnTo>
                <a:lnTo>
                  <a:pt x="123631" y="5762037"/>
                </a:lnTo>
                <a:lnTo>
                  <a:pt x="135550" y="5671232"/>
                </a:lnTo>
                <a:lnTo>
                  <a:pt x="149820" y="5563476"/>
                </a:lnTo>
                <a:lnTo>
                  <a:pt x="164875" y="5444219"/>
                </a:lnTo>
                <a:lnTo>
                  <a:pt x="180714" y="5309828"/>
                </a:lnTo>
                <a:lnTo>
                  <a:pt x="197494" y="5163329"/>
                </a:lnTo>
                <a:lnTo>
                  <a:pt x="214273" y="5004117"/>
                </a:lnTo>
                <a:lnTo>
                  <a:pt x="231367" y="4834615"/>
                </a:lnTo>
                <a:lnTo>
                  <a:pt x="247205" y="4651794"/>
                </a:lnTo>
                <a:lnTo>
                  <a:pt x="262417" y="4460498"/>
                </a:lnTo>
                <a:lnTo>
                  <a:pt x="276217" y="4258305"/>
                </a:lnTo>
                <a:lnTo>
                  <a:pt x="289390" y="4047637"/>
                </a:lnTo>
                <a:lnTo>
                  <a:pt x="301779" y="3827889"/>
                </a:lnTo>
                <a:lnTo>
                  <a:pt x="306170" y="3715291"/>
                </a:lnTo>
                <a:lnTo>
                  <a:pt x="311031" y="3600271"/>
                </a:lnTo>
                <a:lnTo>
                  <a:pt x="315579" y="3483435"/>
                </a:lnTo>
                <a:lnTo>
                  <a:pt x="318558" y="3365994"/>
                </a:lnTo>
                <a:lnTo>
                  <a:pt x="321224" y="3246131"/>
                </a:lnTo>
                <a:lnTo>
                  <a:pt x="324047" y="3125058"/>
                </a:lnTo>
                <a:lnTo>
                  <a:pt x="325929" y="3001563"/>
                </a:lnTo>
                <a:lnTo>
                  <a:pt x="325929" y="2876858"/>
                </a:lnTo>
                <a:lnTo>
                  <a:pt x="326870" y="2750941"/>
                </a:lnTo>
                <a:lnTo>
                  <a:pt x="325929" y="2623814"/>
                </a:lnTo>
                <a:lnTo>
                  <a:pt x="324047" y="2494871"/>
                </a:lnTo>
                <a:lnTo>
                  <a:pt x="322322" y="2365928"/>
                </a:lnTo>
                <a:lnTo>
                  <a:pt x="318558" y="2235169"/>
                </a:lnTo>
                <a:lnTo>
                  <a:pt x="314638" y="2103199"/>
                </a:lnTo>
                <a:lnTo>
                  <a:pt x="310090" y="1971229"/>
                </a:lnTo>
                <a:lnTo>
                  <a:pt x="303660" y="1838048"/>
                </a:lnTo>
                <a:lnTo>
                  <a:pt x="295976" y="1703656"/>
                </a:lnTo>
                <a:lnTo>
                  <a:pt x="288606" y="1568660"/>
                </a:lnTo>
                <a:lnTo>
                  <a:pt x="279197" y="1433663"/>
                </a:lnTo>
                <a:lnTo>
                  <a:pt x="267906" y="1296850"/>
                </a:lnTo>
                <a:lnTo>
                  <a:pt x="256615" y="1161853"/>
                </a:lnTo>
                <a:lnTo>
                  <a:pt x="243598" y="1024435"/>
                </a:lnTo>
                <a:lnTo>
                  <a:pt x="229328" y="886411"/>
                </a:lnTo>
                <a:lnTo>
                  <a:pt x="214273" y="750203"/>
                </a:lnTo>
                <a:lnTo>
                  <a:pt x="196709" y="612180"/>
                </a:lnTo>
                <a:lnTo>
                  <a:pt x="177891" y="474761"/>
                </a:lnTo>
                <a:lnTo>
                  <a:pt x="159229" y="336738"/>
                </a:lnTo>
                <a:lnTo>
                  <a:pt x="137432" y="199320"/>
                </a:lnTo>
                <a:lnTo>
                  <a:pt x="115163" y="625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Rectangle 3084">
            <a:extLst>
              <a:ext uri="{FF2B5EF4-FFF2-40B4-BE49-F238E27FC236}">
                <a16:creationId xmlns:a16="http://schemas.microsoft.com/office/drawing/2014/main" id="{4A2FAF1F-F462-46AF-A9E6-CC93C4E2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087" name="Oval 3086">
            <a:extLst>
              <a:ext uri="{FF2B5EF4-FFF2-40B4-BE49-F238E27FC236}">
                <a16:creationId xmlns:a16="http://schemas.microsoft.com/office/drawing/2014/main" id="{7146BED8-BAE9-42C5-A3DD-7B946445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089" name="Oval 3088">
            <a:extLst>
              <a:ext uri="{FF2B5EF4-FFF2-40B4-BE49-F238E27FC236}">
                <a16:creationId xmlns:a16="http://schemas.microsoft.com/office/drawing/2014/main" id="{15765FE8-B62F-41E4-A73C-74C91A8FD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A0C018E-DCD3-494B-3779-DCEC3A2A1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1240971"/>
            <a:ext cx="6072776" cy="4989504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d-ID" sz="2400" b="1" dirty="0">
                <a:solidFill>
                  <a:schemeClr val="bg1"/>
                </a:solidFill>
                <a:highlight>
                  <a:srgbClr val="FFFF00"/>
                </a:highlight>
              </a:rPr>
              <a:t>4. Berikan Layanan Personal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rgbClr val="FFFFFF"/>
                </a:solidFill>
              </a:rPr>
              <a:t>Sesuaikan layanan berdasarkan kebutuhan individu. Misalnya, jika tamu memiliki alergi, tawarkan pilihan yang sesuai.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id-ID" b="1" dirty="0">
                <a:solidFill>
                  <a:srgbClr val="FFFFFF"/>
                </a:solidFill>
              </a:rPr>
              <a:t>5. Tindak Lanjut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rgbClr val="FFFFFF"/>
                </a:solidFill>
              </a:rPr>
              <a:t>Setelah tamu </a:t>
            </a:r>
            <a:r>
              <a:rPr lang="id-ID" dirty="0" err="1">
                <a:solidFill>
                  <a:srgbClr val="FFFFFF"/>
                </a:solidFill>
              </a:rPr>
              <a:t>check-out</a:t>
            </a:r>
            <a:r>
              <a:rPr lang="id-ID" dirty="0">
                <a:solidFill>
                  <a:srgbClr val="FFFFFF"/>
                </a:solidFill>
              </a:rPr>
              <a:t>, hubungi mereka untuk menanyakan tentang pengalaman mereka dan berikan penawaran untuk kunjungan berikutnya.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id-ID" b="1" dirty="0">
                <a:solidFill>
                  <a:srgbClr val="FFFFFF"/>
                </a:solidFill>
              </a:rPr>
              <a:t>6. Tawarkan Informasi yang Berguna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rgbClr val="FFFFFF"/>
                </a:solidFill>
              </a:rPr>
              <a:t>Berikan rekomendasi tentang tempat wisata, restoran, atau acara lokal yang sesuai dengan minat tamu.</a:t>
            </a:r>
          </a:p>
          <a:p>
            <a:pPr>
              <a:lnSpc>
                <a:spcPct val="90000"/>
              </a:lnSpc>
            </a:pPr>
            <a:r>
              <a:rPr lang="id-ID" b="1" dirty="0">
                <a:solidFill>
                  <a:srgbClr val="FFFFFF"/>
                </a:solidFill>
              </a:rPr>
              <a:t>7. Tanggapi Keluhan dengan Cepat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id-ID" dirty="0">
                <a:solidFill>
                  <a:srgbClr val="FFFFFF"/>
                </a:solidFill>
              </a:rPr>
              <a:t>Jika ada masalah, tanggapi dengan cepat dan pastikan untuk menyelesaikannya dengan baik. Ini menunjukkan bahwa kamu peduli.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id-ID" sz="14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id-ID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09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852592B-81FE-1EDC-52C7-33FE5D3AE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B73580E-ACA3-F30D-D049-6E545A9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981200"/>
            <a:ext cx="8761413" cy="4561114"/>
          </a:xfrm>
        </p:spPr>
        <p:txBody>
          <a:bodyPr>
            <a:normAutofit/>
          </a:bodyPr>
          <a:lstStyle/>
          <a:p>
            <a:r>
              <a:rPr lang="id-ID" b="1" dirty="0">
                <a:highlight>
                  <a:srgbClr val="FFFF00"/>
                </a:highlight>
              </a:rPr>
              <a:t>8. Gunakan Media Sosial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Ajak tamu untuk terhubung di media sosial dan berbagi pengalaman mereka. Ini juga dapat membantu dalam membangun komunitas.</a:t>
            </a:r>
          </a:p>
          <a:p>
            <a:r>
              <a:rPr lang="id-ID" b="1" dirty="0"/>
              <a:t>9. Buat Pengalaman yang Berkesan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Ciptakan momen spesial, seperti memberikan kejutan kecil untuk merayakan ulang tahun atau hari jadi tamu.</a:t>
            </a:r>
          </a:p>
          <a:p>
            <a:r>
              <a:rPr lang="id-ID" b="1" dirty="0"/>
              <a:t>10. Bersikap Proaktif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Selalu tawarkan bantuan tanpa menunggu tamu meminta. Ini menunjukkan kepedulian dan komitmen.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>
                <a:highlight>
                  <a:srgbClr val="FFFF00"/>
                </a:highlight>
              </a:rPr>
              <a:t>Dengan pendekatan yang tepat, kamu dapat membangun hubungan yang kuat dan berkesinambungan dengan tamu, yang akan membawa manfaat jangka panjang bagi hotel.</a:t>
            </a:r>
          </a:p>
        </p:txBody>
      </p:sp>
    </p:spTree>
    <p:extLst>
      <p:ext uri="{BB962C8B-B14F-4D97-AF65-F5344CB8AC3E}">
        <p14:creationId xmlns:p14="http://schemas.microsoft.com/office/powerpoint/2010/main" val="3821092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52</TotalTime>
  <Words>571</Words>
  <Application>Microsoft Office PowerPoint</Application>
  <PresentationFormat>Layar Lebar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Guest Relation Officer</vt:lpstr>
      <vt:lpstr>Presentasi PowerPoint</vt:lpstr>
      <vt:lpstr>Presentasi PowerPoint</vt:lpstr>
      <vt:lpstr>Presentasi PowerPoint</vt:lpstr>
      <vt:lpstr>Cara membangun hubungan dengan tamu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yusminar wahyuningsih</dc:creator>
  <cp:lastModifiedBy>yusminar wahyuningsih</cp:lastModifiedBy>
  <cp:revision>1</cp:revision>
  <dcterms:created xsi:type="dcterms:W3CDTF">2024-09-20T13:20:40Z</dcterms:created>
  <dcterms:modified xsi:type="dcterms:W3CDTF">2024-09-20T14:13:37Z</dcterms:modified>
</cp:coreProperties>
</file>