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9" r:id="rId3"/>
    <p:sldId id="308" r:id="rId4"/>
    <p:sldId id="304" r:id="rId5"/>
    <p:sldId id="338" r:id="rId6"/>
    <p:sldId id="339" r:id="rId7"/>
    <p:sldId id="341" r:id="rId8"/>
    <p:sldId id="342" r:id="rId9"/>
    <p:sldId id="346" r:id="rId10"/>
    <p:sldId id="344" r:id="rId11"/>
    <p:sldId id="347" r:id="rId12"/>
    <p:sldId id="345" r:id="rId13"/>
    <p:sldId id="343" r:id="rId14"/>
    <p:sldId id="348" r:id="rId15"/>
    <p:sldId id="349" r:id="rId16"/>
    <p:sldId id="350" r:id="rId17"/>
    <p:sldId id="337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TINDAK PIDANA DI BIDANG PERSELISIHAN HUBUNGAN INDUSTRIAL.</a:t>
            </a:r>
          </a:p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94E47D5-8969-3893-D1C6-9FFFFECD4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784976" cy="52565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2400" dirty="0" err="1">
                <a:solidFill>
                  <a:schemeClr val="tx1"/>
                </a:solidFill>
              </a:rPr>
              <a:t>Pemalsuan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Dokumen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Data </a:t>
            </a:r>
            <a:r>
              <a:rPr lang="en-US" sz="2400" dirty="0" err="1">
                <a:solidFill>
                  <a:schemeClr val="tx1"/>
                </a:solidFill>
              </a:rPr>
              <a:t>Pekerja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pengusaha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memalsukan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dokumen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hubungan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kerja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Contoh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 </a:t>
            </a:r>
            <a:r>
              <a:rPr lang="en-US" sz="2400" dirty="0" err="1">
                <a:solidFill>
                  <a:schemeClr val="tx1"/>
                </a:solidFill>
              </a:rPr>
              <a:t>Pemalsuan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menghindari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kewajiban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 </a:t>
            </a:r>
            <a:r>
              <a:rPr lang="en-US" sz="2400" dirty="0" err="1">
                <a:solidFill>
                  <a:schemeClr val="tx1"/>
                </a:solidFill>
              </a:rPr>
              <a:t>Manipulasi</a:t>
            </a:r>
            <a:r>
              <a:rPr lang="en-US" sz="2400" dirty="0">
                <a:solidFill>
                  <a:schemeClr val="tx1"/>
                </a:solidFill>
              </a:rPr>
              <a:t> data </a:t>
            </a:r>
            <a:r>
              <a:rPr lang="en-US" sz="2400" dirty="0" err="1">
                <a:solidFill>
                  <a:schemeClr val="tx1"/>
                </a:solidFill>
              </a:rPr>
              <a:t>pekerja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menghindari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pembayaran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tunjangan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Dasar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: Pasal 263 KUHP (Kitab </a:t>
            </a: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Hukum </a:t>
            </a:r>
            <a:r>
              <a:rPr lang="en-US" sz="2400" dirty="0" err="1">
                <a:solidFill>
                  <a:schemeClr val="tx1"/>
                </a:solidFill>
              </a:rPr>
              <a:t>Pidana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Tindak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pidana</a:t>
            </a:r>
            <a:r>
              <a:rPr lang="en-ID" sz="2400" dirty="0">
                <a:solidFill>
                  <a:schemeClr val="tx1"/>
                </a:solidFill>
              </a:rPr>
              <a:t> di </a:t>
            </a:r>
            <a:r>
              <a:rPr lang="en-ID" sz="2400" dirty="0" err="1">
                <a:solidFill>
                  <a:schemeClr val="tx1"/>
                </a:solidFill>
              </a:rPr>
              <a:t>bidang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hubungan</a:t>
            </a:r>
            <a:r>
              <a:rPr lang="en-ID" sz="2400" dirty="0">
                <a:solidFill>
                  <a:schemeClr val="tx1"/>
                </a:solidFill>
              </a:rPr>
              <a:t> industrial </a:t>
            </a:r>
            <a:r>
              <a:rPr lang="en-ID" sz="2400" dirty="0" err="1">
                <a:solidFill>
                  <a:schemeClr val="tx1"/>
                </a:solidFill>
              </a:rPr>
              <a:t>memiliki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dampak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serius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baik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pekerja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pengusaha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maupun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keberlanjutan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. Oleh </a:t>
            </a:r>
            <a:r>
              <a:rPr lang="en-ID" sz="2400" dirty="0" err="1">
                <a:solidFill>
                  <a:schemeClr val="tx1"/>
                </a:solidFill>
              </a:rPr>
              <a:t>karena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itu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penting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semua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memahami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mematuhi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ketentuan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berlaku</a:t>
            </a:r>
            <a:r>
              <a:rPr lang="en-ID" sz="2400" dirty="0">
                <a:solidFill>
                  <a:schemeClr val="tx1"/>
                </a:solidFill>
              </a:rPr>
              <a:t> agar </a:t>
            </a:r>
            <a:r>
              <a:rPr lang="en-ID" sz="2400" dirty="0" err="1">
                <a:solidFill>
                  <a:schemeClr val="tx1"/>
                </a:solidFill>
              </a:rPr>
              <a:t>tercipta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hubungan</a:t>
            </a:r>
            <a:r>
              <a:rPr lang="en-ID" sz="2400" dirty="0">
                <a:solidFill>
                  <a:schemeClr val="tx1"/>
                </a:solidFill>
              </a:rPr>
              <a:t> industrial yang </a:t>
            </a:r>
            <a:r>
              <a:rPr lang="en-ID" sz="2400" dirty="0" err="1">
                <a:solidFill>
                  <a:schemeClr val="tx1"/>
                </a:solidFill>
              </a:rPr>
              <a:t>adil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harmonis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333137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7B418C1-7BF8-CCBE-025C-7FA57F1194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8820472" cy="5400600"/>
          </a:xfrm>
        </p:spPr>
        <p:txBody>
          <a:bodyPr/>
          <a:lstStyle/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E55CFD-A253-DA40-FACB-97B8EBF9BE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377" y="889466"/>
            <a:ext cx="2619375" cy="174307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BFC18DC-EBEB-3680-704B-EF792454F91E}"/>
              </a:ext>
            </a:extLst>
          </p:cNvPr>
          <p:cNvSpPr/>
          <p:nvPr/>
        </p:nvSpPr>
        <p:spPr>
          <a:xfrm>
            <a:off x="-34280" y="900481"/>
            <a:ext cx="6235378" cy="87233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Perselisihan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6C88BE20-3ED8-BC3B-2BE5-30791CBE007A}"/>
              </a:ext>
            </a:extLst>
          </p:cNvPr>
          <p:cNvSpPr/>
          <p:nvPr/>
        </p:nvSpPr>
        <p:spPr>
          <a:xfrm>
            <a:off x="3995936" y="1700808"/>
            <a:ext cx="792088" cy="720080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CBDDB2-2028-51FD-D705-96341E38FF47}"/>
              </a:ext>
            </a:extLst>
          </p:cNvPr>
          <p:cNvSpPr/>
          <p:nvPr/>
        </p:nvSpPr>
        <p:spPr>
          <a:xfrm>
            <a:off x="126368" y="3064589"/>
            <a:ext cx="8531224" cy="27406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1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Perundingan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Bipatrit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perundingan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pengusaha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ketiga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Kesepakatan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Damai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Antara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Kedua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Belah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Prosedur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marL="342900" indent="-342900" algn="just">
              <a:buAutoNum type="alphaLcPeriod"/>
            </a:pP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kedua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lphaLcPeriod"/>
            </a:pP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Harus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diselesaikan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maksimal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30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hari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sejak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perselisihan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dimulai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lphaLcPeriod"/>
            </a:pP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Jika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tercapai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kesepakatan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 salah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melanjutkan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tahap</a:t>
            </a:r>
            <a:r>
              <a:rPr lang="en-ID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berikutnya</a:t>
            </a:r>
            <a:endParaRPr lang="en-ID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8187109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46D2018-1C03-D891-57F5-2DF21DE41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883940"/>
            <a:ext cx="8208912" cy="5090120"/>
          </a:xfrm>
        </p:spPr>
        <p:txBody>
          <a:bodyPr>
            <a:normAutofit/>
          </a:bodyPr>
          <a:lstStyle/>
          <a:p>
            <a:pPr algn="just"/>
            <a:endParaRPr lang="en-ID" sz="1800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A9E408-571D-F080-736B-624834CD54D2}"/>
              </a:ext>
            </a:extLst>
          </p:cNvPr>
          <p:cNvSpPr/>
          <p:nvPr/>
        </p:nvSpPr>
        <p:spPr>
          <a:xfrm>
            <a:off x="539552" y="1664804"/>
            <a:ext cx="1728192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2. </a:t>
            </a:r>
            <a:r>
              <a:rPr lang="en-US" dirty="0" err="1"/>
              <a:t>Mediasi</a:t>
            </a:r>
            <a:endParaRPr lang="en-ID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73BF8764-FF41-61F4-8E9E-1A6E452B534E}"/>
              </a:ext>
            </a:extLst>
          </p:cNvPr>
          <p:cNvSpPr/>
          <p:nvPr/>
        </p:nvSpPr>
        <p:spPr>
          <a:xfrm>
            <a:off x="2590448" y="1962548"/>
            <a:ext cx="978408" cy="484632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DFFE5B-5B2E-9FDD-481B-B40BB15C36CC}"/>
              </a:ext>
            </a:extLst>
          </p:cNvPr>
          <p:cNvSpPr/>
          <p:nvPr/>
        </p:nvSpPr>
        <p:spPr>
          <a:xfrm>
            <a:off x="3891560" y="1873424"/>
            <a:ext cx="4638216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perselisihan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 mediator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setempat</a:t>
            </a:r>
            <a:endParaRPr lang="en-ID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6CCA806C-BAF7-990F-DF24-33D90DC7246C}"/>
              </a:ext>
            </a:extLst>
          </p:cNvPr>
          <p:cNvSpPr/>
          <p:nvPr/>
        </p:nvSpPr>
        <p:spPr>
          <a:xfrm>
            <a:off x="7020272" y="2824082"/>
            <a:ext cx="936104" cy="792088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0571B1-B056-B947-99E0-7F62F6508B22}"/>
              </a:ext>
            </a:extLst>
          </p:cNvPr>
          <p:cNvSpPr/>
          <p:nvPr/>
        </p:nvSpPr>
        <p:spPr>
          <a:xfrm>
            <a:off x="539552" y="3750358"/>
            <a:ext cx="7978537" cy="17668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Tujuan</a:t>
            </a:r>
            <a:r>
              <a:rPr lang="en-US" dirty="0"/>
              <a:t> : </a:t>
            </a:r>
            <a:r>
              <a:rPr lang="en-US" dirty="0" err="1"/>
              <a:t>Memberikan</a:t>
            </a:r>
            <a:r>
              <a:rPr lang="en-US" dirty="0"/>
              <a:t> Solusi yang </a:t>
            </a:r>
            <a:r>
              <a:rPr lang="en-US" dirty="0" err="1"/>
              <a:t>menguntungkan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pihak</a:t>
            </a:r>
            <a:endParaRPr lang="en-US" dirty="0"/>
          </a:p>
          <a:p>
            <a:pPr algn="just"/>
            <a:r>
              <a:rPr lang="en-US" dirty="0" err="1"/>
              <a:t>Prosedur</a:t>
            </a:r>
            <a:r>
              <a:rPr lang="en-US" dirty="0"/>
              <a:t> : </a:t>
            </a:r>
          </a:p>
          <a:p>
            <a:pPr marL="342900" indent="-342900" algn="just">
              <a:buAutoNum type="alphaLcPeriod"/>
            </a:pPr>
            <a:r>
              <a:rPr lang="en-US" dirty="0" err="1"/>
              <a:t>Pengajuan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</a:p>
          <a:p>
            <a:pPr marL="342900" indent="-342900" algn="just">
              <a:buAutoNum type="alphaLcPeriod"/>
            </a:pPr>
            <a:r>
              <a:rPr lang="en-US" dirty="0"/>
              <a:t>Mediator 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pertemyuan</a:t>
            </a:r>
            <a:r>
              <a:rPr lang="en-US" dirty="0"/>
              <a:t> dan </a:t>
            </a:r>
            <a:r>
              <a:rPr lang="en-US" dirty="0" err="1"/>
              <a:t>membersikan</a:t>
            </a:r>
            <a:r>
              <a:rPr lang="en-US" dirty="0"/>
              <a:t> </a:t>
            </a:r>
            <a:r>
              <a:rPr lang="en-US" dirty="0" err="1"/>
              <a:t>rekomendasi</a:t>
            </a:r>
            <a:r>
              <a:rPr lang="en-US" dirty="0"/>
              <a:t> </a:t>
            </a:r>
          </a:p>
          <a:p>
            <a:pPr marL="342900" indent="-342900" algn="just">
              <a:buAutoNum type="alphaLcPeriod"/>
            </a:pPr>
            <a:r>
              <a:rPr lang="en-US" dirty="0"/>
              <a:t>Jika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, mediator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anjuran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9573732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7FC1639-AC4E-D9DF-218D-E84ACB896B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640960" cy="5162128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Konsiliasi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perselisihan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bantuan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konsiliator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independen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netral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Perbedaan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Konsiliasi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biasanya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perselisihan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kepentingan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antar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Prosedur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1. Sama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konsiliator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anjuran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tertulis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2. Jika </a:t>
            </a:r>
            <a:r>
              <a:rPr lang="en-US" dirty="0" err="1">
                <a:solidFill>
                  <a:schemeClr val="tx1"/>
                </a:solidFill>
              </a:rPr>
              <a:t>ditolak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diteruskan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industrial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90854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9683723-EA16-79D1-3BCF-EBA1A0CD33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424936" cy="4968552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Industrial (PHI) :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perselisihan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proses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formal di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Cakupan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a. </a:t>
            </a:r>
            <a:r>
              <a:rPr lang="en-US" dirty="0" err="1">
                <a:solidFill>
                  <a:schemeClr val="tx1"/>
                </a:solidFill>
              </a:rPr>
              <a:t>Perselisihan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b. </a:t>
            </a:r>
            <a:r>
              <a:rPr lang="en-US" dirty="0" err="1">
                <a:solidFill>
                  <a:schemeClr val="tx1"/>
                </a:solidFill>
              </a:rPr>
              <a:t>Perselisihan</a:t>
            </a:r>
            <a:r>
              <a:rPr lang="en-US" dirty="0">
                <a:solidFill>
                  <a:schemeClr val="tx1"/>
                </a:solidFill>
              </a:rPr>
              <a:t> PHK.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c. </a:t>
            </a:r>
            <a:r>
              <a:rPr lang="en-US" dirty="0" err="1">
                <a:solidFill>
                  <a:schemeClr val="tx1"/>
                </a:solidFill>
              </a:rPr>
              <a:t>Kasus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Prosedur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1. </a:t>
            </a:r>
            <a:r>
              <a:rPr lang="en-US" dirty="0" err="1">
                <a:solidFill>
                  <a:schemeClr val="tx1"/>
                </a:solidFill>
              </a:rPr>
              <a:t>Pengajuan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gugatan</a:t>
            </a:r>
            <a:r>
              <a:rPr lang="en-US" dirty="0">
                <a:solidFill>
                  <a:schemeClr val="tx1"/>
                </a:solidFill>
              </a:rPr>
              <a:t> oleh salah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2.Proses </a:t>
            </a:r>
            <a:r>
              <a:rPr lang="en-US" dirty="0" err="1">
                <a:solidFill>
                  <a:schemeClr val="tx1"/>
                </a:solidFill>
              </a:rPr>
              <a:t>sidang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industrial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53026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8EB5458-38CD-9B14-CCC0-EB09CCFE67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784976" cy="5040560"/>
          </a:xfrm>
        </p:spPr>
        <p:txBody>
          <a:bodyPr/>
          <a:lstStyle/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3C4F1B-9426-DCDE-AE35-87013F3312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7487"/>
            <a:ext cx="9144000" cy="510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48883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2BB5982-F578-8A9C-227E-A7D467336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764704"/>
            <a:ext cx="8424936" cy="540060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BD3F88-47E1-BE23-F99B-9BB24D760DF4}"/>
              </a:ext>
            </a:extLst>
          </p:cNvPr>
          <p:cNvSpPr/>
          <p:nvPr/>
        </p:nvSpPr>
        <p:spPr>
          <a:xfrm>
            <a:off x="395536" y="2204864"/>
            <a:ext cx="1944216" cy="14401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Hukum dan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Instansi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Industrial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B566CD7-ED2A-8566-3A52-BBF304FDFFCA}"/>
              </a:ext>
            </a:extLst>
          </p:cNvPr>
          <p:cNvSpPr/>
          <p:nvPr/>
        </p:nvSpPr>
        <p:spPr>
          <a:xfrm>
            <a:off x="2459614" y="2636912"/>
            <a:ext cx="864096" cy="432048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00F052-FC74-7436-76F3-E76511689E45}"/>
              </a:ext>
            </a:extLst>
          </p:cNvPr>
          <p:cNvSpPr/>
          <p:nvPr/>
        </p:nvSpPr>
        <p:spPr>
          <a:xfrm>
            <a:off x="3323710" y="1988840"/>
            <a:ext cx="5400600" cy="2160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 </a:t>
            </a:r>
          </a:p>
          <a:p>
            <a:pPr marL="342900" indent="-342900" algn="just">
              <a:buAutoNum type="arabicPeriod"/>
            </a:pPr>
            <a:r>
              <a:rPr lang="en-US" dirty="0"/>
              <a:t>Dinas Tenaga </a:t>
            </a:r>
            <a:r>
              <a:rPr lang="en-US" dirty="0" err="1"/>
              <a:t>Kerja</a:t>
            </a:r>
            <a:r>
              <a:rPr lang="en-US" dirty="0"/>
              <a:t> </a:t>
            </a:r>
          </a:p>
          <a:p>
            <a:pPr marL="342900" indent="-342900" algn="just">
              <a:buAutoNum type="arabicPeriod"/>
            </a:pP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</a:p>
          <a:p>
            <a:pPr marL="342900" indent="-342900" algn="just">
              <a:buAutoNum type="arabicPeriod"/>
            </a:pP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</a:t>
            </a:r>
          </a:p>
          <a:p>
            <a:pPr marL="342900" indent="-342900" algn="just">
              <a:buAutoNum type="arabicPeriod"/>
            </a:pPr>
            <a:r>
              <a:rPr lang="en-ID" dirty="0" err="1"/>
              <a:t>Pengusaha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Perusahaan </a:t>
            </a:r>
          </a:p>
          <a:p>
            <a:pPr marL="342900" indent="-342900" algn="just">
              <a:buAutoNum type="arabicPeriod"/>
            </a:pPr>
            <a:r>
              <a:rPr lang="en-ID" dirty="0" err="1"/>
              <a:t>Pemerintah</a:t>
            </a:r>
            <a:r>
              <a:rPr lang="en-ID" dirty="0"/>
              <a:t> Pusat dan Daerah 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779870F4-7314-6039-644A-1A4F0B77DAB3}"/>
              </a:ext>
            </a:extLst>
          </p:cNvPr>
          <p:cNvSpPr/>
          <p:nvPr/>
        </p:nvSpPr>
        <p:spPr>
          <a:xfrm>
            <a:off x="3923928" y="3933056"/>
            <a:ext cx="864096" cy="79208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223947-F3F0-526F-415B-AE96662EA550}"/>
              </a:ext>
            </a:extLst>
          </p:cNvPr>
          <p:cNvSpPr/>
          <p:nvPr/>
        </p:nvSpPr>
        <p:spPr>
          <a:xfrm>
            <a:off x="419690" y="4797152"/>
            <a:ext cx="8304620" cy="12241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industrial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adil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harmonis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memerlukan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dinas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tenaga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serikat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menyelesaikan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perselisihan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adil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cepat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24577474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89139" y="246037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Tindak</a:t>
            </a:r>
            <a:r>
              <a:rPr lang="en-US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Pidana</a:t>
            </a:r>
            <a:r>
              <a:rPr lang="en-US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di </a:t>
            </a:r>
            <a:r>
              <a:rPr lang="en-US" sz="28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Bidang</a:t>
            </a:r>
            <a:r>
              <a:rPr lang="en-US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Perselisihan</a:t>
            </a:r>
            <a:r>
              <a:rPr lang="en-US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Industrial 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92A31B-C5BE-1FB3-BE9E-1B48C3350C3B}"/>
              </a:ext>
            </a:extLst>
          </p:cNvPr>
          <p:cNvSpPr/>
          <p:nvPr/>
        </p:nvSpPr>
        <p:spPr>
          <a:xfrm>
            <a:off x="129615" y="1786317"/>
            <a:ext cx="2088232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Defini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</a:t>
            </a:r>
            <a:endParaRPr lang="en-ID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37F33027-EF65-A69F-DA76-FC18FDEC84EC}"/>
              </a:ext>
            </a:extLst>
          </p:cNvPr>
          <p:cNvSpPr/>
          <p:nvPr/>
        </p:nvSpPr>
        <p:spPr>
          <a:xfrm>
            <a:off x="2394153" y="1934832"/>
            <a:ext cx="1296144" cy="756084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4EBF8D-EE78-9149-9627-CFD4176D6CD5}"/>
              </a:ext>
            </a:extLst>
          </p:cNvPr>
          <p:cNvSpPr/>
          <p:nvPr/>
        </p:nvSpPr>
        <p:spPr>
          <a:xfrm>
            <a:off x="3690297" y="1300892"/>
            <a:ext cx="5204639" cy="16600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terbentuk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pengusaha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buruh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nilai-nilai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keadilan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2D948D64-53BE-7507-313F-CF8DB7B3BE98}"/>
              </a:ext>
            </a:extLst>
          </p:cNvPr>
          <p:cNvSpPr/>
          <p:nvPr/>
        </p:nvSpPr>
        <p:spPr>
          <a:xfrm>
            <a:off x="6228184" y="3045465"/>
            <a:ext cx="481820" cy="756086"/>
          </a:xfrm>
          <a:prstGeom prst="downArrow">
            <a:avLst>
              <a:gd name="adj1" fmla="val 50000"/>
              <a:gd name="adj2" fmla="val 6824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1CC38-706C-E17E-9807-E4C124321056}"/>
              </a:ext>
            </a:extLst>
          </p:cNvPr>
          <p:cNvSpPr/>
          <p:nvPr/>
        </p:nvSpPr>
        <p:spPr>
          <a:xfrm>
            <a:off x="129616" y="4017213"/>
            <a:ext cx="8663734" cy="197985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13 </a:t>
            </a:r>
            <a:r>
              <a:rPr lang="en-US" dirty="0" err="1"/>
              <a:t>Tahun</a:t>
            </a:r>
            <a:r>
              <a:rPr lang="en-US" dirty="0"/>
              <a:t> 2003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mendifinisikan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 </a:t>
            </a:r>
            <a:r>
              <a:rPr lang="en-US" dirty="0" err="1"/>
              <a:t>yaitu</a:t>
            </a:r>
            <a:r>
              <a:rPr lang="en-US" dirty="0"/>
              <a:t> “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terbentuk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dan/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pengusaha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buruh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didasarkan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nilai-nilai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Pancasila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Dasar Negara Republik Indonesia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1945."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83072" y="288722"/>
            <a:ext cx="8267624" cy="79208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24E74-9331-B52F-6CF7-87FDFF67852E}"/>
              </a:ext>
            </a:extLst>
          </p:cNvPr>
          <p:cNvSpPr txBox="1"/>
          <p:nvPr/>
        </p:nvSpPr>
        <p:spPr>
          <a:xfrm>
            <a:off x="395536" y="1124744"/>
            <a:ext cx="7776864" cy="3994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843982-0C85-C250-C10E-DB622D437AE2}"/>
              </a:ext>
            </a:extLst>
          </p:cNvPr>
          <p:cNvSpPr/>
          <p:nvPr/>
        </p:nvSpPr>
        <p:spPr>
          <a:xfrm>
            <a:off x="361256" y="1998341"/>
            <a:ext cx="8533281" cy="40650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keseimbangan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pengusaha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Menjamin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kelangsungan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kesejahteraan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terciptanya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suasana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harmonis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dinamis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produktif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industrial yang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sangat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perselisihan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menjaga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produktivitas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iklim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kondusif</a:t>
            </a:r>
            <a:r>
              <a:rPr lang="en-ID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82DEAEDD-0A02-4FF7-6784-D869BDD5EACD}"/>
              </a:ext>
            </a:extLst>
          </p:cNvPr>
          <p:cNvSpPr/>
          <p:nvPr/>
        </p:nvSpPr>
        <p:spPr>
          <a:xfrm>
            <a:off x="4211960" y="1324446"/>
            <a:ext cx="720080" cy="648072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0981D48-D8DA-B42F-FAA5-518D29372A07}"/>
              </a:ext>
            </a:extLst>
          </p:cNvPr>
          <p:cNvSpPr txBox="1"/>
          <p:nvPr/>
        </p:nvSpPr>
        <p:spPr>
          <a:xfrm>
            <a:off x="144270" y="836712"/>
            <a:ext cx="833416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Dasar Hukum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Industrial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96CE668-432E-B1E1-FF5B-3604B4012969}"/>
              </a:ext>
            </a:extLst>
          </p:cNvPr>
          <p:cNvSpPr/>
          <p:nvPr/>
        </p:nvSpPr>
        <p:spPr>
          <a:xfrm>
            <a:off x="-9128" y="1916832"/>
            <a:ext cx="8640960" cy="302433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lvl="0" indent="-457200">
              <a:lnSpc>
                <a:spcPct val="107000"/>
              </a:lnSpc>
              <a:spcAft>
                <a:spcPts val="8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13 </a:t>
            </a:r>
            <a:r>
              <a:rPr lang="en-US" sz="2000" dirty="0" err="1"/>
              <a:t>Tahun</a:t>
            </a:r>
            <a:r>
              <a:rPr lang="en-US" sz="2000" dirty="0"/>
              <a:t> 2003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Ketenagakerjaan</a:t>
            </a:r>
            <a:r>
              <a:rPr lang="en-US" sz="2000" dirty="0"/>
              <a:t> 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2 </a:t>
            </a:r>
            <a:r>
              <a:rPr lang="en-US" sz="2000" dirty="0" err="1"/>
              <a:t>Tahun</a:t>
            </a:r>
            <a:r>
              <a:rPr lang="en-US" sz="2000" dirty="0"/>
              <a:t> 2004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Penyelesaian</a:t>
            </a:r>
            <a:r>
              <a:rPr lang="en-US" sz="2000" dirty="0"/>
              <a:t> </a:t>
            </a:r>
            <a:r>
              <a:rPr lang="en-US" sz="2000" dirty="0" err="1"/>
              <a:t>Perselisihan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Industrial 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/>
              <a:t>Pasal-</a:t>
            </a:r>
            <a:r>
              <a:rPr lang="en-US" sz="2000" dirty="0" err="1"/>
              <a:t>pasal</a:t>
            </a:r>
            <a:r>
              <a:rPr lang="en-US" sz="2000" dirty="0"/>
              <a:t>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tindak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industrial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16794621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D0A09D4-557D-5E23-42BE-F19447373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8820472" cy="5184576"/>
          </a:xfrm>
        </p:spPr>
        <p:txBody>
          <a:bodyPr>
            <a:normAutofit/>
          </a:bodyPr>
          <a:lstStyle/>
          <a:p>
            <a:pPr algn="just"/>
            <a:r>
              <a:rPr lang="en-US" sz="3200" dirty="0">
                <a:solidFill>
                  <a:schemeClr val="tx1"/>
                </a:solidFill>
              </a:rPr>
              <a:t>Pasal-Pasal </a:t>
            </a:r>
            <a:r>
              <a:rPr lang="en-US" sz="3200" dirty="0" err="1">
                <a:solidFill>
                  <a:schemeClr val="tx1"/>
                </a:solidFill>
              </a:rPr>
              <a:t>dalam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Undang-Undang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Terkait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Tindak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Pidana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dalam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Hubungan</a:t>
            </a:r>
            <a:r>
              <a:rPr lang="en-US" sz="3200" dirty="0">
                <a:solidFill>
                  <a:schemeClr val="tx1"/>
                </a:solidFill>
              </a:rPr>
              <a:t> Industrial 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No 13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2003 </a:t>
            </a:r>
            <a:r>
              <a:rPr lang="en-US" sz="2400" dirty="0" err="1">
                <a:solidFill>
                  <a:schemeClr val="tx1"/>
                </a:solidFill>
              </a:rPr>
              <a:t>tentang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Ketenagakerjaan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Terdapat</a:t>
            </a:r>
            <a:r>
              <a:rPr lang="en-US" sz="2400" dirty="0">
                <a:solidFill>
                  <a:schemeClr val="tx1"/>
                </a:solidFill>
              </a:rPr>
              <a:t> pada </a:t>
            </a:r>
            <a:r>
              <a:rPr lang="en-US" sz="2400" dirty="0" err="1">
                <a:solidFill>
                  <a:schemeClr val="tx1"/>
                </a:solidFill>
              </a:rPr>
              <a:t>pasal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</a:p>
          <a:p>
            <a:pPr marL="457200" indent="-457200" algn="just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Pasal 185 : </a:t>
            </a:r>
            <a:r>
              <a:rPr lang="en-US" sz="2400" dirty="0" err="1">
                <a:solidFill>
                  <a:schemeClr val="tx1"/>
                </a:solidFill>
              </a:rPr>
              <a:t>Sanksi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pidana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pengusaha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memenuhi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kewajiban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pemberian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pekerja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pembayaran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upah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standar</a:t>
            </a:r>
            <a:r>
              <a:rPr lang="en-US" sz="2400" dirty="0">
                <a:solidFill>
                  <a:schemeClr val="tx1"/>
                </a:solidFill>
              </a:rPr>
              <a:t> minimum. </a:t>
            </a:r>
            <a:r>
              <a:rPr lang="en-US" sz="2400" dirty="0" err="1">
                <a:solidFill>
                  <a:schemeClr val="tx1"/>
                </a:solidFill>
              </a:rPr>
              <a:t>Ancaman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penjara</a:t>
            </a:r>
            <a:r>
              <a:rPr lang="en-US" sz="2400" dirty="0">
                <a:solidFill>
                  <a:schemeClr val="tx1"/>
                </a:solidFill>
              </a:rPr>
              <a:t> dan/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denda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Pasal 190 : </a:t>
            </a:r>
            <a:r>
              <a:rPr lang="en-US" sz="2400" dirty="0" err="1">
                <a:solidFill>
                  <a:schemeClr val="tx1"/>
                </a:solidFill>
              </a:rPr>
              <a:t>Tindak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pidana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berupa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keselamatan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kesehatan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kerja</a:t>
            </a:r>
            <a:r>
              <a:rPr lang="en-US" sz="2400" dirty="0">
                <a:solidFill>
                  <a:schemeClr val="tx1"/>
                </a:solidFill>
              </a:rPr>
              <a:t> (K3). </a:t>
            </a:r>
            <a:r>
              <a:rPr lang="en-US" sz="2400" dirty="0" err="1">
                <a:solidFill>
                  <a:schemeClr val="tx1"/>
                </a:solidFill>
              </a:rPr>
              <a:t>Sanksi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pidana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penjara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hingga</a:t>
            </a:r>
            <a:r>
              <a:rPr lang="en-US" sz="2400" dirty="0">
                <a:solidFill>
                  <a:schemeClr val="tx1"/>
                </a:solidFill>
              </a:rPr>
              <a:t> 1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hingga</a:t>
            </a:r>
            <a:r>
              <a:rPr lang="en-US" sz="2400" dirty="0">
                <a:solidFill>
                  <a:schemeClr val="tx1"/>
                </a:solidFill>
              </a:rPr>
              <a:t> Rp100 </a:t>
            </a:r>
            <a:r>
              <a:rPr lang="en-US" sz="2400" dirty="0" err="1">
                <a:solidFill>
                  <a:schemeClr val="tx1"/>
                </a:solidFill>
              </a:rPr>
              <a:t>juta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11431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F5091EF-5DF0-2F2D-12ED-9209D47F1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712968" cy="5400600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Pasal-Pasal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terkait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tindak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pidana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</a:rPr>
              <a:t>UU No 2 </a:t>
            </a:r>
            <a:r>
              <a:rPr lang="en-US" sz="1800" dirty="0" err="1">
                <a:solidFill>
                  <a:schemeClr val="tx1"/>
                </a:solidFill>
              </a:rPr>
              <a:t>Tahun</a:t>
            </a:r>
            <a:r>
              <a:rPr lang="en-US" sz="1800" dirty="0">
                <a:solidFill>
                  <a:schemeClr val="tx1"/>
                </a:solidFill>
              </a:rPr>
              <a:t> 2004 </a:t>
            </a:r>
            <a:r>
              <a:rPr lang="en-US" sz="1800" dirty="0" err="1">
                <a:solidFill>
                  <a:schemeClr val="tx1"/>
                </a:solidFill>
              </a:rPr>
              <a:t>tentang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Penyelesaian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Perselisihan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Hubungan</a:t>
            </a:r>
            <a:r>
              <a:rPr lang="en-US" sz="1800" dirty="0">
                <a:solidFill>
                  <a:schemeClr val="tx1"/>
                </a:solidFill>
              </a:rPr>
              <a:t> Industrial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Pasal 36 :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Ancaman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sanksi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pidana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bagi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pihak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melaksanakan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putusan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pengadilan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hubungan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industrial yang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telah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berkekuatan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hukum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tetap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342900" indent="-342900" algn="l">
              <a:buFont typeface="+mj-lt"/>
              <a:buAutoNum type="arabicPeriod"/>
            </a:pP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Undang-Undang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No 21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Tahun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2000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tentang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Serikat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Pekerja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/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Serikat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Buruh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Pasal-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pasal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relevan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</a:p>
          <a:p>
            <a:pPr marL="342900" indent="-342900" algn="l">
              <a:buAutoNum type="arabicPeriod"/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Pasal 28 :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Tindak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pidana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berupa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penghalangan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kebebasan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berserikat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seperti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intimidasi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atau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diskriminasi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terhadap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pekerja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bergabung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dalam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serikat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Ancaman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pidana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penjara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hingga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5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tahun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dan/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atau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denda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maksimal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Rp500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juta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l">
              <a:buAutoNum type="arabicPeriod"/>
            </a:pP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KUHP (Kitab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Undang-Undang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Hukum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Pidana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</a:p>
          <a:p>
            <a:pPr algn="l"/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industrial juga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merujuk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pasal-pasal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KUHP,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l">
              <a:buAutoNum type="arabicPeriod"/>
            </a:pP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Pasal 374 (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Penggelapan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dilakukan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oleh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pengusaha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atau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pengelola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terhadap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hak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pekerja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).</a:t>
            </a:r>
          </a:p>
          <a:p>
            <a:pPr marL="342900" indent="-342900" algn="l">
              <a:buAutoNum type="arabicPeriod"/>
            </a:pP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Pasal 378 (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Penipuan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terkait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kontrak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kerja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).</a:t>
            </a:r>
          </a:p>
          <a:p>
            <a:pPr algn="l"/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/>
            <a:endParaRPr lang="en-ID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66701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F6F1E12-7C3A-BBCC-490E-97A9278F9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548680"/>
            <a:ext cx="8964488" cy="5472608"/>
          </a:xfrm>
        </p:spPr>
        <p:txBody>
          <a:bodyPr>
            <a:normAutofit/>
          </a:bodyPr>
          <a:lstStyle/>
          <a:p>
            <a:pPr algn="just"/>
            <a:r>
              <a:rPr lang="en-ID" sz="2000" dirty="0" err="1">
                <a:solidFill>
                  <a:schemeClr val="tx1"/>
                </a:solidFill>
              </a:rPr>
              <a:t>Jenis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Perselisihan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Hubungan</a:t>
            </a:r>
            <a:r>
              <a:rPr lang="en-ID" sz="2000" dirty="0">
                <a:solidFill>
                  <a:schemeClr val="tx1"/>
                </a:solidFill>
              </a:rPr>
              <a:t> Industrial di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(</a:t>
            </a:r>
            <a:r>
              <a:rPr lang="en-ID" sz="2000" dirty="0" err="1">
                <a:solidFill>
                  <a:schemeClr val="tx1"/>
                </a:solidFill>
              </a:rPr>
              <a:t>Undang-Undang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Nomor</a:t>
            </a:r>
            <a:r>
              <a:rPr lang="en-ID" sz="2000" dirty="0">
                <a:solidFill>
                  <a:schemeClr val="tx1"/>
                </a:solidFill>
              </a:rPr>
              <a:t> 2 </a:t>
            </a:r>
            <a:r>
              <a:rPr lang="en-ID" sz="2000" dirty="0" err="1">
                <a:solidFill>
                  <a:schemeClr val="tx1"/>
                </a:solidFill>
              </a:rPr>
              <a:t>Tahun</a:t>
            </a:r>
            <a:r>
              <a:rPr lang="en-ID" sz="2000" dirty="0">
                <a:solidFill>
                  <a:schemeClr val="tx1"/>
                </a:solidFill>
              </a:rPr>
              <a:t> 2004) </a:t>
            </a:r>
            <a:r>
              <a:rPr lang="en-ID" sz="2000" dirty="0" err="1">
                <a:solidFill>
                  <a:schemeClr val="tx1"/>
                </a:solidFill>
              </a:rPr>
              <a:t>tentang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Penyelesaian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Perselisihan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Hubungan</a:t>
            </a:r>
            <a:r>
              <a:rPr lang="en-ID" sz="2000" dirty="0">
                <a:solidFill>
                  <a:schemeClr val="tx1"/>
                </a:solidFill>
              </a:rPr>
              <a:t> Industrial. </a:t>
            </a:r>
          </a:p>
          <a:p>
            <a:pPr algn="just"/>
            <a:endParaRPr lang="en-ID" sz="20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Perselisihan</a:t>
            </a:r>
            <a:r>
              <a:rPr lang="en-ID" sz="2000" dirty="0">
                <a:solidFill>
                  <a:schemeClr val="tx1"/>
                </a:solidFill>
              </a:rPr>
              <a:t> Hak :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Perselisihan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dipenuhinya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sebagaimana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diatur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perundang-undangan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bersama</a:t>
            </a:r>
            <a:endParaRPr lang="en-ID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dibayarkannya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upah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lembur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+mj-lt"/>
              <a:buAutoNum type="alphaLcPeriod"/>
            </a:pP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cuti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seharusnya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diberikan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Penyelesaian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mengacu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berlaku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mediasi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industrial</a:t>
            </a:r>
          </a:p>
          <a:p>
            <a:pPr algn="just"/>
            <a:endParaRPr lang="en-ID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2.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Perselisihan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Kepentingan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Perselisihan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muncul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kesepakatan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syarat-syarat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diusulkan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bersama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59986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9C46B57-3A39-5C7F-BAC6-3DAAF5EA9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496944" cy="5472608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>
                <a:solidFill>
                  <a:schemeClr val="tx1"/>
                </a:solidFill>
              </a:rPr>
              <a:t>Contoh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Penyelesaian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Kepentingan</a:t>
            </a:r>
            <a:r>
              <a:rPr lang="en-US" sz="2000" dirty="0">
                <a:solidFill>
                  <a:schemeClr val="tx1"/>
                </a:solidFill>
              </a:rPr>
              <a:t> : 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1. </a:t>
            </a:r>
            <a:r>
              <a:rPr lang="en-ID" sz="2000" dirty="0" err="1">
                <a:solidFill>
                  <a:schemeClr val="tx1"/>
                </a:solidFill>
              </a:rPr>
              <a:t>Kenaikan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gaji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tidak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disetujui</a:t>
            </a:r>
            <a:r>
              <a:rPr lang="en-ID" sz="2000" dirty="0">
                <a:solidFill>
                  <a:schemeClr val="tx1"/>
                </a:solidFill>
              </a:rPr>
              <a:t> oleh salah </a:t>
            </a:r>
            <a:r>
              <a:rPr lang="en-ID" sz="2000" dirty="0" err="1">
                <a:solidFill>
                  <a:schemeClr val="tx1"/>
                </a:solidFill>
              </a:rPr>
              <a:t>satu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pihak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2. </a:t>
            </a:r>
            <a:r>
              <a:rPr lang="en-ID" sz="2000" dirty="0" err="1">
                <a:solidFill>
                  <a:schemeClr val="tx1"/>
                </a:solidFill>
              </a:rPr>
              <a:t>Permintaan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penambahan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fasilitas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kerja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seperti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transportasi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ID" sz="2000" dirty="0" err="1">
                <a:solidFill>
                  <a:schemeClr val="tx1"/>
                </a:solidFill>
              </a:rPr>
              <a:t>Penyelesaian</a:t>
            </a:r>
            <a:r>
              <a:rPr lang="en-ID" sz="2000" dirty="0">
                <a:solidFill>
                  <a:schemeClr val="tx1"/>
                </a:solidFill>
              </a:rPr>
              <a:t>: </a:t>
            </a:r>
            <a:r>
              <a:rPr lang="en-ID" sz="2000" dirty="0" err="1">
                <a:solidFill>
                  <a:schemeClr val="tx1"/>
                </a:solidFill>
              </a:rPr>
              <a:t>Biasanya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melalui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negosiasi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mediasi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konsiliasi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000" dirty="0">
              <a:solidFill>
                <a:schemeClr val="tx1"/>
              </a:solidFill>
            </a:endParaRP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3. </a:t>
            </a:r>
            <a:r>
              <a:rPr lang="en-ID" sz="2000" dirty="0" err="1">
                <a:solidFill>
                  <a:schemeClr val="tx1"/>
                </a:solidFill>
              </a:rPr>
              <a:t>Perselisihan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Pemutusan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Hubungan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Kerja</a:t>
            </a:r>
            <a:r>
              <a:rPr lang="en-ID" sz="2000" dirty="0">
                <a:solidFill>
                  <a:schemeClr val="tx1"/>
                </a:solidFill>
              </a:rPr>
              <a:t> (PHK):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Perselisihan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muncul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salah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pengusaha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menyetujui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pemutusan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Contoh</a:t>
            </a:r>
            <a:r>
              <a:rPr lang="en-ID" sz="2000" dirty="0">
                <a:solidFill>
                  <a:schemeClr val="tx1"/>
                </a:solidFill>
              </a:rPr>
              <a:t> : 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a. PHK </a:t>
            </a:r>
            <a:r>
              <a:rPr lang="en-ID" sz="2000" dirty="0" err="1">
                <a:solidFill>
                  <a:schemeClr val="tx1"/>
                </a:solidFill>
              </a:rPr>
              <a:t>sepihak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tanpa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alasan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jelas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tanpa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mengikuti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prosedur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diatur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undang-undang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b. </a:t>
            </a:r>
            <a:r>
              <a:rPr lang="en-ID" sz="2000" dirty="0" err="1">
                <a:solidFill>
                  <a:schemeClr val="tx1"/>
                </a:solidFill>
              </a:rPr>
              <a:t>Pekerja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menuntut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pengusaha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tidak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membayar</a:t>
            </a:r>
            <a:r>
              <a:rPr lang="en-ID" sz="2000" dirty="0">
                <a:solidFill>
                  <a:schemeClr val="tx1"/>
                </a:solidFill>
              </a:rPr>
              <a:t> uang </a:t>
            </a:r>
            <a:r>
              <a:rPr lang="en-ID" sz="2000" dirty="0" err="1">
                <a:solidFill>
                  <a:schemeClr val="tx1"/>
                </a:solidFill>
              </a:rPr>
              <a:t>pesangon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setelah</a:t>
            </a:r>
            <a:r>
              <a:rPr lang="en-ID" sz="2000" dirty="0">
                <a:solidFill>
                  <a:schemeClr val="tx1"/>
                </a:solidFill>
              </a:rPr>
              <a:t> PHK.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ID" sz="2000" dirty="0" err="1">
                <a:solidFill>
                  <a:schemeClr val="tx1"/>
                </a:solidFill>
              </a:rPr>
              <a:t>Penyelesaian</a:t>
            </a:r>
            <a:r>
              <a:rPr lang="en-ID" sz="2000" dirty="0">
                <a:solidFill>
                  <a:schemeClr val="tx1"/>
                </a:solidFill>
              </a:rPr>
              <a:t>: </a:t>
            </a:r>
            <a:r>
              <a:rPr lang="en-ID" sz="2000" dirty="0" err="1">
                <a:solidFill>
                  <a:schemeClr val="tx1"/>
                </a:solidFill>
              </a:rPr>
              <a:t>Melalui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mediasi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konsiliasi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pengadilan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hubungan</a:t>
            </a:r>
            <a:r>
              <a:rPr lang="en-ID" sz="2000" dirty="0">
                <a:solidFill>
                  <a:schemeClr val="tx1"/>
                </a:solidFill>
              </a:rPr>
              <a:t> industrial.</a:t>
            </a:r>
          </a:p>
          <a:p>
            <a:pPr algn="just"/>
            <a:endParaRPr lang="en-ID" sz="2000" dirty="0">
              <a:solidFill>
                <a:schemeClr val="tx1"/>
              </a:solidFill>
            </a:endParaRPr>
          </a:p>
          <a:p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18552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8B86134-ED16-E85E-47B1-2324F10FA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764704"/>
            <a:ext cx="8352928" cy="5472608"/>
          </a:xfrm>
        </p:spPr>
        <p:txBody>
          <a:bodyPr>
            <a:noAutofit/>
          </a:bodyPr>
          <a:lstStyle/>
          <a:p>
            <a:r>
              <a:rPr lang="en-US" sz="1800" dirty="0" err="1">
                <a:solidFill>
                  <a:schemeClr val="tx1"/>
                </a:solidFill>
              </a:rPr>
              <a:t>Contoh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Tindak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Pidana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Hubungan</a:t>
            </a:r>
            <a:r>
              <a:rPr lang="en-US" sz="1800" dirty="0">
                <a:solidFill>
                  <a:schemeClr val="tx1"/>
                </a:solidFill>
              </a:rPr>
              <a:t> Industrial </a:t>
            </a:r>
          </a:p>
          <a:p>
            <a:pPr algn="just"/>
            <a:r>
              <a:rPr lang="en-US" sz="1800" dirty="0">
                <a:solidFill>
                  <a:schemeClr val="tx1"/>
                </a:solidFill>
              </a:rPr>
              <a:t>1. </a:t>
            </a:r>
            <a:r>
              <a:rPr lang="en-US" sz="1800" dirty="0" err="1">
                <a:solidFill>
                  <a:schemeClr val="tx1"/>
                </a:solidFill>
              </a:rPr>
              <a:t>Penghalangan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kebebasan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berserikat</a:t>
            </a:r>
            <a:r>
              <a:rPr lang="en-US" sz="1800" dirty="0">
                <a:solidFill>
                  <a:schemeClr val="tx1"/>
                </a:solidFill>
              </a:rPr>
              <a:t> :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Pengusaha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menghalangi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membentuk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bergabung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serikat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intimidasi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ancaman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diskriminasi</a:t>
            </a:r>
            <a:endParaRPr lang="en-ID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Dasar Hukum : Pasal 28 UU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Nomor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21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Tahun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2000 </a:t>
            </a:r>
          </a:p>
          <a:p>
            <a:pPr algn="just"/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Contoh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case :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a.mengancam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pekerja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bergabung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serikat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dengan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pemutusan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hubungan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kerja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just"/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b.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Memblokir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aktivitas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serikat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pekerja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di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lingkungan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kerja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just"/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Sanksi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: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penjara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maksimal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5tahun dan/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atau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denda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hingga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Rp. 500 Juta </a:t>
            </a:r>
          </a:p>
          <a:p>
            <a:pPr algn="just"/>
            <a:endParaRPr lang="en-ID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/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2.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Pelanggaran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Hak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Kerja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: Tindakan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pengusaha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tidak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memenuhi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hak-hak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pekerja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sesuai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peraturan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hukum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Contoh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: </a:t>
            </a:r>
          </a:p>
          <a:p>
            <a:pPr marL="342900" indent="-342900" algn="just">
              <a:buAutoNum type="alphaLcPeriod"/>
            </a:pP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tidak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membayar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upah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minimum yang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ditetapkan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pemerintah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marL="342900" indent="-342900" algn="just">
              <a:buAutoNum type="alphaLcPeriod"/>
            </a:pP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Tidak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memberikan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hak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cuti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atau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jam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kerja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manusiawi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 (Pasal 185 UU No 13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Tahun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2003)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sanksi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Penjara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atau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denda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sesuai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beratnya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pelanggaran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just"/>
            <a:endParaRPr lang="en-ID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93343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3828</TotalTime>
  <Words>1158</Words>
  <Application>Microsoft Office PowerPoint</Application>
  <PresentationFormat>On-screen Show (4:3)</PresentationFormat>
  <Paragraphs>114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509</cp:revision>
  <cp:lastPrinted>2017-08-29T02:54:51Z</cp:lastPrinted>
  <dcterms:created xsi:type="dcterms:W3CDTF">2010-04-18T12:06:30Z</dcterms:created>
  <dcterms:modified xsi:type="dcterms:W3CDTF">2024-12-04T14:51:53Z</dcterms:modified>
</cp:coreProperties>
</file>