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23"/>
  </p:notesMasterIdLst>
  <p:sldIdLst>
    <p:sldId id="256" r:id="rId2"/>
    <p:sldId id="257" r:id="rId3"/>
    <p:sldId id="258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6">
          <p15:clr>
            <a:srgbClr val="A4A3A4"/>
          </p15:clr>
        </p15:guide>
        <p15:guide id="2" pos="2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436" y="36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8B9C2-91C2-4054-951F-7BF99F3AC0F9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32CCE-DFDE-4C15-AB3D-C0704CE8CC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312" y="-9597"/>
            <a:ext cx="10086784" cy="7791593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655" y="2725139"/>
            <a:ext cx="6409391" cy="1865809"/>
          </a:xfrm>
        </p:spPr>
        <p:txBody>
          <a:bodyPr anchor="b">
            <a:noAutofit/>
          </a:bodyPr>
          <a:lstStyle>
            <a:lvl1pPr algn="r">
              <a:defRPr sz="594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655" y="4590946"/>
            <a:ext cx="6409391" cy="124315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679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690880"/>
            <a:ext cx="6982485" cy="3857413"/>
          </a:xfrm>
        </p:spPr>
        <p:txBody>
          <a:bodyPr anchor="ctr">
            <a:normAutofit/>
          </a:bodyPr>
          <a:lstStyle>
            <a:lvl1pPr algn="l">
              <a:defRPr sz="4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60" y="5066453"/>
            <a:ext cx="6982485" cy="1780424"/>
          </a:xfrm>
        </p:spPr>
        <p:txBody>
          <a:bodyPr anchor="ctr">
            <a:normAutofit/>
          </a:bodyPr>
          <a:lstStyle>
            <a:lvl1pPr marL="0" indent="0" algn="l">
              <a:buNone/>
              <a:defRPr sz="19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151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374" y="690880"/>
            <a:ext cx="6679400" cy="3425613"/>
          </a:xfrm>
        </p:spPr>
        <p:txBody>
          <a:bodyPr anchor="ctr">
            <a:normAutofit/>
          </a:bodyPr>
          <a:lstStyle>
            <a:lvl1pPr algn="l">
              <a:defRPr sz="4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1182" y="4116493"/>
            <a:ext cx="5961784" cy="431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58" y="5066453"/>
            <a:ext cx="6982487" cy="1780424"/>
          </a:xfrm>
        </p:spPr>
        <p:txBody>
          <a:bodyPr anchor="ctr">
            <a:normAutofit/>
          </a:bodyPr>
          <a:lstStyle>
            <a:lvl1pPr marL="0" indent="0" algn="l">
              <a:buNone/>
              <a:defRPr sz="19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30983" y="895762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22469" y="3271430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8650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58" y="2189587"/>
            <a:ext cx="6982487" cy="2941521"/>
          </a:xfrm>
        </p:spPr>
        <p:txBody>
          <a:bodyPr anchor="b">
            <a:normAutofit/>
          </a:bodyPr>
          <a:lstStyle>
            <a:lvl1pPr algn="l">
              <a:defRPr sz="4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58" y="5131108"/>
            <a:ext cx="6982487" cy="1715769"/>
          </a:xfrm>
        </p:spPr>
        <p:txBody>
          <a:bodyPr anchor="t">
            <a:normAutofit/>
          </a:bodyPr>
          <a:lstStyle>
            <a:lvl1pPr marL="0" indent="0" algn="l">
              <a:buNone/>
              <a:defRPr sz="19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275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374" y="690880"/>
            <a:ext cx="6679400" cy="3425613"/>
          </a:xfrm>
        </p:spPr>
        <p:txBody>
          <a:bodyPr anchor="ctr">
            <a:normAutofit/>
          </a:bodyPr>
          <a:lstStyle>
            <a:lvl1pPr algn="l">
              <a:defRPr sz="4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0557" y="4548294"/>
            <a:ext cx="6982488" cy="58281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58" y="5131108"/>
            <a:ext cx="6982487" cy="1715769"/>
          </a:xfrm>
        </p:spPr>
        <p:txBody>
          <a:bodyPr anchor="t">
            <a:normAutofit/>
          </a:bodyPr>
          <a:lstStyle>
            <a:lvl1pPr marL="0" indent="0" algn="l">
              <a:buNone/>
              <a:defRPr sz="198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30983" y="895762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22469" y="3271430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645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433" y="690880"/>
            <a:ext cx="6975612" cy="3425613"/>
          </a:xfrm>
        </p:spPr>
        <p:txBody>
          <a:bodyPr anchor="ctr">
            <a:normAutofit/>
          </a:bodyPr>
          <a:lstStyle>
            <a:lvl1pPr algn="l">
              <a:defRPr sz="4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0557" y="4548294"/>
            <a:ext cx="6982488" cy="58281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0">
                <a:solidFill>
                  <a:schemeClr val="accent1"/>
                </a:solidFill>
              </a:defRPr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58" y="5131108"/>
            <a:ext cx="6982487" cy="1715769"/>
          </a:xfrm>
        </p:spPr>
        <p:txBody>
          <a:bodyPr anchor="t">
            <a:normAutofit/>
          </a:bodyPr>
          <a:lstStyle>
            <a:lvl1pPr marL="0" indent="0" algn="l">
              <a:buNone/>
              <a:defRPr sz="198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5012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1071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5043" y="690881"/>
            <a:ext cx="1076693" cy="59516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59" y="690881"/>
            <a:ext cx="5714529" cy="5951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591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692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58" y="3060984"/>
            <a:ext cx="6982487" cy="2070125"/>
          </a:xfrm>
        </p:spPr>
        <p:txBody>
          <a:bodyPr anchor="b"/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58" y="5131108"/>
            <a:ext cx="6982487" cy="975120"/>
          </a:xfrm>
        </p:spPr>
        <p:txBody>
          <a:bodyPr anchor="t"/>
          <a:lstStyle>
            <a:lvl1pPr marL="0" indent="0" algn="l">
              <a:buNone/>
              <a:defRPr sz="2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788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690880"/>
            <a:ext cx="6982485" cy="14969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561" y="2448668"/>
            <a:ext cx="3396920" cy="4398208"/>
          </a:xfrm>
        </p:spPr>
        <p:txBody>
          <a:bodyPr>
            <a:normAutofit/>
          </a:bodyPr>
          <a:lstStyle>
            <a:lvl1pPr>
              <a:defRPr sz="1980"/>
            </a:lvl1pPr>
            <a:lvl2pPr>
              <a:defRPr sz="1760"/>
            </a:lvl2pPr>
            <a:lvl3pPr>
              <a:defRPr sz="154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56124" y="2448669"/>
            <a:ext cx="3396921" cy="4398209"/>
          </a:xfrm>
        </p:spPr>
        <p:txBody>
          <a:bodyPr>
            <a:normAutofit/>
          </a:bodyPr>
          <a:lstStyle>
            <a:lvl1pPr>
              <a:defRPr sz="1980"/>
            </a:lvl1pPr>
            <a:lvl2pPr>
              <a:defRPr sz="1760"/>
            </a:lvl2pPr>
            <a:lvl3pPr>
              <a:defRPr sz="154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652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690880"/>
            <a:ext cx="6982484" cy="149690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59" y="2449114"/>
            <a:ext cx="3399739" cy="653097"/>
          </a:xfrm>
        </p:spPr>
        <p:txBody>
          <a:bodyPr anchor="b">
            <a:noAutofit/>
          </a:bodyPr>
          <a:lstStyle>
            <a:lvl1pPr marL="0" indent="0">
              <a:buNone/>
              <a:defRPr sz="2640" b="0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59" y="3102213"/>
            <a:ext cx="3399739" cy="37446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53304" y="2449114"/>
            <a:ext cx="3399739" cy="653097"/>
          </a:xfrm>
        </p:spPr>
        <p:txBody>
          <a:bodyPr anchor="b">
            <a:noAutofit/>
          </a:bodyPr>
          <a:lstStyle>
            <a:lvl1pPr marL="0" indent="0">
              <a:buNone/>
              <a:defRPr sz="2640" b="0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53304" y="3102213"/>
            <a:ext cx="3399739" cy="37446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383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59" y="690880"/>
            <a:ext cx="6982485" cy="14969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7397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599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59" y="1698418"/>
            <a:ext cx="3069200" cy="1448928"/>
          </a:xfrm>
        </p:spPr>
        <p:txBody>
          <a:bodyPr anchor="b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8403" y="583582"/>
            <a:ext cx="3724641" cy="626329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0559" y="3147346"/>
            <a:ext cx="3069200" cy="2929042"/>
          </a:xfrm>
        </p:spPr>
        <p:txBody>
          <a:bodyPr>
            <a:normAutofit/>
          </a:bodyPr>
          <a:lstStyle>
            <a:lvl1pPr marL="0" indent="0">
              <a:buNone/>
              <a:defRPr sz="154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077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59" y="5440680"/>
            <a:ext cx="6982485" cy="642303"/>
          </a:xfrm>
        </p:spPr>
        <p:txBody>
          <a:bodyPr anchor="b">
            <a:normAutofit/>
          </a:bodyPr>
          <a:lstStyle>
            <a:lvl1pPr algn="l">
              <a:defRPr sz="26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0559" y="690880"/>
            <a:ext cx="6982485" cy="4358480"/>
          </a:xfrm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760"/>
            </a:lvl2pPr>
            <a:lvl3pPr marL="1005840" indent="0">
              <a:buNone/>
              <a:defRPr sz="1760"/>
            </a:lvl3pPr>
            <a:lvl4pPr marL="1508760" indent="0">
              <a:buNone/>
              <a:defRPr sz="1760"/>
            </a:lvl4pPr>
            <a:lvl5pPr marL="2011680" indent="0">
              <a:buNone/>
              <a:defRPr sz="1760"/>
            </a:lvl5pPr>
            <a:lvl6pPr marL="2514600" indent="0">
              <a:buNone/>
              <a:defRPr sz="1760"/>
            </a:lvl6pPr>
            <a:lvl7pPr marL="3017520" indent="0">
              <a:buNone/>
              <a:defRPr sz="1760"/>
            </a:lvl7pPr>
            <a:lvl8pPr marL="3520440" indent="0">
              <a:buNone/>
              <a:defRPr sz="1760"/>
            </a:lvl8pPr>
            <a:lvl9pPr marL="4023360" indent="0">
              <a:buNone/>
              <a:defRPr sz="17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0559" y="6082983"/>
            <a:ext cx="6982485" cy="763894"/>
          </a:xfrm>
        </p:spPr>
        <p:txBody>
          <a:bodyPr>
            <a:normAutofit/>
          </a:bodyPr>
          <a:lstStyle>
            <a:lvl1pPr marL="0" indent="0">
              <a:buNone/>
              <a:defRPr sz="132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043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13" y="-9597"/>
            <a:ext cx="10086786" cy="7791593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0560" y="690880"/>
            <a:ext cx="6982484" cy="14969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559" y="2448669"/>
            <a:ext cx="6982485" cy="4398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5784" y="6846879"/>
            <a:ext cx="752545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pPr/>
              <a:t>11/1/2021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0560" y="6846879"/>
            <a:ext cx="508527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9144" y="6846879"/>
            <a:ext cx="563902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accent1"/>
                </a:solidFill>
              </a:defRPr>
            </a:lvl1pPr>
          </a:lstStyle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548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</p:sldLayoutIdLst>
  <p:txStyles>
    <p:titleStyle>
      <a:lvl1pPr algn="l" defTabSz="502920" rtl="0" eaLnBrk="1" latinLnBrk="0" hangingPunct="1">
        <a:spcBef>
          <a:spcPct val="0"/>
        </a:spcBef>
        <a:buNone/>
        <a:defRPr sz="396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190" indent="-37719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7245" indent="-314325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730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022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314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6606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6898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190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7482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1885" y="12700"/>
            <a:ext cx="10058400" cy="77597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8720" y="2950096"/>
            <a:ext cx="8496944" cy="53860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00"/>
              </a:lnSpc>
              <a:spcAft>
                <a:spcPts val="600"/>
              </a:spcAft>
            </a:pPr>
            <a:r>
              <a:rPr lang="en-CA" sz="3600" b="1" dirty="0">
                <a:solidFill>
                  <a:srgbClr val="000000"/>
                </a:solidFill>
                <a:latin typeface="Arial Black" panose="020B0A04020102020204" pitchFamily="34" charset="0"/>
                <a:cs typeface="Verdana"/>
              </a:rPr>
              <a:t>REPRESENTASI PENGETAHUAN</a:t>
            </a:r>
            <a:endParaRPr lang="en-CA" sz="3600" b="1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928D5A-D084-419C-A327-B60151F59500}"/>
              </a:ext>
            </a:extLst>
          </p:cNvPr>
          <p:cNvSpPr txBox="1"/>
          <p:nvPr/>
        </p:nvSpPr>
        <p:spPr>
          <a:xfrm>
            <a:off x="1932857" y="4306271"/>
            <a:ext cx="56470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d-ID" sz="2800" b="1" dirty="0">
                <a:effectLst/>
                <a:latin typeface="Book Antiqua" panose="02040602050305030304" pitchFamily="18" charset="0"/>
                <a:ea typeface="Book Antiqua" panose="02040602050305030304" pitchFamily="18" charset="0"/>
                <a:cs typeface="Book Antiqua" panose="02040602050305030304" pitchFamily="18" charset="0"/>
              </a:rPr>
              <a:t>Representasi Pengetahuan (frame, naskah, sistem produksi)</a:t>
            </a:r>
            <a:endParaRPr lang="en-US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1003300" y="1028700"/>
            <a:ext cx="9055100" cy="1130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Pengetahuan dalam tabel diperoleh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dari proses akuisisi pengetahuan.</a:t>
            </a:r>
          </a:p>
          <a:p>
            <a:pPr>
              <a:lnSpc>
                <a:spcPts val="380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33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7" name="TextBox 2"/>
          <p:cNvSpPr txBox="1"/>
          <p:nvPr/>
        </p:nvSpPr>
        <p:spPr>
          <a:xfrm>
            <a:off x="990600" y="711200"/>
            <a:ext cx="9067800" cy="1181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610" b="1">
                <a:solidFill>
                  <a:srgbClr val="000000"/>
                </a:solidFill>
                <a:latin typeface="Verdana Bold"/>
                <a:cs typeface="Verdana Bold"/>
              </a:rPr>
              <a:t>3.5. POHON KEPUTUSAN</a:t>
            </a:r>
            <a:br>
              <a:rPr lang="en-CA" sz="3600">
                <a:solidFill>
                  <a:srgbClr val="000000"/>
                </a:solidFill>
                <a:latin typeface="Times New Roman"/>
              </a:rPr>
            </a:br>
            <a:r>
              <a:rPr lang="en-CA" sz="3610" b="1">
                <a:solidFill>
                  <a:srgbClr val="000000"/>
                </a:solidFill>
                <a:latin typeface="Verdana Bold"/>
                <a:cs typeface="Verdana Bold"/>
              </a:rPr>
              <a:t>(DECISION TREE</a:t>
            </a:r>
            <a:r>
              <a:rPr lang="en-CA" sz="3610" b="1">
                <a:solidFill>
                  <a:srgbClr val="00649A"/>
                </a:solidFill>
                <a:latin typeface="Verdana Bold"/>
                <a:cs typeface="Verdana Bold"/>
              </a:rPr>
              <a:t>)</a:t>
            </a:r>
          </a:p>
          <a:p>
            <a:pPr>
              <a:lnSpc>
                <a:spcPts val="380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300" y="2095500"/>
            <a:ext cx="9055100" cy="161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50"/>
              </a:lnSpc>
            </a:pP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• Keuntungan utama representasi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pengetahuan dengan pohon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keputusan adalah dapat</a:t>
            </a:r>
          </a:p>
          <a:p>
            <a:pPr>
              <a:lnSpc>
                <a:spcPts val="385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46200" y="3556000"/>
            <a:ext cx="8712200" cy="210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30"/>
              </a:lnSpc>
            </a:pP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menyederhanakan proses akuisisi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pengetahuan dan dapat dengan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mudah dikonversikan ke bentuk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aturan (rule)</a:t>
            </a:r>
          </a:p>
          <a:p>
            <a:pPr>
              <a:lnSpc>
                <a:spcPts val="383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34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35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7" name="TextBox 2"/>
          <p:cNvSpPr txBox="1"/>
          <p:nvPr/>
        </p:nvSpPr>
        <p:spPr>
          <a:xfrm>
            <a:off x="990600" y="7112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>
                <a:solidFill>
                  <a:srgbClr val="000000"/>
                </a:solidFill>
                <a:latin typeface="Verdana Bold"/>
                <a:cs typeface="Verdana Bold"/>
              </a:rPr>
              <a:t>3.6. NASKAH (SCRIPT)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300" y="1574800"/>
            <a:ext cx="90551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• Script adalah skema representasi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46200" y="1993900"/>
            <a:ext cx="8712200" cy="4826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6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pengetahuan yang sama dengan frame,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yaitu merepresentasikan pengetahuan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berdasarkan karakteristik yang sudah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dikenal sebagai pengalaman-pengalaman.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Perbedaannya, frame menggambarkan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objek, sedangkan script menggambarkan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urutan peristiwa. Dalam menggambarkan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urutan peristiwa, script menggunakan slot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yang berisi informasi tentang orang,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objek, dan tindakan-tindakan yang terjadi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dalam suatu peristiwa.</a:t>
            </a:r>
          </a:p>
          <a:p>
            <a:pPr>
              <a:lnSpc>
                <a:spcPts val="336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36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1" name="TextBox 2"/>
          <p:cNvSpPr txBox="1"/>
          <p:nvPr/>
        </p:nvSpPr>
        <p:spPr>
          <a:xfrm>
            <a:off x="1003300" y="965200"/>
            <a:ext cx="9055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Elemen script meliputi :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300" y="1397000"/>
            <a:ext cx="9055100" cy="1206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  <a:tabLst>
                <a:tab pos="342900" algn="l"/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1. Kondisi input, yaitu kondisi yang harus dipenuhi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sebelum terjadi atau berlaku suatu peristiwa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dalam script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03300" y="2578100"/>
            <a:ext cx="9055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2. Track, yaitu variasi yang mungkin terjadi dalam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suatu script</a:t>
            </a:r>
          </a:p>
          <a:p>
            <a:pPr>
              <a:lnSpc>
                <a:spcPts val="28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03300" y="3365500"/>
            <a:ext cx="9055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  <a:tabLst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3. Prop, berisi objek-objek pendukung yang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digunakan selama peristiwa terjadi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03300" y="4165600"/>
            <a:ext cx="9055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  <a:tabLst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4. Role, yaitu peran yang dimainkan oleh seseorang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dalam peristiwa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03300" y="4978400"/>
            <a:ext cx="9055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  <a:tabLst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5. Scene, yaitu adegan yang dimainkan yang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menjadi bagian dari suatu peristiwa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03300" y="5778500"/>
            <a:ext cx="9055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  <a:tabLst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6. Hasil, yaitu kondisi yang ada setelah urutan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peristiwa dalam script terjadi.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7376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37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8" name="TextBox 2"/>
          <p:cNvSpPr txBox="1"/>
          <p:nvPr/>
        </p:nvSpPr>
        <p:spPr>
          <a:xfrm>
            <a:off x="850900" y="876300"/>
            <a:ext cx="9207500" cy="698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Berikut ini adalah contoh script kejadian yang ada di “Ujian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Akhir”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93800" y="1498600"/>
            <a:ext cx="8864600" cy="711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Jalur (track) : ujian tertulis matakuliah Kecerdasan Buatan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Role (peran) : mahasiswa, pengawas</a:t>
            </a:r>
          </a:p>
          <a:p>
            <a:pPr>
              <a:lnSpc>
                <a:spcPts val="260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93800" y="2159000"/>
            <a:ext cx="8864600" cy="711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Prop (pendukung) : lembar soal, lembar jawab, presensi, pena, dll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Kondisi input : mahasiswa terdaftar untuk mengikuti ujian</a:t>
            </a:r>
          </a:p>
          <a:p>
            <a:pPr>
              <a:lnSpc>
                <a:spcPts val="260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50900" y="2870200"/>
            <a:ext cx="92075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Adegan (scene) -1 : Persiapan pengawas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93800" y="32639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menyiapkan lembar soal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93800" y="35941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menyiapkan lembar jawab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193800" y="39243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menyiapkan lembar presensi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50900" y="4267200"/>
            <a:ext cx="92075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Adegan-2 : Mahasiswa masuk ruangan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193800" y="46609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mempersilahkan mahasiswa masuk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193800" y="49911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membagikan lembar soal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193800" y="53213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membagikan lembar jawab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193800" y="56515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memimpin doa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850900" y="5981700"/>
            <a:ext cx="92075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Adegan - 3 : Mahasiswa mengerjakan soal ujian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193800" y="6337300"/>
            <a:ext cx="8864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menuliskan identitas di lembar jawab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38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1" name="TextBox 2"/>
          <p:cNvSpPr txBox="1"/>
          <p:nvPr/>
        </p:nvSpPr>
        <p:spPr>
          <a:xfrm>
            <a:off x="1346200" y="8890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menandatangai lembar jawab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46200" y="12192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mengerjakan soal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46200" y="15494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mengecek jawaban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03300" y="1879600"/>
            <a:ext cx="90551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Adegan - 4 : Mahasiswa telah selesai ujian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46200" y="22733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mempersilahkan mahasiswa keluar ruangan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46200" y="26035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mengumpulkan kembali lembar jawab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46200" y="29337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keluar ruangan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03300" y="3276600"/>
            <a:ext cx="90551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Adegan - 5 : Mahasiswa mengemasi lembar jawab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46200" y="36576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mengurutkan lembar jawab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46200" y="40005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mengecek lembar jawab dan presensi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346200" y="43307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Pengawas meninggalkan ruangan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003300" y="4660900"/>
            <a:ext cx="90551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Hasil :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346200" y="50546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merasa senang dan lega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346200" y="53848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merasa kecewa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346200" y="57150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pusing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346200" y="60452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memaki - maki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346200" y="6375400"/>
            <a:ext cx="87122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- Mahasiswa sangat bersyukur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39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1181100" y="825500"/>
            <a:ext cx="8877300" cy="1054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11252">
              <a:lnSpc>
                <a:spcPts val="3400"/>
              </a:lnSpc>
            </a:pPr>
            <a:r>
              <a:rPr lang="en-CA" sz="3207" b="1">
                <a:solidFill>
                  <a:srgbClr val="000000"/>
                </a:solidFill>
                <a:latin typeface="Verdana Bold"/>
                <a:cs typeface="Verdana Bold"/>
              </a:rPr>
              <a:t>3.7 SISTEM PRODUKSI (ATURAN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207" b="1">
                <a:solidFill>
                  <a:srgbClr val="000000"/>
                </a:solidFill>
                <a:latin typeface="Verdana Bold"/>
                <a:cs typeface="Verdana Bold"/>
              </a:rPr>
              <a:t>PRODUKSI/PRODUCTION RULES)</a:t>
            </a:r>
          </a:p>
          <a:p>
            <a:pPr>
              <a:lnSpc>
                <a:spcPts val="340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300" y="2095500"/>
            <a:ext cx="9055100" cy="1206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  <a:tabLst>
                <a:tab pos="342900" algn="l"/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• Representasi pengetahuan dengan sistem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produksi berupa aplikasi aturan (rule) yang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berupa :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270000" y="3251200"/>
            <a:ext cx="8788400" cy="698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1. Antecedent, yaitu bagian yang mengekspresikan situasi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atau premis (pernyataan berawalan IF)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70000" y="3937000"/>
            <a:ext cx="87884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2. Konsekuen, yaitu bagian yang menyatakan suatu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12900" y="4229100"/>
            <a:ext cx="8445500" cy="1003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tindakan tertentu atau konklusi yang diterapkan jika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suatu situasi atau premis bernilai benar (pernyataan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berawalan THEN)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03300" y="5232400"/>
            <a:ext cx="90551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• Konsekuensi atau konklusi yang dinyatakan pada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	bagian THEN baru dinyatakan benar, jika bagian</a:t>
            </a:r>
          </a:p>
          <a:p>
            <a:pPr>
              <a:lnSpc>
                <a:spcPts val="28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40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3" name="TextBox 2"/>
          <p:cNvSpPr txBox="1"/>
          <p:nvPr/>
        </p:nvSpPr>
        <p:spPr>
          <a:xfrm>
            <a:off x="1117600" y="660400"/>
            <a:ext cx="89408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5334">
              <a:lnSpc>
                <a:spcPts val="330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IF pada sistem tersebut juga benar atau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sesuai dengan aturan tertentu.</a:t>
            </a:r>
          </a:p>
          <a:p>
            <a:pPr>
              <a:lnSpc>
                <a:spcPts val="330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74700" y="1600200"/>
            <a:ext cx="92837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• Contoh :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04900" y="2120900"/>
            <a:ext cx="89535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IF lalulintas pagi ini padat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104900" y="2628900"/>
            <a:ext cx="89535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THEN saya naik sepeda motor saja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74700" y="3136900"/>
            <a:ext cx="92837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• Aturan dapat ditulis dalam beberapa bentuk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04900" y="3644900"/>
            <a:ext cx="89535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1. IF premis THEN kesimpulan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447800" y="4140200"/>
            <a:ext cx="8610600" cy="99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57733">
              <a:lnSpc>
                <a:spcPts val="340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Jika pendapatan tinggi MAKA pajak yang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harus dibayar juga tinggi</a:t>
            </a:r>
          </a:p>
          <a:p>
            <a:pPr>
              <a:lnSpc>
                <a:spcPts val="340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104900" y="5105400"/>
            <a:ext cx="89535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2. Kesimpulan IF premis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447800" y="5600700"/>
            <a:ext cx="86106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57733">
              <a:lnSpc>
                <a:spcPts val="330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Pajak yang harus dibayar tinggi JIKA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pendapatan tinggi</a:t>
            </a:r>
          </a:p>
          <a:p>
            <a:pPr>
              <a:lnSpc>
                <a:spcPts val="330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41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0" name="TextBox 2"/>
          <p:cNvSpPr txBox="1"/>
          <p:nvPr/>
        </p:nvSpPr>
        <p:spPr>
          <a:xfrm>
            <a:off x="1231900" y="965200"/>
            <a:ext cx="88265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3. Inclusion of ELSE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676400" y="1460500"/>
            <a:ext cx="8382000" cy="1828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32773">
              <a:lnSpc>
                <a:spcPts val="3365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IF pendapatan tinggi OR pengeluaran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tinggi, THEN pajak yang harus dibayar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tinggi ELSE pajak yang harus dibayar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rendah</a:t>
            </a:r>
          </a:p>
          <a:p>
            <a:pPr>
              <a:lnSpc>
                <a:spcPts val="3365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231900" y="3276600"/>
            <a:ext cx="88265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4. Aturan yang lebih kompleks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714500" y="3784600"/>
            <a:ext cx="8343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IF rating kredit tinggi AND gaji lebih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76400" y="4216400"/>
            <a:ext cx="83820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besar dari $30,000 OR aset lebih dari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676400" y="4622800"/>
            <a:ext cx="8382000" cy="1828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65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$75,000 AND sejarah pembayaran tidak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miskin THEN pinjaman diatas $ 10,000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disetujui dan daftar pinjaman masuk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kategori “B”</a:t>
            </a:r>
          </a:p>
          <a:p>
            <a:pPr>
              <a:lnSpc>
                <a:spcPts val="3365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42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2" name="TextBox 2"/>
          <p:cNvSpPr txBox="1"/>
          <p:nvPr/>
        </p:nvSpPr>
        <p:spPr>
          <a:xfrm>
            <a:off x="990600" y="673100"/>
            <a:ext cx="9067800" cy="812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060"/>
              </a:lnSpc>
            </a:pPr>
            <a:r>
              <a:rPr lang="en-CA" sz="4397">
                <a:solidFill>
                  <a:srgbClr val="000000"/>
                </a:solidFill>
                <a:latin typeface="Verdana"/>
                <a:cs typeface="Verdana"/>
              </a:rPr>
              <a:t>Pendahuluan</a:t>
            </a:r>
          </a:p>
          <a:p>
            <a:pPr>
              <a:lnSpc>
                <a:spcPts val="5060"/>
              </a:lnSpc>
            </a:pPr>
            <a:endParaRPr lang="en-CA" sz="4397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27100" y="1562100"/>
            <a:ext cx="9131300" cy="698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Dua bagian dasar sistem kecerdasan buatan (menurut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Turban) :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257300" y="2235200"/>
            <a:ext cx="8801100" cy="1003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-  Basis pengetahuan : Berisi fakta tentang objek-objek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dalam domain yang dipilih dan hubungan diantara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domain-domain tersebut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57300" y="3225800"/>
            <a:ext cx="88011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-  Inference Engine : Merupakan sekumpulan prosedur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00200" y="3517900"/>
            <a:ext cx="8458200" cy="1003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yang digunakan untuk menguji basis pengetahuan dalam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menjawab suatu pertanyaan,menyelesaikan masalah,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atau membuat keputusan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27100" y="4495800"/>
            <a:ext cx="91313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Basis pengetahuan berisi struktur data yang dapat</a:t>
            </a:r>
          </a:p>
          <a:p>
            <a:pPr>
              <a:lnSpc>
                <a:spcPts val="23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270000" y="4800600"/>
            <a:ext cx="87884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1997" dirty="0" err="1">
                <a:solidFill>
                  <a:srgbClr val="000000"/>
                </a:solidFill>
                <a:latin typeface="Verdana"/>
                <a:cs typeface="Verdana"/>
              </a:rPr>
              <a:t>dimanipulasi</a:t>
            </a:r>
            <a:r>
              <a:rPr lang="en-CA" sz="1997" dirty="0">
                <a:solidFill>
                  <a:srgbClr val="000000"/>
                </a:solidFill>
                <a:latin typeface="Verdana"/>
                <a:cs typeface="Verdana"/>
              </a:rPr>
              <a:t> oleh </a:t>
            </a:r>
            <a:r>
              <a:rPr lang="en-CA" sz="1997" dirty="0" err="1">
                <a:solidFill>
                  <a:srgbClr val="000000"/>
                </a:solidFill>
                <a:latin typeface="Verdana"/>
                <a:cs typeface="Verdana"/>
              </a:rPr>
              <a:t>suatu</a:t>
            </a:r>
            <a:r>
              <a:rPr lang="en-CA" sz="1997" dirty="0">
                <a:solidFill>
                  <a:srgbClr val="000000"/>
                </a:solidFill>
                <a:latin typeface="Verdana"/>
                <a:cs typeface="Verdana"/>
              </a:rPr>
              <a:t> </a:t>
            </a:r>
            <a:r>
              <a:rPr lang="en-CA" sz="1997" dirty="0" err="1">
                <a:solidFill>
                  <a:srgbClr val="000000"/>
                </a:solidFill>
                <a:latin typeface="Verdana"/>
                <a:cs typeface="Verdana"/>
              </a:rPr>
              <a:t>sistem</a:t>
            </a:r>
            <a:r>
              <a:rPr lang="en-CA" sz="1997" dirty="0">
                <a:solidFill>
                  <a:srgbClr val="000000"/>
                </a:solidFill>
                <a:latin typeface="Verdana"/>
                <a:cs typeface="Verdana"/>
              </a:rPr>
              <a:t> </a:t>
            </a:r>
            <a:r>
              <a:rPr lang="en-CA" sz="1997" dirty="0" err="1">
                <a:solidFill>
                  <a:srgbClr val="000000"/>
                </a:solidFill>
                <a:latin typeface="Verdana"/>
                <a:cs typeface="Verdana"/>
              </a:rPr>
              <a:t>inferensi</a:t>
            </a:r>
            <a:r>
              <a:rPr lang="en-CA" sz="1997" dirty="0">
                <a:solidFill>
                  <a:srgbClr val="000000"/>
                </a:solidFill>
                <a:latin typeface="Verdana"/>
                <a:cs typeface="Verdana"/>
              </a:rPr>
              <a:t> yang</a:t>
            </a:r>
          </a:p>
          <a:p>
            <a:pPr>
              <a:lnSpc>
                <a:spcPts val="2300"/>
              </a:lnSpc>
            </a:pPr>
            <a:endParaRPr lang="en-CA" sz="1997" dirty="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270000" y="5105400"/>
            <a:ext cx="8788400" cy="1308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menggunakan pencarian dan teknik pencocokan pola pada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basis pengetahuan yang bermanfaat untuk menjawab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pertanyaan, menggambarkan kesimpulan atau bentuk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lainnya sebagai suatu fungsi kecerdasan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8928100" y="6946900"/>
            <a:ext cx="1130300" cy="241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9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2</a:t>
            </a:r>
          </a:p>
          <a:p>
            <a:pPr>
              <a:lnSpc>
                <a:spcPts val="1190"/>
              </a:lnSpc>
            </a:pPr>
            <a:endParaRPr lang="en-CA" sz="1397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1003300" y="800100"/>
            <a:ext cx="9055100" cy="140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5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• Apabila pengetahuan direpresentasikan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dengan aturan, maka ada 2 metode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penalaran yang dapat digunakan :</a:t>
            </a:r>
          </a:p>
          <a:p>
            <a:pPr>
              <a:lnSpc>
                <a:spcPts val="335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33500" y="2171700"/>
            <a:ext cx="8724900" cy="2260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375"/>
              </a:lnSpc>
              <a:tabLst>
                <a:tab pos="520700" algn="l"/>
                <a:tab pos="520700" algn="l"/>
                <a:tab pos="520700" algn="l"/>
                <a:tab pos="520700" algn="l"/>
              </a:tabLst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1. Forward Reasoning (penalaran maju)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	Pelacakan dimulai dari keadaan awal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	(informasi atau fakta yang ada) dan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	kemudian dicoba untuk mencocokkan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	dengan tujuan yang diharapkan</a:t>
            </a:r>
          </a:p>
          <a:p>
            <a:pPr>
              <a:lnSpc>
                <a:spcPts val="3375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33500" y="4406900"/>
            <a:ext cx="87249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2. Backward Reasoning (penalaran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854200" y="4813300"/>
            <a:ext cx="8204200" cy="1828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0">
              <a:lnSpc>
                <a:spcPts val="3365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mundur) Penalaran dimulai dari tujuan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atau hipotesa, baru dicocokkan dengan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keadaan awal atau fakta-fakta yang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ada.</a:t>
            </a:r>
          </a:p>
          <a:p>
            <a:pPr>
              <a:lnSpc>
                <a:spcPts val="3365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43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8" name="TextBox 2"/>
          <p:cNvSpPr txBox="1"/>
          <p:nvPr/>
        </p:nvSpPr>
        <p:spPr>
          <a:xfrm>
            <a:off x="850900" y="800100"/>
            <a:ext cx="9207500" cy="698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• Ada beberapa faktor yang mempengaruhi pemilihan backward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atau forward dalam memilih metode penalaran :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81100" y="1473200"/>
            <a:ext cx="8877300" cy="161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  <a:tab pos="342900" algn="l"/>
                <a:tab pos="342900" algn="l"/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-  banyaknya keadaan awal dan tujuan. Jika jumlah keadaan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awal lebih kecil daripada tujuan, maka digunakan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penalaran forward. Sebaliknya jika jumlah tujuan lebih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banyak daripada keadaan awal, maka dipilih penalaran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backward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81100" y="3060700"/>
            <a:ext cx="8877300" cy="1003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-  rata-rata jumlah node yang dapat diraih langsung dari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suatu node. Lebih baik dipilih yang jumlah node tiap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cabangnya lebih sedikit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181100" y="4038600"/>
            <a:ext cx="8877300" cy="1308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  <a:tab pos="342900" algn="l"/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-  apakah program butuh menanyai user untuk melakukan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justifikasi terhadap proses penalaran? Jika ya, maka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alangkah baiknya jika dipilih arah yang lebih memudahkan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user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81100" y="5308600"/>
            <a:ext cx="8877300" cy="1308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  <a:tabLst>
                <a:tab pos="342900" algn="l"/>
                <a:tab pos="342900" algn="l"/>
                <a:tab pos="342900" algn="l"/>
              </a:tabLst>
            </a:pP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-  bentuk kejadian yang akan memicu penyelesaian masalah.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Jika kejadian itu berupa fakta baru, maka lebih baik dipilih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penalaran forward. Namun jika kejadian itu berupa query,</a:t>
            </a:r>
            <a:br>
              <a:rPr lang="en-CA" sz="1997">
                <a:solidFill>
                  <a:srgbClr val="000000"/>
                </a:solidFill>
                <a:latin typeface="Times New Roman"/>
              </a:rPr>
            </a:br>
            <a:r>
              <a:rPr lang="en-CA" sz="1997">
                <a:solidFill>
                  <a:srgbClr val="000000"/>
                </a:solidFill>
                <a:latin typeface="Verdana"/>
                <a:cs typeface="Verdana"/>
              </a:rPr>
              <a:t>	maka lebih baik digunakan penalaran backward.</a:t>
            </a:r>
          </a:p>
          <a:p>
            <a:pPr>
              <a:lnSpc>
                <a:spcPts val="2400"/>
              </a:lnSpc>
            </a:pPr>
            <a:endParaRPr lang="en-CA" sz="1997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813800" y="6743700"/>
            <a:ext cx="1244600" cy="241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44</a:t>
            </a:r>
          </a:p>
          <a:p>
            <a:pPr>
              <a:lnSpc>
                <a:spcPts val="1610"/>
              </a:lnSpc>
            </a:pPr>
            <a:endParaRPr lang="en-CA" sz="1397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1" name="TextBox 2"/>
          <p:cNvSpPr txBox="1"/>
          <p:nvPr/>
        </p:nvSpPr>
        <p:spPr>
          <a:xfrm>
            <a:off x="1155700" y="889000"/>
            <a:ext cx="8902700" cy="469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• Karakteristik representasi pengetahuan</a:t>
            </a:r>
          </a:p>
          <a:p>
            <a:pPr>
              <a:lnSpc>
                <a:spcPts val="2990"/>
              </a:lnSpc>
            </a:pPr>
            <a:endParaRPr lang="en-CA" sz="2597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62100" y="1371600"/>
            <a:ext cx="8496300" cy="469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1.  Dapat diprogram dengan bahasa</a:t>
            </a:r>
          </a:p>
          <a:p>
            <a:pPr>
              <a:lnSpc>
                <a:spcPts val="2990"/>
              </a:lnSpc>
            </a:pPr>
            <a:endParaRPr lang="en-CA" sz="2597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070100" y="1765300"/>
            <a:ext cx="7988300" cy="469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komputer dan disimpan dalam memori</a:t>
            </a:r>
          </a:p>
          <a:p>
            <a:pPr>
              <a:lnSpc>
                <a:spcPts val="2990"/>
              </a:lnSpc>
            </a:pPr>
            <a:endParaRPr lang="en-CA" sz="2597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562100" y="2235200"/>
            <a:ext cx="8496300" cy="469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2. Fakta dan pengetahuan lain yang</a:t>
            </a:r>
          </a:p>
          <a:p>
            <a:pPr>
              <a:lnSpc>
                <a:spcPts val="2990"/>
              </a:lnSpc>
            </a:pPr>
            <a:endParaRPr lang="en-CA" sz="25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070100" y="2628900"/>
            <a:ext cx="7988300" cy="914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terkandung didalamnya dapat digunakan</a:t>
            </a:r>
            <a:br>
              <a:rPr lang="en-CA" sz="2597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untuk melakukan penalaran</a:t>
            </a:r>
          </a:p>
          <a:p>
            <a:pPr>
              <a:lnSpc>
                <a:spcPts val="3100"/>
              </a:lnSpc>
            </a:pPr>
            <a:endParaRPr lang="en-CA" sz="2597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55700" y="3505200"/>
            <a:ext cx="8902700" cy="469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9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•  Dalam menyelesaikan masalah harus</a:t>
            </a:r>
          </a:p>
          <a:p>
            <a:pPr>
              <a:lnSpc>
                <a:spcPts val="2990"/>
              </a:lnSpc>
            </a:pPr>
            <a:endParaRPr lang="en-CA" sz="2597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63700" y="3886200"/>
            <a:ext cx="8394700" cy="2489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6">
              <a:lnSpc>
                <a:spcPts val="312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dibutuhkan pengetahuan yang cukup dan</a:t>
            </a:r>
            <a:br>
              <a:rPr lang="en-CA" sz="2597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sistem juga harus memiliki kemampuan</a:t>
            </a:r>
            <a:br>
              <a:rPr lang="en-CA" sz="2597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untuk menalar. Basis pengetahuan dan</a:t>
            </a:r>
            <a:br>
              <a:rPr lang="en-CA" sz="2597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kemampuan untuk melakukan penalaran</a:t>
            </a:r>
            <a:br>
              <a:rPr lang="en-CA" sz="2597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merupakan bagian terpenting dari sistem</a:t>
            </a:r>
            <a:br>
              <a:rPr lang="en-CA" sz="2552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yang menggunakan kecerdasan bua</a:t>
            </a:r>
            <a:r>
              <a:rPr lang="en-CA" sz="2202">
                <a:solidFill>
                  <a:srgbClr val="000000"/>
                </a:solidFill>
                <a:latin typeface="Verdana"/>
                <a:cs typeface="Verdana"/>
              </a:rPr>
              <a:t>tan.</a:t>
            </a:r>
          </a:p>
          <a:p>
            <a:pPr>
              <a:lnSpc>
                <a:spcPts val="3120"/>
              </a:lnSpc>
            </a:pPr>
            <a:endParaRPr lang="en-CA" sz="2552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8928100" y="6743700"/>
            <a:ext cx="3556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13" name="TextBox 2"/>
          <p:cNvSpPr txBox="1"/>
          <p:nvPr/>
        </p:nvSpPr>
        <p:spPr>
          <a:xfrm>
            <a:off x="990600" y="6350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>
                <a:solidFill>
                  <a:srgbClr val="000000"/>
                </a:solidFill>
                <a:latin typeface="Verdana Bold"/>
                <a:cs typeface="Verdana Bold"/>
              </a:rPr>
              <a:t>3.3 FRAME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300" y="1346200"/>
            <a:ext cx="9055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• Frame merupakan kumpulan pengetahuan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46200" y="1701800"/>
            <a:ext cx="8712200" cy="157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65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tentang suatu objek tertentu, peristiwa, lokasi,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situasi, dll. Frame memiliki slot yang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menggambarkan rincian (atribut) dan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karakteristik objek.</a:t>
            </a:r>
          </a:p>
          <a:p>
            <a:pPr>
              <a:lnSpc>
                <a:spcPts val="2865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03300" y="3251200"/>
            <a:ext cx="9055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• Frame biasanya digunakan untuk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46200" y="3606800"/>
            <a:ext cx="8712200" cy="1206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merepresentasikan pengetahuan yang didasarkan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pada karakteristik yang sudah dikenal, yang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merupakan pengalaman-pengalaman.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03300" y="4787900"/>
            <a:ext cx="9055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• Dengan menggunakan frame, sangat mudah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346200" y="5156200"/>
            <a:ext cx="87122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untuk membuat inferensi tentang objek,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346200" y="5511800"/>
            <a:ext cx="87122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peristiwa, atau situasi baru, karena frame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46200" y="5867400"/>
            <a:ext cx="8712200" cy="838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900"/>
              </a:lnSpc>
            </a:pP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menyediakan basis pengetahuan yang ditarik dari</a:t>
            </a:r>
            <a:br>
              <a:rPr lang="en-CA" sz="2400">
                <a:solidFill>
                  <a:srgbClr val="000000"/>
                </a:solidFill>
                <a:latin typeface="Times New Roman"/>
              </a:rPr>
            </a:br>
            <a:r>
              <a:rPr lang="en-CA" sz="2400">
                <a:solidFill>
                  <a:srgbClr val="000000"/>
                </a:solidFill>
                <a:latin typeface="Verdana"/>
                <a:cs typeface="Verdana"/>
              </a:rPr>
              <a:t>pengalaman.</a:t>
            </a:r>
          </a:p>
          <a:p>
            <a:pPr>
              <a:lnSpc>
                <a:spcPts val="29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27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28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7" name="TextBox 2"/>
          <p:cNvSpPr txBox="1"/>
          <p:nvPr/>
        </p:nvSpPr>
        <p:spPr>
          <a:xfrm>
            <a:off x="990600" y="635000"/>
            <a:ext cx="90678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10" b="1">
                <a:solidFill>
                  <a:srgbClr val="000000"/>
                </a:solidFill>
                <a:latin typeface="Verdana Bold"/>
                <a:cs typeface="Verdana Bold"/>
              </a:rPr>
              <a:t>HIRARKI FRAME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300" y="1346200"/>
            <a:ext cx="9055100" cy="533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2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• Kebanyakan sistem AI menggunakan</a:t>
            </a:r>
          </a:p>
          <a:p>
            <a:pPr>
              <a:lnSpc>
                <a:spcPts val="322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346200" y="1752600"/>
            <a:ext cx="8712200" cy="445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10"/>
              </a:lnSpc>
            </a:pP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kumpulan frame yang saling terkait satu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dengan lainnya bersama-sama.Gambar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berikut ini menunjukkan hirarki frame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kendaraan, terdiri dari 5 frame yaitu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frame kereta api, frame sampan, frame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mobil, frame pesawat, frame kapal.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Masing-masing frame masih dapat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dipecah lagi menjadi beberapa frame yang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rinci, misal frame mobil terdiri dari frame</a:t>
            </a:r>
            <a:br>
              <a:rPr lang="en-CA" sz="2802">
                <a:solidFill>
                  <a:srgbClr val="000000"/>
                </a:solidFill>
                <a:latin typeface="Times New Roman"/>
              </a:rPr>
            </a:br>
            <a:r>
              <a:rPr lang="en-CA" sz="2802">
                <a:solidFill>
                  <a:srgbClr val="000000"/>
                </a:solidFill>
                <a:latin typeface="Verdana"/>
                <a:cs typeface="Verdana"/>
              </a:rPr>
              <a:t>penumpang mobil, frame truk, frame bis.</a:t>
            </a:r>
          </a:p>
          <a:p>
            <a:pPr>
              <a:lnSpc>
                <a:spcPts val="3410"/>
              </a:lnSpc>
            </a:pPr>
            <a:endParaRPr lang="en-CA" sz="2802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29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927100" y="4686300"/>
            <a:ext cx="9131300" cy="1993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65"/>
              </a:lnSpc>
            </a:pP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Susunan hirarki dari frame mengijinkan pewarisan frame. Akar dari tree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terletak di puncak, dimana level tertinggi dari abstraksi disajikan.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Frame pada bagian dasar (bawah) disebut daun dari tree.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Hirarki mengijinkan pewarisan sifat-sifat. Setiap frame biasanya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mewarisi sifat-sifat dari frame dengan level yang lebih tinggi. Pewarisan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merupakan mekanisme untuk membentuk pengetahuan, yang</a:t>
            </a:r>
            <a:br>
              <a:rPr lang="en-CA" sz="1800">
                <a:solidFill>
                  <a:srgbClr val="000000"/>
                </a:solidFill>
                <a:latin typeface="Times New Roman"/>
              </a:rPr>
            </a:br>
            <a:r>
              <a:rPr lang="en-CA" sz="1800">
                <a:solidFill>
                  <a:srgbClr val="000000"/>
                </a:solidFill>
                <a:latin typeface="Verdana"/>
                <a:cs typeface="Verdana"/>
              </a:rPr>
              <a:t>menyediakan nilai slot, dari frame ke frame.</a:t>
            </a:r>
          </a:p>
          <a:p>
            <a:pPr>
              <a:lnSpc>
                <a:spcPts val="2165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356100" y="6743700"/>
            <a:ext cx="15875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TI-UG (Lily W.)</a:t>
            </a:r>
          </a:p>
          <a:p>
            <a:pPr>
              <a:lnSpc>
                <a:spcPts val="1610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30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5" name="TextBox 2"/>
          <p:cNvSpPr txBox="1"/>
          <p:nvPr/>
        </p:nvSpPr>
        <p:spPr>
          <a:xfrm>
            <a:off x="927100" y="1104900"/>
            <a:ext cx="9131300" cy="1308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Didalam hirarki tsb, masing-masing frame dirinci</a:t>
            </a:r>
            <a:br>
              <a:rPr lang="en-CA" sz="2597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hubungannya seperti hubungan antara frame</a:t>
            </a:r>
            <a:br>
              <a:rPr lang="en-CA" sz="2597">
                <a:solidFill>
                  <a:srgbClr val="000000"/>
                </a:solidFill>
                <a:latin typeface="Times New Roman"/>
              </a:rPr>
            </a:br>
            <a:r>
              <a:rPr lang="en-CA" sz="2597">
                <a:solidFill>
                  <a:srgbClr val="000000"/>
                </a:solidFill>
                <a:latin typeface="Verdana"/>
                <a:cs typeface="Verdana"/>
              </a:rPr>
              <a:t>orangtua (parent frame) dan anak (child frame)</a:t>
            </a:r>
          </a:p>
          <a:p>
            <a:pPr>
              <a:lnSpc>
                <a:spcPts val="3100"/>
              </a:lnSpc>
            </a:pPr>
            <a:endParaRPr lang="en-CA" sz="2597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356100" y="6743700"/>
            <a:ext cx="15875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TI-UG (Lily W.)</a:t>
            </a:r>
          </a:p>
          <a:p>
            <a:pPr>
              <a:lnSpc>
                <a:spcPts val="1610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31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9" name="TextBox 2"/>
          <p:cNvSpPr txBox="1"/>
          <p:nvPr/>
        </p:nvSpPr>
        <p:spPr>
          <a:xfrm>
            <a:off x="990600" y="825500"/>
            <a:ext cx="9067800" cy="1181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00"/>
              </a:lnSpc>
            </a:pPr>
            <a:r>
              <a:rPr lang="en-CA" sz="3610" b="1">
                <a:solidFill>
                  <a:srgbClr val="000000"/>
                </a:solidFill>
                <a:latin typeface="Verdana Bold"/>
                <a:cs typeface="Verdana Bold"/>
              </a:rPr>
              <a:t>3.4. TABEL KEPUTUSAN (TABEL</a:t>
            </a:r>
            <a:br>
              <a:rPr lang="en-CA" sz="3600">
                <a:solidFill>
                  <a:srgbClr val="000000"/>
                </a:solidFill>
                <a:latin typeface="Times New Roman"/>
              </a:rPr>
            </a:br>
            <a:r>
              <a:rPr lang="en-CA" sz="3610" b="1">
                <a:solidFill>
                  <a:srgbClr val="000000"/>
                </a:solidFill>
                <a:latin typeface="Verdana Bold"/>
                <a:cs typeface="Verdana Bold"/>
              </a:rPr>
              <a:t>KEPUTUSAN)</a:t>
            </a:r>
          </a:p>
          <a:p>
            <a:pPr>
              <a:lnSpc>
                <a:spcPts val="390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300" y="2324100"/>
            <a:ext cx="9055100" cy="161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50"/>
              </a:lnSpc>
            </a:pP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• Pengetahuan diorganisasikan dalam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format spreadsheet, menggunakan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baris dan kolom.</a:t>
            </a:r>
          </a:p>
          <a:p>
            <a:pPr>
              <a:lnSpc>
                <a:spcPts val="385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03300" y="3898900"/>
            <a:ext cx="90551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• Tabel dibagi 2 bagian, pertama</a:t>
            </a:r>
          </a:p>
          <a:p>
            <a:pPr>
              <a:lnSpc>
                <a:spcPts val="368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346200" y="4394200"/>
            <a:ext cx="87122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680"/>
              </a:lnSpc>
            </a:pP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sebuah list dari atribut dibuat dan</a:t>
            </a:r>
          </a:p>
          <a:p>
            <a:pPr>
              <a:lnSpc>
                <a:spcPts val="368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46200" y="4864100"/>
            <a:ext cx="8712200" cy="161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untuk setiap atribut semua nilai yang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mungkin ditampilkan. Kemudian</a:t>
            </a:r>
            <a:br>
              <a:rPr lang="en-CA" sz="3197">
                <a:solidFill>
                  <a:srgbClr val="000000"/>
                </a:solidFill>
                <a:latin typeface="Times New Roman"/>
              </a:rPr>
            </a:br>
            <a:r>
              <a:rPr lang="en-CA" sz="3197">
                <a:solidFill>
                  <a:srgbClr val="000000"/>
                </a:solidFill>
                <a:latin typeface="Verdana"/>
                <a:cs typeface="Verdana"/>
              </a:rPr>
              <a:t>sebuah list kesimpulan dirumuskan</a:t>
            </a:r>
          </a:p>
          <a:p>
            <a:pPr>
              <a:lnSpc>
                <a:spcPts val="3800"/>
              </a:lnSpc>
            </a:pPr>
            <a:endParaRPr lang="en-CA" sz="3197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356100" y="6743700"/>
            <a:ext cx="15875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TI-UG (Lily W.)</a:t>
            </a:r>
          </a:p>
          <a:p>
            <a:pPr>
              <a:lnSpc>
                <a:spcPts val="1610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8813800" y="6743700"/>
            <a:ext cx="4699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397">
                <a:solidFill>
                  <a:srgbClr val="00649A"/>
                </a:solidFill>
                <a:latin typeface="Verdana"/>
                <a:cs typeface="Verdana"/>
              </a:rPr>
              <a:t>32</a:t>
            </a:r>
          </a:p>
          <a:p>
            <a:pPr>
              <a:lnSpc>
                <a:spcPts val="1610"/>
              </a:lnSpc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</TotalTime>
  <Words>1454</Words>
  <Application>Microsoft Office PowerPoint</Application>
  <PresentationFormat>Custom</PresentationFormat>
  <Paragraphs>134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Arial Black</vt:lpstr>
      <vt:lpstr>Book Antiqua</vt:lpstr>
      <vt:lpstr>Calibri</vt:lpstr>
      <vt:lpstr>Times New Roman</vt:lpstr>
      <vt:lpstr>Trebuchet MS</vt:lpstr>
      <vt:lpstr>Verdana</vt:lpstr>
      <vt:lpstr>Verdana Bold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Investintech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A2E_Engine</dc:creator>
  <cp:lastModifiedBy>Nurjoko Nurjoko</cp:lastModifiedBy>
  <cp:revision>11</cp:revision>
  <dcterms:created xsi:type="dcterms:W3CDTF">2014-03-09T17:22:12Z</dcterms:created>
  <dcterms:modified xsi:type="dcterms:W3CDTF">2021-10-31T17:42:14Z</dcterms:modified>
</cp:coreProperties>
</file>