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D5696CC-6145-41F3-AE1A-40A47CEA4F6D}"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2663339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5696CC-6145-41F3-AE1A-40A47CEA4F6D}" type="datetimeFigureOut">
              <a:rPr lang="en-US" smtClean="0"/>
              <a:t>11/14/2024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1293472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5696CC-6145-41F3-AE1A-40A47CEA4F6D}" type="datetimeFigureOut">
              <a:rPr lang="en-US" smtClean="0"/>
              <a:t>11/14/2024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33461855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5696CC-6145-41F3-AE1A-40A47CEA4F6D}" type="datetimeFigureOut">
              <a:rPr lang="en-US" smtClean="0"/>
              <a:t>11/14/2024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039A0-B141-4817-8CBB-A02D4D293EB1}"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490952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5696CC-6145-41F3-AE1A-40A47CEA4F6D}" type="datetimeFigureOut">
              <a:rPr lang="en-US" smtClean="0"/>
              <a:t>11/14/2024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21801708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D5696CC-6145-41F3-AE1A-40A47CEA4F6D}" type="datetimeFigureOut">
              <a:rPr lang="en-US" smtClean="0"/>
              <a:t>11/14/2024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30700753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D5696CC-6145-41F3-AE1A-40A47CEA4F6D}" type="datetimeFigureOut">
              <a:rPr lang="en-US" smtClean="0"/>
              <a:t>11/14/2024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29255620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5696CC-6145-41F3-AE1A-40A47CEA4F6D}"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6447342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5696CC-6145-41F3-AE1A-40A47CEA4F6D}"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37907229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18812-4D00-EBB7-CEFE-2D1FB983DE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6BB5EF-FF6F-24B0-EB2D-96B105744C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E8779E-8CA3-E827-BB27-B81DFCA48CFE}"/>
              </a:ext>
            </a:extLst>
          </p:cNvPr>
          <p:cNvSpPr>
            <a:spLocks noGrp="1"/>
          </p:cNvSpPr>
          <p:nvPr>
            <p:ph type="dt" sz="half" idx="10"/>
          </p:nvPr>
        </p:nvSpPr>
        <p:spPr/>
        <p:txBody>
          <a:bodyPr/>
          <a:lstStyle/>
          <a:p>
            <a:fld id="{CD5696CC-6145-41F3-AE1A-40A47CEA4F6D}" type="datetimeFigureOut">
              <a:rPr lang="en-US" smtClean="0"/>
              <a:t>11/14/2024</a:t>
            </a:fld>
            <a:endParaRPr lang="en-US"/>
          </a:p>
        </p:txBody>
      </p:sp>
      <p:sp>
        <p:nvSpPr>
          <p:cNvPr id="5" name="Footer Placeholder 4">
            <a:extLst>
              <a:ext uri="{FF2B5EF4-FFF2-40B4-BE49-F238E27FC236}">
                <a16:creationId xmlns:a16="http://schemas.microsoft.com/office/drawing/2014/main" id="{28BDCE1A-A3F5-A502-E6A6-9B3B20D24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B32D0C-93A2-EE78-328C-4B389497AD3A}"/>
              </a:ext>
            </a:extLst>
          </p:cNvPr>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2862873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5696CC-6145-41F3-AE1A-40A47CEA4F6D}"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3813650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5696CC-6145-41F3-AE1A-40A47CEA4F6D}"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1260710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D5696CC-6145-41F3-AE1A-40A47CEA4F6D}" type="datetimeFigureOut">
              <a:rPr lang="en-US" smtClean="0"/>
              <a:t>11/14/2024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2976998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D5696CC-6145-41F3-AE1A-40A47CEA4F6D}" type="datetimeFigureOut">
              <a:rPr lang="en-US" smtClean="0"/>
              <a:t>11/14/2024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2627725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D5696CC-6145-41F3-AE1A-40A47CEA4F6D}" type="datetimeFigureOut">
              <a:rPr lang="en-US" smtClean="0"/>
              <a:t>11/14/2024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3278726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CD5696CC-6145-41F3-AE1A-40A47CEA4F6D}" type="datetimeFigureOut">
              <a:rPr lang="en-US" smtClean="0"/>
              <a:t>11/14/2024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1025584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5696CC-6145-41F3-AE1A-40A47CEA4F6D}" type="datetimeFigureOut">
              <a:rPr lang="en-US" smtClean="0"/>
              <a:t>11/14/2024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893864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5696CC-6145-41F3-AE1A-40A47CEA4F6D}" type="datetimeFigureOut">
              <a:rPr lang="en-US" smtClean="0"/>
              <a:t>11/14/2024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039A0-B141-4817-8CBB-A02D4D293EB1}" type="slidenum">
              <a:rPr lang="en-US" smtClean="0"/>
              <a:t>‹#›</a:t>
            </a:fld>
            <a:endParaRPr lang="en-US"/>
          </a:p>
        </p:txBody>
      </p:sp>
    </p:spTree>
    <p:extLst>
      <p:ext uri="{BB962C8B-B14F-4D97-AF65-F5344CB8AC3E}">
        <p14:creationId xmlns:p14="http://schemas.microsoft.com/office/powerpoint/2010/main" val="2306901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CD5696CC-6145-41F3-AE1A-40A47CEA4F6D}" type="datetimeFigureOut">
              <a:rPr lang="en-US" smtClean="0"/>
              <a:t>11/14/2024</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D2039A0-B141-4817-8CBB-A02D4D293EB1}" type="slidenum">
              <a:rPr lang="en-US" smtClean="0"/>
              <a:t>‹#›</a:t>
            </a:fld>
            <a:endParaRPr lang="en-US"/>
          </a:p>
        </p:txBody>
      </p:sp>
    </p:spTree>
    <p:extLst>
      <p:ext uri="{BB962C8B-B14F-4D97-AF65-F5344CB8AC3E}">
        <p14:creationId xmlns:p14="http://schemas.microsoft.com/office/powerpoint/2010/main" val="20166402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F65E8-0267-C35A-1B0A-55F40FBC94D8}"/>
              </a:ext>
            </a:extLst>
          </p:cNvPr>
          <p:cNvSpPr>
            <a:spLocks noGrp="1"/>
          </p:cNvSpPr>
          <p:nvPr>
            <p:ph type="ctrTitle"/>
          </p:nvPr>
        </p:nvSpPr>
        <p:spPr>
          <a:xfrm>
            <a:off x="1524000" y="1122363"/>
            <a:ext cx="9144000" cy="4701494"/>
          </a:xfrm>
        </p:spPr>
        <p:txBody>
          <a:bodyPr>
            <a:normAutofit fontScale="90000"/>
          </a:bodyPr>
          <a:lstStyle/>
          <a:p>
            <a:pPr algn="l"/>
            <a:r>
              <a:rPr lang="en-US" sz="2700" b="0" i="0" dirty="0">
                <a:solidFill>
                  <a:srgbClr val="404040"/>
                </a:solidFill>
                <a:effectLst/>
                <a:latin typeface="Lato" panose="020F0502020204030204" pitchFamily="34" charset="0"/>
              </a:rPr>
              <a:t>PT </a:t>
            </a:r>
            <a:r>
              <a:rPr lang="en-US" sz="2700" b="0" i="0" dirty="0" err="1">
                <a:solidFill>
                  <a:srgbClr val="404040"/>
                </a:solidFill>
                <a:effectLst/>
                <a:latin typeface="Lato" panose="020F0502020204030204" pitchFamily="34" charset="0"/>
              </a:rPr>
              <a:t>adalah</a:t>
            </a:r>
            <a:r>
              <a:rPr lang="en-US" sz="2700" b="0" i="0" dirty="0">
                <a:solidFill>
                  <a:srgbClr val="404040"/>
                </a:solidFill>
                <a:effectLst/>
                <a:latin typeface="Lato" panose="020F0502020204030204" pitchFamily="34" charset="0"/>
              </a:rPr>
              <a:t> badan </a:t>
            </a:r>
            <a:r>
              <a:rPr lang="en-US" sz="2700" b="0" i="0" dirty="0" err="1">
                <a:solidFill>
                  <a:srgbClr val="404040"/>
                </a:solidFill>
                <a:effectLst/>
                <a:latin typeface="Lato" panose="020F0502020204030204" pitchFamily="34" charset="0"/>
              </a:rPr>
              <a:t>usaha</a:t>
            </a:r>
            <a:r>
              <a:rPr lang="en-US" sz="2700" b="0" i="0" dirty="0">
                <a:solidFill>
                  <a:srgbClr val="404040"/>
                </a:solidFill>
                <a:effectLst/>
                <a:latin typeface="Lato" panose="020F0502020204030204" pitchFamily="34" charset="0"/>
              </a:rPr>
              <a:t> yang </a:t>
            </a:r>
            <a:r>
              <a:rPr lang="en-US" sz="2700" b="0" i="0" dirty="0" err="1">
                <a:solidFill>
                  <a:srgbClr val="404040"/>
                </a:solidFill>
                <a:effectLst/>
                <a:latin typeface="Lato" panose="020F0502020204030204" pitchFamily="34" charset="0"/>
              </a:rPr>
              <a:t>didirikan</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berdasarkan</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perjanjian</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untuk</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melakukan</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kegiatan</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usaha</a:t>
            </a:r>
            <a:r>
              <a:rPr lang="en-US" sz="2700" b="0" i="0" dirty="0">
                <a:solidFill>
                  <a:srgbClr val="404040"/>
                </a:solidFill>
                <a:effectLst/>
                <a:latin typeface="Lato" panose="020F0502020204030204" pitchFamily="34" charset="0"/>
              </a:rPr>
              <a:t>. Modal </a:t>
            </a:r>
            <a:r>
              <a:rPr lang="en-US" sz="2700" b="0" i="0" dirty="0" err="1">
                <a:solidFill>
                  <a:srgbClr val="404040"/>
                </a:solidFill>
                <a:effectLst/>
                <a:latin typeface="Lato" panose="020F0502020204030204" pitchFamily="34" charset="0"/>
              </a:rPr>
              <a:t>dasar</a:t>
            </a:r>
            <a:r>
              <a:rPr lang="en-US" sz="2700" b="0" i="0" dirty="0">
                <a:solidFill>
                  <a:srgbClr val="404040"/>
                </a:solidFill>
                <a:effectLst/>
                <a:latin typeface="Lato" panose="020F0502020204030204" pitchFamily="34" charset="0"/>
              </a:rPr>
              <a:t> PT </a:t>
            </a:r>
            <a:r>
              <a:rPr lang="en-US" sz="2700" b="0" i="0" dirty="0" err="1">
                <a:solidFill>
                  <a:srgbClr val="404040"/>
                </a:solidFill>
                <a:effectLst/>
                <a:latin typeface="Lato" panose="020F0502020204030204" pitchFamily="34" charset="0"/>
              </a:rPr>
              <a:t>seluruhnya</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terbagi</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dalam</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saham</a:t>
            </a:r>
            <a:r>
              <a:rPr lang="en-US" sz="2700" b="0" i="0" dirty="0">
                <a:solidFill>
                  <a:srgbClr val="404040"/>
                </a:solidFill>
                <a:effectLst/>
                <a:latin typeface="Lato" panose="020F0502020204030204" pitchFamily="34" charset="0"/>
              </a:rPr>
              <a:t> dan </a:t>
            </a:r>
            <a:r>
              <a:rPr lang="en-US" sz="2700" b="0" i="0" dirty="0" err="1">
                <a:solidFill>
                  <a:srgbClr val="404040"/>
                </a:solidFill>
                <a:effectLst/>
                <a:latin typeface="Lato" panose="020F0502020204030204" pitchFamily="34" charset="0"/>
              </a:rPr>
              <a:t>memenuhi</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persyaratan</a:t>
            </a:r>
            <a:r>
              <a:rPr lang="en-US" sz="2700" b="0" i="0" dirty="0">
                <a:solidFill>
                  <a:srgbClr val="404040"/>
                </a:solidFill>
                <a:effectLst/>
                <a:latin typeface="Lato" panose="020F0502020204030204" pitchFamily="34" charset="0"/>
              </a:rPr>
              <a:t> yang </a:t>
            </a:r>
            <a:r>
              <a:rPr lang="en-US" sz="2700" b="0" i="0" dirty="0" err="1">
                <a:solidFill>
                  <a:srgbClr val="404040"/>
                </a:solidFill>
                <a:effectLst/>
                <a:latin typeface="Lato" panose="020F0502020204030204" pitchFamily="34" charset="0"/>
              </a:rPr>
              <a:t>ditetapkan</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dalam</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undang-undang</a:t>
            </a:r>
            <a:r>
              <a:rPr lang="en-US" sz="2700" b="0" i="0" dirty="0">
                <a:solidFill>
                  <a:srgbClr val="404040"/>
                </a:solidFill>
                <a:effectLst/>
                <a:latin typeface="Lato" panose="020F0502020204030204" pitchFamily="34" charset="0"/>
              </a:rPr>
              <a:t>. PT </a:t>
            </a:r>
            <a:r>
              <a:rPr lang="en-US" sz="2700" b="0" i="0" dirty="0" err="1">
                <a:solidFill>
                  <a:srgbClr val="404040"/>
                </a:solidFill>
                <a:effectLst/>
                <a:latin typeface="Lato" panose="020F0502020204030204" pitchFamily="34" charset="0"/>
              </a:rPr>
              <a:t>didirikan</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berdasarkan</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aturan</a:t>
            </a:r>
            <a:r>
              <a:rPr lang="en-US" sz="2700" b="0" i="0" dirty="0">
                <a:solidFill>
                  <a:srgbClr val="404040"/>
                </a:solidFill>
                <a:effectLst/>
                <a:latin typeface="Lato" panose="020F0502020204030204" pitchFamily="34" charset="0"/>
              </a:rPr>
              <a:t> di Indonesia, </a:t>
            </a:r>
            <a:r>
              <a:rPr lang="en-US" sz="2700" b="0" i="0" dirty="0" err="1">
                <a:solidFill>
                  <a:srgbClr val="404040"/>
                </a:solidFill>
                <a:effectLst/>
                <a:latin typeface="Lato" panose="020F0502020204030204" pitchFamily="34" charset="0"/>
              </a:rPr>
              <a:t>yakni</a:t>
            </a:r>
            <a:r>
              <a:rPr lang="en-US" sz="2700" b="0" i="0" dirty="0">
                <a:solidFill>
                  <a:srgbClr val="404040"/>
                </a:solidFill>
                <a:effectLst/>
                <a:latin typeface="Lato" panose="020F0502020204030204" pitchFamily="34" charset="0"/>
              </a:rPr>
              <a:t> UU </a:t>
            </a:r>
            <a:r>
              <a:rPr lang="en-US" sz="2700" b="0" i="0" dirty="0" err="1">
                <a:solidFill>
                  <a:srgbClr val="404040"/>
                </a:solidFill>
                <a:effectLst/>
                <a:latin typeface="Lato" panose="020F0502020204030204" pitchFamily="34" charset="0"/>
              </a:rPr>
              <a:t>Nomor</a:t>
            </a:r>
            <a:r>
              <a:rPr lang="en-US" sz="2700" b="0" i="0" dirty="0">
                <a:solidFill>
                  <a:srgbClr val="404040"/>
                </a:solidFill>
                <a:effectLst/>
                <a:latin typeface="Lato" panose="020F0502020204030204" pitchFamily="34" charset="0"/>
              </a:rPr>
              <a:t> 40 </a:t>
            </a:r>
            <a:r>
              <a:rPr lang="en-US" sz="2700" b="0" i="0" dirty="0" err="1">
                <a:solidFill>
                  <a:srgbClr val="404040"/>
                </a:solidFill>
                <a:effectLst/>
                <a:latin typeface="Lato" panose="020F0502020204030204" pitchFamily="34" charset="0"/>
              </a:rPr>
              <a:t>Tahun</a:t>
            </a:r>
            <a:r>
              <a:rPr lang="en-US" sz="2700" b="0" i="0" dirty="0">
                <a:solidFill>
                  <a:srgbClr val="404040"/>
                </a:solidFill>
                <a:effectLst/>
                <a:latin typeface="Lato" panose="020F0502020204030204" pitchFamily="34" charset="0"/>
              </a:rPr>
              <a:t> 2007 </a:t>
            </a:r>
            <a:r>
              <a:rPr lang="en-US" sz="2700" b="0" i="0" dirty="0" err="1">
                <a:solidFill>
                  <a:srgbClr val="404040"/>
                </a:solidFill>
                <a:effectLst/>
                <a:latin typeface="Lato" panose="020F0502020204030204" pitchFamily="34" charset="0"/>
              </a:rPr>
              <a:t>tentang</a:t>
            </a:r>
            <a:r>
              <a:rPr lang="en-US" sz="2700" b="0" i="0" dirty="0">
                <a:solidFill>
                  <a:srgbClr val="404040"/>
                </a:solidFill>
                <a:effectLst/>
                <a:latin typeface="Lato" panose="020F0502020204030204" pitchFamily="34" charset="0"/>
              </a:rPr>
              <a:t> Perseroan </a:t>
            </a:r>
            <a:r>
              <a:rPr lang="en-US" sz="2700" b="0" i="0" dirty="0" err="1">
                <a:solidFill>
                  <a:srgbClr val="404040"/>
                </a:solidFill>
                <a:effectLst/>
                <a:latin typeface="Lato" panose="020F0502020204030204" pitchFamily="34" charset="0"/>
              </a:rPr>
              <a:t>Terbatas</a:t>
            </a:r>
            <a:r>
              <a:rPr lang="en-US" sz="2700" b="0" i="0" dirty="0">
                <a:solidFill>
                  <a:srgbClr val="404040"/>
                </a:solidFill>
                <a:effectLst/>
                <a:latin typeface="Lato" panose="020F0502020204030204" pitchFamily="34" charset="0"/>
              </a:rPr>
              <a:t>.</a:t>
            </a:r>
            <a:br>
              <a:rPr lang="en-US" sz="2700" b="0" i="0" dirty="0">
                <a:solidFill>
                  <a:srgbClr val="404040"/>
                </a:solidFill>
                <a:effectLst/>
                <a:latin typeface="Lato" panose="020F0502020204030204" pitchFamily="34" charset="0"/>
              </a:rPr>
            </a:br>
            <a:br>
              <a:rPr lang="en-US" sz="2700" b="0" i="0" dirty="0">
                <a:solidFill>
                  <a:srgbClr val="404040"/>
                </a:solidFill>
                <a:effectLst/>
                <a:latin typeface="Lato" panose="020F0502020204030204" pitchFamily="34" charset="0"/>
              </a:rPr>
            </a:br>
            <a:r>
              <a:rPr lang="en-US" sz="2700" b="0" i="0" dirty="0" err="1">
                <a:solidFill>
                  <a:srgbClr val="404040"/>
                </a:solidFill>
                <a:effectLst/>
                <a:latin typeface="Lato" panose="020F0502020204030204" pitchFamily="34" charset="0"/>
              </a:rPr>
              <a:t>Struktur</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organisasi</a:t>
            </a:r>
            <a:r>
              <a:rPr lang="en-US" sz="2700" b="0" i="0" dirty="0">
                <a:solidFill>
                  <a:srgbClr val="404040"/>
                </a:solidFill>
                <a:effectLst/>
                <a:latin typeface="Lato" panose="020F0502020204030204" pitchFamily="34" charset="0"/>
              </a:rPr>
              <a:t> PT </a:t>
            </a:r>
            <a:r>
              <a:rPr lang="en-US" sz="2700" b="0" i="0" dirty="0" err="1">
                <a:solidFill>
                  <a:srgbClr val="404040"/>
                </a:solidFill>
                <a:effectLst/>
                <a:latin typeface="Lato" panose="020F0502020204030204" pitchFamily="34" charset="0"/>
              </a:rPr>
              <a:t>terdiri</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dari</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pemegang</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saham</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direksi</a:t>
            </a:r>
            <a:r>
              <a:rPr lang="en-US" sz="2700" b="0" i="0" dirty="0">
                <a:solidFill>
                  <a:srgbClr val="404040"/>
                </a:solidFill>
                <a:effectLst/>
                <a:latin typeface="Lato" panose="020F0502020204030204" pitchFamily="34" charset="0"/>
              </a:rPr>
              <a:t>, dan </a:t>
            </a:r>
            <a:r>
              <a:rPr lang="en-US" sz="2700" b="0" i="0" dirty="0" err="1">
                <a:solidFill>
                  <a:srgbClr val="404040"/>
                </a:solidFill>
                <a:effectLst/>
                <a:latin typeface="Lato" panose="020F0502020204030204" pitchFamily="34" charset="0"/>
              </a:rPr>
              <a:t>komisaris</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Pemegang</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saham</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melalui</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perantara</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komisaris</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memberikan</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otoritas</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kepada</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direksi</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untuk</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menjalankan</a:t>
            </a:r>
            <a:r>
              <a:rPr lang="en-US" sz="2700" b="0" i="0" dirty="0">
                <a:solidFill>
                  <a:srgbClr val="404040"/>
                </a:solidFill>
                <a:effectLst/>
                <a:latin typeface="Lato" panose="020F0502020204030204" pitchFamily="34" charset="0"/>
              </a:rPr>
              <a:t> dan </a:t>
            </a:r>
            <a:r>
              <a:rPr lang="en-US" sz="2700" b="0" i="0" dirty="0" err="1">
                <a:solidFill>
                  <a:srgbClr val="404040"/>
                </a:solidFill>
                <a:effectLst/>
                <a:latin typeface="Lato" panose="020F0502020204030204" pitchFamily="34" charset="0"/>
              </a:rPr>
              <a:t>mengembangkan</a:t>
            </a:r>
            <a:r>
              <a:rPr lang="en-US" sz="2700" b="0" i="0" dirty="0">
                <a:solidFill>
                  <a:srgbClr val="404040"/>
                </a:solidFill>
                <a:effectLst/>
                <a:latin typeface="Lato" panose="020F0502020204030204" pitchFamily="34" charset="0"/>
              </a:rPr>
              <a:t> </a:t>
            </a:r>
            <a:r>
              <a:rPr lang="en-US" sz="2700" b="0" i="0" dirty="0" err="1">
                <a:solidFill>
                  <a:srgbClr val="404040"/>
                </a:solidFill>
                <a:effectLst/>
                <a:latin typeface="Lato" panose="020F0502020204030204" pitchFamily="34" charset="0"/>
              </a:rPr>
              <a:t>perusahaan</a:t>
            </a:r>
            <a:r>
              <a:rPr lang="en-US" sz="2700" b="0" i="0" dirty="0">
                <a:solidFill>
                  <a:srgbClr val="404040"/>
                </a:solidFill>
                <a:effectLst/>
                <a:latin typeface="Lato" panose="020F0502020204030204" pitchFamily="34" charset="0"/>
              </a:rPr>
              <a:t>.</a:t>
            </a:r>
            <a:br>
              <a:rPr lang="en-US" b="0" i="0" dirty="0">
                <a:solidFill>
                  <a:srgbClr val="404040"/>
                </a:solidFill>
                <a:effectLst/>
                <a:latin typeface="Lato" panose="020F0502020204030204" pitchFamily="34" charset="0"/>
              </a:rPr>
            </a:br>
            <a:endParaRPr lang="en-US" dirty="0"/>
          </a:p>
        </p:txBody>
      </p:sp>
    </p:spTree>
    <p:extLst>
      <p:ext uri="{BB962C8B-B14F-4D97-AF65-F5344CB8AC3E}">
        <p14:creationId xmlns:p14="http://schemas.microsoft.com/office/powerpoint/2010/main" val="2533971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5EDDA-9BBA-09E6-1B2A-025C279EFCB7}"/>
              </a:ext>
            </a:extLst>
          </p:cNvPr>
          <p:cNvSpPr>
            <a:spLocks noGrp="1"/>
          </p:cNvSpPr>
          <p:nvPr>
            <p:ph type="title"/>
          </p:nvPr>
        </p:nvSpPr>
        <p:spPr/>
        <p:txBody>
          <a:bodyPr/>
          <a:lstStyle/>
          <a:p>
            <a:r>
              <a:rPr lang="en-US" b="1" i="0" dirty="0" err="1">
                <a:solidFill>
                  <a:srgbClr val="404040"/>
                </a:solidFill>
                <a:effectLst/>
                <a:latin typeface="Lato" panose="020F0502020204030203" pitchFamily="34" charset="0"/>
              </a:rPr>
              <a:t>Tujuan</a:t>
            </a:r>
            <a:r>
              <a:rPr lang="en-US" b="1" i="0" dirty="0">
                <a:solidFill>
                  <a:srgbClr val="404040"/>
                </a:solidFill>
                <a:effectLst/>
                <a:latin typeface="Lato" panose="020F0502020204030203" pitchFamily="34" charset="0"/>
              </a:rPr>
              <a:t> PT</a:t>
            </a:r>
            <a:br>
              <a:rPr lang="en-US" b="1" i="0" dirty="0">
                <a:solidFill>
                  <a:srgbClr val="404040"/>
                </a:solidFill>
                <a:effectLst/>
                <a:latin typeface="Lato" panose="020F0502020204030203" pitchFamily="34" charset="0"/>
              </a:rPr>
            </a:br>
            <a:endParaRPr lang="en-US" dirty="0"/>
          </a:p>
        </p:txBody>
      </p:sp>
      <p:sp>
        <p:nvSpPr>
          <p:cNvPr id="3" name="Content Placeholder 2">
            <a:extLst>
              <a:ext uri="{FF2B5EF4-FFF2-40B4-BE49-F238E27FC236}">
                <a16:creationId xmlns:a16="http://schemas.microsoft.com/office/drawing/2014/main" id="{47C04D75-9829-82D0-5B4C-39279B51E97F}"/>
              </a:ext>
            </a:extLst>
          </p:cNvPr>
          <p:cNvSpPr>
            <a:spLocks noGrp="1"/>
          </p:cNvSpPr>
          <p:nvPr>
            <p:ph idx="1"/>
          </p:nvPr>
        </p:nvSpPr>
        <p:spPr/>
        <p:txBody>
          <a:bodyPr>
            <a:normAutofit fontScale="85000" lnSpcReduction="20000"/>
          </a:bodyPr>
          <a:lstStyle/>
          <a:p>
            <a:pPr algn="l">
              <a:buFont typeface="+mj-lt"/>
              <a:buAutoNum type="arabicPeriod"/>
            </a:pPr>
            <a:r>
              <a:rPr lang="en-US" b="1" i="0" dirty="0" err="1">
                <a:solidFill>
                  <a:srgbClr val="404040"/>
                </a:solidFill>
                <a:effectLst/>
                <a:latin typeface="Lato" panose="020F0502020204030203" pitchFamily="34" charset="0"/>
              </a:rPr>
              <a:t>Menghasilkan</a:t>
            </a:r>
            <a:r>
              <a:rPr lang="en-US" b="1" i="0" dirty="0">
                <a:solidFill>
                  <a:srgbClr val="404040"/>
                </a:solidFill>
                <a:effectLst/>
                <a:latin typeface="Lato" panose="020F0502020204030203" pitchFamily="34" charset="0"/>
              </a:rPr>
              <a:t> </a:t>
            </a:r>
            <a:r>
              <a:rPr lang="en-US" b="1" i="0" dirty="0" err="1">
                <a:solidFill>
                  <a:srgbClr val="404040"/>
                </a:solidFill>
                <a:effectLst/>
                <a:latin typeface="Lato" panose="020F0502020204030203" pitchFamily="34" charset="0"/>
              </a:rPr>
              <a:t>Keuntungan</a:t>
            </a:r>
            <a:br>
              <a:rPr lang="en-US" b="1" i="0" dirty="0">
                <a:solidFill>
                  <a:srgbClr val="404040"/>
                </a:solidFill>
                <a:effectLst/>
                <a:latin typeface="Lato" panose="020F0502020204030203" pitchFamily="34" charset="0"/>
              </a:rPr>
            </a:br>
            <a:endParaRPr lang="en-US" b="1" i="0" dirty="0">
              <a:solidFill>
                <a:srgbClr val="404040"/>
              </a:solidFill>
              <a:effectLst/>
              <a:latin typeface="Lato" panose="020F0502020204030203" pitchFamily="34" charset="0"/>
            </a:endParaRPr>
          </a:p>
          <a:p>
            <a:pPr algn="l">
              <a:buFont typeface="+mj-lt"/>
              <a:buAutoNum type="arabicPeriod"/>
            </a:pPr>
            <a:r>
              <a:rPr lang="en-US" b="0" i="0" dirty="0">
                <a:solidFill>
                  <a:srgbClr val="404040"/>
                </a:solidFill>
                <a:effectLst/>
                <a:latin typeface="Lato" panose="020F0502020204030203" pitchFamily="34" charset="0"/>
              </a:rPr>
              <a:t>PT </a:t>
            </a:r>
            <a:r>
              <a:rPr lang="en-US" b="0" i="0" dirty="0" err="1">
                <a:solidFill>
                  <a:srgbClr val="404040"/>
                </a:solidFill>
                <a:effectLst/>
                <a:latin typeface="Lato" panose="020F0502020204030203" pitchFamily="34" charset="0"/>
              </a:rPr>
              <a:t>didirikan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dengan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tujuan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menghasilkan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keuntungan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bagi</a:t>
            </a:r>
            <a:r>
              <a:rPr lang="en-US" b="0" i="0" dirty="0">
                <a:solidFill>
                  <a:srgbClr val="404040"/>
                </a:solidFill>
                <a:effectLst/>
                <a:latin typeface="Lato" panose="020F0502020204030203" pitchFamily="34" charset="0"/>
              </a:rPr>
              <a:t> para </a:t>
            </a:r>
            <a:r>
              <a:rPr lang="en-US" b="0" i="0" dirty="0" err="1">
                <a:solidFill>
                  <a:srgbClr val="404040"/>
                </a:solidFill>
                <a:effectLst/>
                <a:latin typeface="Lato" panose="020F0502020204030203" pitchFamily="34" charset="0"/>
              </a:rPr>
              <a:t>pemegang</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saham</a:t>
            </a:r>
            <a:r>
              <a:rPr lang="en-US" b="0" i="0" dirty="0">
                <a:solidFill>
                  <a:srgbClr val="404040"/>
                </a:solidFill>
                <a:effectLst/>
                <a:latin typeface="Lato" panose="020F0502020204030203" pitchFamily="34" charset="0"/>
              </a:rPr>
              <a:t>.</a:t>
            </a:r>
          </a:p>
          <a:p>
            <a:pPr algn="l">
              <a:buFont typeface="+mj-lt"/>
              <a:buAutoNum type="arabicPeriod"/>
            </a:pPr>
            <a:r>
              <a:rPr lang="en-US" b="1" i="0" dirty="0" err="1">
                <a:solidFill>
                  <a:srgbClr val="404040"/>
                </a:solidFill>
                <a:effectLst/>
                <a:latin typeface="Lato" panose="020F0502020204030203" pitchFamily="34" charset="0"/>
              </a:rPr>
              <a:t>Pengembangan</a:t>
            </a:r>
            <a:r>
              <a:rPr lang="en-US" b="1" i="0" dirty="0">
                <a:solidFill>
                  <a:srgbClr val="404040"/>
                </a:solidFill>
                <a:effectLst/>
                <a:latin typeface="Lato" panose="020F0502020204030203" pitchFamily="34" charset="0"/>
              </a:rPr>
              <a:t> Usaha</a:t>
            </a:r>
            <a:br>
              <a:rPr lang="en-US" b="1" i="0" dirty="0">
                <a:solidFill>
                  <a:srgbClr val="404040"/>
                </a:solidFill>
                <a:effectLst/>
                <a:latin typeface="Lato" panose="020F0502020204030203" pitchFamily="34" charset="0"/>
              </a:rPr>
            </a:br>
            <a:endParaRPr lang="en-US" b="1" i="0" dirty="0">
              <a:solidFill>
                <a:srgbClr val="404040"/>
              </a:solidFill>
              <a:effectLst/>
              <a:latin typeface="Lato" panose="020F0502020204030203" pitchFamily="34" charset="0"/>
            </a:endParaRPr>
          </a:p>
          <a:p>
            <a:pPr algn="l">
              <a:buFont typeface="+mj-lt"/>
              <a:buAutoNum type="arabicPeriod"/>
            </a:pPr>
            <a:r>
              <a:rPr lang="en-US" b="0" i="0" dirty="0">
                <a:solidFill>
                  <a:srgbClr val="404040"/>
                </a:solidFill>
                <a:effectLst/>
                <a:latin typeface="Lato" panose="020F0502020204030203" pitchFamily="34" charset="0"/>
              </a:rPr>
              <a:t>PT </a:t>
            </a:r>
            <a:r>
              <a:rPr lang="en-US" b="0" i="0" dirty="0" err="1">
                <a:solidFill>
                  <a:srgbClr val="404040"/>
                </a:solidFill>
                <a:effectLst/>
                <a:latin typeface="Lato" panose="020F0502020204030203" pitchFamily="34" charset="0"/>
              </a:rPr>
              <a:t>memungkinkan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pengembangan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usaha</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dengan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cara</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menarik</a:t>
            </a:r>
            <a:r>
              <a:rPr lang="en-US" b="0" i="0" dirty="0">
                <a:solidFill>
                  <a:srgbClr val="404040"/>
                </a:solidFill>
                <a:effectLst/>
                <a:latin typeface="Lato" panose="020F0502020204030203" pitchFamily="34" charset="0"/>
              </a:rPr>
              <a:t> modal </a:t>
            </a:r>
            <a:r>
              <a:rPr lang="en-US" b="0" i="0" dirty="0" err="1">
                <a:solidFill>
                  <a:srgbClr val="404040"/>
                </a:solidFill>
                <a:effectLst/>
                <a:latin typeface="Lato" panose="020F0502020204030203" pitchFamily="34" charset="0"/>
              </a:rPr>
              <a:t>dari</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berbagai</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pihak</a:t>
            </a:r>
            <a:r>
              <a:rPr lang="en-US" b="0" i="0" dirty="0">
                <a:solidFill>
                  <a:srgbClr val="404040"/>
                </a:solidFill>
                <a:effectLst/>
                <a:latin typeface="Lato" panose="020F0502020204030203" pitchFamily="34" charset="0"/>
              </a:rPr>
              <a:t>.</a:t>
            </a:r>
          </a:p>
          <a:p>
            <a:pPr algn="l">
              <a:buFont typeface="+mj-lt"/>
              <a:buAutoNum type="arabicPeriod"/>
            </a:pPr>
            <a:r>
              <a:rPr lang="en-US" b="1" i="0" dirty="0" err="1">
                <a:solidFill>
                  <a:srgbClr val="404040"/>
                </a:solidFill>
                <a:effectLst/>
                <a:latin typeface="Lato" panose="020F0502020204030203" pitchFamily="34" charset="0"/>
              </a:rPr>
              <a:t>Penciptaan</a:t>
            </a:r>
            <a:r>
              <a:rPr lang="en-US" b="1" i="0" dirty="0">
                <a:solidFill>
                  <a:srgbClr val="404040"/>
                </a:solidFill>
                <a:effectLst/>
                <a:latin typeface="Lato" panose="020F0502020204030203" pitchFamily="34" charset="0"/>
              </a:rPr>
              <a:t> </a:t>
            </a:r>
            <a:r>
              <a:rPr lang="en-US" b="1" i="0" dirty="0" err="1">
                <a:solidFill>
                  <a:srgbClr val="404040"/>
                </a:solidFill>
                <a:effectLst/>
                <a:latin typeface="Lato" panose="020F0502020204030203" pitchFamily="34" charset="0"/>
              </a:rPr>
              <a:t>Lapangan</a:t>
            </a:r>
            <a:r>
              <a:rPr lang="en-US" b="1" i="0" dirty="0">
                <a:solidFill>
                  <a:srgbClr val="404040"/>
                </a:solidFill>
                <a:effectLst/>
                <a:latin typeface="Lato" panose="020F0502020204030203" pitchFamily="34" charset="0"/>
              </a:rPr>
              <a:t> </a:t>
            </a:r>
            <a:r>
              <a:rPr lang="en-US" b="1" i="0" dirty="0" err="1">
                <a:solidFill>
                  <a:srgbClr val="404040"/>
                </a:solidFill>
                <a:effectLst/>
                <a:latin typeface="Lato" panose="020F0502020204030203" pitchFamily="34" charset="0"/>
              </a:rPr>
              <a:t>Kerja</a:t>
            </a:r>
            <a:br>
              <a:rPr lang="en-US" b="1" i="0" dirty="0">
                <a:solidFill>
                  <a:srgbClr val="404040"/>
                </a:solidFill>
                <a:effectLst/>
                <a:latin typeface="Lato" panose="020F0502020204030203" pitchFamily="34" charset="0"/>
              </a:rPr>
            </a:br>
            <a:endParaRPr lang="en-US" b="1" i="0" dirty="0">
              <a:solidFill>
                <a:srgbClr val="404040"/>
              </a:solidFill>
              <a:effectLst/>
              <a:latin typeface="Lato" panose="020F0502020204030203" pitchFamily="34" charset="0"/>
            </a:endParaRPr>
          </a:p>
          <a:p>
            <a:pPr algn="l">
              <a:buFont typeface="+mj-lt"/>
              <a:buAutoNum type="arabicPeriod"/>
            </a:pPr>
            <a:r>
              <a:rPr lang="en-US" b="0" i="0" dirty="0">
                <a:solidFill>
                  <a:srgbClr val="404040"/>
                </a:solidFill>
                <a:effectLst/>
                <a:latin typeface="Lato" panose="020F0502020204030203" pitchFamily="34" charset="0"/>
              </a:rPr>
              <a:t>PT </a:t>
            </a:r>
            <a:r>
              <a:rPr lang="en-US" b="0" i="0" dirty="0" err="1">
                <a:solidFill>
                  <a:srgbClr val="404040"/>
                </a:solidFill>
                <a:effectLst/>
                <a:latin typeface="Lato" panose="020F0502020204030203" pitchFamily="34" charset="0"/>
              </a:rPr>
              <a:t>dapat</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berperan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dalam</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menciptakan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lapangan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kerja</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bagi</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masyarakat</a:t>
            </a:r>
            <a:r>
              <a:rPr lang="en-US" b="0" i="0" dirty="0">
                <a:solidFill>
                  <a:srgbClr val="404040"/>
                </a:solidFill>
                <a:effectLst/>
                <a:latin typeface="Lato" panose="020F0502020204030203" pitchFamily="34" charset="0"/>
              </a:rPr>
              <a:t>.</a:t>
            </a:r>
          </a:p>
          <a:p>
            <a:pPr marL="0" indent="0">
              <a:buNone/>
            </a:pPr>
            <a:endParaRPr lang="en-US" dirty="0"/>
          </a:p>
        </p:txBody>
      </p:sp>
    </p:spTree>
    <p:extLst>
      <p:ext uri="{BB962C8B-B14F-4D97-AF65-F5344CB8AC3E}">
        <p14:creationId xmlns:p14="http://schemas.microsoft.com/office/powerpoint/2010/main" val="2982412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0A0A8-1E93-1F6E-1411-1E2388FBE219}"/>
              </a:ext>
            </a:extLst>
          </p:cNvPr>
          <p:cNvSpPr>
            <a:spLocks noGrp="1"/>
          </p:cNvSpPr>
          <p:nvPr>
            <p:ph type="title"/>
          </p:nvPr>
        </p:nvSpPr>
        <p:spPr/>
        <p:txBody>
          <a:bodyPr/>
          <a:lstStyle/>
          <a:p>
            <a:r>
              <a:rPr lang="en-US" b="1" i="0" dirty="0">
                <a:solidFill>
                  <a:srgbClr val="404040"/>
                </a:solidFill>
                <a:effectLst/>
                <a:latin typeface="Lato" panose="020F0502020204030203" pitchFamily="34" charset="0"/>
              </a:rPr>
              <a:t>Modal Perseroan </a:t>
            </a:r>
            <a:r>
              <a:rPr lang="en-US" b="1" i="0" dirty="0" err="1">
                <a:solidFill>
                  <a:srgbClr val="404040"/>
                </a:solidFill>
                <a:effectLst/>
                <a:latin typeface="Lato" panose="020F0502020204030203" pitchFamily="34" charset="0"/>
              </a:rPr>
              <a:t>Terbatas</a:t>
            </a:r>
            <a:br>
              <a:rPr lang="en-US" b="1" i="0" dirty="0">
                <a:solidFill>
                  <a:srgbClr val="404040"/>
                </a:solidFill>
                <a:effectLst/>
                <a:latin typeface="Lato" panose="020F0502020204030203" pitchFamily="34" charset="0"/>
              </a:rPr>
            </a:br>
            <a:endParaRPr lang="en-US" dirty="0"/>
          </a:p>
        </p:txBody>
      </p:sp>
      <p:sp>
        <p:nvSpPr>
          <p:cNvPr id="3" name="Content Placeholder 2">
            <a:extLst>
              <a:ext uri="{FF2B5EF4-FFF2-40B4-BE49-F238E27FC236}">
                <a16:creationId xmlns:a16="http://schemas.microsoft.com/office/drawing/2014/main" id="{4BD5A0E3-FC8D-C061-0F1E-48A22EE5CD2E}"/>
              </a:ext>
            </a:extLst>
          </p:cNvPr>
          <p:cNvSpPr>
            <a:spLocks noGrp="1"/>
          </p:cNvSpPr>
          <p:nvPr>
            <p:ph idx="1"/>
          </p:nvPr>
        </p:nvSpPr>
        <p:spPr/>
        <p:txBody>
          <a:bodyPr>
            <a:normAutofit fontScale="70000" lnSpcReduction="20000"/>
          </a:bodyPr>
          <a:lstStyle/>
          <a:p>
            <a:pPr algn="l">
              <a:buFont typeface="Arial" panose="020B0604020202020204" pitchFamily="34" charset="0"/>
              <a:buChar char="•"/>
            </a:pPr>
            <a:r>
              <a:rPr lang="en-US" b="1" i="0" dirty="0">
                <a:solidFill>
                  <a:srgbClr val="404040"/>
                </a:solidFill>
                <a:effectLst/>
                <a:latin typeface="Lato" panose="020F0502020204030203" pitchFamily="34" charset="0"/>
              </a:rPr>
              <a:t>Modal Dasar</a:t>
            </a:r>
          </a:p>
          <a:p>
            <a:pPr marL="0" indent="0" algn="l">
              <a:buNone/>
            </a:pPr>
            <a:r>
              <a:rPr lang="en-US" b="0" i="0" dirty="0" err="1">
                <a:solidFill>
                  <a:srgbClr val="404040"/>
                </a:solidFill>
                <a:effectLst/>
                <a:latin typeface="Lato" panose="020F0502020204030203" pitchFamily="34" charset="0"/>
              </a:rPr>
              <a:t>Ini</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merupakan</a:t>
            </a:r>
            <a:r>
              <a:rPr lang="en-US" b="0" i="0" dirty="0">
                <a:solidFill>
                  <a:srgbClr val="404040"/>
                </a:solidFill>
                <a:effectLst/>
                <a:latin typeface="Lato" panose="020F0502020204030203" pitchFamily="34" charset="0"/>
              </a:rPr>
              <a:t> modal </a:t>
            </a:r>
            <a:r>
              <a:rPr lang="en-US" b="0" i="0" dirty="0" err="1">
                <a:solidFill>
                  <a:srgbClr val="404040"/>
                </a:solidFill>
                <a:effectLst/>
                <a:latin typeface="Lato" panose="020F0502020204030203" pitchFamily="34" charset="0"/>
              </a:rPr>
              <a:t>perusahaan</a:t>
            </a:r>
            <a:r>
              <a:rPr lang="en-US" b="0" i="0" dirty="0">
                <a:solidFill>
                  <a:srgbClr val="404040"/>
                </a:solidFill>
                <a:effectLst/>
                <a:latin typeface="Lato" panose="020F0502020204030203" pitchFamily="34" charset="0"/>
              </a:rPr>
              <a:t> yang </a:t>
            </a:r>
            <a:r>
              <a:rPr lang="en-US" b="0" i="0" dirty="0" err="1">
                <a:solidFill>
                  <a:srgbClr val="404040"/>
                </a:solidFill>
                <a:effectLst/>
                <a:latin typeface="Lato" panose="020F0502020204030203" pitchFamily="34" charset="0"/>
              </a:rPr>
              <a:t>bisa</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menilai</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seberapa</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besar</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perusahaan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tersebut</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Adanya</a:t>
            </a:r>
            <a:r>
              <a:rPr lang="en-US" b="0" i="0" dirty="0">
                <a:solidFill>
                  <a:srgbClr val="404040"/>
                </a:solidFill>
                <a:effectLst/>
                <a:latin typeface="Lato" panose="020F0502020204030203" pitchFamily="34" charset="0"/>
              </a:rPr>
              <a:t> modal </a:t>
            </a:r>
            <a:r>
              <a:rPr lang="en-US" b="0" i="0" dirty="0" err="1">
                <a:solidFill>
                  <a:srgbClr val="404040"/>
                </a:solidFill>
                <a:effectLst/>
                <a:latin typeface="Lato" panose="020F0502020204030203" pitchFamily="34" charset="0"/>
              </a:rPr>
              <a:t>ini</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akan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membantu</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perusahaan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dalam</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menentukan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kelasnya</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apakah</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termasuk</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kelas</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besar</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menengah</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atau</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perusahaan</a:t>
            </a:r>
            <a:r>
              <a:rPr lang="en-US" b="0" i="0" dirty="0">
                <a:solidFill>
                  <a:srgbClr val="404040"/>
                </a:solidFill>
                <a:effectLst/>
                <a:latin typeface="Lato" panose="020F0502020204030203" pitchFamily="34" charset="0"/>
              </a:rPr>
              <a:t> PT </a:t>
            </a:r>
            <a:r>
              <a:rPr lang="en-US" b="0" i="0" dirty="0" err="1">
                <a:solidFill>
                  <a:srgbClr val="404040"/>
                </a:solidFill>
                <a:effectLst/>
                <a:latin typeface="Lato" panose="020F0502020204030203" pitchFamily="34" charset="0"/>
              </a:rPr>
              <a:t>kelas</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kecil</a:t>
            </a:r>
            <a:r>
              <a:rPr lang="en-US" b="0" i="0" dirty="0">
                <a:solidFill>
                  <a:srgbClr val="404040"/>
                </a:solidFill>
                <a:effectLst/>
                <a:latin typeface="Lato" panose="020F0502020204030203" pitchFamily="34" charset="0"/>
              </a:rPr>
              <a:t>.</a:t>
            </a:r>
          </a:p>
          <a:p>
            <a:pPr algn="l">
              <a:buFont typeface="Arial" panose="020B0604020202020204" pitchFamily="34" charset="0"/>
              <a:buChar char="•"/>
            </a:pPr>
            <a:r>
              <a:rPr lang="en-US" b="1" i="0" dirty="0">
                <a:solidFill>
                  <a:srgbClr val="404040"/>
                </a:solidFill>
                <a:effectLst/>
                <a:latin typeface="Lato" panose="020F0502020204030203" pitchFamily="34" charset="0"/>
              </a:rPr>
              <a:t>Modal yang </a:t>
            </a:r>
            <a:r>
              <a:rPr lang="en-US" b="1" i="0" dirty="0" err="1">
                <a:solidFill>
                  <a:srgbClr val="404040"/>
                </a:solidFill>
                <a:effectLst/>
                <a:latin typeface="Lato" panose="020F0502020204030203" pitchFamily="34" charset="0"/>
              </a:rPr>
              <a:t>Ditempatkan</a:t>
            </a:r>
            <a:endParaRPr lang="en-US" b="1" i="0" dirty="0">
              <a:solidFill>
                <a:srgbClr val="404040"/>
              </a:solidFill>
              <a:effectLst/>
              <a:latin typeface="Lato" panose="020F0502020204030203" pitchFamily="34" charset="0"/>
            </a:endParaRPr>
          </a:p>
          <a:p>
            <a:pPr marL="0" indent="0" algn="l">
              <a:buNone/>
            </a:pPr>
            <a:r>
              <a:rPr lang="en-US" b="0" i="0" dirty="0">
                <a:solidFill>
                  <a:srgbClr val="404040"/>
                </a:solidFill>
                <a:effectLst/>
                <a:latin typeface="Lato" panose="020F0502020204030203" pitchFamily="34" charset="0"/>
              </a:rPr>
              <a:t>Modal </a:t>
            </a:r>
            <a:r>
              <a:rPr lang="en-US" b="0" i="0" dirty="0" err="1">
                <a:solidFill>
                  <a:srgbClr val="404040"/>
                </a:solidFill>
                <a:effectLst/>
                <a:latin typeface="Lato" panose="020F0502020204030203" pitchFamily="34" charset="0"/>
              </a:rPr>
              <a:t>ini</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mengacu</a:t>
            </a:r>
            <a:r>
              <a:rPr lang="en-US" b="0" i="0" dirty="0">
                <a:solidFill>
                  <a:srgbClr val="404040"/>
                </a:solidFill>
                <a:effectLst/>
                <a:latin typeface="Lato" panose="020F0502020204030203" pitchFamily="34" charset="0"/>
              </a:rPr>
              <a:t> pada </a:t>
            </a:r>
            <a:r>
              <a:rPr lang="en-US" b="0" i="0" dirty="0" err="1">
                <a:solidFill>
                  <a:srgbClr val="404040"/>
                </a:solidFill>
                <a:effectLst/>
                <a:latin typeface="Lato" panose="020F0502020204030203" pitchFamily="34" charset="0"/>
              </a:rPr>
              <a:t>kesanggupan</a:t>
            </a:r>
            <a:r>
              <a:rPr lang="en-US" b="0" i="0" dirty="0">
                <a:solidFill>
                  <a:srgbClr val="404040"/>
                </a:solidFill>
                <a:effectLst/>
                <a:latin typeface="Lato" panose="020F0502020204030203" pitchFamily="34" charset="0"/>
              </a:rPr>
              <a:t> para </a:t>
            </a:r>
            <a:r>
              <a:rPr lang="en-US" b="0" i="0" dirty="0" err="1">
                <a:solidFill>
                  <a:srgbClr val="404040"/>
                </a:solidFill>
                <a:effectLst/>
                <a:latin typeface="Lato" panose="020F0502020204030203" pitchFamily="34" charset="0"/>
              </a:rPr>
              <a:t>pemilik</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terkait</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jumlah</a:t>
            </a:r>
            <a:r>
              <a:rPr lang="en-US" b="0" i="0" dirty="0">
                <a:solidFill>
                  <a:srgbClr val="404040"/>
                </a:solidFill>
                <a:effectLst/>
                <a:latin typeface="Lato" panose="020F0502020204030203" pitchFamily="34" charset="0"/>
              </a:rPr>
              <a:t> modal yang </a:t>
            </a:r>
            <a:r>
              <a:rPr lang="en-US" b="0" i="0" dirty="0" err="1">
                <a:solidFill>
                  <a:srgbClr val="404040"/>
                </a:solidFill>
                <a:effectLst/>
                <a:latin typeface="Lato" panose="020F0502020204030203" pitchFamily="34" charset="0"/>
              </a:rPr>
              <a:t>ditanamkan</a:t>
            </a:r>
            <a:r>
              <a:rPr lang="en-US" b="0" i="0" dirty="0">
                <a:solidFill>
                  <a:srgbClr val="404040"/>
                </a:solidFill>
                <a:effectLst/>
                <a:latin typeface="Lato" panose="020F0502020204030203" pitchFamily="34" charset="0"/>
              </a:rPr>
              <a:t> pada </a:t>
            </a:r>
            <a:r>
              <a:rPr lang="en-US" b="0" i="0" dirty="0" err="1">
                <a:solidFill>
                  <a:srgbClr val="404040"/>
                </a:solidFill>
                <a:effectLst/>
                <a:latin typeface="Lato" panose="020F0502020204030203" pitchFamily="34" charset="0"/>
              </a:rPr>
              <a:t>perusahaan</a:t>
            </a:r>
            <a:r>
              <a:rPr lang="en-US" b="0" i="0" dirty="0">
                <a:solidFill>
                  <a:srgbClr val="404040"/>
                </a:solidFill>
                <a:effectLst/>
                <a:latin typeface="Lato" panose="020F0502020204030203" pitchFamily="34" charset="0"/>
              </a:rPr>
              <a:t>. Pasal 33 </a:t>
            </a:r>
            <a:r>
              <a:rPr lang="en-US" b="0" i="0" dirty="0" err="1">
                <a:solidFill>
                  <a:srgbClr val="404040"/>
                </a:solidFill>
                <a:effectLst/>
                <a:latin typeface="Lato" panose="020F0502020204030203" pitchFamily="34" charset="0"/>
              </a:rPr>
              <a:t>Undang-Undang</a:t>
            </a:r>
            <a:r>
              <a:rPr lang="en-US" b="0" i="0" dirty="0">
                <a:solidFill>
                  <a:srgbClr val="404040"/>
                </a:solidFill>
                <a:effectLst/>
                <a:latin typeface="Lato" panose="020F0502020204030203" pitchFamily="34" charset="0"/>
              </a:rPr>
              <a:t> Perseroan </a:t>
            </a:r>
            <a:r>
              <a:rPr lang="en-US" b="0" i="0" dirty="0" err="1">
                <a:solidFill>
                  <a:srgbClr val="404040"/>
                </a:solidFill>
                <a:effectLst/>
                <a:latin typeface="Lato" panose="020F0502020204030203" pitchFamily="34" charset="0"/>
              </a:rPr>
              <a:t>Terbatas</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menyatakan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bahwa</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jumlah</a:t>
            </a:r>
            <a:r>
              <a:rPr lang="en-US" b="0" i="0" dirty="0">
                <a:solidFill>
                  <a:srgbClr val="404040"/>
                </a:solidFill>
                <a:effectLst/>
                <a:latin typeface="Lato" panose="020F0502020204030203" pitchFamily="34" charset="0"/>
              </a:rPr>
              <a:t> minimal modal yang </a:t>
            </a:r>
            <a:r>
              <a:rPr lang="en-US" b="0" i="0" dirty="0" err="1">
                <a:solidFill>
                  <a:srgbClr val="404040"/>
                </a:solidFill>
                <a:effectLst/>
                <a:latin typeface="Lato" panose="020F0502020204030203" pitchFamily="34" charset="0"/>
              </a:rPr>
              <a:t>ditempatkan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adalah</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sebesar</a:t>
            </a:r>
            <a:r>
              <a:rPr lang="en-US" b="0" i="0" dirty="0">
                <a:solidFill>
                  <a:srgbClr val="404040"/>
                </a:solidFill>
                <a:effectLst/>
                <a:latin typeface="Lato" panose="020F0502020204030203" pitchFamily="34" charset="0"/>
              </a:rPr>
              <a:t> 25% </a:t>
            </a:r>
            <a:r>
              <a:rPr lang="en-US" b="0" i="0" dirty="0" err="1">
                <a:solidFill>
                  <a:srgbClr val="404040"/>
                </a:solidFill>
                <a:effectLst/>
                <a:latin typeface="Lato" panose="020F0502020204030203" pitchFamily="34" charset="0"/>
              </a:rPr>
              <a:t>dari</a:t>
            </a:r>
            <a:r>
              <a:rPr lang="en-US" b="0" i="0" dirty="0">
                <a:solidFill>
                  <a:srgbClr val="404040"/>
                </a:solidFill>
                <a:effectLst/>
                <a:latin typeface="Lato" panose="020F0502020204030203" pitchFamily="34" charset="0"/>
              </a:rPr>
              <a:t> Modal Dasar </a:t>
            </a:r>
            <a:r>
              <a:rPr lang="en-US" b="0" i="0" dirty="0" err="1">
                <a:solidFill>
                  <a:srgbClr val="404040"/>
                </a:solidFill>
                <a:effectLst/>
                <a:latin typeface="Lato" panose="020F0502020204030203" pitchFamily="34" charset="0"/>
              </a:rPr>
              <a:t>perusahaan</a:t>
            </a:r>
            <a:r>
              <a:rPr lang="en-US" b="0" i="0" dirty="0">
                <a:solidFill>
                  <a:srgbClr val="404040"/>
                </a:solidFill>
                <a:effectLst/>
                <a:latin typeface="Lato" panose="020F0502020204030203" pitchFamily="34" charset="0"/>
              </a:rPr>
              <a:t>.</a:t>
            </a:r>
          </a:p>
          <a:p>
            <a:pPr algn="l">
              <a:buFont typeface="Arial" panose="020B0604020202020204" pitchFamily="34" charset="0"/>
              <a:buChar char="•"/>
            </a:pPr>
            <a:r>
              <a:rPr lang="en-US" b="1" i="0" dirty="0">
                <a:solidFill>
                  <a:srgbClr val="404040"/>
                </a:solidFill>
                <a:effectLst/>
                <a:latin typeface="Lato" panose="020F0502020204030203" pitchFamily="34" charset="0"/>
              </a:rPr>
              <a:t>Modal yang </a:t>
            </a:r>
            <a:r>
              <a:rPr lang="en-US" b="1" i="0" dirty="0" err="1">
                <a:solidFill>
                  <a:srgbClr val="404040"/>
                </a:solidFill>
                <a:effectLst/>
                <a:latin typeface="Lato" panose="020F0502020204030203" pitchFamily="34" charset="0"/>
              </a:rPr>
              <a:t>Disetorkan</a:t>
            </a:r>
            <a:endParaRPr lang="en-US" b="1" i="0" dirty="0">
              <a:solidFill>
                <a:srgbClr val="404040"/>
              </a:solidFill>
              <a:effectLst/>
              <a:latin typeface="Lato" panose="020F0502020204030203" pitchFamily="34" charset="0"/>
            </a:endParaRPr>
          </a:p>
          <a:p>
            <a:pPr marL="0" indent="0" algn="l">
              <a:buNone/>
            </a:pPr>
            <a:r>
              <a:rPr lang="en-US" b="0" i="0" dirty="0">
                <a:solidFill>
                  <a:srgbClr val="404040"/>
                </a:solidFill>
                <a:effectLst/>
                <a:latin typeface="Lato" panose="020F0502020204030203" pitchFamily="34" charset="0"/>
              </a:rPr>
              <a:t>Modal </a:t>
            </a:r>
            <a:r>
              <a:rPr lang="en-US" b="0" i="0" dirty="0" err="1">
                <a:solidFill>
                  <a:srgbClr val="404040"/>
                </a:solidFill>
                <a:effectLst/>
                <a:latin typeface="Lato" panose="020F0502020204030203" pitchFamily="34" charset="0"/>
              </a:rPr>
              <a:t>setor</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merupakan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jenis</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sumber</a:t>
            </a:r>
            <a:r>
              <a:rPr lang="en-US" b="0" i="0" dirty="0">
                <a:solidFill>
                  <a:srgbClr val="404040"/>
                </a:solidFill>
                <a:effectLst/>
                <a:latin typeface="Lato" panose="020F0502020204030203" pitchFamily="34" charset="0"/>
              </a:rPr>
              <a:t> dana PT yang </a:t>
            </a:r>
            <a:r>
              <a:rPr lang="en-US" b="0" i="0" dirty="0" err="1">
                <a:solidFill>
                  <a:srgbClr val="404040"/>
                </a:solidFill>
                <a:effectLst/>
                <a:latin typeface="Lato" panose="020F0502020204030203" pitchFamily="34" charset="0"/>
              </a:rPr>
              <a:t>dianggap</a:t>
            </a:r>
            <a:r>
              <a:rPr lang="en-US" b="0" i="0" dirty="0">
                <a:solidFill>
                  <a:srgbClr val="404040"/>
                </a:solidFill>
                <a:effectLst/>
                <a:latin typeface="Lato" panose="020F0502020204030203" pitchFamily="34" charset="0"/>
              </a:rPr>
              <a:t> paling </a:t>
            </a:r>
            <a:r>
              <a:rPr lang="en-US" b="0" i="0" dirty="0" err="1">
                <a:solidFill>
                  <a:srgbClr val="404040"/>
                </a:solidFill>
                <a:effectLst/>
                <a:latin typeface="Lato" panose="020F0502020204030203" pitchFamily="34" charset="0"/>
              </a:rPr>
              <a:t>konkret</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karena</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mencerminkan</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jumlah</a:t>
            </a:r>
            <a:r>
              <a:rPr lang="en-US" b="0" i="0" dirty="0">
                <a:solidFill>
                  <a:srgbClr val="404040"/>
                </a:solidFill>
                <a:effectLst/>
                <a:latin typeface="Lato" panose="020F0502020204030203" pitchFamily="34" charset="0"/>
              </a:rPr>
              <a:t> modal yang </a:t>
            </a:r>
            <a:r>
              <a:rPr lang="en-US" b="0" i="0" dirty="0" err="1">
                <a:solidFill>
                  <a:srgbClr val="404040"/>
                </a:solidFill>
                <a:effectLst/>
                <a:latin typeface="Lato" panose="020F0502020204030203" pitchFamily="34" charset="0"/>
              </a:rPr>
              <a:t>disetor</a:t>
            </a:r>
            <a:r>
              <a:rPr lang="en-US" b="0" i="0" dirty="0">
                <a:solidFill>
                  <a:srgbClr val="404040"/>
                </a:solidFill>
                <a:effectLst/>
                <a:latin typeface="Lato" panose="020F0502020204030203" pitchFamily="34" charset="0"/>
              </a:rPr>
              <a:t> oleh para </a:t>
            </a:r>
            <a:r>
              <a:rPr lang="en-US" b="0" i="0" dirty="0" err="1">
                <a:solidFill>
                  <a:srgbClr val="404040"/>
                </a:solidFill>
                <a:effectLst/>
                <a:latin typeface="Lato" panose="020F0502020204030203" pitchFamily="34" charset="0"/>
              </a:rPr>
              <a:t>pemegang</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saham</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Besar</a:t>
            </a:r>
            <a:r>
              <a:rPr lang="en-US" b="0" i="0" dirty="0">
                <a:solidFill>
                  <a:srgbClr val="404040"/>
                </a:solidFill>
                <a:effectLst/>
                <a:latin typeface="Lato" panose="020F0502020204030203" pitchFamily="34" charset="0"/>
              </a:rPr>
              <a:t> modal </a:t>
            </a:r>
            <a:r>
              <a:rPr lang="en-US" b="0" i="0" dirty="0" err="1">
                <a:solidFill>
                  <a:srgbClr val="404040"/>
                </a:solidFill>
                <a:effectLst/>
                <a:latin typeface="Lato" panose="020F0502020204030203" pitchFamily="34" charset="0"/>
              </a:rPr>
              <a:t>setor</a:t>
            </a:r>
            <a:r>
              <a:rPr lang="en-US" b="0" i="0" dirty="0">
                <a:solidFill>
                  <a:srgbClr val="404040"/>
                </a:solidFill>
                <a:effectLst/>
                <a:latin typeface="Lato" panose="020F0502020204030203" pitchFamily="34" charset="0"/>
              </a:rPr>
              <a:t> PT minimal </a:t>
            </a:r>
            <a:r>
              <a:rPr lang="en-US" b="0" i="0" dirty="0" err="1">
                <a:solidFill>
                  <a:srgbClr val="404040"/>
                </a:solidFill>
                <a:effectLst/>
                <a:latin typeface="Lato" panose="020F0502020204030203" pitchFamily="34" charset="0"/>
              </a:rPr>
              <a:t>adalah</a:t>
            </a:r>
            <a:r>
              <a:rPr lang="en-US" b="0" i="0" dirty="0">
                <a:solidFill>
                  <a:srgbClr val="404040"/>
                </a:solidFill>
                <a:effectLst/>
                <a:latin typeface="Lato" panose="020F0502020204030203" pitchFamily="34" charset="0"/>
              </a:rPr>
              <a:t> 25% </a:t>
            </a:r>
            <a:r>
              <a:rPr lang="en-US" b="0" i="0" dirty="0" err="1">
                <a:solidFill>
                  <a:srgbClr val="404040"/>
                </a:solidFill>
                <a:effectLst/>
                <a:latin typeface="Lato" panose="020F0502020204030203" pitchFamily="34" charset="0"/>
              </a:rPr>
              <a:t>dari</a:t>
            </a:r>
            <a:r>
              <a:rPr lang="en-US" b="0" i="0" dirty="0">
                <a:solidFill>
                  <a:srgbClr val="404040"/>
                </a:solidFill>
                <a:effectLst/>
                <a:latin typeface="Lato" panose="020F0502020204030203" pitchFamily="34" charset="0"/>
              </a:rPr>
              <a:t> Modal Dasar. </a:t>
            </a:r>
            <a:r>
              <a:rPr lang="en-US" b="0" i="0" dirty="0" err="1">
                <a:solidFill>
                  <a:srgbClr val="404040"/>
                </a:solidFill>
                <a:effectLst/>
                <a:latin typeface="Lato" panose="020F0502020204030203" pitchFamily="34" charset="0"/>
              </a:rPr>
              <a:t>Artinya</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jumlahnya</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setara</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dengan</a:t>
            </a:r>
            <a:r>
              <a:rPr lang="en-US" b="0" i="0" dirty="0">
                <a:solidFill>
                  <a:srgbClr val="404040"/>
                </a:solidFill>
                <a:effectLst/>
                <a:latin typeface="Lato" panose="020F0502020204030203" pitchFamily="34" charset="0"/>
              </a:rPr>
              <a:t> modal yang </a:t>
            </a:r>
            <a:r>
              <a:rPr lang="en-US" b="0" i="0" dirty="0" err="1">
                <a:solidFill>
                  <a:srgbClr val="404040"/>
                </a:solidFill>
                <a:effectLst/>
                <a:latin typeface="Lato" panose="020F0502020204030203" pitchFamily="34" charset="0"/>
              </a:rPr>
              <a:t>ditanamkan</a:t>
            </a:r>
            <a:r>
              <a:rPr lang="en-US" b="0" i="0" dirty="0">
                <a:solidFill>
                  <a:srgbClr val="404040"/>
                </a:solidFill>
                <a:effectLst/>
                <a:latin typeface="Lato" panose="020F0502020204030203" pitchFamily="34" charset="0"/>
              </a:rPr>
              <a:t> oleh para </a:t>
            </a:r>
            <a:r>
              <a:rPr lang="en-US" b="0" i="0" dirty="0" err="1">
                <a:solidFill>
                  <a:srgbClr val="404040"/>
                </a:solidFill>
                <a:effectLst/>
                <a:latin typeface="Lato" panose="020F0502020204030203" pitchFamily="34" charset="0"/>
              </a:rPr>
              <a:t>pemegang</a:t>
            </a:r>
            <a:r>
              <a:rPr lang="en-US" b="0" i="0" dirty="0">
                <a:solidFill>
                  <a:srgbClr val="404040"/>
                </a:solidFill>
                <a:effectLst/>
                <a:latin typeface="Lato" panose="020F0502020204030203" pitchFamily="34" charset="0"/>
              </a:rPr>
              <a:t> </a:t>
            </a:r>
            <a:r>
              <a:rPr lang="en-US" b="0" i="0" dirty="0" err="1">
                <a:solidFill>
                  <a:srgbClr val="404040"/>
                </a:solidFill>
                <a:effectLst/>
                <a:latin typeface="Lato" panose="020F0502020204030203" pitchFamily="34" charset="0"/>
              </a:rPr>
              <a:t>saham</a:t>
            </a:r>
            <a:r>
              <a:rPr lang="en-US" b="0" i="0" dirty="0">
                <a:solidFill>
                  <a:srgbClr val="404040"/>
                </a:solidFill>
                <a:effectLst/>
                <a:latin typeface="Lato" panose="020F0502020204030203" pitchFamily="34" charset="0"/>
              </a:rPr>
              <a:t>.</a:t>
            </a:r>
          </a:p>
          <a:p>
            <a:pPr marL="0" indent="0" algn="l">
              <a:buNone/>
            </a:pPr>
            <a:endParaRPr lang="en-US" b="0" i="0" dirty="0">
              <a:solidFill>
                <a:srgbClr val="404040"/>
              </a:solidFill>
              <a:effectLst/>
              <a:latin typeface="Lato" panose="020F0502020204030203" pitchFamily="34" charset="0"/>
            </a:endParaRPr>
          </a:p>
          <a:p>
            <a:pPr marL="0" indent="0">
              <a:buNone/>
            </a:pPr>
            <a:endParaRPr lang="en-US" dirty="0"/>
          </a:p>
        </p:txBody>
      </p:sp>
    </p:spTree>
    <p:extLst>
      <p:ext uri="{BB962C8B-B14F-4D97-AF65-F5344CB8AC3E}">
        <p14:creationId xmlns:p14="http://schemas.microsoft.com/office/powerpoint/2010/main" val="2729081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C0C13-3FAE-724E-63F3-FE4B9DC60C4F}"/>
              </a:ext>
            </a:extLst>
          </p:cNvPr>
          <p:cNvSpPr>
            <a:spLocks noGrp="1"/>
          </p:cNvSpPr>
          <p:nvPr>
            <p:ph type="title"/>
          </p:nvPr>
        </p:nvSpPr>
        <p:spPr/>
        <p:txBody>
          <a:bodyPr/>
          <a:lstStyle/>
          <a:p>
            <a:r>
              <a:rPr lang="en-US" dirty="0" err="1"/>
              <a:t>Pendirian</a:t>
            </a:r>
            <a:r>
              <a:rPr lang="en-US" dirty="0"/>
              <a:t> dan </a:t>
            </a:r>
            <a:r>
              <a:rPr lang="en-US" dirty="0" err="1"/>
              <a:t>Pembubaran</a:t>
            </a:r>
            <a:r>
              <a:rPr lang="en-US" dirty="0"/>
              <a:t> PT </a:t>
            </a:r>
          </a:p>
        </p:txBody>
      </p:sp>
      <p:sp>
        <p:nvSpPr>
          <p:cNvPr id="3" name="Content Placeholder 2">
            <a:extLst>
              <a:ext uri="{FF2B5EF4-FFF2-40B4-BE49-F238E27FC236}">
                <a16:creationId xmlns:a16="http://schemas.microsoft.com/office/drawing/2014/main" id="{C5759C91-524D-19C7-7D8D-B427967788D8}"/>
              </a:ext>
            </a:extLst>
          </p:cNvPr>
          <p:cNvSpPr>
            <a:spLocks noGrp="1"/>
          </p:cNvSpPr>
          <p:nvPr>
            <p:ph idx="1"/>
          </p:nvPr>
        </p:nvSpPr>
        <p:spPr/>
        <p:txBody>
          <a:bodyPr/>
          <a:lstStyle/>
          <a:p>
            <a:pPr marL="0" indent="0">
              <a:buNone/>
            </a:pPr>
            <a:r>
              <a:rPr lang="en-US" b="0" i="0" dirty="0" err="1">
                <a:solidFill>
                  <a:srgbClr val="1F1F1F"/>
                </a:solidFill>
                <a:effectLst/>
                <a:latin typeface="Google Sans"/>
              </a:rPr>
              <a:t>Prosedur</a:t>
            </a:r>
            <a:r>
              <a:rPr lang="en-US" b="0" i="0" dirty="0">
                <a:solidFill>
                  <a:srgbClr val="1F1F1F"/>
                </a:solidFill>
                <a:effectLst/>
                <a:latin typeface="Google Sans"/>
              </a:rPr>
              <a:t> </a:t>
            </a:r>
            <a:r>
              <a:rPr lang="en-US" b="0" i="0" dirty="0" err="1">
                <a:solidFill>
                  <a:srgbClr val="1F1F1F"/>
                </a:solidFill>
                <a:effectLst/>
                <a:latin typeface="Google Sans"/>
              </a:rPr>
              <a:t>pendirian</a:t>
            </a:r>
            <a:r>
              <a:rPr lang="en-US" b="0" i="0" dirty="0">
                <a:solidFill>
                  <a:srgbClr val="1F1F1F"/>
                </a:solidFill>
                <a:effectLst/>
                <a:latin typeface="Google Sans"/>
              </a:rPr>
              <a:t> PT di </a:t>
            </a:r>
            <a:r>
              <a:rPr lang="en-US" b="0" i="0" dirty="0" err="1">
                <a:solidFill>
                  <a:srgbClr val="1F1F1F"/>
                </a:solidFill>
                <a:effectLst/>
                <a:latin typeface="Google Sans"/>
              </a:rPr>
              <a:t>dalam</a:t>
            </a:r>
            <a:r>
              <a:rPr lang="en-US" b="0" i="0" dirty="0">
                <a:solidFill>
                  <a:srgbClr val="1F1F1F"/>
                </a:solidFill>
                <a:effectLst/>
                <a:latin typeface="Google Sans"/>
              </a:rPr>
              <a:t> UU No. 40 </a:t>
            </a:r>
            <a:r>
              <a:rPr lang="en-US" b="0" i="0" dirty="0" err="1">
                <a:solidFill>
                  <a:srgbClr val="1F1F1F"/>
                </a:solidFill>
                <a:effectLst/>
                <a:latin typeface="Google Sans"/>
              </a:rPr>
              <a:t>Tahun</a:t>
            </a:r>
            <a:r>
              <a:rPr lang="en-US" b="0" i="0" dirty="0">
                <a:solidFill>
                  <a:srgbClr val="1F1F1F"/>
                </a:solidFill>
                <a:effectLst/>
                <a:latin typeface="Google Sans"/>
              </a:rPr>
              <a:t> 2007 </a:t>
            </a:r>
            <a:r>
              <a:rPr lang="en-US" b="0" i="0" dirty="0" err="1">
                <a:solidFill>
                  <a:srgbClr val="1F1F1F"/>
                </a:solidFill>
                <a:effectLst/>
                <a:latin typeface="Google Sans"/>
              </a:rPr>
              <a:t>tentang</a:t>
            </a:r>
            <a:r>
              <a:rPr lang="en-US" b="0" i="0" dirty="0">
                <a:solidFill>
                  <a:srgbClr val="1F1F1F"/>
                </a:solidFill>
                <a:effectLst/>
                <a:latin typeface="Google Sans"/>
              </a:rPr>
              <a:t> PT </a:t>
            </a:r>
            <a:r>
              <a:rPr lang="en-US" b="0" i="0" dirty="0" err="1">
                <a:solidFill>
                  <a:srgbClr val="1F1F1F"/>
                </a:solidFill>
                <a:effectLst/>
                <a:latin typeface="Google Sans"/>
              </a:rPr>
              <a:t>diatur</a:t>
            </a:r>
            <a:r>
              <a:rPr lang="en-US" b="0" i="0" dirty="0">
                <a:solidFill>
                  <a:srgbClr val="1F1F1F"/>
                </a:solidFill>
                <a:effectLst/>
                <a:latin typeface="Google Sans"/>
              </a:rPr>
              <a:t> di </a:t>
            </a:r>
            <a:r>
              <a:rPr lang="en-US" b="0" i="0" dirty="0" err="1">
                <a:solidFill>
                  <a:srgbClr val="1F1F1F"/>
                </a:solidFill>
                <a:effectLst/>
                <a:latin typeface="Google Sans"/>
              </a:rPr>
              <a:t>dalam</a:t>
            </a:r>
            <a:r>
              <a:rPr lang="en-US" b="0" i="0" dirty="0">
                <a:solidFill>
                  <a:srgbClr val="1F1F1F"/>
                </a:solidFill>
                <a:effectLst/>
                <a:latin typeface="Google Sans"/>
              </a:rPr>
              <a:t> Pasal 7 </a:t>
            </a:r>
            <a:r>
              <a:rPr lang="en-US" b="0" i="0" dirty="0" err="1">
                <a:solidFill>
                  <a:srgbClr val="1F1F1F"/>
                </a:solidFill>
                <a:effectLst/>
                <a:latin typeface="Google Sans"/>
              </a:rPr>
              <a:t>sampai</a:t>
            </a:r>
            <a:r>
              <a:rPr lang="en-US" b="0" i="0" dirty="0">
                <a:solidFill>
                  <a:srgbClr val="1F1F1F"/>
                </a:solidFill>
                <a:effectLst/>
                <a:latin typeface="Google Sans"/>
              </a:rPr>
              <a:t> </a:t>
            </a:r>
            <a:r>
              <a:rPr lang="en-US" b="0" i="0" dirty="0" err="1">
                <a:solidFill>
                  <a:srgbClr val="1F1F1F"/>
                </a:solidFill>
                <a:effectLst/>
                <a:latin typeface="Google Sans"/>
              </a:rPr>
              <a:t>dengan</a:t>
            </a:r>
            <a:r>
              <a:rPr lang="en-US" b="0" i="0" dirty="0">
                <a:solidFill>
                  <a:srgbClr val="1F1F1F"/>
                </a:solidFill>
                <a:effectLst/>
                <a:latin typeface="Google Sans"/>
              </a:rPr>
              <a:t> Pasal 14 (</a:t>
            </a:r>
            <a:r>
              <a:rPr lang="en-US" b="0" i="0" dirty="0" err="1">
                <a:solidFill>
                  <a:srgbClr val="1F1F1F"/>
                </a:solidFill>
                <a:effectLst/>
                <a:latin typeface="Google Sans"/>
              </a:rPr>
              <a:t>delapan</a:t>
            </a:r>
            <a:r>
              <a:rPr lang="en-US" b="0" i="0" dirty="0">
                <a:solidFill>
                  <a:srgbClr val="1F1F1F"/>
                </a:solidFill>
                <a:effectLst/>
                <a:latin typeface="Google Sans"/>
              </a:rPr>
              <a:t> </a:t>
            </a:r>
            <a:r>
              <a:rPr lang="en-US" b="0" i="0" dirty="0" err="1">
                <a:solidFill>
                  <a:srgbClr val="1F1F1F"/>
                </a:solidFill>
                <a:effectLst/>
                <a:latin typeface="Google Sans"/>
              </a:rPr>
              <a:t>pasal</a:t>
            </a:r>
            <a:r>
              <a:rPr lang="en-US" b="0" i="0" dirty="0">
                <a:solidFill>
                  <a:srgbClr val="1F1F1F"/>
                </a:solidFill>
                <a:effectLst/>
                <a:latin typeface="Google Sans"/>
              </a:rPr>
              <a:t>). </a:t>
            </a:r>
            <a:r>
              <a:rPr lang="en-US" b="0" i="0" dirty="0" err="1">
                <a:solidFill>
                  <a:srgbClr val="1F1F1F"/>
                </a:solidFill>
                <a:effectLst/>
                <a:latin typeface="Google Sans"/>
              </a:rPr>
              <a:t>Menurut</a:t>
            </a:r>
            <a:r>
              <a:rPr lang="en-US" b="0" i="0" dirty="0">
                <a:solidFill>
                  <a:srgbClr val="1F1F1F"/>
                </a:solidFill>
                <a:effectLst/>
                <a:latin typeface="Google Sans"/>
              </a:rPr>
              <a:t> Pasal 7 </a:t>
            </a:r>
            <a:r>
              <a:rPr lang="en-US" b="0" i="0" dirty="0" err="1">
                <a:solidFill>
                  <a:srgbClr val="1F1F1F"/>
                </a:solidFill>
                <a:effectLst/>
                <a:latin typeface="Google Sans"/>
              </a:rPr>
              <a:t>ayat</a:t>
            </a:r>
            <a:r>
              <a:rPr lang="en-US" b="0" i="0" dirty="0">
                <a:solidFill>
                  <a:srgbClr val="1F1F1F"/>
                </a:solidFill>
                <a:effectLst/>
                <a:latin typeface="Google Sans"/>
              </a:rPr>
              <a:t> ( 1 ) UU No. 40 </a:t>
            </a:r>
            <a:r>
              <a:rPr lang="en-US" b="0" i="0" dirty="0" err="1">
                <a:solidFill>
                  <a:srgbClr val="1F1F1F"/>
                </a:solidFill>
                <a:effectLst/>
                <a:latin typeface="Google Sans"/>
              </a:rPr>
              <a:t>Tahun</a:t>
            </a:r>
            <a:r>
              <a:rPr lang="en-US" b="0" i="0" dirty="0">
                <a:solidFill>
                  <a:srgbClr val="1F1F1F"/>
                </a:solidFill>
                <a:effectLst/>
                <a:latin typeface="Google Sans"/>
              </a:rPr>
              <a:t> 2007 </a:t>
            </a:r>
            <a:r>
              <a:rPr lang="en-US" b="0" i="0" dirty="0" err="1">
                <a:solidFill>
                  <a:srgbClr val="1F1F1F"/>
                </a:solidFill>
                <a:effectLst/>
                <a:latin typeface="Google Sans"/>
              </a:rPr>
              <a:t>tentang</a:t>
            </a:r>
            <a:r>
              <a:rPr lang="en-US" b="0" i="0" dirty="0">
                <a:solidFill>
                  <a:srgbClr val="1F1F1F"/>
                </a:solidFill>
                <a:effectLst/>
                <a:latin typeface="Google Sans"/>
              </a:rPr>
              <a:t> PT, </a:t>
            </a:r>
            <a:r>
              <a:rPr lang="en-US" b="0" i="0" dirty="0" err="1">
                <a:solidFill>
                  <a:srgbClr val="1F1F1F"/>
                </a:solidFill>
                <a:effectLst/>
                <a:latin typeface="Google Sans"/>
              </a:rPr>
              <a:t>dikatakan</a:t>
            </a:r>
            <a:r>
              <a:rPr lang="en-US" b="0" i="0" dirty="0">
                <a:solidFill>
                  <a:srgbClr val="1F1F1F"/>
                </a:solidFill>
                <a:effectLst/>
                <a:latin typeface="Google Sans"/>
              </a:rPr>
              <a:t> </a:t>
            </a:r>
            <a:r>
              <a:rPr lang="en-US" b="0" i="0" dirty="0" err="1">
                <a:solidFill>
                  <a:srgbClr val="1F1F1F"/>
                </a:solidFill>
                <a:effectLst/>
                <a:latin typeface="Google Sans"/>
              </a:rPr>
              <a:t>bahwa</a:t>
            </a:r>
            <a:r>
              <a:rPr lang="en-US" b="0" i="0" dirty="0">
                <a:solidFill>
                  <a:srgbClr val="1F1F1F"/>
                </a:solidFill>
                <a:effectLst/>
                <a:latin typeface="Google Sans"/>
              </a:rPr>
              <a:t> “Perseroan </a:t>
            </a:r>
            <a:r>
              <a:rPr lang="en-US" b="0" i="0" dirty="0" err="1">
                <a:solidFill>
                  <a:srgbClr val="1F1F1F"/>
                </a:solidFill>
                <a:effectLst/>
                <a:latin typeface="Google Sans"/>
              </a:rPr>
              <a:t>didirikan</a:t>
            </a:r>
            <a:r>
              <a:rPr lang="en-US" b="0" i="0" dirty="0">
                <a:solidFill>
                  <a:srgbClr val="1F1F1F"/>
                </a:solidFill>
                <a:effectLst/>
                <a:latin typeface="Google Sans"/>
              </a:rPr>
              <a:t> </a:t>
            </a:r>
            <a:r>
              <a:rPr lang="en-US" b="0" i="0" dirty="0">
                <a:solidFill>
                  <a:srgbClr val="040C28"/>
                </a:solidFill>
                <a:effectLst/>
                <a:latin typeface="Google Sans"/>
              </a:rPr>
              <a:t>minimal oleh 2 ( dua ) orang </a:t>
            </a:r>
            <a:r>
              <a:rPr lang="en-US" b="0" i="0" dirty="0" err="1">
                <a:solidFill>
                  <a:srgbClr val="040C28"/>
                </a:solidFill>
                <a:effectLst/>
                <a:latin typeface="Google Sans"/>
              </a:rPr>
              <a:t>atau</a:t>
            </a:r>
            <a:r>
              <a:rPr lang="en-US" b="0" i="0" dirty="0">
                <a:solidFill>
                  <a:srgbClr val="040C28"/>
                </a:solidFill>
                <a:effectLst/>
                <a:latin typeface="Google Sans"/>
              </a:rPr>
              <a:t> </a:t>
            </a:r>
            <a:r>
              <a:rPr lang="en-US" b="0" i="0" dirty="0" err="1">
                <a:solidFill>
                  <a:srgbClr val="040C28"/>
                </a:solidFill>
                <a:effectLst/>
                <a:latin typeface="Google Sans"/>
              </a:rPr>
              <a:t>lebih</a:t>
            </a:r>
            <a:r>
              <a:rPr lang="en-US" b="0" i="0" dirty="0">
                <a:solidFill>
                  <a:srgbClr val="040C28"/>
                </a:solidFill>
                <a:effectLst/>
                <a:latin typeface="Google Sans"/>
              </a:rPr>
              <a:t> </a:t>
            </a:r>
            <a:r>
              <a:rPr lang="en-US" b="0" i="0" dirty="0" err="1">
                <a:solidFill>
                  <a:srgbClr val="040C28"/>
                </a:solidFill>
                <a:effectLst/>
                <a:latin typeface="Google Sans"/>
              </a:rPr>
              <a:t>dengan</a:t>
            </a:r>
            <a:r>
              <a:rPr lang="en-US" b="0" i="0" dirty="0">
                <a:solidFill>
                  <a:srgbClr val="040C28"/>
                </a:solidFill>
                <a:effectLst/>
                <a:latin typeface="Google Sans"/>
              </a:rPr>
              <a:t> </a:t>
            </a:r>
            <a:r>
              <a:rPr lang="en-US" b="0" i="0" dirty="0" err="1">
                <a:solidFill>
                  <a:srgbClr val="040C28"/>
                </a:solidFill>
                <a:effectLst/>
                <a:latin typeface="Google Sans"/>
              </a:rPr>
              <a:t>akta</a:t>
            </a:r>
            <a:r>
              <a:rPr lang="en-US" b="0" i="0" dirty="0">
                <a:solidFill>
                  <a:srgbClr val="040C28"/>
                </a:solidFill>
                <a:effectLst/>
                <a:latin typeface="Google Sans"/>
              </a:rPr>
              <a:t> </a:t>
            </a:r>
            <a:r>
              <a:rPr lang="en-US" b="0" i="0" dirty="0" err="1">
                <a:solidFill>
                  <a:srgbClr val="040C28"/>
                </a:solidFill>
                <a:effectLst/>
                <a:latin typeface="Google Sans"/>
              </a:rPr>
              <a:t>notaris</a:t>
            </a:r>
            <a:r>
              <a:rPr lang="en-US" b="0" i="0" dirty="0">
                <a:solidFill>
                  <a:srgbClr val="040C28"/>
                </a:solidFill>
                <a:effectLst/>
                <a:latin typeface="Google Sans"/>
              </a:rPr>
              <a:t> yang </a:t>
            </a:r>
            <a:r>
              <a:rPr lang="en-US" b="0" i="0" dirty="0" err="1">
                <a:solidFill>
                  <a:srgbClr val="040C28"/>
                </a:solidFill>
                <a:effectLst/>
                <a:latin typeface="Google Sans"/>
              </a:rPr>
              <a:t>dibuat</a:t>
            </a:r>
            <a:r>
              <a:rPr lang="en-US" b="0" i="0" dirty="0">
                <a:solidFill>
                  <a:srgbClr val="040C28"/>
                </a:solidFill>
                <a:effectLst/>
                <a:latin typeface="Google Sans"/>
              </a:rPr>
              <a:t> </a:t>
            </a:r>
            <a:r>
              <a:rPr lang="en-US" b="0" i="0" dirty="0" err="1">
                <a:solidFill>
                  <a:srgbClr val="040C28"/>
                </a:solidFill>
                <a:effectLst/>
                <a:latin typeface="Google Sans"/>
              </a:rPr>
              <a:t>dalam</a:t>
            </a:r>
            <a:r>
              <a:rPr lang="en-US" b="0" i="0" dirty="0">
                <a:solidFill>
                  <a:srgbClr val="040C28"/>
                </a:solidFill>
                <a:effectLst/>
                <a:latin typeface="Google Sans"/>
              </a:rPr>
              <a:t> </a:t>
            </a:r>
            <a:r>
              <a:rPr lang="en-US" b="0" i="0" dirty="0" err="1">
                <a:solidFill>
                  <a:srgbClr val="040C28"/>
                </a:solidFill>
                <a:effectLst/>
                <a:latin typeface="Google Sans"/>
              </a:rPr>
              <a:t>bahasa</a:t>
            </a:r>
            <a:r>
              <a:rPr lang="en-US" b="0" i="0" dirty="0">
                <a:solidFill>
                  <a:srgbClr val="040C28"/>
                </a:solidFill>
                <a:effectLst/>
                <a:latin typeface="Google Sans"/>
              </a:rPr>
              <a:t> Indonesia</a:t>
            </a:r>
            <a:r>
              <a:rPr lang="en-US" b="0" i="0" dirty="0">
                <a:solidFill>
                  <a:srgbClr val="1F1F1F"/>
                </a:solidFill>
                <a:effectLst/>
                <a:latin typeface="Google Sans"/>
              </a:rPr>
              <a:t>“.</a:t>
            </a:r>
            <a:endParaRPr lang="en-US" b="0" i="0" dirty="0">
              <a:solidFill>
                <a:srgbClr val="474747"/>
              </a:solidFill>
              <a:effectLst/>
              <a:latin typeface="Google Sans"/>
            </a:endParaRPr>
          </a:p>
          <a:p>
            <a:pPr marL="0" indent="0">
              <a:buNone/>
            </a:pPr>
            <a:r>
              <a:rPr lang="en-US" b="0" i="0" dirty="0" err="1">
                <a:solidFill>
                  <a:srgbClr val="474747"/>
                </a:solidFill>
                <a:effectLst/>
                <a:latin typeface="Google Sans"/>
              </a:rPr>
              <a:t>Pembubaran</a:t>
            </a:r>
            <a:r>
              <a:rPr lang="en-US" b="0" i="0" dirty="0">
                <a:solidFill>
                  <a:srgbClr val="474747"/>
                </a:solidFill>
                <a:effectLst/>
                <a:latin typeface="Google Sans"/>
              </a:rPr>
              <a:t> </a:t>
            </a:r>
            <a:r>
              <a:rPr lang="en-US" b="0" i="0" dirty="0" err="1">
                <a:solidFill>
                  <a:srgbClr val="040C28"/>
                </a:solidFill>
                <a:effectLst/>
                <a:latin typeface="Google Sans"/>
              </a:rPr>
              <a:t>perseroan</a:t>
            </a:r>
            <a:r>
              <a:rPr lang="en-US" b="0" i="0" dirty="0">
                <a:solidFill>
                  <a:srgbClr val="474747"/>
                </a:solidFill>
                <a:effectLst/>
                <a:latin typeface="Google Sans"/>
              </a:rPr>
              <a:t> </a:t>
            </a:r>
            <a:r>
              <a:rPr lang="en-US" b="0" i="0" dirty="0" err="1">
                <a:solidFill>
                  <a:srgbClr val="474747"/>
                </a:solidFill>
                <a:effectLst/>
                <a:latin typeface="Google Sans"/>
              </a:rPr>
              <a:t>dapat</a:t>
            </a:r>
            <a:r>
              <a:rPr lang="en-US" b="0" i="0" dirty="0">
                <a:solidFill>
                  <a:srgbClr val="474747"/>
                </a:solidFill>
                <a:effectLst/>
                <a:latin typeface="Google Sans"/>
              </a:rPr>
              <a:t> </a:t>
            </a:r>
            <a:r>
              <a:rPr lang="en-US" b="0" i="0" dirty="0" err="1">
                <a:solidFill>
                  <a:srgbClr val="474747"/>
                </a:solidFill>
                <a:effectLst/>
                <a:latin typeface="Google Sans"/>
              </a:rPr>
              <a:t>dilakukan</a:t>
            </a:r>
            <a:r>
              <a:rPr lang="en-US" b="0" i="0" dirty="0">
                <a:solidFill>
                  <a:srgbClr val="474747"/>
                </a:solidFill>
                <a:effectLst/>
                <a:latin typeface="Google Sans"/>
              </a:rPr>
              <a:t> </a:t>
            </a:r>
            <a:r>
              <a:rPr lang="en-US" b="0" i="0" dirty="0" err="1">
                <a:solidFill>
                  <a:srgbClr val="474747"/>
                </a:solidFill>
                <a:effectLst/>
                <a:latin typeface="Google Sans"/>
              </a:rPr>
              <a:t>berdasarkan</a:t>
            </a:r>
            <a:r>
              <a:rPr lang="en-US" b="0" i="0" dirty="0">
                <a:solidFill>
                  <a:srgbClr val="474747"/>
                </a:solidFill>
                <a:effectLst/>
                <a:latin typeface="Google Sans"/>
              </a:rPr>
              <a:t> </a:t>
            </a:r>
            <a:r>
              <a:rPr lang="en-US" b="0" i="0" dirty="0" err="1">
                <a:solidFill>
                  <a:srgbClr val="474747"/>
                </a:solidFill>
                <a:effectLst/>
                <a:latin typeface="Google Sans"/>
              </a:rPr>
              <a:t>keputusan</a:t>
            </a:r>
            <a:r>
              <a:rPr lang="en-US" b="0" i="0" dirty="0">
                <a:solidFill>
                  <a:srgbClr val="474747"/>
                </a:solidFill>
                <a:effectLst/>
                <a:latin typeface="Google Sans"/>
              </a:rPr>
              <a:t> RUPS. </a:t>
            </a:r>
            <a:r>
              <a:rPr lang="en-US" b="0" i="0" dirty="0" err="1">
                <a:solidFill>
                  <a:srgbClr val="474747"/>
                </a:solidFill>
                <a:effectLst/>
                <a:latin typeface="Google Sans"/>
              </a:rPr>
              <a:t>Pembubaran</a:t>
            </a:r>
            <a:r>
              <a:rPr lang="en-US" b="0" i="0" dirty="0">
                <a:solidFill>
                  <a:srgbClr val="474747"/>
                </a:solidFill>
                <a:effectLst/>
                <a:latin typeface="Google Sans"/>
              </a:rPr>
              <a:t> </a:t>
            </a:r>
            <a:r>
              <a:rPr lang="en-US" b="0" i="0" dirty="0" err="1">
                <a:solidFill>
                  <a:srgbClr val="474747"/>
                </a:solidFill>
                <a:effectLst/>
                <a:latin typeface="Google Sans"/>
              </a:rPr>
              <a:t>tidak</a:t>
            </a:r>
            <a:r>
              <a:rPr lang="en-US" b="0" i="0" dirty="0">
                <a:solidFill>
                  <a:srgbClr val="474747"/>
                </a:solidFill>
                <a:effectLst/>
                <a:latin typeface="Google Sans"/>
              </a:rPr>
              <a:t> </a:t>
            </a:r>
            <a:r>
              <a:rPr lang="en-US" b="0" i="0" dirty="0" err="1">
                <a:solidFill>
                  <a:srgbClr val="474747"/>
                </a:solidFill>
                <a:effectLst/>
                <a:latin typeface="Google Sans"/>
              </a:rPr>
              <a:t>mengakibatkan</a:t>
            </a:r>
            <a:r>
              <a:rPr lang="en-US" b="0" i="0" dirty="0">
                <a:solidFill>
                  <a:srgbClr val="474747"/>
                </a:solidFill>
                <a:effectLst/>
                <a:latin typeface="Google Sans"/>
              </a:rPr>
              <a:t> </a:t>
            </a:r>
            <a:r>
              <a:rPr lang="en-US" b="0" i="0" dirty="0" err="1">
                <a:solidFill>
                  <a:srgbClr val="040C28"/>
                </a:solidFill>
                <a:effectLst/>
                <a:latin typeface="Google Sans"/>
              </a:rPr>
              <a:t>perseroan</a:t>
            </a:r>
            <a:r>
              <a:rPr lang="en-US" b="0" i="0" dirty="0">
                <a:solidFill>
                  <a:srgbClr val="040C28"/>
                </a:solidFill>
                <a:effectLst/>
                <a:latin typeface="Google Sans"/>
              </a:rPr>
              <a:t> </a:t>
            </a:r>
            <a:r>
              <a:rPr lang="en-US" b="0" i="0" dirty="0" err="1">
                <a:solidFill>
                  <a:srgbClr val="040C28"/>
                </a:solidFill>
                <a:effectLst/>
                <a:latin typeface="Google Sans"/>
              </a:rPr>
              <a:t>terbatas</a:t>
            </a:r>
            <a:r>
              <a:rPr lang="en-US" b="0" i="0" dirty="0">
                <a:solidFill>
                  <a:srgbClr val="474747"/>
                </a:solidFill>
                <a:effectLst/>
                <a:latin typeface="Google Sans"/>
              </a:rPr>
              <a:t> </a:t>
            </a:r>
            <a:r>
              <a:rPr lang="en-US" b="0" i="0" dirty="0" err="1">
                <a:solidFill>
                  <a:srgbClr val="474747"/>
                </a:solidFill>
                <a:effectLst/>
                <a:latin typeface="Google Sans"/>
              </a:rPr>
              <a:t>kehilangan</a:t>
            </a:r>
            <a:r>
              <a:rPr lang="en-US" b="0" i="0" dirty="0">
                <a:solidFill>
                  <a:srgbClr val="474747"/>
                </a:solidFill>
                <a:effectLst/>
                <a:latin typeface="Google Sans"/>
              </a:rPr>
              <a:t> </a:t>
            </a:r>
            <a:r>
              <a:rPr lang="en-US" b="0" i="0" dirty="0">
                <a:solidFill>
                  <a:srgbClr val="040C28"/>
                </a:solidFill>
                <a:effectLst/>
                <a:latin typeface="Google Sans"/>
              </a:rPr>
              <a:t>status badan </a:t>
            </a:r>
            <a:r>
              <a:rPr lang="en-US" b="0" i="0" dirty="0" err="1">
                <a:solidFill>
                  <a:srgbClr val="040C28"/>
                </a:solidFill>
                <a:effectLst/>
                <a:latin typeface="Google Sans"/>
              </a:rPr>
              <a:t>hukum</a:t>
            </a:r>
            <a:r>
              <a:rPr lang="en-US" b="0" i="0" dirty="0">
                <a:solidFill>
                  <a:srgbClr val="474747"/>
                </a:solidFill>
                <a:effectLst/>
                <a:latin typeface="Google Sans"/>
              </a:rPr>
              <a:t> </a:t>
            </a:r>
            <a:r>
              <a:rPr lang="en-US" b="0" i="0" dirty="0" err="1">
                <a:solidFill>
                  <a:srgbClr val="474747"/>
                </a:solidFill>
                <a:effectLst/>
                <a:latin typeface="Google Sans"/>
              </a:rPr>
              <a:t>sampai</a:t>
            </a:r>
            <a:r>
              <a:rPr lang="en-US" b="0" i="0" dirty="0">
                <a:solidFill>
                  <a:srgbClr val="474747"/>
                </a:solidFill>
                <a:effectLst/>
                <a:latin typeface="Google Sans"/>
              </a:rPr>
              <a:t> </a:t>
            </a:r>
            <a:r>
              <a:rPr lang="en-US" b="0" i="0" dirty="0" err="1">
                <a:solidFill>
                  <a:srgbClr val="474747"/>
                </a:solidFill>
                <a:effectLst/>
                <a:latin typeface="Google Sans"/>
              </a:rPr>
              <a:t>dengan</a:t>
            </a:r>
            <a:r>
              <a:rPr lang="en-US" b="0" i="0" dirty="0">
                <a:solidFill>
                  <a:srgbClr val="474747"/>
                </a:solidFill>
                <a:effectLst/>
                <a:latin typeface="Google Sans"/>
              </a:rPr>
              <a:t> </a:t>
            </a:r>
            <a:r>
              <a:rPr lang="en-US" b="0" i="0" dirty="0" err="1">
                <a:solidFill>
                  <a:srgbClr val="474747"/>
                </a:solidFill>
                <a:effectLst/>
                <a:latin typeface="Google Sans"/>
              </a:rPr>
              <a:t>selesainya</a:t>
            </a:r>
            <a:r>
              <a:rPr lang="en-US" b="0" i="0" dirty="0">
                <a:solidFill>
                  <a:srgbClr val="474747"/>
                </a:solidFill>
                <a:effectLst/>
                <a:latin typeface="Google Sans"/>
              </a:rPr>
              <a:t> </a:t>
            </a:r>
            <a:r>
              <a:rPr lang="en-US" b="0" i="0" dirty="0" err="1">
                <a:solidFill>
                  <a:srgbClr val="474747"/>
                </a:solidFill>
                <a:effectLst/>
                <a:latin typeface="Google Sans"/>
              </a:rPr>
              <a:t>likuidasi</a:t>
            </a:r>
            <a:r>
              <a:rPr lang="en-US" b="0" i="0" dirty="0">
                <a:solidFill>
                  <a:srgbClr val="474747"/>
                </a:solidFill>
                <a:effectLst/>
                <a:latin typeface="Google Sans"/>
              </a:rPr>
              <a:t> dan </a:t>
            </a:r>
            <a:r>
              <a:rPr lang="en-US" b="0" i="0" dirty="0" err="1">
                <a:solidFill>
                  <a:srgbClr val="474747"/>
                </a:solidFill>
                <a:effectLst/>
                <a:latin typeface="Google Sans"/>
              </a:rPr>
              <a:t>pertanggungjawaban</a:t>
            </a:r>
            <a:r>
              <a:rPr lang="en-US" b="0" i="0" dirty="0">
                <a:solidFill>
                  <a:srgbClr val="474747"/>
                </a:solidFill>
                <a:effectLst/>
                <a:latin typeface="Google Sans"/>
              </a:rPr>
              <a:t> </a:t>
            </a:r>
            <a:r>
              <a:rPr lang="en-US" b="0" i="0" dirty="0" err="1">
                <a:solidFill>
                  <a:srgbClr val="474747"/>
                </a:solidFill>
                <a:effectLst/>
                <a:latin typeface="Google Sans"/>
              </a:rPr>
              <a:t>likuidator</a:t>
            </a:r>
            <a:r>
              <a:rPr lang="en-US" b="0" i="0" dirty="0">
                <a:solidFill>
                  <a:srgbClr val="474747"/>
                </a:solidFill>
                <a:effectLst/>
                <a:latin typeface="Google Sans"/>
              </a:rPr>
              <a:t> </a:t>
            </a:r>
            <a:r>
              <a:rPr lang="en-US" b="0" i="0" dirty="0" err="1">
                <a:solidFill>
                  <a:srgbClr val="474747"/>
                </a:solidFill>
                <a:effectLst/>
                <a:latin typeface="Google Sans"/>
              </a:rPr>
              <a:t>diterima</a:t>
            </a:r>
            <a:r>
              <a:rPr lang="en-US" b="0" i="0" dirty="0">
                <a:solidFill>
                  <a:srgbClr val="474747"/>
                </a:solidFill>
                <a:effectLst/>
                <a:latin typeface="Google Sans"/>
              </a:rPr>
              <a:t> oleh RUPS </a:t>
            </a:r>
            <a:r>
              <a:rPr lang="en-US" b="0" i="0" dirty="0" err="1">
                <a:solidFill>
                  <a:srgbClr val="474747"/>
                </a:solidFill>
                <a:effectLst/>
                <a:latin typeface="Google Sans"/>
              </a:rPr>
              <a:t>atau</a:t>
            </a:r>
            <a:r>
              <a:rPr lang="en-US" b="0" i="0" dirty="0">
                <a:solidFill>
                  <a:srgbClr val="474747"/>
                </a:solidFill>
                <a:effectLst/>
                <a:latin typeface="Google Sans"/>
              </a:rPr>
              <a:t> </a:t>
            </a:r>
            <a:r>
              <a:rPr lang="en-US" b="0" i="0" dirty="0" err="1">
                <a:solidFill>
                  <a:srgbClr val="474747"/>
                </a:solidFill>
                <a:effectLst/>
                <a:latin typeface="Google Sans"/>
              </a:rPr>
              <a:t>pengadilan</a:t>
            </a:r>
            <a:r>
              <a:rPr lang="en-US" b="0" i="0" dirty="0">
                <a:solidFill>
                  <a:srgbClr val="474747"/>
                </a:solidFill>
                <a:effectLst/>
                <a:latin typeface="Google Sans"/>
              </a:rPr>
              <a:t>.</a:t>
            </a:r>
          </a:p>
          <a:p>
            <a:pPr marL="0" indent="0">
              <a:buNone/>
            </a:pPr>
            <a:endParaRPr lang="en-US" dirty="0"/>
          </a:p>
        </p:txBody>
      </p:sp>
    </p:spTree>
    <p:extLst>
      <p:ext uri="{BB962C8B-B14F-4D97-AF65-F5344CB8AC3E}">
        <p14:creationId xmlns:p14="http://schemas.microsoft.com/office/powerpoint/2010/main" val="3447149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A8CAE-4793-1E80-C156-56AC7B5B5D95}"/>
              </a:ext>
            </a:extLst>
          </p:cNvPr>
          <p:cNvSpPr>
            <a:spLocks noGrp="1"/>
          </p:cNvSpPr>
          <p:nvPr>
            <p:ph type="title"/>
          </p:nvPr>
        </p:nvSpPr>
        <p:spPr/>
        <p:txBody>
          <a:bodyPr/>
          <a:lstStyle/>
          <a:p>
            <a:r>
              <a:rPr lang="sv-SE" dirty="0"/>
              <a:t>Hapusnya status badan hukum PT </a:t>
            </a:r>
            <a:endParaRPr lang="en-US" dirty="0"/>
          </a:p>
        </p:txBody>
      </p:sp>
      <p:sp>
        <p:nvSpPr>
          <p:cNvPr id="3" name="Content Placeholder 2">
            <a:extLst>
              <a:ext uri="{FF2B5EF4-FFF2-40B4-BE49-F238E27FC236}">
                <a16:creationId xmlns:a16="http://schemas.microsoft.com/office/drawing/2014/main" id="{A1617D86-5E3D-ACDF-691B-CD98A2603E95}"/>
              </a:ext>
            </a:extLst>
          </p:cNvPr>
          <p:cNvSpPr>
            <a:spLocks noGrp="1"/>
          </p:cNvSpPr>
          <p:nvPr>
            <p:ph idx="1"/>
          </p:nvPr>
        </p:nvSpPr>
        <p:spPr/>
        <p:txBody>
          <a:bodyPr/>
          <a:lstStyle/>
          <a:p>
            <a:pPr marL="0" indent="0">
              <a:buNone/>
            </a:pPr>
            <a:r>
              <a:rPr lang="en-US" b="0" i="0" dirty="0">
                <a:solidFill>
                  <a:srgbClr val="474747"/>
                </a:solidFill>
                <a:effectLst/>
                <a:latin typeface="Google Sans"/>
              </a:rPr>
              <a:t>Status badan </a:t>
            </a:r>
            <a:r>
              <a:rPr lang="en-US" b="0" i="0" dirty="0" err="1">
                <a:solidFill>
                  <a:srgbClr val="474747"/>
                </a:solidFill>
                <a:effectLst/>
                <a:latin typeface="Google Sans"/>
              </a:rPr>
              <a:t>hukum</a:t>
            </a:r>
            <a:r>
              <a:rPr lang="en-US" b="0" i="0" dirty="0">
                <a:solidFill>
                  <a:srgbClr val="474747"/>
                </a:solidFill>
                <a:effectLst/>
                <a:latin typeface="Google Sans"/>
              </a:rPr>
              <a:t> Perseroan </a:t>
            </a:r>
            <a:r>
              <a:rPr lang="en-US" b="0" i="0" dirty="0" err="1">
                <a:solidFill>
                  <a:srgbClr val="474747"/>
                </a:solidFill>
                <a:effectLst/>
                <a:latin typeface="Google Sans"/>
              </a:rPr>
              <a:t>baru</a:t>
            </a:r>
            <a:r>
              <a:rPr lang="en-US" b="0" i="0" dirty="0">
                <a:solidFill>
                  <a:srgbClr val="474747"/>
                </a:solidFill>
                <a:effectLst/>
                <a:latin typeface="Google Sans"/>
              </a:rPr>
              <a:t> </a:t>
            </a:r>
            <a:r>
              <a:rPr lang="en-US" b="0" i="0" dirty="0" err="1">
                <a:solidFill>
                  <a:srgbClr val="474747"/>
                </a:solidFill>
                <a:effectLst/>
                <a:latin typeface="Google Sans"/>
              </a:rPr>
              <a:t>berakhir</a:t>
            </a:r>
            <a:r>
              <a:rPr lang="en-US" b="0" i="0" dirty="0">
                <a:solidFill>
                  <a:srgbClr val="474747"/>
                </a:solidFill>
                <a:effectLst/>
                <a:latin typeface="Google Sans"/>
              </a:rPr>
              <a:t> </a:t>
            </a:r>
            <a:r>
              <a:rPr lang="en-US" b="0" i="0" dirty="0" err="1">
                <a:solidFill>
                  <a:srgbClr val="474747"/>
                </a:solidFill>
                <a:effectLst/>
                <a:latin typeface="Google Sans"/>
              </a:rPr>
              <a:t>dengan</a:t>
            </a:r>
            <a:r>
              <a:rPr lang="en-US" b="0" i="0" dirty="0">
                <a:solidFill>
                  <a:srgbClr val="474747"/>
                </a:solidFill>
                <a:effectLst/>
                <a:latin typeface="Google Sans"/>
              </a:rPr>
              <a:t> </a:t>
            </a:r>
            <a:r>
              <a:rPr lang="en-US" b="0" i="0" dirty="0" err="1">
                <a:solidFill>
                  <a:srgbClr val="040C28"/>
                </a:solidFill>
                <a:effectLst/>
                <a:latin typeface="Google Sans"/>
              </a:rPr>
              <a:t>selesainya</a:t>
            </a:r>
            <a:r>
              <a:rPr lang="en-US" b="0" i="0" dirty="0">
                <a:solidFill>
                  <a:srgbClr val="040C28"/>
                </a:solidFill>
                <a:effectLst/>
                <a:latin typeface="Google Sans"/>
              </a:rPr>
              <a:t> </a:t>
            </a:r>
            <a:r>
              <a:rPr lang="en-US" b="0" i="0" dirty="0" err="1">
                <a:solidFill>
                  <a:srgbClr val="040C28"/>
                </a:solidFill>
                <a:effectLst/>
                <a:latin typeface="Google Sans"/>
              </a:rPr>
              <a:t>likuidasi</a:t>
            </a:r>
            <a:r>
              <a:rPr lang="en-US" b="0" i="0" dirty="0">
                <a:solidFill>
                  <a:srgbClr val="040C28"/>
                </a:solidFill>
                <a:effectLst/>
                <a:latin typeface="Google Sans"/>
              </a:rPr>
              <a:t> dan </a:t>
            </a:r>
            <a:r>
              <a:rPr lang="en-US" b="0" i="0" dirty="0" err="1">
                <a:solidFill>
                  <a:srgbClr val="040C28"/>
                </a:solidFill>
                <a:effectLst/>
                <a:latin typeface="Google Sans"/>
              </a:rPr>
              <a:t>pertanggungjawaban</a:t>
            </a:r>
            <a:r>
              <a:rPr lang="en-US" b="0" i="0" dirty="0">
                <a:solidFill>
                  <a:srgbClr val="040C28"/>
                </a:solidFill>
                <a:effectLst/>
                <a:latin typeface="Google Sans"/>
              </a:rPr>
              <a:t> </a:t>
            </a:r>
            <a:r>
              <a:rPr lang="en-US" b="0" i="0" dirty="0" err="1">
                <a:solidFill>
                  <a:srgbClr val="040C28"/>
                </a:solidFill>
                <a:effectLst/>
                <a:latin typeface="Google Sans"/>
              </a:rPr>
              <a:t>likuidator</a:t>
            </a:r>
            <a:r>
              <a:rPr lang="en-US" b="0" i="0" dirty="0">
                <a:solidFill>
                  <a:srgbClr val="040C28"/>
                </a:solidFill>
                <a:effectLst/>
                <a:latin typeface="Google Sans"/>
              </a:rPr>
              <a:t> </a:t>
            </a:r>
            <a:r>
              <a:rPr lang="en-US" b="0" i="0" dirty="0" err="1">
                <a:solidFill>
                  <a:srgbClr val="040C28"/>
                </a:solidFill>
                <a:effectLst/>
                <a:latin typeface="Google Sans"/>
              </a:rPr>
              <a:t>diterima</a:t>
            </a:r>
            <a:r>
              <a:rPr lang="en-US" b="0" i="0" dirty="0">
                <a:solidFill>
                  <a:srgbClr val="040C28"/>
                </a:solidFill>
                <a:effectLst/>
                <a:latin typeface="Google Sans"/>
              </a:rPr>
              <a:t> oleh </a:t>
            </a:r>
            <a:r>
              <a:rPr lang="en-US" b="0" i="0" dirty="0" err="1">
                <a:solidFill>
                  <a:srgbClr val="040C28"/>
                </a:solidFill>
                <a:effectLst/>
                <a:latin typeface="Google Sans"/>
              </a:rPr>
              <a:t>Rapat</a:t>
            </a:r>
            <a:r>
              <a:rPr lang="en-US" b="0" i="0" dirty="0">
                <a:solidFill>
                  <a:srgbClr val="040C28"/>
                </a:solidFill>
                <a:effectLst/>
                <a:latin typeface="Google Sans"/>
              </a:rPr>
              <a:t> </a:t>
            </a:r>
            <a:r>
              <a:rPr lang="en-US" b="0" i="0" dirty="0" err="1">
                <a:solidFill>
                  <a:srgbClr val="040C28"/>
                </a:solidFill>
                <a:effectLst/>
                <a:latin typeface="Google Sans"/>
              </a:rPr>
              <a:t>Umum</a:t>
            </a:r>
            <a:r>
              <a:rPr lang="en-US" b="0" i="0" dirty="0">
                <a:solidFill>
                  <a:srgbClr val="040C28"/>
                </a:solidFill>
                <a:effectLst/>
                <a:latin typeface="Google Sans"/>
              </a:rPr>
              <a:t> </a:t>
            </a:r>
            <a:r>
              <a:rPr lang="en-US" b="0" i="0" dirty="0" err="1">
                <a:solidFill>
                  <a:srgbClr val="040C28"/>
                </a:solidFill>
                <a:effectLst/>
                <a:latin typeface="Google Sans"/>
              </a:rPr>
              <a:t>Pemegang</a:t>
            </a:r>
            <a:r>
              <a:rPr lang="en-US" b="0" i="0" dirty="0">
                <a:solidFill>
                  <a:srgbClr val="040C28"/>
                </a:solidFill>
                <a:effectLst/>
                <a:latin typeface="Google Sans"/>
              </a:rPr>
              <a:t> Saham ( RUPS ) </a:t>
            </a:r>
            <a:r>
              <a:rPr lang="en-US" b="0" i="0" dirty="0" err="1">
                <a:solidFill>
                  <a:srgbClr val="040C28"/>
                </a:solidFill>
                <a:effectLst/>
                <a:latin typeface="Google Sans"/>
              </a:rPr>
              <a:t>atau</a:t>
            </a:r>
            <a:r>
              <a:rPr lang="en-US" b="0" i="0" dirty="0">
                <a:solidFill>
                  <a:srgbClr val="040C28"/>
                </a:solidFill>
                <a:effectLst/>
                <a:latin typeface="Google Sans"/>
              </a:rPr>
              <a:t> </a:t>
            </a:r>
            <a:r>
              <a:rPr lang="en-US" b="0" i="0" dirty="0" err="1">
                <a:solidFill>
                  <a:srgbClr val="040C28"/>
                </a:solidFill>
                <a:effectLst/>
                <a:latin typeface="Google Sans"/>
              </a:rPr>
              <a:t>Pengadilan</a:t>
            </a:r>
            <a:r>
              <a:rPr lang="en-US" b="0" i="0" dirty="0">
                <a:solidFill>
                  <a:srgbClr val="474747"/>
                </a:solidFill>
                <a:effectLst/>
                <a:latin typeface="Google Sans"/>
              </a:rPr>
              <a:t>.</a:t>
            </a:r>
            <a:endParaRPr lang="en-US" dirty="0"/>
          </a:p>
        </p:txBody>
      </p:sp>
    </p:spTree>
    <p:extLst>
      <p:ext uri="{BB962C8B-B14F-4D97-AF65-F5344CB8AC3E}">
        <p14:creationId xmlns:p14="http://schemas.microsoft.com/office/powerpoint/2010/main" val="2470345511"/>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Droplet</Template>
  <TotalTime>0</TotalTime>
  <Words>382</Words>
  <Application>Microsoft Office PowerPoint</Application>
  <PresentationFormat>Widescreen</PresentationFormat>
  <Paragraphs>20</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Google Sans</vt:lpstr>
      <vt:lpstr>Lato</vt:lpstr>
      <vt:lpstr>Tw Cen MT</vt:lpstr>
      <vt:lpstr>Droplet</vt:lpstr>
      <vt:lpstr>PT adalah badan usaha yang didirikan berdasarkan perjanjian untuk melakukan kegiatan usaha. Modal dasar PT seluruhnya terbagi dalam saham dan memenuhi persyaratan yang ditetapkan dalam undang-undang. PT didirikan berdasarkan aturan di Indonesia, yakni UU Nomor 40 Tahun 2007 tentang Perseroan Terbatas.  Struktur organisasi PT terdiri dari pemegang saham, direksi, dan komisaris. Pemegang saham, melalui perantara komisaris, memberikan otoritas kepada direksi untuk menjalankan dan mengembangkan perusahaan. </vt:lpstr>
      <vt:lpstr>Tujuan PT </vt:lpstr>
      <vt:lpstr>Modal Perseroan Terbatas </vt:lpstr>
      <vt:lpstr>Pendirian dan Pembubaran PT </vt:lpstr>
      <vt:lpstr>Hapusnya status badan hukum PT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Yuni admin</dc:creator>
  <cp:lastModifiedBy>Yuni admin</cp:lastModifiedBy>
  <cp:revision>2</cp:revision>
  <dcterms:created xsi:type="dcterms:W3CDTF">2024-11-14T01:40:29Z</dcterms:created>
  <dcterms:modified xsi:type="dcterms:W3CDTF">2024-11-14T01:41:13Z</dcterms:modified>
</cp:coreProperties>
</file>