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41" r:id="rId3"/>
    <p:sldId id="310" r:id="rId4"/>
    <p:sldId id="271" r:id="rId5"/>
    <p:sldId id="313" r:id="rId6"/>
    <p:sldId id="315" r:id="rId7"/>
    <p:sldId id="273" r:id="rId8"/>
    <p:sldId id="293" r:id="rId9"/>
    <p:sldId id="294" r:id="rId10"/>
    <p:sldId id="336" r:id="rId11"/>
    <p:sldId id="342" r:id="rId12"/>
    <p:sldId id="299" r:id="rId13"/>
    <p:sldId id="350" r:id="rId14"/>
    <p:sldId id="351" r:id="rId15"/>
    <p:sldId id="339" r:id="rId16"/>
    <p:sldId id="345" r:id="rId17"/>
    <p:sldId id="352" r:id="rId18"/>
    <p:sldId id="348" r:id="rId19"/>
    <p:sldId id="268" r:id="rId20"/>
    <p:sldId id="267" r:id="rId21"/>
  </p:sldIdLst>
  <p:sldSz cx="18288000" cy="10287000"/>
  <p:notesSz cx="6858000" cy="9144000"/>
  <p:embeddedFontLst>
    <p:embeddedFont>
      <p:font typeface="Antonio Bold" panose="020B0604020202020204" charset="0"/>
      <p:regular r:id="rId23"/>
    </p:embeddedFont>
    <p:embeddedFont>
      <p:font typeface="Barlow"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Montserrat" panose="020B0604020202020204" charset="0"/>
      <p:regular r:id="rId32"/>
      <p:bold r:id="rId33"/>
    </p:embeddedFont>
    <p:embeddedFont>
      <p:font typeface="Open Sans" panose="020B0604020202020204" charset="0"/>
      <p:regular r:id="rId34"/>
      <p:bold r:id="rId35"/>
      <p:italic r:id="rId36"/>
      <p:boldItalic r:id="rId37"/>
    </p:embeddedFont>
    <p:embeddedFont>
      <p:font typeface="Raleway" panose="020B060402020202020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olton" initials="CB" lastIdx="1" clrIdx="0">
    <p:extLst>
      <p:ext uri="{19B8F6BF-5375-455C-9EA6-DF929625EA0E}">
        <p15:presenceInfo xmlns:p15="http://schemas.microsoft.com/office/powerpoint/2012/main" userId="42254106b65d6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5179" autoAdjust="0"/>
  </p:normalViewPr>
  <p:slideViewPr>
    <p:cSldViewPr>
      <p:cViewPr>
        <p:scale>
          <a:sx n="56" d="100"/>
          <a:sy n="56" d="100"/>
        </p:scale>
        <p:origin x="595"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4F1D-3325-40CB-A71F-A79307D22CED}" type="doc">
      <dgm:prSet loTypeId="urn:microsoft.com/office/officeart/2005/8/layout/venn2" loCatId="relationship" qsTypeId="urn:microsoft.com/office/officeart/2005/8/quickstyle/simple1" qsCatId="simple" csTypeId="urn:microsoft.com/office/officeart/2005/8/colors/accent6_1" csCatId="accent6" phldr="1"/>
      <dgm:spPr/>
      <dgm:t>
        <a:bodyPr/>
        <a:lstStyle/>
        <a:p>
          <a:endParaRPr lang="en-IN"/>
        </a:p>
      </dgm:t>
    </dgm:pt>
    <dgm:pt modelId="{746B4EF9-BF3A-40BA-AFB2-066011491528}">
      <dgm:prSet phldrT="[Text]"/>
      <dgm:spPr>
        <a:xfrm>
          <a:off x="1391698" y="0"/>
          <a:ext cx="3975621" cy="3975621"/>
        </a:xfrm>
      </dgm:spPr>
      <dgm:t>
        <a:bodyPr/>
        <a:lstStyle/>
        <a:p>
          <a:r>
            <a:rPr lang="en-IN">
              <a:latin typeface="Calibri" panose="020F0502020204030204"/>
              <a:ea typeface="+mn-ea"/>
              <a:cs typeface="+mn-cs"/>
            </a:rPr>
            <a:t>TAM</a:t>
          </a:r>
          <a:endParaRPr lang="en-IN" dirty="0">
            <a:latin typeface="Calibri" panose="020F0502020204030204"/>
            <a:ea typeface="+mn-ea"/>
            <a:cs typeface="+mn-cs"/>
          </a:endParaRPr>
        </a:p>
      </dgm:t>
    </dgm:pt>
    <dgm:pt modelId="{1954D69E-B74F-4B4C-92A9-ACC18C47A984}" type="parTrans" cxnId="{6915F751-B358-4E82-A29A-FC970199FF41}">
      <dgm:prSet/>
      <dgm:spPr/>
      <dgm:t>
        <a:bodyPr/>
        <a:lstStyle/>
        <a:p>
          <a:endParaRPr lang="en-IN"/>
        </a:p>
      </dgm:t>
    </dgm:pt>
    <dgm:pt modelId="{0B14DF90-4A8A-4E4D-9AD4-5A31ECC3D299}" type="sibTrans" cxnId="{6915F751-B358-4E82-A29A-FC970199FF41}">
      <dgm:prSet/>
      <dgm:spPr/>
      <dgm:t>
        <a:bodyPr/>
        <a:lstStyle/>
        <a:p>
          <a:endParaRPr lang="en-IN"/>
        </a:p>
      </dgm:t>
    </dgm:pt>
    <dgm:pt modelId="{C97EDADC-8ECD-42D4-89AC-847633F19078}">
      <dgm:prSet phldrT="[Text]"/>
      <dgm:spPr>
        <a:xfrm>
          <a:off x="1888651" y="993905"/>
          <a:ext cx="2981715" cy="2981715"/>
        </a:xfrm>
      </dgm:spPr>
      <dgm:t>
        <a:bodyPr/>
        <a:lstStyle/>
        <a:p>
          <a:r>
            <a:rPr lang="en-IN">
              <a:latin typeface="Calibri" panose="020F0502020204030204"/>
              <a:ea typeface="+mn-ea"/>
              <a:cs typeface="+mn-cs"/>
            </a:rPr>
            <a:t>SAM</a:t>
          </a:r>
          <a:endParaRPr lang="en-IN" dirty="0">
            <a:latin typeface="Calibri" panose="020F0502020204030204"/>
            <a:ea typeface="+mn-ea"/>
            <a:cs typeface="+mn-cs"/>
          </a:endParaRPr>
        </a:p>
      </dgm:t>
    </dgm:pt>
    <dgm:pt modelId="{A3260F69-CA56-4346-A57E-769087C36739}" type="parTrans" cxnId="{3DEA3B12-D7FA-440A-BE79-775519D6910A}">
      <dgm:prSet/>
      <dgm:spPr/>
      <dgm:t>
        <a:bodyPr/>
        <a:lstStyle/>
        <a:p>
          <a:endParaRPr lang="en-IN"/>
        </a:p>
      </dgm:t>
    </dgm:pt>
    <dgm:pt modelId="{5909561E-9CA8-4668-901B-DE46BDCB26D4}" type="sibTrans" cxnId="{3DEA3B12-D7FA-440A-BE79-775519D6910A}">
      <dgm:prSet/>
      <dgm:spPr/>
      <dgm:t>
        <a:bodyPr/>
        <a:lstStyle/>
        <a:p>
          <a:endParaRPr lang="en-IN"/>
        </a:p>
      </dgm:t>
    </dgm:pt>
    <dgm:pt modelId="{E5EFF1E8-ABE4-4362-A50E-B875D125BD96}">
      <dgm:prSet phldrT="[Text]"/>
      <dgm:spPr>
        <a:xfrm>
          <a:off x="2385603" y="1987810"/>
          <a:ext cx="1987810" cy="1987810"/>
        </a:xfrm>
      </dgm:spPr>
      <dgm:t>
        <a:bodyPr/>
        <a:lstStyle/>
        <a:p>
          <a:r>
            <a:rPr lang="en-IN">
              <a:latin typeface="Calibri" panose="020F0502020204030204"/>
              <a:ea typeface="+mn-ea"/>
              <a:cs typeface="+mn-cs"/>
            </a:rPr>
            <a:t>SOM</a:t>
          </a:r>
          <a:endParaRPr lang="en-IN" dirty="0">
            <a:latin typeface="Calibri" panose="020F0502020204030204"/>
            <a:ea typeface="+mn-ea"/>
            <a:cs typeface="+mn-cs"/>
          </a:endParaRPr>
        </a:p>
      </dgm:t>
    </dgm:pt>
    <dgm:pt modelId="{14B6BEEE-EB27-4CAC-B0EE-383B99B876FC}" type="parTrans" cxnId="{154FA2CE-CAB5-4733-8C08-DDAE9106897D}">
      <dgm:prSet/>
      <dgm:spPr/>
      <dgm:t>
        <a:bodyPr/>
        <a:lstStyle/>
        <a:p>
          <a:endParaRPr lang="en-IN"/>
        </a:p>
      </dgm:t>
    </dgm:pt>
    <dgm:pt modelId="{D5317EF5-6EDB-436F-B2D4-C6A7CD409F02}" type="sibTrans" cxnId="{154FA2CE-CAB5-4733-8C08-DDAE9106897D}">
      <dgm:prSet/>
      <dgm:spPr/>
      <dgm:t>
        <a:bodyPr/>
        <a:lstStyle/>
        <a:p>
          <a:endParaRPr lang="en-IN"/>
        </a:p>
      </dgm:t>
    </dgm:pt>
    <dgm:pt modelId="{F2B9CC1C-BDE6-4CDB-A758-74CC86A3F31F}" type="pres">
      <dgm:prSet presAssocID="{DD344F1D-3325-40CB-A71F-A79307D22CED}" presName="Name0" presStyleCnt="0">
        <dgm:presLayoutVars>
          <dgm:chMax val="7"/>
          <dgm:resizeHandles val="exact"/>
        </dgm:presLayoutVars>
      </dgm:prSet>
      <dgm:spPr/>
    </dgm:pt>
    <dgm:pt modelId="{8451ED41-C590-464C-8723-134AEB39DBB3}" type="pres">
      <dgm:prSet presAssocID="{DD344F1D-3325-40CB-A71F-A79307D22CED}" presName="comp1" presStyleCnt="0"/>
      <dgm:spPr/>
    </dgm:pt>
    <dgm:pt modelId="{2BE2AAFC-BEAE-481D-B557-81DE68A237F7}" type="pres">
      <dgm:prSet presAssocID="{DD344F1D-3325-40CB-A71F-A79307D22CED}" presName="circle1" presStyleLbl="node1" presStyleIdx="0" presStyleCnt="3"/>
      <dgm:spPr>
        <a:prstGeom prst="ellipse">
          <a:avLst/>
        </a:prstGeom>
      </dgm:spPr>
    </dgm:pt>
    <dgm:pt modelId="{ED7C1346-0397-438A-9AAD-8BE2335EC6BB}" type="pres">
      <dgm:prSet presAssocID="{DD344F1D-3325-40CB-A71F-A79307D22CED}" presName="c1text" presStyleLbl="node1" presStyleIdx="0" presStyleCnt="3">
        <dgm:presLayoutVars>
          <dgm:bulletEnabled val="1"/>
        </dgm:presLayoutVars>
      </dgm:prSet>
      <dgm:spPr/>
    </dgm:pt>
    <dgm:pt modelId="{8F11973F-33EE-445B-8E28-2D5EAC0DA289}" type="pres">
      <dgm:prSet presAssocID="{DD344F1D-3325-40CB-A71F-A79307D22CED}" presName="comp2" presStyleCnt="0"/>
      <dgm:spPr/>
    </dgm:pt>
    <dgm:pt modelId="{5783AC22-EAAA-4B02-9505-F9F67BC8F71A}" type="pres">
      <dgm:prSet presAssocID="{DD344F1D-3325-40CB-A71F-A79307D22CED}" presName="circle2" presStyleLbl="node1" presStyleIdx="1" presStyleCnt="3"/>
      <dgm:spPr>
        <a:prstGeom prst="ellipse">
          <a:avLst/>
        </a:prstGeom>
      </dgm:spPr>
    </dgm:pt>
    <dgm:pt modelId="{4871E181-12FC-48FB-9E74-6BA476466234}" type="pres">
      <dgm:prSet presAssocID="{DD344F1D-3325-40CB-A71F-A79307D22CED}" presName="c2text" presStyleLbl="node1" presStyleIdx="1" presStyleCnt="3">
        <dgm:presLayoutVars>
          <dgm:bulletEnabled val="1"/>
        </dgm:presLayoutVars>
      </dgm:prSet>
      <dgm:spPr/>
    </dgm:pt>
    <dgm:pt modelId="{901532F9-DC54-486E-8432-B2395DAF1269}" type="pres">
      <dgm:prSet presAssocID="{DD344F1D-3325-40CB-A71F-A79307D22CED}" presName="comp3" presStyleCnt="0"/>
      <dgm:spPr/>
    </dgm:pt>
    <dgm:pt modelId="{0927306A-DE0F-4C43-94ED-305F00916AD7}" type="pres">
      <dgm:prSet presAssocID="{DD344F1D-3325-40CB-A71F-A79307D22CED}" presName="circle3" presStyleLbl="node1" presStyleIdx="2" presStyleCnt="3"/>
      <dgm:spPr>
        <a:prstGeom prst="ellipse">
          <a:avLst/>
        </a:prstGeom>
      </dgm:spPr>
    </dgm:pt>
    <dgm:pt modelId="{DFA2E1B6-C653-4ECD-AABA-E3551E5267D7}" type="pres">
      <dgm:prSet presAssocID="{DD344F1D-3325-40CB-A71F-A79307D22CED}" presName="c3text" presStyleLbl="node1" presStyleIdx="2" presStyleCnt="3">
        <dgm:presLayoutVars>
          <dgm:bulletEnabled val="1"/>
        </dgm:presLayoutVars>
      </dgm:prSet>
      <dgm:spPr/>
    </dgm:pt>
  </dgm:ptLst>
  <dgm:cxnLst>
    <dgm:cxn modelId="{3DEA3B12-D7FA-440A-BE79-775519D6910A}" srcId="{DD344F1D-3325-40CB-A71F-A79307D22CED}" destId="{C97EDADC-8ECD-42D4-89AC-847633F19078}" srcOrd="1" destOrd="0" parTransId="{A3260F69-CA56-4346-A57E-769087C36739}" sibTransId="{5909561E-9CA8-4668-901B-DE46BDCB26D4}"/>
    <dgm:cxn modelId="{69D89837-AE44-447D-BEBD-713B62821E4E}" type="presOf" srcId="{DD344F1D-3325-40CB-A71F-A79307D22CED}" destId="{F2B9CC1C-BDE6-4CDB-A758-74CC86A3F31F}" srcOrd="0" destOrd="0" presId="urn:microsoft.com/office/officeart/2005/8/layout/venn2"/>
    <dgm:cxn modelId="{5048B446-AC55-441E-A5AC-1FA804A23A0B}" type="presOf" srcId="{746B4EF9-BF3A-40BA-AFB2-066011491528}" destId="{2BE2AAFC-BEAE-481D-B557-81DE68A237F7}" srcOrd="0" destOrd="0" presId="urn:microsoft.com/office/officeart/2005/8/layout/venn2"/>
    <dgm:cxn modelId="{6EF22650-71F8-46AA-B2F3-3FB7C09D1771}" type="presOf" srcId="{C97EDADC-8ECD-42D4-89AC-847633F19078}" destId="{5783AC22-EAAA-4B02-9505-F9F67BC8F71A}" srcOrd="0" destOrd="0" presId="urn:microsoft.com/office/officeart/2005/8/layout/venn2"/>
    <dgm:cxn modelId="{6915F751-B358-4E82-A29A-FC970199FF41}" srcId="{DD344F1D-3325-40CB-A71F-A79307D22CED}" destId="{746B4EF9-BF3A-40BA-AFB2-066011491528}" srcOrd="0" destOrd="0" parTransId="{1954D69E-B74F-4B4C-92A9-ACC18C47A984}" sibTransId="{0B14DF90-4A8A-4E4D-9AD4-5A31ECC3D299}"/>
    <dgm:cxn modelId="{3E5E3453-8B05-494C-B7DD-8F789CE1047E}" type="presOf" srcId="{E5EFF1E8-ABE4-4362-A50E-B875D125BD96}" destId="{DFA2E1B6-C653-4ECD-AABA-E3551E5267D7}" srcOrd="1" destOrd="0" presId="urn:microsoft.com/office/officeart/2005/8/layout/venn2"/>
    <dgm:cxn modelId="{1D633193-84D8-41E9-9BEA-42E4AE88C1C3}" type="presOf" srcId="{746B4EF9-BF3A-40BA-AFB2-066011491528}" destId="{ED7C1346-0397-438A-9AAD-8BE2335EC6BB}" srcOrd="1" destOrd="0" presId="urn:microsoft.com/office/officeart/2005/8/layout/venn2"/>
    <dgm:cxn modelId="{154FA2CE-CAB5-4733-8C08-DDAE9106897D}" srcId="{DD344F1D-3325-40CB-A71F-A79307D22CED}" destId="{E5EFF1E8-ABE4-4362-A50E-B875D125BD96}" srcOrd="2" destOrd="0" parTransId="{14B6BEEE-EB27-4CAC-B0EE-383B99B876FC}" sibTransId="{D5317EF5-6EDB-436F-B2D4-C6A7CD409F02}"/>
    <dgm:cxn modelId="{BC82ABE1-F8A3-46C7-A8A9-E359E0C156F0}" type="presOf" srcId="{E5EFF1E8-ABE4-4362-A50E-B875D125BD96}" destId="{0927306A-DE0F-4C43-94ED-305F00916AD7}" srcOrd="0" destOrd="0" presId="urn:microsoft.com/office/officeart/2005/8/layout/venn2"/>
    <dgm:cxn modelId="{76C1ADE8-3E68-44A1-9298-A83070409F2A}" type="presOf" srcId="{C97EDADC-8ECD-42D4-89AC-847633F19078}" destId="{4871E181-12FC-48FB-9E74-6BA476466234}" srcOrd="1" destOrd="0" presId="urn:microsoft.com/office/officeart/2005/8/layout/venn2"/>
    <dgm:cxn modelId="{D86D7FDC-6353-4BA1-AE90-91314EE84F6A}" type="presParOf" srcId="{F2B9CC1C-BDE6-4CDB-A758-74CC86A3F31F}" destId="{8451ED41-C590-464C-8723-134AEB39DBB3}" srcOrd="0" destOrd="0" presId="urn:microsoft.com/office/officeart/2005/8/layout/venn2"/>
    <dgm:cxn modelId="{79A2FCE8-97C6-47B7-A077-3470F5B7CF5B}" type="presParOf" srcId="{8451ED41-C590-464C-8723-134AEB39DBB3}" destId="{2BE2AAFC-BEAE-481D-B557-81DE68A237F7}" srcOrd="0" destOrd="0" presId="urn:microsoft.com/office/officeart/2005/8/layout/venn2"/>
    <dgm:cxn modelId="{2001E8A0-D926-4888-A220-3D21930627E0}" type="presParOf" srcId="{8451ED41-C590-464C-8723-134AEB39DBB3}" destId="{ED7C1346-0397-438A-9AAD-8BE2335EC6BB}" srcOrd="1" destOrd="0" presId="urn:microsoft.com/office/officeart/2005/8/layout/venn2"/>
    <dgm:cxn modelId="{8227A953-9708-418C-850B-24986FB12064}" type="presParOf" srcId="{F2B9CC1C-BDE6-4CDB-A758-74CC86A3F31F}" destId="{8F11973F-33EE-445B-8E28-2D5EAC0DA289}" srcOrd="1" destOrd="0" presId="urn:microsoft.com/office/officeart/2005/8/layout/venn2"/>
    <dgm:cxn modelId="{63F99341-D2DC-4256-A8D3-412F66819B89}" type="presParOf" srcId="{8F11973F-33EE-445B-8E28-2D5EAC0DA289}" destId="{5783AC22-EAAA-4B02-9505-F9F67BC8F71A}" srcOrd="0" destOrd="0" presId="urn:microsoft.com/office/officeart/2005/8/layout/venn2"/>
    <dgm:cxn modelId="{0BD8D4D5-D41A-4F9B-88FD-86DA00EB0EF8}" type="presParOf" srcId="{8F11973F-33EE-445B-8E28-2D5EAC0DA289}" destId="{4871E181-12FC-48FB-9E74-6BA476466234}" srcOrd="1" destOrd="0" presId="urn:microsoft.com/office/officeart/2005/8/layout/venn2"/>
    <dgm:cxn modelId="{23E4EAB6-377C-4E17-A90D-6389D8FA740D}" type="presParOf" srcId="{F2B9CC1C-BDE6-4CDB-A758-74CC86A3F31F}" destId="{901532F9-DC54-486E-8432-B2395DAF1269}" srcOrd="2" destOrd="0" presId="urn:microsoft.com/office/officeart/2005/8/layout/venn2"/>
    <dgm:cxn modelId="{374D50A8-F5A5-43D6-9CD4-AD2528D84802}" type="presParOf" srcId="{901532F9-DC54-486E-8432-B2395DAF1269}" destId="{0927306A-DE0F-4C43-94ED-305F00916AD7}" srcOrd="0" destOrd="0" presId="urn:microsoft.com/office/officeart/2005/8/layout/venn2"/>
    <dgm:cxn modelId="{301AC02E-0AB1-4E55-A8F9-DF8BF733D4BC}" type="presParOf" srcId="{901532F9-DC54-486E-8432-B2395DAF1269}" destId="{DFA2E1B6-C653-4ECD-AABA-E3551E5267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08995-0A06-4692-A667-D87FC34CAEDF}" type="doc">
      <dgm:prSet loTypeId="urn:microsoft.com/office/officeart/2005/8/layout/pyramid3" loCatId="pyramid" qsTypeId="urn:microsoft.com/office/officeart/2005/8/quickstyle/simple1" qsCatId="simple" csTypeId="urn:microsoft.com/office/officeart/2005/8/colors/accent2_1" csCatId="accent2" phldr="1"/>
      <dgm:spPr/>
    </dgm:pt>
    <dgm:pt modelId="{1B77F4E2-4054-44C5-8439-BAAC1D809E85}">
      <dgm:prSet phldrT="[Text]" custT="1"/>
      <dgm:spPr/>
      <dgm:t>
        <a:bodyPr/>
        <a:lstStyle/>
        <a:p>
          <a:r>
            <a:rPr lang="de-DE" sz="1800" b="1" dirty="0">
              <a:latin typeface="+mn-lt"/>
              <a:cs typeface="Arial" panose="020B0604020202020204" pitchFamily="34" charset="0"/>
            </a:rPr>
            <a:t>TARGET MARKET:</a:t>
          </a:r>
        </a:p>
        <a:p>
          <a:r>
            <a:rPr lang="de-DE" sz="1800" b="1" dirty="0">
              <a:latin typeface="+mn-lt"/>
              <a:cs typeface="Arial" panose="020B0604020202020204" pitchFamily="34" charset="0"/>
            </a:rPr>
            <a:t>?.........................</a:t>
          </a:r>
        </a:p>
        <a:p>
          <a:r>
            <a:rPr lang="de-DE" sz="1800" dirty="0">
              <a:latin typeface="+mn-lt"/>
              <a:cs typeface="Arial" panose="020B0604020202020204" pitchFamily="34" charset="0"/>
            </a:rPr>
            <a:t> </a:t>
          </a:r>
        </a:p>
      </dgm:t>
    </dgm:pt>
    <dgm:pt modelId="{C067D827-58D6-4BB7-B862-87652879F687}" type="parTrans" cxnId="{6F7BCFFC-5685-445A-8A80-F7B3A816B052}">
      <dgm:prSet/>
      <dgm:spPr/>
      <dgm:t>
        <a:bodyPr/>
        <a:lstStyle/>
        <a:p>
          <a:endParaRPr lang="de-DE" sz="2400">
            <a:latin typeface="+mn-lt"/>
          </a:endParaRPr>
        </a:p>
      </dgm:t>
    </dgm:pt>
    <dgm:pt modelId="{DCC0FA10-27F4-428E-A55C-7BFE43B8D6A1}" type="sibTrans" cxnId="{6F7BCFFC-5685-445A-8A80-F7B3A816B052}">
      <dgm:prSet/>
      <dgm:spPr/>
      <dgm:t>
        <a:bodyPr/>
        <a:lstStyle/>
        <a:p>
          <a:endParaRPr lang="de-DE" sz="2400">
            <a:latin typeface="+mn-lt"/>
          </a:endParaRPr>
        </a:p>
      </dgm:t>
    </dgm:pt>
    <dgm:pt modelId="{89124381-D640-426D-B253-4D1A874C75B4}">
      <dgm:prSet phldrT="[Text]" custT="1"/>
      <dgm:spPr/>
      <dgm:t>
        <a:bodyPr/>
        <a:lstStyle/>
        <a:p>
          <a:pPr algn="ctr"/>
          <a:r>
            <a:rPr lang="de-DE" sz="1800" b="1" dirty="0">
              <a:latin typeface="+mn-lt"/>
              <a:cs typeface="Arial" panose="020B0604020202020204" pitchFamily="34" charset="0"/>
            </a:rPr>
            <a:t>OPPORTUNITIES/PROSPECTS:</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7A18DAA-BC05-4839-9C1F-A64F22600D8C}" type="parTrans" cxnId="{2255E916-F98E-4667-9893-DF40C3CF220E}">
      <dgm:prSet/>
      <dgm:spPr/>
      <dgm:t>
        <a:bodyPr/>
        <a:lstStyle/>
        <a:p>
          <a:endParaRPr lang="de-DE" sz="2400">
            <a:latin typeface="+mn-lt"/>
          </a:endParaRPr>
        </a:p>
      </dgm:t>
    </dgm:pt>
    <dgm:pt modelId="{5B0535CC-E61B-420F-921D-62F4C85520B5}" type="sibTrans" cxnId="{2255E916-F98E-4667-9893-DF40C3CF220E}">
      <dgm:prSet/>
      <dgm:spPr/>
      <dgm:t>
        <a:bodyPr/>
        <a:lstStyle/>
        <a:p>
          <a:endParaRPr lang="de-DE" sz="2400">
            <a:latin typeface="+mn-lt"/>
          </a:endParaRPr>
        </a:p>
      </dgm:t>
    </dgm:pt>
    <dgm:pt modelId="{D4302C08-0B0E-4DFF-B831-670196B8A703}">
      <dgm:prSet phldrT="[Text]" custT="1"/>
      <dgm:spPr/>
      <dgm:t>
        <a:bodyPr/>
        <a:lstStyle/>
        <a:p>
          <a:pPr algn="ctr">
            <a:lnSpc>
              <a:spcPct val="100000"/>
            </a:lnSpc>
          </a:pPr>
          <a:r>
            <a:rPr lang="de-DE" sz="1800" b="1" dirty="0">
              <a:latin typeface="+mn-lt"/>
              <a:cs typeface="Arial" panose="020B0604020202020204" pitchFamily="34" charset="0"/>
            </a:rPr>
            <a:t>CUSTOMER:</a:t>
          </a:r>
        </a:p>
        <a:p>
          <a:pPr algn="ctr">
            <a:lnSpc>
              <a:spcPct val="100000"/>
            </a:lnSpc>
          </a:pPr>
          <a:r>
            <a:rPr lang="de-DE" sz="1800" b="1" dirty="0">
              <a:latin typeface="+mn-lt"/>
              <a:cs typeface="Arial" panose="020B0604020202020204" pitchFamily="34" charset="0"/>
            </a:rPr>
            <a:t>?........................</a:t>
          </a:r>
        </a:p>
        <a:p>
          <a:pPr algn="ctr">
            <a:lnSpc>
              <a:spcPct val="90000"/>
            </a:lnSpc>
          </a:pPr>
          <a:endParaRPr lang="de-DE" sz="1800" dirty="0">
            <a:latin typeface="+mn-lt"/>
            <a:cs typeface="Arial" panose="020B0604020202020204" pitchFamily="34" charset="0"/>
          </a:endParaRPr>
        </a:p>
      </dgm:t>
    </dgm:pt>
    <dgm:pt modelId="{34BF3499-FD55-441F-AF06-BBB55804704C}" type="parTrans" cxnId="{D13609CC-BF64-4283-B375-996ED0D6E430}">
      <dgm:prSet/>
      <dgm:spPr/>
      <dgm:t>
        <a:bodyPr/>
        <a:lstStyle/>
        <a:p>
          <a:endParaRPr lang="de-DE" sz="2400">
            <a:latin typeface="+mn-lt"/>
          </a:endParaRPr>
        </a:p>
      </dgm:t>
    </dgm:pt>
    <dgm:pt modelId="{95A280FD-9DD1-42AB-82EC-4058973521FC}" type="sibTrans" cxnId="{D13609CC-BF64-4283-B375-996ED0D6E430}">
      <dgm:prSet/>
      <dgm:spPr/>
      <dgm:t>
        <a:bodyPr/>
        <a:lstStyle/>
        <a:p>
          <a:endParaRPr lang="de-DE" sz="2400">
            <a:latin typeface="+mn-lt"/>
          </a:endParaRPr>
        </a:p>
      </dgm:t>
    </dgm:pt>
    <dgm:pt modelId="{11880C8A-DE3B-4D4A-BB2A-56AB99C538BE}">
      <dgm:prSet phldrT="[Text]" custT="1"/>
      <dgm:spPr/>
      <dgm:t>
        <a:bodyPr/>
        <a:lstStyle/>
        <a:p>
          <a:pPr algn="ctr"/>
          <a:r>
            <a:rPr lang="de-DE" sz="1800" b="1" dirty="0">
              <a:latin typeface="+mn-lt"/>
              <a:cs typeface="Arial" panose="020B0604020202020204" pitchFamily="34" charset="0"/>
            </a:rPr>
            <a:t>LEADS:</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D62723E-6919-451D-A1CC-9607B26064A4}" type="parTrans" cxnId="{1E291445-3153-461C-AB66-06E1B7809C99}">
      <dgm:prSet/>
      <dgm:spPr/>
      <dgm:t>
        <a:bodyPr/>
        <a:lstStyle/>
        <a:p>
          <a:endParaRPr lang="de-DE" sz="2400">
            <a:latin typeface="+mn-lt"/>
          </a:endParaRPr>
        </a:p>
      </dgm:t>
    </dgm:pt>
    <dgm:pt modelId="{31871C92-E695-4083-AA22-764C465EC697}" type="sibTrans" cxnId="{1E291445-3153-461C-AB66-06E1B7809C99}">
      <dgm:prSet/>
      <dgm:spPr/>
      <dgm:t>
        <a:bodyPr/>
        <a:lstStyle/>
        <a:p>
          <a:endParaRPr lang="de-DE" sz="2400">
            <a:latin typeface="+mn-lt"/>
          </a:endParaRPr>
        </a:p>
      </dgm:t>
    </dgm:pt>
    <dgm:pt modelId="{D8783527-D5E7-4F04-B0F3-E1AEFA6F2585}" type="pres">
      <dgm:prSet presAssocID="{68C08995-0A06-4692-A667-D87FC34CAEDF}" presName="Name0" presStyleCnt="0">
        <dgm:presLayoutVars>
          <dgm:dir/>
          <dgm:animLvl val="lvl"/>
          <dgm:resizeHandles val="exact"/>
        </dgm:presLayoutVars>
      </dgm:prSet>
      <dgm:spPr/>
    </dgm:pt>
    <dgm:pt modelId="{0AC996AF-C876-4ABA-893C-DD32AC8BC5F9}" type="pres">
      <dgm:prSet presAssocID="{1B77F4E2-4054-44C5-8439-BAAC1D809E85}" presName="Name8" presStyleCnt="0"/>
      <dgm:spPr/>
    </dgm:pt>
    <dgm:pt modelId="{7C2B6F5A-5F5A-42A7-BB03-8526EC8ECB0E}" type="pres">
      <dgm:prSet presAssocID="{1B77F4E2-4054-44C5-8439-BAAC1D809E85}" presName="level" presStyleLbl="node1" presStyleIdx="0" presStyleCnt="4" custLinFactNeighborX="-63949" custLinFactNeighborY="3106">
        <dgm:presLayoutVars>
          <dgm:chMax val="1"/>
          <dgm:bulletEnabled val="1"/>
        </dgm:presLayoutVars>
      </dgm:prSet>
      <dgm:spPr/>
    </dgm:pt>
    <dgm:pt modelId="{60E5429C-6DFB-41DC-A7D6-2B3DF2243655}" type="pres">
      <dgm:prSet presAssocID="{1B77F4E2-4054-44C5-8439-BAAC1D809E85}" presName="levelTx" presStyleLbl="revTx" presStyleIdx="0" presStyleCnt="0">
        <dgm:presLayoutVars>
          <dgm:chMax val="1"/>
          <dgm:bulletEnabled val="1"/>
        </dgm:presLayoutVars>
      </dgm:prSet>
      <dgm:spPr/>
    </dgm:pt>
    <dgm:pt modelId="{CFBD61D2-733F-48B8-B975-93303805372D}" type="pres">
      <dgm:prSet presAssocID="{11880C8A-DE3B-4D4A-BB2A-56AB99C538BE}" presName="Name8" presStyleCnt="0"/>
      <dgm:spPr/>
    </dgm:pt>
    <dgm:pt modelId="{E7BA9A3F-62F1-4C8A-9110-30A46B9CC3D7}" type="pres">
      <dgm:prSet presAssocID="{11880C8A-DE3B-4D4A-BB2A-56AB99C538BE}" presName="level" presStyleLbl="node1" presStyleIdx="1" presStyleCnt="4">
        <dgm:presLayoutVars>
          <dgm:chMax val="1"/>
          <dgm:bulletEnabled val="1"/>
        </dgm:presLayoutVars>
      </dgm:prSet>
      <dgm:spPr/>
    </dgm:pt>
    <dgm:pt modelId="{C3CAF407-6D4B-4D01-83B9-AA702E086A23}" type="pres">
      <dgm:prSet presAssocID="{11880C8A-DE3B-4D4A-BB2A-56AB99C538BE}" presName="levelTx" presStyleLbl="revTx" presStyleIdx="0" presStyleCnt="0">
        <dgm:presLayoutVars>
          <dgm:chMax val="1"/>
          <dgm:bulletEnabled val="1"/>
        </dgm:presLayoutVars>
      </dgm:prSet>
      <dgm:spPr/>
    </dgm:pt>
    <dgm:pt modelId="{92629B2F-F5EF-490D-9F78-E72B81C8853D}" type="pres">
      <dgm:prSet presAssocID="{89124381-D640-426D-B253-4D1A874C75B4}" presName="Name8" presStyleCnt="0"/>
      <dgm:spPr/>
    </dgm:pt>
    <dgm:pt modelId="{DE969564-BBE0-4263-AB30-F2604A7E43AA}" type="pres">
      <dgm:prSet presAssocID="{89124381-D640-426D-B253-4D1A874C75B4}" presName="level" presStyleLbl="node1" presStyleIdx="2" presStyleCnt="4" custScaleY="162146" custLinFactNeighborX="-160" custLinFactNeighborY="-888">
        <dgm:presLayoutVars>
          <dgm:chMax val="1"/>
          <dgm:bulletEnabled val="1"/>
        </dgm:presLayoutVars>
      </dgm:prSet>
      <dgm:spPr/>
    </dgm:pt>
    <dgm:pt modelId="{F194EA57-6578-4F08-8E05-068A297086B1}" type="pres">
      <dgm:prSet presAssocID="{89124381-D640-426D-B253-4D1A874C75B4}" presName="levelTx" presStyleLbl="revTx" presStyleIdx="0" presStyleCnt="0">
        <dgm:presLayoutVars>
          <dgm:chMax val="1"/>
          <dgm:bulletEnabled val="1"/>
        </dgm:presLayoutVars>
      </dgm:prSet>
      <dgm:spPr/>
    </dgm:pt>
    <dgm:pt modelId="{FB8D457D-B452-4DE6-AF3A-0A701F05EF3B}" type="pres">
      <dgm:prSet presAssocID="{D4302C08-0B0E-4DFF-B831-670196B8A703}" presName="Name8" presStyleCnt="0"/>
      <dgm:spPr/>
    </dgm:pt>
    <dgm:pt modelId="{39C83C79-88BF-48E6-B687-122D3FA17668}" type="pres">
      <dgm:prSet presAssocID="{D4302C08-0B0E-4DFF-B831-670196B8A703}" presName="level" presStyleLbl="node1" presStyleIdx="3" presStyleCnt="4" custScaleY="187455">
        <dgm:presLayoutVars>
          <dgm:chMax val="1"/>
          <dgm:bulletEnabled val="1"/>
        </dgm:presLayoutVars>
      </dgm:prSet>
      <dgm:spPr/>
    </dgm:pt>
    <dgm:pt modelId="{0F60B76B-398B-45B6-9BE6-BDA64C0F093D}" type="pres">
      <dgm:prSet presAssocID="{D4302C08-0B0E-4DFF-B831-670196B8A703}" presName="levelTx" presStyleLbl="revTx" presStyleIdx="0" presStyleCnt="0">
        <dgm:presLayoutVars>
          <dgm:chMax val="1"/>
          <dgm:bulletEnabled val="1"/>
        </dgm:presLayoutVars>
      </dgm:prSet>
      <dgm:spPr/>
    </dgm:pt>
  </dgm:ptLst>
  <dgm:cxnLst>
    <dgm:cxn modelId="{2255E916-F98E-4667-9893-DF40C3CF220E}" srcId="{68C08995-0A06-4692-A667-D87FC34CAEDF}" destId="{89124381-D640-426D-B253-4D1A874C75B4}" srcOrd="2" destOrd="0" parTransId="{E7A18DAA-BC05-4839-9C1F-A64F22600D8C}" sibTransId="{5B0535CC-E61B-420F-921D-62F4C85520B5}"/>
    <dgm:cxn modelId="{51A0D222-941D-4FB5-A328-468F2F5CDC12}" type="presOf" srcId="{89124381-D640-426D-B253-4D1A874C75B4}" destId="{DE969564-BBE0-4263-AB30-F2604A7E43AA}" srcOrd="0" destOrd="0" presId="urn:microsoft.com/office/officeart/2005/8/layout/pyramid3"/>
    <dgm:cxn modelId="{5A0BA52F-5C34-4EE2-B04D-9A7AE83FCF68}" type="presOf" srcId="{89124381-D640-426D-B253-4D1A874C75B4}" destId="{F194EA57-6578-4F08-8E05-068A297086B1}" srcOrd="1" destOrd="0" presId="urn:microsoft.com/office/officeart/2005/8/layout/pyramid3"/>
    <dgm:cxn modelId="{1E291445-3153-461C-AB66-06E1B7809C99}" srcId="{68C08995-0A06-4692-A667-D87FC34CAEDF}" destId="{11880C8A-DE3B-4D4A-BB2A-56AB99C538BE}" srcOrd="1" destOrd="0" parTransId="{ED62723E-6919-451D-A1CC-9607B26064A4}" sibTransId="{31871C92-E695-4083-AA22-764C465EC697}"/>
    <dgm:cxn modelId="{1D277A4C-9745-40BB-AE94-1F72656204D2}" type="presOf" srcId="{68C08995-0A06-4692-A667-D87FC34CAEDF}" destId="{D8783527-D5E7-4F04-B0F3-E1AEFA6F2585}" srcOrd="0" destOrd="0" presId="urn:microsoft.com/office/officeart/2005/8/layout/pyramid3"/>
    <dgm:cxn modelId="{160DBD7D-DED5-4C39-A009-75CFF1B78622}" type="presOf" srcId="{D4302C08-0B0E-4DFF-B831-670196B8A703}" destId="{0F60B76B-398B-45B6-9BE6-BDA64C0F093D}" srcOrd="1" destOrd="0" presId="urn:microsoft.com/office/officeart/2005/8/layout/pyramid3"/>
    <dgm:cxn modelId="{2559F681-0269-492E-B9B5-054676E12BC2}" type="presOf" srcId="{1B77F4E2-4054-44C5-8439-BAAC1D809E85}" destId="{60E5429C-6DFB-41DC-A7D6-2B3DF2243655}" srcOrd="1" destOrd="0" presId="urn:microsoft.com/office/officeart/2005/8/layout/pyramid3"/>
    <dgm:cxn modelId="{626E3B87-7369-48F5-BA52-CB3CC15B3AB4}" type="presOf" srcId="{11880C8A-DE3B-4D4A-BB2A-56AB99C538BE}" destId="{E7BA9A3F-62F1-4C8A-9110-30A46B9CC3D7}" srcOrd="0" destOrd="0" presId="urn:microsoft.com/office/officeart/2005/8/layout/pyramid3"/>
    <dgm:cxn modelId="{D13609CC-BF64-4283-B375-996ED0D6E430}" srcId="{68C08995-0A06-4692-A667-D87FC34CAEDF}" destId="{D4302C08-0B0E-4DFF-B831-670196B8A703}" srcOrd="3" destOrd="0" parTransId="{34BF3499-FD55-441F-AF06-BBB55804704C}" sibTransId="{95A280FD-9DD1-42AB-82EC-4058973521FC}"/>
    <dgm:cxn modelId="{AA7722EC-B4A1-4700-B11C-068B084FC693}" type="presOf" srcId="{1B77F4E2-4054-44C5-8439-BAAC1D809E85}" destId="{7C2B6F5A-5F5A-42A7-BB03-8526EC8ECB0E}" srcOrd="0" destOrd="0" presId="urn:microsoft.com/office/officeart/2005/8/layout/pyramid3"/>
    <dgm:cxn modelId="{352B50F2-515B-468D-B9E0-80AFBFE3C89A}" type="presOf" srcId="{11880C8A-DE3B-4D4A-BB2A-56AB99C538BE}" destId="{C3CAF407-6D4B-4D01-83B9-AA702E086A23}" srcOrd="1" destOrd="0" presId="urn:microsoft.com/office/officeart/2005/8/layout/pyramid3"/>
    <dgm:cxn modelId="{804B3AFA-B2BB-4EE9-A456-D781CEA2595F}" type="presOf" srcId="{D4302C08-0B0E-4DFF-B831-670196B8A703}" destId="{39C83C79-88BF-48E6-B687-122D3FA17668}" srcOrd="0" destOrd="0" presId="urn:microsoft.com/office/officeart/2005/8/layout/pyramid3"/>
    <dgm:cxn modelId="{6F7BCFFC-5685-445A-8A80-F7B3A816B052}" srcId="{68C08995-0A06-4692-A667-D87FC34CAEDF}" destId="{1B77F4E2-4054-44C5-8439-BAAC1D809E85}" srcOrd="0" destOrd="0" parTransId="{C067D827-58D6-4BB7-B862-87652879F687}" sibTransId="{DCC0FA10-27F4-428E-A55C-7BFE43B8D6A1}"/>
    <dgm:cxn modelId="{EAAFBB5E-35B5-410F-AF10-7FC0F635084F}" type="presParOf" srcId="{D8783527-D5E7-4F04-B0F3-E1AEFA6F2585}" destId="{0AC996AF-C876-4ABA-893C-DD32AC8BC5F9}" srcOrd="0" destOrd="0" presId="urn:microsoft.com/office/officeart/2005/8/layout/pyramid3"/>
    <dgm:cxn modelId="{5D5A3505-65DA-4631-9442-54E0B9DC1AD0}" type="presParOf" srcId="{0AC996AF-C876-4ABA-893C-DD32AC8BC5F9}" destId="{7C2B6F5A-5F5A-42A7-BB03-8526EC8ECB0E}" srcOrd="0" destOrd="0" presId="urn:microsoft.com/office/officeart/2005/8/layout/pyramid3"/>
    <dgm:cxn modelId="{97A2117A-EB7A-4BC0-B2FB-5870B696E56C}" type="presParOf" srcId="{0AC996AF-C876-4ABA-893C-DD32AC8BC5F9}" destId="{60E5429C-6DFB-41DC-A7D6-2B3DF2243655}" srcOrd="1" destOrd="0" presId="urn:microsoft.com/office/officeart/2005/8/layout/pyramid3"/>
    <dgm:cxn modelId="{28C0B70D-B779-40B5-912A-4104E2E8A077}" type="presParOf" srcId="{D8783527-D5E7-4F04-B0F3-E1AEFA6F2585}" destId="{CFBD61D2-733F-48B8-B975-93303805372D}" srcOrd="1" destOrd="0" presId="urn:microsoft.com/office/officeart/2005/8/layout/pyramid3"/>
    <dgm:cxn modelId="{BB68F354-BF69-4407-AEDA-CE1E522ACC21}" type="presParOf" srcId="{CFBD61D2-733F-48B8-B975-93303805372D}" destId="{E7BA9A3F-62F1-4C8A-9110-30A46B9CC3D7}" srcOrd="0" destOrd="0" presId="urn:microsoft.com/office/officeart/2005/8/layout/pyramid3"/>
    <dgm:cxn modelId="{844F77DF-4836-471B-9523-450BD476FD9E}" type="presParOf" srcId="{CFBD61D2-733F-48B8-B975-93303805372D}" destId="{C3CAF407-6D4B-4D01-83B9-AA702E086A23}" srcOrd="1" destOrd="0" presId="urn:microsoft.com/office/officeart/2005/8/layout/pyramid3"/>
    <dgm:cxn modelId="{C2466E5C-9F83-46AA-8C90-F1C5C4BEB33D}" type="presParOf" srcId="{D8783527-D5E7-4F04-B0F3-E1AEFA6F2585}" destId="{92629B2F-F5EF-490D-9F78-E72B81C8853D}" srcOrd="2" destOrd="0" presId="urn:microsoft.com/office/officeart/2005/8/layout/pyramid3"/>
    <dgm:cxn modelId="{E9F1C14F-6C43-44BE-B756-3374CAE2D54E}" type="presParOf" srcId="{92629B2F-F5EF-490D-9F78-E72B81C8853D}" destId="{DE969564-BBE0-4263-AB30-F2604A7E43AA}" srcOrd="0" destOrd="0" presId="urn:microsoft.com/office/officeart/2005/8/layout/pyramid3"/>
    <dgm:cxn modelId="{3BF7A85C-EC5C-4ADD-A53C-D7092EBAA177}" type="presParOf" srcId="{92629B2F-F5EF-490D-9F78-E72B81C8853D}" destId="{F194EA57-6578-4F08-8E05-068A297086B1}" srcOrd="1" destOrd="0" presId="urn:microsoft.com/office/officeart/2005/8/layout/pyramid3"/>
    <dgm:cxn modelId="{34886542-9432-4736-A3AC-68792368B32C}" type="presParOf" srcId="{D8783527-D5E7-4F04-B0F3-E1AEFA6F2585}" destId="{FB8D457D-B452-4DE6-AF3A-0A701F05EF3B}" srcOrd="3" destOrd="0" presId="urn:microsoft.com/office/officeart/2005/8/layout/pyramid3"/>
    <dgm:cxn modelId="{04D0AF78-B6CB-4C09-A500-35E0920293B1}" type="presParOf" srcId="{FB8D457D-B452-4DE6-AF3A-0A701F05EF3B}" destId="{39C83C79-88BF-48E6-B687-122D3FA17668}" srcOrd="0" destOrd="0" presId="urn:microsoft.com/office/officeart/2005/8/layout/pyramid3"/>
    <dgm:cxn modelId="{29D67A0C-4E06-4F21-B3BD-00C1431D8DFC}" type="presParOf" srcId="{FB8D457D-B452-4DE6-AF3A-0A701F05EF3B}" destId="{0F60B76B-398B-45B6-9BE6-BDA64C0F093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AAFC-BEAE-481D-B557-81DE68A237F7}">
      <dsp:nvSpPr>
        <dsp:cNvPr id="0" name=""/>
        <dsp:cNvSpPr/>
      </dsp:nvSpPr>
      <dsp:spPr>
        <a:xfrm>
          <a:off x="1069175" y="0"/>
          <a:ext cx="5481650" cy="548165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IN" sz="2700" kern="1200">
              <a:latin typeface="Calibri" panose="020F0502020204030204"/>
              <a:ea typeface="+mn-ea"/>
              <a:cs typeface="+mn-cs"/>
            </a:rPr>
            <a:t>TAM</a:t>
          </a:r>
          <a:endParaRPr lang="en-IN" sz="2700" kern="1200" dirty="0">
            <a:latin typeface="Calibri" panose="020F0502020204030204"/>
            <a:ea typeface="+mn-ea"/>
            <a:cs typeface="+mn-cs"/>
          </a:endParaRPr>
        </a:p>
      </dsp:txBody>
      <dsp:txXfrm>
        <a:off x="2852081" y="274082"/>
        <a:ext cx="1915836" cy="822247"/>
      </dsp:txXfrm>
    </dsp:sp>
    <dsp:sp modelId="{5783AC22-EAAA-4B02-9505-F9F67BC8F71A}">
      <dsp:nvSpPr>
        <dsp:cNvPr id="0" name=""/>
        <dsp:cNvSpPr/>
      </dsp:nvSpPr>
      <dsp:spPr>
        <a:xfrm>
          <a:off x="1754381" y="1370412"/>
          <a:ext cx="4111237" cy="411123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IN" sz="2700" kern="1200">
              <a:latin typeface="Calibri" panose="020F0502020204030204"/>
              <a:ea typeface="+mn-ea"/>
              <a:cs typeface="+mn-cs"/>
            </a:rPr>
            <a:t>SAM</a:t>
          </a:r>
          <a:endParaRPr lang="en-IN" sz="2700" kern="1200" dirty="0">
            <a:latin typeface="Calibri" panose="020F0502020204030204"/>
            <a:ea typeface="+mn-ea"/>
            <a:cs typeface="+mn-cs"/>
          </a:endParaRPr>
        </a:p>
      </dsp:txBody>
      <dsp:txXfrm>
        <a:off x="2852081" y="1627364"/>
        <a:ext cx="1915836" cy="770857"/>
      </dsp:txXfrm>
    </dsp:sp>
    <dsp:sp modelId="{0927306A-DE0F-4C43-94ED-305F00916AD7}">
      <dsp:nvSpPr>
        <dsp:cNvPr id="0" name=""/>
        <dsp:cNvSpPr/>
      </dsp:nvSpPr>
      <dsp:spPr>
        <a:xfrm>
          <a:off x="2439587" y="2740825"/>
          <a:ext cx="2740825" cy="2740825"/>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IN" sz="2700" kern="1200">
              <a:latin typeface="Calibri" panose="020F0502020204030204"/>
              <a:ea typeface="+mn-ea"/>
              <a:cs typeface="+mn-cs"/>
            </a:rPr>
            <a:t>SOM</a:t>
          </a:r>
          <a:endParaRPr lang="en-IN" sz="2700" kern="1200" dirty="0">
            <a:latin typeface="Calibri" panose="020F0502020204030204"/>
            <a:ea typeface="+mn-ea"/>
            <a:cs typeface="+mn-cs"/>
          </a:endParaRPr>
        </a:p>
      </dsp:txBody>
      <dsp:txXfrm>
        <a:off x="2840972" y="3426031"/>
        <a:ext cx="1938055" cy="137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F5A-5F5A-42A7-BB03-8526EC8ECB0E}">
      <dsp:nvSpPr>
        <dsp:cNvPr id="0" name=""/>
        <dsp:cNvSpPr/>
      </dsp:nvSpPr>
      <dsp:spPr>
        <a:xfrm rot="10800000">
          <a:off x="0" y="34179"/>
          <a:ext cx="5665026"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TARGET MARKET:</a:t>
          </a:r>
        </a:p>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a:t>
          </a:r>
        </a:p>
        <a:p>
          <a:pPr marL="0" lvl="0" indent="0" algn="ctr" defTabSz="800100">
            <a:lnSpc>
              <a:spcPct val="90000"/>
            </a:lnSpc>
            <a:spcBef>
              <a:spcPct val="0"/>
            </a:spcBef>
            <a:spcAft>
              <a:spcPct val="35000"/>
            </a:spcAft>
            <a:buNone/>
          </a:pPr>
          <a:r>
            <a:rPr lang="de-DE" sz="1800" kern="1200" dirty="0">
              <a:latin typeface="+mn-lt"/>
              <a:cs typeface="Arial" panose="020B0604020202020204" pitchFamily="34" charset="0"/>
            </a:rPr>
            <a:t> </a:t>
          </a:r>
        </a:p>
      </dsp:txBody>
      <dsp:txXfrm rot="-10800000">
        <a:off x="991379" y="34179"/>
        <a:ext cx="3682267" cy="1100423"/>
      </dsp:txXfrm>
    </dsp:sp>
    <dsp:sp modelId="{E7BA9A3F-62F1-4C8A-9110-30A46B9CC3D7}">
      <dsp:nvSpPr>
        <dsp:cNvPr id="0" name=""/>
        <dsp:cNvSpPr/>
      </dsp:nvSpPr>
      <dsp:spPr>
        <a:xfrm rot="10800000">
          <a:off x="515376" y="1100423"/>
          <a:ext cx="4634274"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LEADS:</a:t>
          </a:r>
        </a:p>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  </a:t>
          </a:r>
        </a:p>
        <a:p>
          <a:pPr marL="0" lvl="0" indent="0" algn="ctr" defTabSz="800100">
            <a:lnSpc>
              <a:spcPct val="90000"/>
            </a:lnSpc>
            <a:spcBef>
              <a:spcPct val="0"/>
            </a:spcBef>
            <a:spcAft>
              <a:spcPct val="35000"/>
            </a:spcAft>
            <a:buNone/>
          </a:pPr>
          <a:endParaRPr lang="de-DE" sz="1800" b="0" kern="1200" dirty="0">
            <a:latin typeface="+mn-lt"/>
            <a:cs typeface="Arial" panose="020B0604020202020204" pitchFamily="34" charset="0"/>
          </a:endParaRPr>
        </a:p>
      </dsp:txBody>
      <dsp:txXfrm rot="-10800000">
        <a:off x="1326374" y="1100423"/>
        <a:ext cx="3012278" cy="1100423"/>
      </dsp:txXfrm>
    </dsp:sp>
    <dsp:sp modelId="{DE969564-BBE0-4263-AB30-F2604A7E43AA}">
      <dsp:nvSpPr>
        <dsp:cNvPr id="0" name=""/>
        <dsp:cNvSpPr/>
      </dsp:nvSpPr>
      <dsp:spPr>
        <a:xfrm rot="10800000">
          <a:off x="1024987" y="2191075"/>
          <a:ext cx="3603521" cy="1784292"/>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OPPORTUNITIES/PROSPECTS:</a:t>
          </a:r>
        </a:p>
        <a:p>
          <a:pPr marL="0" lvl="0" indent="0" algn="ctr" defTabSz="800100">
            <a:lnSpc>
              <a:spcPct val="90000"/>
            </a:lnSpc>
            <a:spcBef>
              <a:spcPct val="0"/>
            </a:spcBef>
            <a:spcAft>
              <a:spcPct val="35000"/>
            </a:spcAft>
            <a:buNone/>
          </a:pPr>
          <a:r>
            <a:rPr lang="de-DE" sz="1800" b="1" kern="1200" dirty="0">
              <a:latin typeface="+mn-lt"/>
              <a:cs typeface="Arial" panose="020B0604020202020204" pitchFamily="34" charset="0"/>
            </a:rPr>
            <a:t>?......................... </a:t>
          </a:r>
        </a:p>
        <a:p>
          <a:pPr marL="0" lvl="0" indent="0" algn="ctr" defTabSz="800100">
            <a:lnSpc>
              <a:spcPct val="90000"/>
            </a:lnSpc>
            <a:spcBef>
              <a:spcPct val="0"/>
            </a:spcBef>
            <a:spcAft>
              <a:spcPct val="35000"/>
            </a:spcAft>
            <a:buNone/>
          </a:pPr>
          <a:endParaRPr lang="de-DE" sz="1800" b="0" kern="1200" dirty="0">
            <a:latin typeface="+mn-lt"/>
            <a:cs typeface="Arial" panose="020B0604020202020204" pitchFamily="34" charset="0"/>
          </a:endParaRPr>
        </a:p>
      </dsp:txBody>
      <dsp:txXfrm rot="-10800000">
        <a:off x="1655603" y="2191075"/>
        <a:ext cx="2342289" cy="1784292"/>
      </dsp:txXfrm>
    </dsp:sp>
    <dsp:sp modelId="{39C83C79-88BF-48E6-B687-122D3FA17668}">
      <dsp:nvSpPr>
        <dsp:cNvPr id="0" name=""/>
        <dsp:cNvSpPr/>
      </dsp:nvSpPr>
      <dsp:spPr>
        <a:xfrm rot="10800000">
          <a:off x="1866414" y="3985139"/>
          <a:ext cx="1932197" cy="2062799"/>
        </a:xfrm>
        <a:prstGeom prst="trapezoid">
          <a:avLst>
            <a:gd name="adj" fmla="val 5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de-DE" sz="1800" b="1" kern="1200" dirty="0">
              <a:latin typeface="+mn-lt"/>
              <a:cs typeface="Arial" panose="020B0604020202020204" pitchFamily="34" charset="0"/>
            </a:rPr>
            <a:t>CUSTOMER:</a:t>
          </a:r>
        </a:p>
        <a:p>
          <a:pPr marL="0" lvl="0" indent="0" algn="ctr" defTabSz="800100">
            <a:lnSpc>
              <a:spcPct val="100000"/>
            </a:lnSpc>
            <a:spcBef>
              <a:spcPct val="0"/>
            </a:spcBef>
            <a:spcAft>
              <a:spcPct val="35000"/>
            </a:spcAft>
            <a:buNone/>
          </a:pPr>
          <a:r>
            <a:rPr lang="de-DE" sz="1800" b="1" kern="1200" dirty="0">
              <a:latin typeface="+mn-lt"/>
              <a:cs typeface="Arial" panose="020B0604020202020204" pitchFamily="34" charset="0"/>
            </a:rPr>
            <a:t>?........................</a:t>
          </a:r>
        </a:p>
        <a:p>
          <a:pPr marL="0" lvl="0" indent="0" algn="ctr" defTabSz="800100">
            <a:lnSpc>
              <a:spcPct val="90000"/>
            </a:lnSpc>
            <a:spcBef>
              <a:spcPct val="0"/>
            </a:spcBef>
            <a:spcAft>
              <a:spcPct val="35000"/>
            </a:spcAft>
            <a:buNone/>
          </a:pPr>
          <a:endParaRPr lang="de-DE" sz="1800" kern="1200" dirty="0">
            <a:latin typeface="+mn-lt"/>
            <a:cs typeface="Arial" panose="020B0604020202020204" pitchFamily="34" charset="0"/>
          </a:endParaRPr>
        </a:p>
      </dsp:txBody>
      <dsp:txXfrm rot="-10800000">
        <a:off x="1866414" y="3985139"/>
        <a:ext cx="1932197" cy="20627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F9E8-1F40-410A-A1CC-60BC60DB98B3}" type="datetimeFigureOut">
              <a:rPr lang="en-IN" smtClean="0"/>
              <a:t>20-05-2024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E411-3744-4059-A83F-482351BF9D8B}" type="slidenum">
              <a:rPr lang="en-IN" smtClean="0"/>
              <a:t>‹#›</a:t>
            </a:fld>
            <a:endParaRPr lang="en-IN"/>
          </a:p>
        </p:txBody>
      </p:sp>
    </p:spTree>
    <p:extLst>
      <p:ext uri="{BB962C8B-B14F-4D97-AF65-F5344CB8AC3E}">
        <p14:creationId xmlns:p14="http://schemas.microsoft.com/office/powerpoint/2010/main" val="37929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7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Get students to brainstorm on the customer persona and VPC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BEB79-93E1-4BD7-A47D-89BD4B780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slides 8 and 9</a:t>
            </a:r>
          </a:p>
          <a:p>
            <a:endParaRPr lang="en-IN" b="0" i="1" baseline="0" dirty="0"/>
          </a:p>
          <a:p>
            <a:r>
              <a:rPr lang="en-US" sz="1200" b="0" i="1" u="none" strike="noStrike" kern="1200" dirty="0">
                <a:solidFill>
                  <a:schemeClr val="tx1"/>
                </a:solidFill>
                <a:effectLst/>
                <a:latin typeface="+mn-lt"/>
                <a:ea typeface="+mn-ea"/>
                <a:cs typeface="+mn-cs"/>
              </a:rPr>
              <a:t>Check the following on the correctness</a:t>
            </a:r>
            <a:r>
              <a:rPr lang="en-US" sz="1200" b="0" i="1" u="none" strike="noStrike" kern="1200" baseline="0" dirty="0">
                <a:solidFill>
                  <a:schemeClr val="tx1"/>
                </a:solidFill>
                <a:effectLst/>
                <a:latin typeface="+mn-lt"/>
                <a:ea typeface="+mn-ea"/>
                <a:cs typeface="+mn-cs"/>
              </a:rPr>
              <a:t> of VPC</a:t>
            </a:r>
            <a:r>
              <a:rPr lang="en-US" sz="1200" b="0" i="1" u="none" strike="noStrike" kern="1200" dirty="0">
                <a:solidFill>
                  <a:schemeClr val="tx1"/>
                </a:solidFill>
                <a:effectLst/>
                <a:latin typeface="+mn-lt"/>
                <a:ea typeface="+mn-ea"/>
                <a:cs typeface="+mn-cs"/>
              </a:rPr>
              <a: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  Have you identified the correct pains &amp; gains; pain relievers &amp; gain creators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 Have you identified the correct Jobs-to-be-done?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c. Are the pain relievers addressing the customer pains?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d. Have you identified the right value proposition so that the solution makes the customer's life better? (1 mark)</a:t>
            </a:r>
            <a:r>
              <a:rPr lang="en-US" b="0" i="1" dirty="0"/>
              <a:t> </a:t>
            </a:r>
            <a:endParaRPr lang="en-IN" b="0" i="1" dirty="0"/>
          </a:p>
        </p:txBody>
      </p:sp>
      <p:sp>
        <p:nvSpPr>
          <p:cNvPr id="4" name="Slide Number Placeholder 3"/>
          <p:cNvSpPr>
            <a:spLocks noGrp="1"/>
          </p:cNvSpPr>
          <p:nvPr>
            <p:ph type="sldNum" sz="quarter" idx="10"/>
          </p:nvPr>
        </p:nvSpPr>
        <p:spPr/>
        <p:txBody>
          <a:bodyPr/>
          <a:lstStyle/>
          <a:p>
            <a:fld id="{565F787C-D8F9-4047-8CC8-08AC13C2A058}" type="slidenum">
              <a:rPr lang="en-US" smtClean="0"/>
              <a:t>8</a:t>
            </a:fld>
            <a:endParaRPr lang="en-US"/>
          </a:p>
        </p:txBody>
      </p:sp>
    </p:spTree>
    <p:extLst>
      <p:ext uri="{BB962C8B-B14F-4D97-AF65-F5344CB8AC3E}">
        <p14:creationId xmlns:p14="http://schemas.microsoft.com/office/powerpoint/2010/main" val="35382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Evaluation</a:t>
            </a:r>
            <a:r>
              <a:rPr lang="en-US" sz="1200" b="1" i="0" u="none" strike="noStrike" kern="1200" baseline="0">
                <a:solidFill>
                  <a:schemeClr val="tx1"/>
                </a:solidFill>
                <a:effectLst/>
                <a:latin typeface="+mn-lt"/>
                <a:ea typeface="+mn-ea"/>
                <a:cs typeface="+mn-cs"/>
              </a:rPr>
              <a:t> Criteria for slides 12 to 14</a:t>
            </a:r>
            <a:endParaRPr lang="en-US" sz="1200" b="1" i="0" u="none" strike="noStrike" kern="1200">
              <a:solidFill>
                <a:schemeClr val="tx1"/>
              </a:solidFill>
              <a:effectLst/>
              <a:latin typeface="+mn-lt"/>
              <a:ea typeface="+mn-ea"/>
              <a:cs typeface="+mn-cs"/>
            </a:endParaRPr>
          </a:p>
          <a:p>
            <a:endParaRPr lang="en-US" sz="1200" b="1" i="1" u="none" strike="noStrike" kern="1200">
              <a:solidFill>
                <a:schemeClr val="tx1"/>
              </a:solidFill>
              <a:effectLst/>
              <a:latin typeface="+mn-lt"/>
              <a:ea typeface="+mn-ea"/>
              <a:cs typeface="+mn-cs"/>
            </a:endParaRPr>
          </a:p>
          <a:p>
            <a:r>
              <a:rPr lang="en-US" sz="1200" b="0" i="1" u="none" strike="noStrike" kern="1200">
                <a:solidFill>
                  <a:schemeClr val="tx1"/>
                </a:solidFill>
                <a:effectLst/>
                <a:latin typeface="+mn-lt"/>
                <a:ea typeface="+mn-ea"/>
                <a:cs typeface="+mn-cs"/>
              </a:rPr>
              <a:t>Check the following on MVP?</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1. Does it look credible and </a:t>
            </a:r>
            <a:r>
              <a:rPr lang="en-US" sz="1200" b="0" i="1" u="none" strike="noStrike" kern="1200" err="1">
                <a:solidFill>
                  <a:schemeClr val="tx1"/>
                </a:solidFill>
                <a:effectLst/>
                <a:latin typeface="+mn-lt"/>
                <a:ea typeface="+mn-ea"/>
                <a:cs typeface="+mn-cs"/>
              </a:rPr>
              <a:t>showcasable</a:t>
            </a:r>
            <a:r>
              <a:rPr lang="en-US" sz="1200" b="0" i="1" u="none" strike="noStrike" kern="1200">
                <a:solidFill>
                  <a:schemeClr val="tx1"/>
                </a:solidFill>
                <a:effectLst/>
                <a:latin typeface="+mn-lt"/>
                <a:ea typeface="+mn-ea"/>
                <a:cs typeface="+mn-cs"/>
              </a:rPr>
              <a:t>? Add a picture/video of the MVP? (3 marks)</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2. Have you validated the product benefits and the price with real customers? Add the MVP interview records in a Google drive and add to the PPT. (1 + 1 marks)</a:t>
            </a:r>
            <a:r>
              <a:rPr lang="en-US" i="1"/>
              <a:t> </a:t>
            </a:r>
            <a:endParaRPr lang="en-IN" i="1"/>
          </a:p>
          <a:p>
            <a:endParaRPr lang="en-IN"/>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65F787C-D8F9-4047-8CC8-08AC13C2A058}"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03098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dirty="0"/>
              <a:t>Evaluation Criteria for</a:t>
            </a:r>
            <a:r>
              <a:rPr lang="en-IN" b="1" i="0" baseline="0" dirty="0"/>
              <a:t> slide 20 to 22</a:t>
            </a:r>
          </a:p>
          <a:p>
            <a:endParaRPr lang="en-IN" baseline="0" dirty="0"/>
          </a:p>
          <a:p>
            <a:r>
              <a:rPr lang="en-US" sz="1200" b="0" i="1" u="none" strike="noStrike" kern="1200" dirty="0">
                <a:solidFill>
                  <a:schemeClr val="tx1"/>
                </a:solidFill>
                <a:effectLst/>
                <a:latin typeface="+mn-lt"/>
                <a:ea typeface="+mn-ea"/>
                <a:cs typeface="+mn-cs"/>
              </a:rPr>
              <a:t>1. Does the venture have a Sales projections sheet with monthly sales targets and customer funnel defined for the next one year?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Does the venture have an active social media presence, such as FB, </a:t>
            </a:r>
            <a:r>
              <a:rPr lang="en-US" sz="1200" b="0" i="1" u="none" strike="noStrike" kern="1200" dirty="0" err="1">
                <a:solidFill>
                  <a:schemeClr val="tx1"/>
                </a:solidFill>
                <a:effectLst/>
                <a:latin typeface="+mn-lt"/>
                <a:ea typeface="+mn-ea"/>
                <a:cs typeface="+mn-cs"/>
              </a:rPr>
              <a:t>Instagram</a:t>
            </a:r>
            <a:r>
              <a:rPr lang="en-US" sz="1200" b="0" i="1" u="none" strike="noStrike" kern="1200" dirty="0">
                <a:solidFill>
                  <a:schemeClr val="tx1"/>
                </a:solidFill>
                <a:effectLst/>
                <a:latin typeface="+mn-lt"/>
                <a:ea typeface="+mn-ea"/>
                <a:cs typeface="+mn-cs"/>
              </a:rPr>
              <a:t>, LinkedIn?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Do you have a well-thought out brand name, logo, and a Positioning statement?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Have you made an actual sale?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85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4604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15</a:t>
            </a:fld>
            <a:endParaRPr lang="en-US"/>
          </a:p>
        </p:txBody>
      </p:sp>
    </p:spTree>
    <p:extLst>
      <p:ext uri="{BB962C8B-B14F-4D97-AF65-F5344CB8AC3E}">
        <p14:creationId xmlns:p14="http://schemas.microsoft.com/office/powerpoint/2010/main" val="414049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16</a:t>
            </a:fld>
            <a:endParaRPr lang="en-US"/>
          </a:p>
        </p:txBody>
      </p:sp>
    </p:spTree>
    <p:extLst>
      <p:ext uri="{BB962C8B-B14F-4D97-AF65-F5344CB8AC3E}">
        <p14:creationId xmlns:p14="http://schemas.microsoft.com/office/powerpoint/2010/main" val="211203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17</a:t>
            </a:fld>
            <a:endParaRPr lang="en-US"/>
          </a:p>
        </p:txBody>
      </p:sp>
    </p:spTree>
    <p:extLst>
      <p:ext uri="{BB962C8B-B14F-4D97-AF65-F5344CB8AC3E}">
        <p14:creationId xmlns:p14="http://schemas.microsoft.com/office/powerpoint/2010/main" val="274041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47691"/>
            <a:ext cx="15773400" cy="652462"/>
          </a:xfrm>
          <a:prstGeom prst="rect">
            <a:avLst/>
          </a:prstGeom>
        </p:spPr>
        <p:txBody>
          <a:bodyPr/>
          <a:lstStyle>
            <a:lvl1pPr>
              <a:defRPr sz="3000" b="1">
                <a:solidFill>
                  <a:srgbClr val="9E0D20"/>
                </a:solidFill>
                <a:latin typeface="Raleway" panose="020B0503030101060003" pitchFamily="34" charset="0"/>
              </a:defRPr>
            </a:lvl1pPr>
          </a:lstStyle>
          <a:p>
            <a:r>
              <a:rPr lang="en-US"/>
              <a:t>CLICK TO EDIT MASTER TITLE STYLE</a:t>
            </a:r>
          </a:p>
        </p:txBody>
      </p:sp>
      <p:grpSp>
        <p:nvGrpSpPr>
          <p:cNvPr id="16" name="Group 15"/>
          <p:cNvGrpSpPr/>
          <p:nvPr userDrawn="1"/>
        </p:nvGrpSpPr>
        <p:grpSpPr>
          <a:xfrm>
            <a:off x="921228" y="9969693"/>
            <a:ext cx="16445552" cy="71646"/>
            <a:chOff x="532000" y="6640224"/>
            <a:chExt cx="9000000" cy="54000"/>
          </a:xfrm>
        </p:grpSpPr>
        <p:sp>
          <p:nvSpPr>
            <p:cNvPr id="11" name="Rectangle 10"/>
            <p:cNvSpPr/>
            <p:nvPr userDrawn="1"/>
          </p:nvSpPr>
          <p:spPr>
            <a:xfrm>
              <a:off x="532000" y="6640224"/>
              <a:ext cx="1800000" cy="54000"/>
            </a:xfrm>
            <a:prstGeom prst="rect">
              <a:avLst/>
            </a:prstGeom>
            <a:solidFill>
              <a:srgbClr val="9E0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2" name="Rectangle 11"/>
            <p:cNvSpPr/>
            <p:nvPr userDrawn="1"/>
          </p:nvSpPr>
          <p:spPr>
            <a:xfrm>
              <a:off x="2332000" y="6640224"/>
              <a:ext cx="1800000" cy="54000"/>
            </a:xfrm>
            <a:prstGeom prst="rect">
              <a:avLst/>
            </a:prstGeom>
            <a:solidFill>
              <a:srgbClr val="28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3" name="Rectangle 12"/>
            <p:cNvSpPr/>
            <p:nvPr userDrawn="1"/>
          </p:nvSpPr>
          <p:spPr>
            <a:xfrm>
              <a:off x="4132000" y="6640224"/>
              <a:ext cx="1800000" cy="54000"/>
            </a:xfrm>
            <a:prstGeom prst="rect">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4" name="Rectangle 13"/>
            <p:cNvSpPr/>
            <p:nvPr userDrawn="1"/>
          </p:nvSpPr>
          <p:spPr>
            <a:xfrm>
              <a:off x="5932000" y="6640224"/>
              <a:ext cx="1800000" cy="54000"/>
            </a:xfrm>
            <a:prstGeom prst="rect">
              <a:avLst/>
            </a:prstGeom>
            <a:solidFill>
              <a:srgbClr val="1D4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5" name="Rectangle 14"/>
            <p:cNvSpPr/>
            <p:nvPr userDrawn="1"/>
          </p:nvSpPr>
          <p:spPr>
            <a:xfrm>
              <a:off x="7732000" y="6640224"/>
              <a:ext cx="1800000" cy="54000"/>
            </a:xfrm>
            <a:prstGeom prst="rect">
              <a:avLst/>
            </a:prstGeom>
            <a:solidFill>
              <a:srgbClr val="2ED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grpSp>
    </p:spTree>
    <p:extLst>
      <p:ext uri="{BB962C8B-B14F-4D97-AF65-F5344CB8AC3E}">
        <p14:creationId xmlns:p14="http://schemas.microsoft.com/office/powerpoint/2010/main" val="13614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p>
            <a:pPr marL="39064">
              <a:spcBef>
                <a:spcPts val="113"/>
              </a:spcBef>
            </a:pPr>
            <a:fld id="{81D60167-4931-47E6-BA6A-407CBD079E47}" type="slidenum">
              <a:rPr lang="en-IN" smtClean="0"/>
              <a:pPr marL="39064">
                <a:spcBef>
                  <a:spcPts val="113"/>
                </a:spcBef>
              </a:pPr>
              <a:t>‹#›</a:t>
            </a:fld>
            <a:endParaRPr lang="en-IN" dirty="0"/>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7" cy="345113"/>
          </a:xfrm>
        </p:spPr>
        <p:txBody>
          <a:bodyPr>
            <a:noAutofit/>
          </a:bodyPr>
          <a:lstStyle>
            <a:lvl1pPr marL="0" indent="0" algn="l">
              <a:buNone/>
              <a:defRPr sz="1800">
                <a:solidFill>
                  <a:schemeClr val="tx1">
                    <a:lumMod val="65000"/>
                    <a:lumOff val="35000"/>
                  </a:schemeClr>
                </a:solidFill>
              </a:defRPr>
            </a:lvl1pPr>
            <a:lvl2pPr marL="685612" indent="0" algn="ctr">
              <a:buNone/>
              <a:defRPr sz="3000"/>
            </a:lvl2pPr>
            <a:lvl3pPr marL="1371224" indent="0" algn="ctr">
              <a:buNone/>
              <a:defRPr sz="2700"/>
            </a:lvl3pPr>
            <a:lvl4pPr marL="2056835" indent="0" algn="ctr">
              <a:buNone/>
              <a:defRPr sz="2400"/>
            </a:lvl4pPr>
            <a:lvl5pPr marL="2742447" indent="0" algn="ctr">
              <a:buNone/>
              <a:defRPr sz="2400"/>
            </a:lvl5pPr>
            <a:lvl6pPr marL="3428059" indent="0" algn="ctr">
              <a:buNone/>
              <a:defRPr sz="2400"/>
            </a:lvl6pPr>
            <a:lvl7pPr marL="4113669" indent="0" algn="ctr">
              <a:buNone/>
              <a:defRPr sz="2400"/>
            </a:lvl7pPr>
            <a:lvl8pPr marL="4799281" indent="0" algn="ctr">
              <a:buNone/>
              <a:defRPr sz="2400"/>
            </a:lvl8pPr>
            <a:lvl9pPr marL="5484893" indent="0" algn="ctr">
              <a:buNone/>
              <a:defRPr sz="2400"/>
            </a:lvl9pPr>
          </a:lstStyle>
          <a:p>
            <a:r>
              <a:rPr lang="en-US" dirty="0"/>
              <a:t>Click to edit Master subtitle style</a:t>
            </a:r>
          </a:p>
        </p:txBody>
      </p:sp>
    </p:spTree>
    <p:extLst>
      <p:ext uri="{BB962C8B-B14F-4D97-AF65-F5344CB8AC3E}">
        <p14:creationId xmlns:p14="http://schemas.microsoft.com/office/powerpoint/2010/main" val="139857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09"/>
            <a:ext cx="6172200" cy="547687"/>
          </a:xfr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7"/>
          </a:xfr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5" y="1293187"/>
            <a:ext cx="15304107" cy="345112"/>
          </a:xfr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1" indent="0" algn="ctr">
              <a:buNone/>
              <a:defRPr sz="2700"/>
            </a:lvl3pPr>
            <a:lvl4pPr marL="2056905" indent="0" algn="ctr">
              <a:buNone/>
              <a:defRPr sz="2400"/>
            </a:lvl4pPr>
            <a:lvl5pPr marL="2742540" indent="0" algn="ctr">
              <a:buNone/>
              <a:defRPr sz="2400"/>
            </a:lvl5pPr>
            <a:lvl6pPr marL="3428176" indent="0" algn="ctr">
              <a:buNone/>
              <a:defRPr sz="2400"/>
            </a:lvl6pPr>
            <a:lvl7pPr marL="4113809" indent="0" algn="ctr">
              <a:buNone/>
              <a:defRPr sz="2400"/>
            </a:lvl7pPr>
            <a:lvl8pPr marL="4799445"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3" y="1924050"/>
            <a:ext cx="16854116" cy="7341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74244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942" y="9534528"/>
            <a:ext cx="4114800" cy="547687"/>
          </a:xfrm>
          <a:prstGeom prst="rect">
            <a:avLst/>
          </a:prstGeom>
        </p:spPr>
        <p:txBody>
          <a:bodyPr/>
          <a:lstStyle/>
          <a:p>
            <a:pPr defTabSz="1371579"/>
            <a:fld id="{14112D9D-64C6-4E47-9018-0DB3950AA54C}" type="datetime1">
              <a:rPr lang="en-US" smtClean="0">
                <a:solidFill>
                  <a:prstClr val="black">
                    <a:tint val="75000"/>
                  </a:prstClr>
                </a:solidFill>
              </a:rPr>
              <a:pPr defTabSz="1371579"/>
              <a:t>5/20/2024</a:t>
            </a:fld>
            <a:endParaRPr lang="id-ID">
              <a:solidFill>
                <a:prstClr val="black">
                  <a:tint val="75000"/>
                </a:prstClr>
              </a:solidFill>
            </a:endParaRPr>
          </a:p>
        </p:txBody>
      </p:sp>
      <p:sp>
        <p:nvSpPr>
          <p:cNvPr id="4" name="Footer Placeholder 3"/>
          <p:cNvSpPr>
            <a:spLocks noGrp="1"/>
          </p:cNvSpPr>
          <p:nvPr>
            <p:ph type="ftr" sz="quarter" idx="11"/>
          </p:nvPr>
        </p:nvSpPr>
        <p:spPr>
          <a:xfrm>
            <a:off x="6057900" y="9534528"/>
            <a:ext cx="6172200" cy="547687"/>
          </a:xfrm>
          <a:prstGeom prst="rect">
            <a:avLst/>
          </a:prstGeom>
        </p:spPr>
        <p:txBody>
          <a:bodyPr/>
          <a:lstStyle/>
          <a:p>
            <a:pPr defTabSz="1371579"/>
            <a:r>
              <a:rPr lang="en-US" sz="2700">
                <a:solidFill>
                  <a:prstClr val="black">
                    <a:tint val="75000"/>
                  </a:prstClr>
                </a:solidFill>
              </a:rPr>
              <a:t>© Copyright Wadhwani Foundation</a:t>
            </a:r>
          </a:p>
        </p:txBody>
      </p:sp>
      <p:sp>
        <p:nvSpPr>
          <p:cNvPr id="5" name="Slide Number Placeholder 4"/>
          <p:cNvSpPr>
            <a:spLocks noGrp="1"/>
          </p:cNvSpPr>
          <p:nvPr>
            <p:ph type="sldNum" sz="quarter" idx="12"/>
          </p:nvPr>
        </p:nvSpPr>
        <p:spPr>
          <a:xfrm>
            <a:off x="13456259" y="9534528"/>
            <a:ext cx="4114800" cy="547687"/>
          </a:xfrm>
          <a:prstGeom prst="rect">
            <a:avLst/>
          </a:prstGeom>
        </p:spPr>
        <p:txBody>
          <a:bodyPr/>
          <a:lstStyle/>
          <a:p>
            <a:pPr defTabSz="1371579"/>
            <a:fld id="{8632F5CF-2680-48A4-8032-177420087341}" type="slidenum">
              <a:rPr lang="id-ID" sz="2700" smtClean="0">
                <a:solidFill>
                  <a:prstClr val="black">
                    <a:tint val="75000"/>
                  </a:prstClr>
                </a:solidFill>
              </a:rPr>
              <a:pPr defTabSz="1371579"/>
              <a:t>‹#›</a:t>
            </a:fld>
            <a:endParaRPr lang="id-ID" sz="2700">
              <a:solidFill>
                <a:prstClr val="black">
                  <a:tint val="75000"/>
                </a:prstClr>
              </a:solidFill>
            </a:endParaRPr>
          </a:p>
        </p:txBody>
      </p:sp>
    </p:spTree>
    <p:extLst>
      <p:ext uri="{BB962C8B-B14F-4D97-AF65-F5344CB8AC3E}">
        <p14:creationId xmlns:p14="http://schemas.microsoft.com/office/powerpoint/2010/main" val="13641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0972800" y="0"/>
            <a:ext cx="7315200" cy="10287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
        <p:nvSpPr>
          <p:cNvPr id="10" name="Picture Placeholder 9"/>
          <p:cNvSpPr>
            <a:spLocks noGrp="1"/>
          </p:cNvSpPr>
          <p:nvPr>
            <p:ph type="pic" sz="quarter" idx="12"/>
          </p:nvPr>
        </p:nvSpPr>
        <p:spPr>
          <a:xfrm>
            <a:off x="0" y="6715124"/>
            <a:ext cx="3314700" cy="3571876"/>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Tree>
    <p:extLst>
      <p:ext uri="{BB962C8B-B14F-4D97-AF65-F5344CB8AC3E}">
        <p14:creationId xmlns:p14="http://schemas.microsoft.com/office/powerpoint/2010/main" val="10143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10"/>
            <a:ext cx="6172200" cy="547688"/>
          </a:xfrm>
          <a:prstGeom prst="rect">
            <a:avLst/>
          </a:prstGeo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8"/>
          </a:xfrm>
          <a:prstGeom prst="rect">
            <a:avLst/>
          </a:prstGeo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7" y="476344"/>
            <a:ext cx="15304106" cy="729948"/>
          </a:xfrm>
          <a:prstGeom prst="rect">
            <a:avLst/>
          </a:prstGeo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8" cy="345112"/>
          </a:xfrm>
          <a:prstGeom prst="rect">
            <a:avLst/>
          </a:prstGeo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2" indent="0" algn="ctr">
              <a:buNone/>
              <a:defRPr sz="2700"/>
            </a:lvl3pPr>
            <a:lvl4pPr marL="2056906" indent="0" algn="ctr">
              <a:buNone/>
              <a:defRPr sz="2400"/>
            </a:lvl4pPr>
            <a:lvl5pPr marL="2742540" indent="0" algn="ctr">
              <a:buNone/>
              <a:defRPr sz="2400"/>
            </a:lvl5pPr>
            <a:lvl6pPr marL="3428176" indent="0" algn="ctr">
              <a:buNone/>
              <a:defRPr sz="2400"/>
            </a:lvl6pPr>
            <a:lvl7pPr marL="4113810" indent="0" algn="ctr">
              <a:buNone/>
              <a:defRPr sz="2400"/>
            </a:lvl7pPr>
            <a:lvl8pPr marL="4799446"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4" y="1924050"/>
            <a:ext cx="16854116" cy="73413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5457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 id="2147483677" r:id="rId14"/>
    <p:sldLayoutId id="2147483693" r:id="rId15"/>
    <p:sldLayoutId id="2147483696" r:id="rId16"/>
    <p:sldLayoutId id="214748369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hyperlink" Target="https://www.masterclass.com/articles/how-to-calculate-operating-cost" TargetMode="External"/><Relationship Id="rId2" Type="http://schemas.openxmlformats.org/officeDocument/2006/relationships/hyperlink" Target="https://www.zoho.com/subscriptions/guides/what-is-customer-lifetime-value-clv.html#:~:text=Customer%20Lifetime%20Value%20is%20calculated,frequency%2C%20and%20average%20customer%20lifespan." TargetMode="External"/><Relationship Id="rId1" Type="http://schemas.openxmlformats.org/officeDocument/2006/relationships/slideLayout" Target="../slideLayouts/slideLayout17.xml"/><Relationship Id="rId4" Type="http://schemas.openxmlformats.org/officeDocument/2006/relationships/hyperlink" Target="https://www.masterclass.com/articles/how-to-calculate-operating-profit-in-busines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69" y="0"/>
            <a:ext cx="18310194" cy="10287000"/>
          </a:xfrm>
          <a:prstGeom prst="rect">
            <a:avLst/>
          </a:prstGeom>
        </p:spPr>
      </p:pic>
      <p:grpSp>
        <p:nvGrpSpPr>
          <p:cNvPr id="4" name="Group 4"/>
          <p:cNvGrpSpPr>
            <a:grpSpLocks noChangeAspect="1"/>
          </p:cNvGrpSpPr>
          <p:nvPr/>
        </p:nvGrpSpPr>
        <p:grpSpPr>
          <a:xfrm>
            <a:off x="10228234" y="5024845"/>
            <a:ext cx="495300" cy="4953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2" name="Picture 12"/>
          <p:cNvPicPr>
            <a:picLocks noChangeAspect="1"/>
          </p:cNvPicPr>
          <p:nvPr/>
        </p:nvPicPr>
        <p:blipFill>
          <a:blip r:embed="rId4"/>
          <a:srcRect/>
          <a:stretch>
            <a:fillRect/>
          </a:stretch>
        </p:blipFill>
        <p:spPr>
          <a:xfrm>
            <a:off x="15314576" y="509277"/>
            <a:ext cx="2278599" cy="1131276"/>
          </a:xfrm>
          <a:prstGeom prst="rect">
            <a:avLst/>
          </a:prstGeom>
        </p:spPr>
      </p:pic>
      <p:sp>
        <p:nvSpPr>
          <p:cNvPr id="19" name="TextBox 19"/>
          <p:cNvSpPr txBox="1"/>
          <p:nvPr/>
        </p:nvSpPr>
        <p:spPr>
          <a:xfrm>
            <a:off x="1343156" y="3511470"/>
            <a:ext cx="6928588" cy="2851230"/>
          </a:xfrm>
          <a:prstGeom prst="rect">
            <a:avLst/>
          </a:prstGeom>
        </p:spPr>
        <p:txBody>
          <a:bodyPr lIns="0" tIns="0" rIns="0" bIns="0" rtlCol="0" anchor="t">
            <a:spAutoFit/>
          </a:bodyPr>
          <a:lstStyle/>
          <a:p>
            <a:pPr>
              <a:lnSpc>
                <a:spcPts val="11040"/>
              </a:lnSpc>
            </a:pPr>
            <a:r>
              <a:rPr lang="en-US" sz="12000" dirty="0">
                <a:solidFill>
                  <a:srgbClr val="FFFFFF"/>
                </a:solidFill>
                <a:latin typeface="Antonio Bold"/>
              </a:rPr>
              <a:t>IGNITE</a:t>
            </a:r>
          </a:p>
          <a:p>
            <a:pPr>
              <a:lnSpc>
                <a:spcPts val="11040"/>
              </a:lnSpc>
            </a:pPr>
            <a:r>
              <a:rPr lang="en-US" sz="12000" dirty="0">
                <a:solidFill>
                  <a:srgbClr val="FFFFFF"/>
                </a:solidFill>
                <a:latin typeface="Antonio Bold"/>
              </a:rPr>
              <a:t>Pitch Deck</a:t>
            </a:r>
          </a:p>
        </p:txBody>
      </p:sp>
      <p:sp>
        <p:nvSpPr>
          <p:cNvPr id="7" name="Rectangle 6"/>
          <p:cNvSpPr/>
          <p:nvPr/>
        </p:nvSpPr>
        <p:spPr>
          <a:xfrm>
            <a:off x="1343156" y="6953250"/>
            <a:ext cx="8628034"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ln w="0"/>
                <a:solidFill>
                  <a:schemeClr val="tx1"/>
                </a:solidFill>
                <a:effectLst>
                  <a:outerShdw blurRad="38100" dist="19050" dir="2700000" algn="tl" rotWithShape="0">
                    <a:schemeClr val="dk1">
                      <a:alpha val="40000"/>
                    </a:schemeClr>
                  </a:outerShdw>
                </a:effectLst>
              </a:rPr>
              <a:t>Milestone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p:nvPr/>
        </p:nvSpPr>
        <p:spPr>
          <a:xfrm>
            <a:off x="738845" y="546240"/>
            <a:ext cx="12338484" cy="1115690"/>
          </a:xfrm>
          <a:prstGeom prst="rect">
            <a:avLst/>
          </a:prstGeom>
        </p:spPr>
        <p:txBody>
          <a:bodyPr wrap="square" lIns="0" tIns="0" rIns="0" bIns="0" rtlCol="0" anchor="t">
            <a:spAutoFit/>
          </a:bodyPr>
          <a:lstStyle/>
          <a:p>
            <a:pPr>
              <a:lnSpc>
                <a:spcPts val="8747"/>
              </a:lnSpc>
            </a:pPr>
            <a:r>
              <a:rPr lang="en-US" sz="6000" b="1" dirty="0"/>
              <a:t>Lean Canvas</a:t>
            </a:r>
          </a:p>
        </p:txBody>
      </p:sp>
      <p:sp>
        <p:nvSpPr>
          <p:cNvPr id="14" name="TextBox 13"/>
          <p:cNvSpPr txBox="1"/>
          <p:nvPr/>
        </p:nvSpPr>
        <p:spPr>
          <a:xfrm>
            <a:off x="14670351" y="3184462"/>
            <a:ext cx="3736225" cy="4524315"/>
          </a:xfrm>
          <a:prstGeom prst="rect">
            <a:avLst/>
          </a:prstGeom>
          <a:noFill/>
          <a:ln>
            <a:solidFill>
              <a:schemeClr val="bg2">
                <a:lumMod val="50000"/>
              </a:schemeClr>
            </a:solidFill>
          </a:ln>
        </p:spPr>
        <p:txBody>
          <a:bodyPr wrap="square" rtlCol="0">
            <a:spAutoFit/>
          </a:bodyPr>
          <a:lstStyle/>
          <a:p>
            <a:r>
              <a:rPr lang="en-IN" b="1" dirty="0"/>
              <a:t>Business Model </a:t>
            </a:r>
            <a:r>
              <a:rPr lang="en-IN" sz="1200" dirty="0"/>
              <a:t>(Explain with a process diagram)</a:t>
            </a: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p:txBody>
      </p:sp>
      <p:sp>
        <p:nvSpPr>
          <p:cNvPr id="22" name="TextBox 21">
            <a:extLst>
              <a:ext uri="{FF2B5EF4-FFF2-40B4-BE49-F238E27FC236}">
                <a16:creationId xmlns:a16="http://schemas.microsoft.com/office/drawing/2014/main" id="{437D10F2-D825-4F14-8721-CF5105D60893}"/>
              </a:ext>
            </a:extLst>
          </p:cNvPr>
          <p:cNvSpPr txBox="1"/>
          <p:nvPr/>
        </p:nvSpPr>
        <p:spPr>
          <a:xfrm>
            <a:off x="16426366" y="799815"/>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23" name="Rectangle 22">
            <a:extLst>
              <a:ext uri="{FF2B5EF4-FFF2-40B4-BE49-F238E27FC236}">
                <a16:creationId xmlns:a16="http://schemas.microsoft.com/office/drawing/2014/main" id="{5DE34494-019C-4AF1-907B-33245967C575}"/>
              </a:ext>
            </a:extLst>
          </p:cNvPr>
          <p:cNvSpPr/>
          <p:nvPr/>
        </p:nvSpPr>
        <p:spPr>
          <a:xfrm>
            <a:off x="16230600" y="39899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24" name="Group 23">
            <a:extLst>
              <a:ext uri="{FF2B5EF4-FFF2-40B4-BE49-F238E27FC236}">
                <a16:creationId xmlns:a16="http://schemas.microsoft.com/office/drawing/2014/main" id="{2871DA2D-B3CE-4F68-958C-EFD80A045093}"/>
              </a:ext>
            </a:extLst>
          </p:cNvPr>
          <p:cNvGrpSpPr/>
          <p:nvPr/>
        </p:nvGrpSpPr>
        <p:grpSpPr>
          <a:xfrm>
            <a:off x="718063" y="1992878"/>
            <a:ext cx="13952288" cy="8182928"/>
            <a:chOff x="1057033" y="956344"/>
            <a:chExt cx="9301525" cy="5455285"/>
          </a:xfrm>
          <a:noFill/>
        </p:grpSpPr>
        <p:sp>
          <p:nvSpPr>
            <p:cNvPr id="25" name="Rectangle 24">
              <a:extLst>
                <a:ext uri="{FF2B5EF4-FFF2-40B4-BE49-F238E27FC236}">
                  <a16:creationId xmlns:a16="http://schemas.microsoft.com/office/drawing/2014/main" id="{142DE8B1-BA37-482F-A9F6-BEF943895596}"/>
                </a:ext>
              </a:extLst>
            </p:cNvPr>
            <p:cNvSpPr/>
            <p:nvPr/>
          </p:nvSpPr>
          <p:spPr>
            <a:xfrm>
              <a:off x="1057033" y="956344"/>
              <a:ext cx="1870333" cy="40616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en-GB" b="1" dirty="0">
                  <a:solidFill>
                    <a:schemeClr val="tx1"/>
                  </a:solidFill>
                </a:rPr>
                <a:t>PROBLEM</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b="1" dirty="0">
                  <a:solidFill>
                    <a:schemeClr val="tx1"/>
                  </a:solidFill>
                </a:rPr>
                <a:t>EXISTING ALTERNATIVES</a:t>
              </a:r>
            </a:p>
            <a:p>
              <a:r>
                <a:rPr lang="en-GB" dirty="0">
                  <a:solidFill>
                    <a:schemeClr val="tx1"/>
                  </a:solidFill>
                </a:rPr>
                <a:t>……………………………………………………………………………………………………………………………………………………………………………………………………………………</a:t>
              </a:r>
            </a:p>
          </p:txBody>
        </p:sp>
        <p:sp>
          <p:nvSpPr>
            <p:cNvPr id="26" name="Rectangle 25">
              <a:extLst>
                <a:ext uri="{FF2B5EF4-FFF2-40B4-BE49-F238E27FC236}">
                  <a16:creationId xmlns:a16="http://schemas.microsoft.com/office/drawing/2014/main" id="{DA61AF53-C124-49C7-9FFB-00E90C7BD86C}"/>
                </a:ext>
              </a:extLst>
            </p:cNvPr>
            <p:cNvSpPr/>
            <p:nvPr/>
          </p:nvSpPr>
          <p:spPr>
            <a:xfrm>
              <a:off x="3032477" y="2637347"/>
              <a:ext cx="1608198" cy="23688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KEY METRICS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ZA" b="1">
                <a:solidFill>
                  <a:schemeClr val="tx1"/>
                </a:solidFill>
              </a:endParaRPr>
            </a:p>
          </p:txBody>
        </p:sp>
        <p:sp>
          <p:nvSpPr>
            <p:cNvPr id="27" name="Rectangle 26">
              <a:extLst>
                <a:ext uri="{FF2B5EF4-FFF2-40B4-BE49-F238E27FC236}">
                  <a16:creationId xmlns:a16="http://schemas.microsoft.com/office/drawing/2014/main" id="{8C3C327D-2A6A-43E6-8F62-9A1FFF479CDC}"/>
                </a:ext>
              </a:extLst>
            </p:cNvPr>
            <p:cNvSpPr/>
            <p:nvPr/>
          </p:nvSpPr>
          <p:spPr>
            <a:xfrm>
              <a:off x="3036352" y="956345"/>
              <a:ext cx="1608198"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SOLUTION</a:t>
              </a:r>
            </a:p>
            <a:p>
              <a:r>
                <a:rPr lang="en-US">
                  <a:solidFill>
                    <a:schemeClr val="tx1"/>
                  </a:solidFill>
                </a:rPr>
                <a:t>……………………………………………………………………………………………………………………………………………………………………………</a:t>
              </a:r>
            </a:p>
            <a:p>
              <a:endParaRPr lang="en-US">
                <a:solidFill>
                  <a:schemeClr val="tx1"/>
                </a:solidFill>
              </a:endParaRPr>
            </a:p>
            <a:p>
              <a:endParaRPr lang="en-ZA">
                <a:solidFill>
                  <a:schemeClr val="tx1"/>
                </a:solidFill>
              </a:endParaRPr>
            </a:p>
          </p:txBody>
        </p:sp>
        <p:sp>
          <p:nvSpPr>
            <p:cNvPr id="28" name="Rectangle 27">
              <a:extLst>
                <a:ext uri="{FF2B5EF4-FFF2-40B4-BE49-F238E27FC236}">
                  <a16:creationId xmlns:a16="http://schemas.microsoft.com/office/drawing/2014/main" id="{EB374BDD-612A-4745-8EB3-8C7D069E8146}"/>
                </a:ext>
              </a:extLst>
            </p:cNvPr>
            <p:cNvSpPr/>
            <p:nvPr/>
          </p:nvSpPr>
          <p:spPr>
            <a:xfrm>
              <a:off x="4752681" y="956344"/>
              <a:ext cx="1835913" cy="4061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UNIQUE VALUE PROPOSITION</a:t>
              </a:r>
            </a:p>
            <a:p>
              <a:r>
                <a:rPr lang="en-US">
                  <a:solidFill>
                    <a:schemeClr val="tx1"/>
                  </a:solidFill>
                </a:rPr>
                <a:t>………………………………………………………………………………………………………………………………………………………………………………………………………</a:t>
              </a:r>
            </a:p>
            <a:p>
              <a:endParaRPr lang="en-US">
                <a:solidFill>
                  <a:schemeClr val="tx1"/>
                </a:solidFill>
              </a:endParaRPr>
            </a:p>
            <a:p>
              <a:endParaRPr lang="en-US">
                <a:solidFill>
                  <a:schemeClr val="tx1"/>
                </a:solidFill>
              </a:endParaRPr>
            </a:p>
            <a:p>
              <a:r>
                <a:rPr lang="en-US" b="1">
                  <a:solidFill>
                    <a:schemeClr val="tx1"/>
                  </a:solidFill>
                </a:rPr>
                <a:t>HIGH-LEVEL CONCEPT</a:t>
              </a:r>
            </a:p>
            <a:p>
              <a:r>
                <a:rPr lang="en-US" b="1">
                  <a:solidFill>
                    <a:schemeClr val="tx1"/>
                  </a:solidFill>
                </a:rPr>
                <a:t>………………………………………………………………………………………………………………………………………………………………………………………………………………………………………………………………………………………………………………………………………………………………………………………………………………</a:t>
              </a:r>
            </a:p>
            <a:p>
              <a:endParaRPr lang="en-US" b="1">
                <a:solidFill>
                  <a:schemeClr val="tx1"/>
                </a:solidFill>
              </a:endParaRPr>
            </a:p>
          </p:txBody>
        </p:sp>
        <p:sp>
          <p:nvSpPr>
            <p:cNvPr id="29" name="Rectangle 28">
              <a:extLst>
                <a:ext uri="{FF2B5EF4-FFF2-40B4-BE49-F238E27FC236}">
                  <a16:creationId xmlns:a16="http://schemas.microsoft.com/office/drawing/2014/main" id="{2BA62365-66A4-404F-8375-01904FBE1169}"/>
                </a:ext>
              </a:extLst>
            </p:cNvPr>
            <p:cNvSpPr/>
            <p:nvPr/>
          </p:nvSpPr>
          <p:spPr>
            <a:xfrm>
              <a:off x="6689796" y="956344"/>
              <a:ext cx="1657072"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UNFAIR ADVANTAGE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endParaRPr lang="en-ZA">
                <a:solidFill>
                  <a:schemeClr val="tx1"/>
                </a:solidFill>
              </a:endParaRPr>
            </a:p>
            <a:p>
              <a:endParaRPr lang="en-ZA">
                <a:solidFill>
                  <a:schemeClr val="tx1"/>
                </a:solidFill>
              </a:endParaRPr>
            </a:p>
          </p:txBody>
        </p:sp>
        <p:sp>
          <p:nvSpPr>
            <p:cNvPr id="30" name="Rectangle 29">
              <a:extLst>
                <a:ext uri="{FF2B5EF4-FFF2-40B4-BE49-F238E27FC236}">
                  <a16:creationId xmlns:a16="http://schemas.microsoft.com/office/drawing/2014/main" id="{F7BC84B1-956D-42A5-8672-FCFD7B07D99A}"/>
                </a:ext>
              </a:extLst>
            </p:cNvPr>
            <p:cNvSpPr/>
            <p:nvPr/>
          </p:nvSpPr>
          <p:spPr>
            <a:xfrm>
              <a:off x="6686843" y="2644352"/>
              <a:ext cx="1657072" cy="23736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CHANNELS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endParaRPr lang="en-ZA" b="1">
                <a:solidFill>
                  <a:schemeClr val="tx1"/>
                </a:solidFill>
              </a:endParaRPr>
            </a:p>
          </p:txBody>
        </p:sp>
        <p:sp>
          <p:nvSpPr>
            <p:cNvPr id="31" name="Rectangle 30">
              <a:extLst>
                <a:ext uri="{FF2B5EF4-FFF2-40B4-BE49-F238E27FC236}">
                  <a16:creationId xmlns:a16="http://schemas.microsoft.com/office/drawing/2014/main" id="{FAC9E9F4-9BD4-4F01-9A69-4B416DF6CD3A}"/>
                </a:ext>
              </a:extLst>
            </p:cNvPr>
            <p:cNvSpPr/>
            <p:nvPr/>
          </p:nvSpPr>
          <p:spPr>
            <a:xfrm>
              <a:off x="5781668" y="5124246"/>
              <a:ext cx="4576890" cy="12873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REVENUE STREAMS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p:txBody>
        </p:sp>
        <p:sp>
          <p:nvSpPr>
            <p:cNvPr id="32" name="Rectangle 31">
              <a:extLst>
                <a:ext uri="{FF2B5EF4-FFF2-40B4-BE49-F238E27FC236}">
                  <a16:creationId xmlns:a16="http://schemas.microsoft.com/office/drawing/2014/main" id="{009C3843-A5E1-4267-892B-5C21CFF1D0BF}"/>
                </a:ext>
              </a:extLst>
            </p:cNvPr>
            <p:cNvSpPr/>
            <p:nvPr/>
          </p:nvSpPr>
          <p:spPr>
            <a:xfrm>
              <a:off x="8464027" y="956344"/>
              <a:ext cx="1894531" cy="404983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CUSTOMER SEGMENTS</a:t>
              </a:r>
            </a:p>
            <a:p>
              <a:r>
                <a:rPr lang="en-US">
                  <a:solidFill>
                    <a:schemeClr val="tx1"/>
                  </a:solidFill>
                </a:rPr>
                <a:t>…………………………………………………………………………………………………………………………………………………………………………………………………………………………………………………………………………………………………………</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b="1">
                  <a:solidFill>
                    <a:schemeClr val="tx1"/>
                  </a:solidFill>
                </a:rPr>
                <a:t>EARLY ADOPTERS </a:t>
              </a:r>
            </a:p>
            <a:p>
              <a:r>
                <a:rPr lang="en-US" b="1">
                  <a:solidFill>
                    <a:schemeClr val="tx1"/>
                  </a:solidFill>
                </a:rPr>
                <a:t>………………………………………………………………………………………………………………………………………………………………………………………………………………………………………………………………………………………</a:t>
              </a:r>
            </a:p>
          </p:txBody>
        </p:sp>
        <p:sp>
          <p:nvSpPr>
            <p:cNvPr id="33" name="Rectangle 32">
              <a:extLst>
                <a:ext uri="{FF2B5EF4-FFF2-40B4-BE49-F238E27FC236}">
                  <a16:creationId xmlns:a16="http://schemas.microsoft.com/office/drawing/2014/main" id="{B433AFEF-AAB0-4118-9790-7694BAC47BCE}"/>
                </a:ext>
              </a:extLst>
            </p:cNvPr>
            <p:cNvSpPr/>
            <p:nvPr/>
          </p:nvSpPr>
          <p:spPr>
            <a:xfrm>
              <a:off x="1057033" y="5132637"/>
              <a:ext cx="4599726" cy="127899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COST STRUCTURE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endParaRPr lang="en-ZA">
                <a:solidFill>
                  <a:schemeClr val="tx1"/>
                </a:solidFill>
              </a:endParaRPr>
            </a:p>
            <a:p>
              <a:endParaRPr lang="en-ZA">
                <a:solidFill>
                  <a:schemeClr val="tx1"/>
                </a:solidFill>
              </a:endParaRPr>
            </a:p>
          </p:txBody>
        </p:sp>
      </p:grpSp>
      <p:sp>
        <p:nvSpPr>
          <p:cNvPr id="2" name="Rectangle 1"/>
          <p:cNvSpPr/>
          <p:nvPr/>
        </p:nvSpPr>
        <p:spPr>
          <a:xfrm>
            <a:off x="14892640" y="8438696"/>
            <a:ext cx="3033182" cy="1200329"/>
          </a:xfrm>
          <a:prstGeom prst="rect">
            <a:avLst/>
          </a:prstGeom>
          <a:solidFill>
            <a:srgbClr val="FFC000"/>
          </a:solidFill>
        </p:spPr>
        <p:txBody>
          <a:bodyPr wrap="square">
            <a:spAutoFit/>
          </a:bodyPr>
          <a:lstStyle/>
          <a:p>
            <a:r>
              <a:rPr lang="en-US" dirty="0">
                <a:solidFill>
                  <a:srgbClr val="000000"/>
                </a:solidFill>
                <a:latin typeface="Calibri" panose="020F0502020204030204" pitchFamily="34" charset="0"/>
                <a:ea typeface="Times New Roman" panose="02020603050405020304" pitchFamily="18" charset="0"/>
              </a:rPr>
              <a:t>	This canvas explains how the venture makes money (attracts, serves and keeps customers) </a:t>
            </a:r>
            <a:endParaRPr lang="en-US" dirty="0"/>
          </a:p>
        </p:txBody>
      </p:sp>
      <p:pic>
        <p:nvPicPr>
          <p:cNvPr id="1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63800" y="8438696"/>
            <a:ext cx="655576" cy="360734"/>
          </a:xfrm>
          <a:prstGeom prst="rect">
            <a:avLst/>
          </a:prstGeom>
        </p:spPr>
      </p:pic>
    </p:spTree>
    <p:extLst>
      <p:ext uri="{BB962C8B-B14F-4D97-AF65-F5344CB8AC3E}">
        <p14:creationId xmlns:p14="http://schemas.microsoft.com/office/powerpoint/2010/main" val="32813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5300"/>
            <a:ext cx="4191000" cy="652462"/>
          </a:xfrm>
        </p:spPr>
        <p:txBody>
          <a:bodyPr>
            <a:normAutofit fontScale="90000"/>
          </a:bodyPr>
          <a:lstStyle/>
          <a:p>
            <a:pPr algn="l"/>
            <a:r>
              <a:rPr lang="en-US" sz="4400" dirty="0">
                <a:solidFill>
                  <a:schemeClr val="tx1"/>
                </a:solidFill>
              </a:rPr>
              <a:t>MVP</a:t>
            </a:r>
            <a:endParaRPr lang="en-US" dirty="0">
              <a:solidFill>
                <a:schemeClr val="tx1"/>
              </a:solidFill>
            </a:endParaRPr>
          </a:p>
        </p:txBody>
      </p:sp>
      <p:sp>
        <p:nvSpPr>
          <p:cNvPr id="3" name="TextBox 2"/>
          <p:cNvSpPr txBox="1"/>
          <p:nvPr/>
        </p:nvSpPr>
        <p:spPr>
          <a:xfrm>
            <a:off x="1143000" y="2122281"/>
            <a:ext cx="13182600" cy="5093702"/>
          </a:xfrm>
          <a:prstGeom prst="rect">
            <a:avLst/>
          </a:prstGeom>
          <a:noFill/>
        </p:spPr>
        <p:txBody>
          <a:bodyPr wrap="square" rtlCol="0">
            <a:spAutoFit/>
          </a:bodyPr>
          <a:lstStyle/>
          <a:p>
            <a:pPr marL="457200" indent="-457200">
              <a:buClrTx/>
              <a:buFont typeface="Arial" panose="020B0604020202020204" pitchFamily="34" charset="0"/>
              <a:buChar char="•"/>
            </a:pPr>
            <a:r>
              <a:rPr lang="en-US" sz="2700" b="1" dirty="0"/>
              <a:t>Provide Full product/service description</a:t>
            </a:r>
            <a:endParaRPr lang="en-IN" sz="2700" b="1" dirty="0">
              <a:solidFill>
                <a:prstClr val="black"/>
              </a:solidFill>
              <a:latin typeface="Calibri" panose="020F0502020204030204"/>
            </a:endParaRPr>
          </a:p>
          <a:p>
            <a:pPr marL="457200" indent="-457200">
              <a:buClrTx/>
              <a:buFont typeface="Arial" panose="020B0604020202020204" pitchFamily="34" charset="0"/>
              <a:buChar char="•"/>
            </a:pPr>
            <a:r>
              <a:rPr lang="en-IN" sz="2700" b="1" dirty="0">
                <a:solidFill>
                  <a:prstClr val="black"/>
                </a:solidFill>
                <a:latin typeface="Calibri" panose="020F0502020204030204"/>
              </a:rPr>
              <a:t>Insert a picture of the prototype</a:t>
            </a:r>
          </a:p>
          <a:p>
            <a:pPr marL="457200" indent="-457200">
              <a:buClrTx/>
              <a:buFont typeface="Arial" panose="020B0604020202020204" pitchFamily="34" charset="0"/>
              <a:buChar char="•"/>
            </a:pPr>
            <a:r>
              <a:rPr lang="en-IN" sz="2700" b="1" dirty="0">
                <a:solidFill>
                  <a:prstClr val="black"/>
                </a:solidFill>
                <a:latin typeface="Calibri" panose="020F0502020204030204"/>
              </a:rPr>
              <a:t>Provide video link of the working prototype, if any</a:t>
            </a:r>
          </a:p>
          <a:p>
            <a:pPr marL="457200" indent="-457200">
              <a:buFont typeface="Arial" panose="020B0604020202020204" pitchFamily="34" charset="0"/>
              <a:buChar char="•"/>
            </a:pPr>
            <a:r>
              <a:rPr lang="en-IN" sz="2700" b="1" dirty="0">
                <a:solidFill>
                  <a:prstClr val="black"/>
                </a:solidFill>
                <a:latin typeface="Calibri" panose="020F0502020204030204"/>
              </a:rPr>
              <a:t>Share screenshots of website ( Landing page, testimony etc.,).</a:t>
            </a:r>
            <a:r>
              <a:rPr lang="en-US" sz="2800" dirty="0"/>
              <a:t> If the venture is in any online business, it must definitely showcase a functional website</a:t>
            </a:r>
            <a:r>
              <a:rPr lang="en-US" sz="2800" b="1" dirty="0"/>
              <a:t>.</a:t>
            </a:r>
            <a:endParaRPr lang="en-IN" sz="2700" b="1" dirty="0">
              <a:solidFill>
                <a:prstClr val="black"/>
              </a:solidFill>
              <a:latin typeface="Calibri" panose="020F0502020204030204"/>
            </a:endParaRPr>
          </a:p>
          <a:p>
            <a:pPr marL="457200" indent="-457200">
              <a:buFont typeface="Arial" panose="020B0604020202020204" pitchFamily="34" charset="0"/>
              <a:buChar char="•"/>
            </a:pPr>
            <a:r>
              <a:rPr lang="en-IN" sz="2700" b="1" dirty="0">
                <a:solidFill>
                  <a:prstClr val="black"/>
                </a:solidFill>
              </a:rPr>
              <a:t>Share website link (</a:t>
            </a:r>
            <a:r>
              <a:rPr lang="en-US" sz="2400" dirty="0"/>
              <a:t>If the venture is in any online business, it must definitely showcase a functional website</a:t>
            </a:r>
            <a:r>
              <a:rPr lang="en-US" sz="2400" b="1" dirty="0"/>
              <a:t>.</a:t>
            </a:r>
            <a:r>
              <a:rPr lang="en-IN" sz="2400" b="1" dirty="0">
                <a:solidFill>
                  <a:prstClr val="black"/>
                </a:solidFill>
              </a:rPr>
              <a:t>)</a:t>
            </a:r>
            <a:endParaRPr lang="en-IN" sz="2700" b="1" dirty="0">
              <a:solidFill>
                <a:prstClr val="black"/>
              </a:solidFill>
            </a:endParaRPr>
          </a:p>
          <a:p>
            <a:pPr marL="457200" indent="-457200">
              <a:buFont typeface="Arial" panose="020B0604020202020204" pitchFamily="34" charset="0"/>
              <a:buChar char="•"/>
            </a:pPr>
            <a:r>
              <a:rPr lang="en-IN" sz="2700" b="1" dirty="0">
                <a:solidFill>
                  <a:prstClr val="black"/>
                </a:solidFill>
              </a:rPr>
              <a:t>Share App link</a:t>
            </a:r>
          </a:p>
          <a:p>
            <a:pPr marL="457200" indent="-457200">
              <a:buFont typeface="Arial" panose="020B0604020202020204" pitchFamily="34" charset="0"/>
              <a:buChar char="•"/>
            </a:pPr>
            <a:r>
              <a:rPr lang="en-US" sz="2800" b="1" dirty="0"/>
              <a:t>Description of how the product will work and steps the customer will follow</a:t>
            </a:r>
          </a:p>
          <a:p>
            <a:pPr marL="457200" indent="-457200">
              <a:buFont typeface="Arial" panose="020B0604020202020204" pitchFamily="34" charset="0"/>
              <a:buChar char="•"/>
            </a:pPr>
            <a:r>
              <a:rPr lang="en-US" sz="2800" b="1" dirty="0"/>
              <a:t>Any other information</a:t>
            </a:r>
          </a:p>
          <a:p>
            <a:pPr marL="457200" indent="-457200">
              <a:buFont typeface="Arial" panose="020B0604020202020204" pitchFamily="34" charset="0"/>
              <a:buChar char="•"/>
            </a:pPr>
            <a:endParaRPr lang="en-IN" sz="2700" b="1" dirty="0">
              <a:solidFill>
                <a:prstClr val="black"/>
              </a:solidFill>
            </a:endParaRPr>
          </a:p>
          <a:p>
            <a:pPr marL="457200" indent="-457200">
              <a:buClrTx/>
              <a:buFont typeface="Arial" panose="020B0604020202020204" pitchFamily="34" charset="0"/>
              <a:buChar char="•"/>
            </a:pPr>
            <a:endParaRPr lang="en-IN" sz="2700" b="1"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TextBox 4">
            <a:extLst>
              <a:ext uri="{FF2B5EF4-FFF2-40B4-BE49-F238E27FC236}">
                <a16:creationId xmlns:a16="http://schemas.microsoft.com/office/drawing/2014/main" id="{437D10F2-D825-4F14-8721-CF5105D60893}"/>
              </a:ext>
            </a:extLst>
          </p:cNvPr>
          <p:cNvSpPr txBox="1"/>
          <p:nvPr/>
        </p:nvSpPr>
        <p:spPr>
          <a:xfrm>
            <a:off x="16173748" y="648157"/>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6" name="Rectangle 5"/>
          <p:cNvSpPr/>
          <p:nvPr/>
        </p:nvSpPr>
        <p:spPr>
          <a:xfrm>
            <a:off x="12344400" y="7197498"/>
            <a:ext cx="5629701" cy="1200329"/>
          </a:xfrm>
          <a:prstGeom prst="rect">
            <a:avLst/>
          </a:prstGeom>
          <a:solidFill>
            <a:srgbClr val="FFC000"/>
          </a:solidFill>
        </p:spPr>
        <p:txBody>
          <a:bodyPr wrap="square">
            <a:spAutoFit/>
          </a:bodyPr>
          <a:lstStyle/>
          <a:p>
            <a:pPr algn="just"/>
            <a:r>
              <a:rPr lang="en-US" sz="2400" dirty="0"/>
              <a:t>	</a:t>
            </a:r>
          </a:p>
          <a:p>
            <a:pPr algn="just"/>
            <a:r>
              <a:rPr lang="en-US" sz="2400" dirty="0"/>
              <a:t>	The slide helps to see your vision in action with a clear demonstration</a:t>
            </a:r>
            <a:endParaRPr lang="en-US" sz="2400" b="1" dirty="0">
              <a:latin typeface="+mj-lt"/>
            </a:endParaRPr>
          </a:p>
        </p:txBody>
      </p:sp>
      <p:pic>
        <p:nvPicPr>
          <p:cNvPr id="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49200" y="7197498"/>
            <a:ext cx="655576" cy="858078"/>
          </a:xfrm>
          <a:prstGeom prst="rect">
            <a:avLst/>
          </a:prstGeom>
        </p:spPr>
      </p:pic>
    </p:spTree>
    <p:extLst>
      <p:ext uri="{BB962C8B-B14F-4D97-AF65-F5344CB8AC3E}">
        <p14:creationId xmlns:p14="http://schemas.microsoft.com/office/powerpoint/2010/main" val="323203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3CAEC04B-1429-4612-89DB-5CA4F4B031FD}"/>
              </a:ext>
            </a:extLst>
          </p:cNvPr>
          <p:cNvSpPr txBox="1">
            <a:spLocks/>
          </p:cNvSpPr>
          <p:nvPr/>
        </p:nvSpPr>
        <p:spPr>
          <a:xfrm>
            <a:off x="376232" y="330449"/>
            <a:ext cx="15087600" cy="1266400"/>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747"/>
              </a:lnSpc>
              <a:buClrTx/>
              <a:buFontTx/>
              <a:buNone/>
            </a:pPr>
            <a:r>
              <a:rPr lang="en-GB" sz="3000" b="1" dirty="0">
                <a:solidFill>
                  <a:prstClr val="black"/>
                </a:solidFill>
                <a:latin typeface="Raleway"/>
              </a:rPr>
              <a:t>  </a:t>
            </a:r>
            <a:r>
              <a:rPr lang="en-GB" sz="6000" dirty="0">
                <a:solidFill>
                  <a:schemeClr val="accent2"/>
                </a:solidFill>
                <a:latin typeface="Antonio Bold"/>
                <a:ea typeface="+mn-ea"/>
                <a:cs typeface="+mn-cs"/>
              </a:rPr>
              <a:t>MVP Validation</a:t>
            </a:r>
            <a:endParaRPr lang="en-US" sz="6000" dirty="0">
              <a:solidFill>
                <a:schemeClr val="accent2"/>
              </a:solidFill>
              <a:latin typeface="Antonio Bold"/>
              <a:ea typeface="+mn-ea"/>
              <a:cs typeface="+mn-cs"/>
            </a:endParaRPr>
          </a:p>
        </p:txBody>
      </p:sp>
      <p:sp>
        <p:nvSpPr>
          <p:cNvPr id="110" name="Rectangle 109">
            <a:extLst>
              <a:ext uri="{FF2B5EF4-FFF2-40B4-BE49-F238E27FC236}">
                <a16:creationId xmlns:a16="http://schemas.microsoft.com/office/drawing/2014/main" id="{51D08DA0-06DC-8B4E-BD66-A9F65085D413}"/>
              </a:ext>
            </a:extLst>
          </p:cNvPr>
          <p:cNvSpPr/>
          <p:nvPr/>
        </p:nvSpPr>
        <p:spPr>
          <a:xfrm>
            <a:off x="475578" y="1546164"/>
            <a:ext cx="16709136" cy="82941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Barlow" panose="00000800000000000000" pitchFamily="2" charset="0"/>
            </a:endParaRPr>
          </a:p>
        </p:txBody>
      </p:sp>
      <p:cxnSp>
        <p:nvCxnSpPr>
          <p:cNvPr id="133" name="Straight Connector 132">
            <a:extLst>
              <a:ext uri="{FF2B5EF4-FFF2-40B4-BE49-F238E27FC236}">
                <a16:creationId xmlns:a16="http://schemas.microsoft.com/office/drawing/2014/main" id="{97A66D7F-E190-4448-B607-C21D56C9EC0E}"/>
              </a:ext>
            </a:extLst>
          </p:cNvPr>
          <p:cNvCxnSpPr>
            <a:cxnSpLocks/>
          </p:cNvCxnSpPr>
          <p:nvPr/>
        </p:nvCxnSpPr>
        <p:spPr>
          <a:xfrm flipH="1" flipV="1">
            <a:off x="9486473" y="2138069"/>
            <a:ext cx="0" cy="7958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671FBED-F807-C244-997A-A62DD004EDFB}"/>
              </a:ext>
            </a:extLst>
          </p:cNvPr>
          <p:cNvSpPr txBox="1"/>
          <p:nvPr/>
        </p:nvSpPr>
        <p:spPr>
          <a:xfrm>
            <a:off x="652488" y="2577445"/>
            <a:ext cx="3299254" cy="338554"/>
          </a:xfrm>
          <a:prstGeom prst="rect">
            <a:avLst/>
          </a:prstGeom>
          <a:noFill/>
        </p:spPr>
        <p:txBody>
          <a:bodyPr wrap="square" rtlCol="0">
            <a:spAutoFit/>
          </a:bodyPr>
          <a:lstStyle/>
          <a:p>
            <a:r>
              <a:rPr lang="en-GB" sz="1600" b="1" dirty="0">
                <a:latin typeface="Barlow" panose="00000800000000000000" pitchFamily="2" charset="0"/>
              </a:rPr>
              <a:t>Test Details:</a:t>
            </a:r>
          </a:p>
        </p:txBody>
      </p:sp>
      <p:sp>
        <p:nvSpPr>
          <p:cNvPr id="135" name="TextBox 134">
            <a:extLst>
              <a:ext uri="{FF2B5EF4-FFF2-40B4-BE49-F238E27FC236}">
                <a16:creationId xmlns:a16="http://schemas.microsoft.com/office/drawing/2014/main" id="{FEA05CF0-7156-F54C-B0C2-FBC0374002EC}"/>
              </a:ext>
            </a:extLst>
          </p:cNvPr>
          <p:cNvSpPr txBox="1"/>
          <p:nvPr/>
        </p:nvSpPr>
        <p:spPr>
          <a:xfrm>
            <a:off x="730785" y="4945627"/>
            <a:ext cx="3299254" cy="338554"/>
          </a:xfrm>
          <a:prstGeom prst="rect">
            <a:avLst/>
          </a:prstGeom>
          <a:noFill/>
        </p:spPr>
        <p:txBody>
          <a:bodyPr wrap="square" rtlCol="0">
            <a:spAutoFit/>
          </a:bodyPr>
          <a:lstStyle/>
          <a:p>
            <a:r>
              <a:rPr lang="en-GB" sz="1600" b="1" dirty="0">
                <a:latin typeface="Barlow" panose="00000800000000000000" pitchFamily="2" charset="0"/>
              </a:rPr>
              <a:t>Results of Test:</a:t>
            </a:r>
          </a:p>
        </p:txBody>
      </p:sp>
      <p:sp>
        <p:nvSpPr>
          <p:cNvPr id="136" name="TextBox 135">
            <a:extLst>
              <a:ext uri="{FF2B5EF4-FFF2-40B4-BE49-F238E27FC236}">
                <a16:creationId xmlns:a16="http://schemas.microsoft.com/office/drawing/2014/main" id="{28E58E65-6693-2848-B580-E0CC47E8C136}"/>
              </a:ext>
            </a:extLst>
          </p:cNvPr>
          <p:cNvSpPr txBox="1"/>
          <p:nvPr/>
        </p:nvSpPr>
        <p:spPr>
          <a:xfrm>
            <a:off x="9993726" y="2292334"/>
            <a:ext cx="3299254" cy="338554"/>
          </a:xfrm>
          <a:prstGeom prst="rect">
            <a:avLst/>
          </a:prstGeom>
          <a:noFill/>
        </p:spPr>
        <p:txBody>
          <a:bodyPr wrap="square" rtlCol="0">
            <a:spAutoFit/>
          </a:bodyPr>
          <a:lstStyle/>
          <a:p>
            <a:r>
              <a:rPr lang="en-GB" sz="1600" b="1" dirty="0">
                <a:latin typeface="Barlow" panose="00000800000000000000" pitchFamily="2" charset="0"/>
              </a:rPr>
              <a:t>Conclusion:</a:t>
            </a:r>
          </a:p>
        </p:txBody>
      </p:sp>
      <p:sp>
        <p:nvSpPr>
          <p:cNvPr id="137" name="TextBox 136">
            <a:extLst>
              <a:ext uri="{FF2B5EF4-FFF2-40B4-BE49-F238E27FC236}">
                <a16:creationId xmlns:a16="http://schemas.microsoft.com/office/drawing/2014/main" id="{7430E071-9B96-1446-8F6F-64CD7A481BC2}"/>
              </a:ext>
            </a:extLst>
          </p:cNvPr>
          <p:cNvSpPr txBox="1"/>
          <p:nvPr/>
        </p:nvSpPr>
        <p:spPr>
          <a:xfrm>
            <a:off x="9858263" y="5076840"/>
            <a:ext cx="3299254" cy="338554"/>
          </a:xfrm>
          <a:prstGeom prst="rect">
            <a:avLst/>
          </a:prstGeom>
          <a:noFill/>
        </p:spPr>
        <p:txBody>
          <a:bodyPr wrap="square" rtlCol="0">
            <a:spAutoFit/>
          </a:bodyPr>
          <a:lstStyle/>
          <a:p>
            <a:r>
              <a:rPr lang="en-GB" sz="1600" b="1" dirty="0">
                <a:latin typeface="Barlow" panose="00000800000000000000" pitchFamily="2" charset="0"/>
              </a:rPr>
              <a:t>Realizations / Insights:</a:t>
            </a:r>
          </a:p>
        </p:txBody>
      </p:sp>
      <p:sp>
        <p:nvSpPr>
          <p:cNvPr id="138" name="TextBox 137">
            <a:extLst>
              <a:ext uri="{FF2B5EF4-FFF2-40B4-BE49-F238E27FC236}">
                <a16:creationId xmlns:a16="http://schemas.microsoft.com/office/drawing/2014/main" id="{2C2B3B00-73BC-054E-9F8B-8D188EEB2FB0}"/>
              </a:ext>
            </a:extLst>
          </p:cNvPr>
          <p:cNvSpPr txBox="1"/>
          <p:nvPr/>
        </p:nvSpPr>
        <p:spPr>
          <a:xfrm>
            <a:off x="9827372" y="7220234"/>
            <a:ext cx="4658499" cy="338554"/>
          </a:xfrm>
          <a:prstGeom prst="rect">
            <a:avLst/>
          </a:prstGeom>
          <a:noFill/>
        </p:spPr>
        <p:txBody>
          <a:bodyPr wrap="square" rtlCol="0">
            <a:spAutoFit/>
          </a:bodyPr>
          <a:lstStyle/>
          <a:p>
            <a:r>
              <a:rPr lang="en-GB" sz="1600" b="1" dirty="0">
                <a:latin typeface="Barlow" panose="00000800000000000000" pitchFamily="2" charset="0"/>
              </a:rPr>
              <a:t>Next Steps:</a:t>
            </a:r>
          </a:p>
        </p:txBody>
      </p:sp>
      <p:sp>
        <p:nvSpPr>
          <p:cNvPr id="139" name="TextBox 138">
            <a:extLst>
              <a:ext uri="{FF2B5EF4-FFF2-40B4-BE49-F238E27FC236}">
                <a16:creationId xmlns:a16="http://schemas.microsoft.com/office/drawing/2014/main" id="{85F8CBB3-C33D-0B4D-8BEA-8C46D5F70F1E}"/>
              </a:ext>
            </a:extLst>
          </p:cNvPr>
          <p:cNvSpPr txBox="1"/>
          <p:nvPr/>
        </p:nvSpPr>
        <p:spPr>
          <a:xfrm>
            <a:off x="739477" y="3279691"/>
            <a:ext cx="4011034" cy="338554"/>
          </a:xfrm>
          <a:prstGeom prst="rect">
            <a:avLst/>
          </a:prstGeom>
          <a:noFill/>
        </p:spPr>
        <p:txBody>
          <a:bodyPr wrap="none" rtlCol="0">
            <a:spAutoFit/>
          </a:bodyPr>
          <a:lstStyle/>
          <a:p>
            <a:r>
              <a:rPr lang="en-GB" sz="1600" b="1" dirty="0">
                <a:latin typeface="Barlow" panose="00000800000000000000" pitchFamily="2" charset="0"/>
              </a:rPr>
              <a:t>How long will we test this MVP?</a:t>
            </a:r>
          </a:p>
        </p:txBody>
      </p:sp>
      <p:sp>
        <p:nvSpPr>
          <p:cNvPr id="140" name="TextBox 139">
            <a:extLst>
              <a:ext uri="{FF2B5EF4-FFF2-40B4-BE49-F238E27FC236}">
                <a16:creationId xmlns:a16="http://schemas.microsoft.com/office/drawing/2014/main" id="{F64229BF-1A85-6D45-B2B7-855A518F1B89}"/>
              </a:ext>
            </a:extLst>
          </p:cNvPr>
          <p:cNvSpPr txBox="1"/>
          <p:nvPr/>
        </p:nvSpPr>
        <p:spPr>
          <a:xfrm>
            <a:off x="739477" y="4339883"/>
            <a:ext cx="4257897" cy="338554"/>
          </a:xfrm>
          <a:prstGeom prst="rect">
            <a:avLst/>
          </a:prstGeom>
          <a:noFill/>
        </p:spPr>
        <p:txBody>
          <a:bodyPr wrap="none" rtlCol="0">
            <a:spAutoFit/>
          </a:bodyPr>
          <a:lstStyle/>
          <a:p>
            <a:r>
              <a:rPr lang="en-GB" sz="1600" b="1" dirty="0">
                <a:latin typeface="Barlow" panose="00000800000000000000" pitchFamily="2" charset="0"/>
              </a:rPr>
              <a:t>How will we get to that audience?</a:t>
            </a:r>
          </a:p>
        </p:txBody>
      </p:sp>
      <p:sp>
        <p:nvSpPr>
          <p:cNvPr id="141" name="TextBox 140">
            <a:extLst>
              <a:ext uri="{FF2B5EF4-FFF2-40B4-BE49-F238E27FC236}">
                <a16:creationId xmlns:a16="http://schemas.microsoft.com/office/drawing/2014/main" id="{18EC7D1D-EFBB-2E4F-9EFB-AB531420D6FC}"/>
              </a:ext>
            </a:extLst>
          </p:cNvPr>
          <p:cNvSpPr txBox="1"/>
          <p:nvPr/>
        </p:nvSpPr>
        <p:spPr>
          <a:xfrm>
            <a:off x="739477" y="3875141"/>
            <a:ext cx="7343677" cy="338554"/>
          </a:xfrm>
          <a:prstGeom prst="rect">
            <a:avLst/>
          </a:prstGeom>
          <a:noFill/>
        </p:spPr>
        <p:txBody>
          <a:bodyPr wrap="none" rtlCol="0">
            <a:spAutoFit/>
          </a:bodyPr>
          <a:lstStyle/>
          <a:p>
            <a:r>
              <a:rPr lang="en-GB" sz="1600" b="1" dirty="0">
                <a:latin typeface="Barlow" panose="00000800000000000000" pitchFamily="2" charset="0"/>
              </a:rPr>
              <a:t>Who is our target audience for the test? How many of them?</a:t>
            </a:r>
          </a:p>
        </p:txBody>
      </p:sp>
      <p:sp>
        <p:nvSpPr>
          <p:cNvPr id="142" name="Rectangle 141">
            <a:extLst>
              <a:ext uri="{FF2B5EF4-FFF2-40B4-BE49-F238E27FC236}">
                <a16:creationId xmlns:a16="http://schemas.microsoft.com/office/drawing/2014/main" id="{DCB024B3-A3D8-5942-AD22-2BBF7AC46378}"/>
              </a:ext>
            </a:extLst>
          </p:cNvPr>
          <p:cNvSpPr/>
          <p:nvPr/>
        </p:nvSpPr>
        <p:spPr>
          <a:xfrm>
            <a:off x="10165494" y="3077597"/>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3" name="TextBox 142">
            <a:extLst>
              <a:ext uri="{FF2B5EF4-FFF2-40B4-BE49-F238E27FC236}">
                <a16:creationId xmlns:a16="http://schemas.microsoft.com/office/drawing/2014/main" id="{B01EE1C5-A970-0647-A387-B5E639C06D66}"/>
              </a:ext>
            </a:extLst>
          </p:cNvPr>
          <p:cNvSpPr txBox="1"/>
          <p:nvPr/>
        </p:nvSpPr>
        <p:spPr>
          <a:xfrm>
            <a:off x="10412440" y="2673706"/>
            <a:ext cx="1295547" cy="338554"/>
          </a:xfrm>
          <a:prstGeom prst="rect">
            <a:avLst/>
          </a:prstGeom>
          <a:noFill/>
        </p:spPr>
        <p:txBody>
          <a:bodyPr wrap="none" rtlCol="0">
            <a:spAutoFit/>
          </a:bodyPr>
          <a:lstStyle/>
          <a:p>
            <a:r>
              <a:rPr lang="en-GB" sz="1600" dirty="0">
                <a:latin typeface="Barlow" panose="00000800000000000000" pitchFamily="2" charset="0"/>
              </a:rPr>
              <a:t>Persevere</a:t>
            </a:r>
          </a:p>
        </p:txBody>
      </p:sp>
      <p:sp>
        <p:nvSpPr>
          <p:cNvPr id="144" name="TextBox 143">
            <a:extLst>
              <a:ext uri="{FF2B5EF4-FFF2-40B4-BE49-F238E27FC236}">
                <a16:creationId xmlns:a16="http://schemas.microsoft.com/office/drawing/2014/main" id="{2E6F00F6-742E-C24C-92EB-6D9513CB41D0}"/>
              </a:ext>
            </a:extLst>
          </p:cNvPr>
          <p:cNvSpPr txBox="1"/>
          <p:nvPr/>
        </p:nvSpPr>
        <p:spPr>
          <a:xfrm>
            <a:off x="10412440" y="3030521"/>
            <a:ext cx="801823" cy="338554"/>
          </a:xfrm>
          <a:prstGeom prst="rect">
            <a:avLst/>
          </a:prstGeom>
          <a:noFill/>
        </p:spPr>
        <p:txBody>
          <a:bodyPr wrap="none" rtlCol="0">
            <a:spAutoFit/>
          </a:bodyPr>
          <a:lstStyle/>
          <a:p>
            <a:r>
              <a:rPr lang="en-GB" sz="1600" dirty="0">
                <a:latin typeface="Barlow" panose="00000800000000000000" pitchFamily="2" charset="0"/>
              </a:rPr>
              <a:t>Pivot</a:t>
            </a:r>
          </a:p>
        </p:txBody>
      </p:sp>
      <p:sp>
        <p:nvSpPr>
          <p:cNvPr id="145" name="TextBox 144">
            <a:extLst>
              <a:ext uri="{FF2B5EF4-FFF2-40B4-BE49-F238E27FC236}">
                <a16:creationId xmlns:a16="http://schemas.microsoft.com/office/drawing/2014/main" id="{60063187-BB1B-A444-B619-E14E03BA62DF}"/>
              </a:ext>
            </a:extLst>
          </p:cNvPr>
          <p:cNvSpPr txBox="1"/>
          <p:nvPr/>
        </p:nvSpPr>
        <p:spPr>
          <a:xfrm>
            <a:off x="10388995" y="3390844"/>
            <a:ext cx="1912703" cy="338554"/>
          </a:xfrm>
          <a:prstGeom prst="rect">
            <a:avLst/>
          </a:prstGeom>
          <a:noFill/>
        </p:spPr>
        <p:txBody>
          <a:bodyPr wrap="none" rtlCol="0">
            <a:spAutoFit/>
          </a:bodyPr>
          <a:lstStyle/>
          <a:p>
            <a:r>
              <a:rPr lang="en-GB" sz="1600" dirty="0">
                <a:latin typeface="Barlow" panose="00000800000000000000" pitchFamily="2" charset="0"/>
              </a:rPr>
              <a:t>Not conclusive</a:t>
            </a:r>
          </a:p>
        </p:txBody>
      </p:sp>
      <p:sp>
        <p:nvSpPr>
          <p:cNvPr id="146" name="Rectangle 145">
            <a:extLst>
              <a:ext uri="{FF2B5EF4-FFF2-40B4-BE49-F238E27FC236}">
                <a16:creationId xmlns:a16="http://schemas.microsoft.com/office/drawing/2014/main" id="{B6E6BF1D-5E5B-5243-AA5E-F55C0BC6CB58}"/>
              </a:ext>
            </a:extLst>
          </p:cNvPr>
          <p:cNvSpPr/>
          <p:nvPr/>
        </p:nvSpPr>
        <p:spPr>
          <a:xfrm>
            <a:off x="10170879" y="3439245"/>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7" name="Rectangle 146">
            <a:extLst>
              <a:ext uri="{FF2B5EF4-FFF2-40B4-BE49-F238E27FC236}">
                <a16:creationId xmlns:a16="http://schemas.microsoft.com/office/drawing/2014/main" id="{AAE7E61C-15D7-594A-94D7-75068E7F9D29}"/>
              </a:ext>
            </a:extLst>
          </p:cNvPr>
          <p:cNvSpPr/>
          <p:nvPr/>
        </p:nvSpPr>
        <p:spPr>
          <a:xfrm>
            <a:off x="10169611" y="2711009"/>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8" name="TextBox 147">
            <a:extLst>
              <a:ext uri="{FF2B5EF4-FFF2-40B4-BE49-F238E27FC236}">
                <a16:creationId xmlns:a16="http://schemas.microsoft.com/office/drawing/2014/main" id="{9118EE0E-947B-0F47-A725-AA544F75E946}"/>
              </a:ext>
            </a:extLst>
          </p:cNvPr>
          <p:cNvSpPr txBox="1"/>
          <p:nvPr/>
        </p:nvSpPr>
        <p:spPr>
          <a:xfrm>
            <a:off x="708403" y="2160985"/>
            <a:ext cx="3299254" cy="338554"/>
          </a:xfrm>
          <a:prstGeom prst="rect">
            <a:avLst/>
          </a:prstGeom>
          <a:noFill/>
        </p:spPr>
        <p:txBody>
          <a:bodyPr wrap="square" rtlCol="0">
            <a:spAutoFit/>
          </a:bodyPr>
          <a:lstStyle/>
          <a:p>
            <a:r>
              <a:rPr lang="en-GB" sz="1600" b="1" dirty="0">
                <a:latin typeface="Barlow" panose="00000800000000000000" pitchFamily="2" charset="0"/>
              </a:rPr>
              <a:t>What is your MVP</a:t>
            </a:r>
          </a:p>
        </p:txBody>
      </p:sp>
      <p:sp>
        <p:nvSpPr>
          <p:cNvPr id="149" name="TextBox 148">
            <a:extLst>
              <a:ext uri="{FF2B5EF4-FFF2-40B4-BE49-F238E27FC236}">
                <a16:creationId xmlns:a16="http://schemas.microsoft.com/office/drawing/2014/main" id="{65F1A852-0296-784A-8B55-666EC2213AD5}"/>
              </a:ext>
            </a:extLst>
          </p:cNvPr>
          <p:cNvSpPr txBox="1"/>
          <p:nvPr/>
        </p:nvSpPr>
        <p:spPr>
          <a:xfrm>
            <a:off x="708403" y="5423538"/>
            <a:ext cx="5245347" cy="338554"/>
          </a:xfrm>
          <a:prstGeom prst="rect">
            <a:avLst/>
          </a:prstGeom>
          <a:noFill/>
        </p:spPr>
        <p:txBody>
          <a:bodyPr wrap="none" rtlCol="0">
            <a:spAutoFit/>
          </a:bodyPr>
          <a:lstStyle/>
          <a:p>
            <a:r>
              <a:rPr lang="en-GB" sz="1600" b="1" dirty="0">
                <a:latin typeface="Barlow" panose="00000800000000000000" pitchFamily="2" charset="0"/>
              </a:rPr>
              <a:t>Did enough customers buy? Why or why not?</a:t>
            </a:r>
          </a:p>
        </p:txBody>
      </p:sp>
      <p:sp>
        <p:nvSpPr>
          <p:cNvPr id="150" name="TextBox 149">
            <a:extLst>
              <a:ext uri="{FF2B5EF4-FFF2-40B4-BE49-F238E27FC236}">
                <a16:creationId xmlns:a16="http://schemas.microsoft.com/office/drawing/2014/main" id="{E19D8FFA-C619-0B4F-92CF-D27367E4FAE7}"/>
              </a:ext>
            </a:extLst>
          </p:cNvPr>
          <p:cNvSpPr txBox="1"/>
          <p:nvPr/>
        </p:nvSpPr>
        <p:spPr>
          <a:xfrm>
            <a:off x="763522" y="6355786"/>
            <a:ext cx="7096815" cy="338554"/>
          </a:xfrm>
          <a:prstGeom prst="rect">
            <a:avLst/>
          </a:prstGeom>
          <a:noFill/>
        </p:spPr>
        <p:txBody>
          <a:bodyPr wrap="none" rtlCol="0">
            <a:spAutoFit/>
          </a:bodyPr>
          <a:lstStyle/>
          <a:p>
            <a:r>
              <a:rPr lang="en-GB" sz="1600" b="1" dirty="0">
                <a:latin typeface="Barlow" panose="00000800000000000000" pitchFamily="2" charset="0"/>
              </a:rPr>
              <a:t>Did customers pay the price we expected? Why or why not?</a:t>
            </a:r>
          </a:p>
        </p:txBody>
      </p:sp>
      <p:sp>
        <p:nvSpPr>
          <p:cNvPr id="151" name="TextBox 150">
            <a:extLst>
              <a:ext uri="{FF2B5EF4-FFF2-40B4-BE49-F238E27FC236}">
                <a16:creationId xmlns:a16="http://schemas.microsoft.com/office/drawing/2014/main" id="{57EDA9B1-7A7D-DC46-85AD-020525D3F1D1}"/>
              </a:ext>
            </a:extLst>
          </p:cNvPr>
          <p:cNvSpPr txBox="1"/>
          <p:nvPr/>
        </p:nvSpPr>
        <p:spPr>
          <a:xfrm>
            <a:off x="708403" y="7294893"/>
            <a:ext cx="7222042" cy="584775"/>
          </a:xfrm>
          <a:prstGeom prst="rect">
            <a:avLst/>
          </a:prstGeom>
          <a:noFill/>
        </p:spPr>
        <p:txBody>
          <a:bodyPr wrap="square" rtlCol="0">
            <a:spAutoFit/>
          </a:bodyPr>
          <a:lstStyle/>
          <a:p>
            <a:r>
              <a:rPr lang="en-GB" sz="1600" b="1" dirty="0">
                <a:latin typeface="Barlow" panose="00000800000000000000" pitchFamily="2" charset="0"/>
              </a:rPr>
              <a:t>Did customers come back to our product or show interest in doing so? Why or why not?</a:t>
            </a:r>
          </a:p>
        </p:txBody>
      </p:sp>
      <p:sp>
        <p:nvSpPr>
          <p:cNvPr id="152" name="TextBox 151">
            <a:extLst>
              <a:ext uri="{FF2B5EF4-FFF2-40B4-BE49-F238E27FC236}">
                <a16:creationId xmlns:a16="http://schemas.microsoft.com/office/drawing/2014/main" id="{CB6141DC-819C-2A45-B9F6-A119949D60F3}"/>
              </a:ext>
            </a:extLst>
          </p:cNvPr>
          <p:cNvSpPr txBox="1"/>
          <p:nvPr/>
        </p:nvSpPr>
        <p:spPr>
          <a:xfrm>
            <a:off x="652488" y="8865768"/>
            <a:ext cx="6321323" cy="584775"/>
          </a:xfrm>
          <a:prstGeom prst="rect">
            <a:avLst/>
          </a:prstGeom>
          <a:noFill/>
        </p:spPr>
        <p:txBody>
          <a:bodyPr wrap="square" rtlCol="0">
            <a:spAutoFit/>
          </a:bodyPr>
          <a:lstStyle/>
          <a:p>
            <a:r>
              <a:rPr lang="en-GB" sz="1600" b="1" dirty="0">
                <a:latin typeface="Barlow" panose="00000800000000000000" pitchFamily="2" charset="0"/>
              </a:rPr>
              <a:t>Did customers recommend our product to others or evangelize about it? Why or why not? </a:t>
            </a:r>
          </a:p>
        </p:txBody>
      </p:sp>
      <p:cxnSp>
        <p:nvCxnSpPr>
          <p:cNvPr id="153" name="Straight Connector 152"/>
          <p:cNvCxnSpPr/>
          <p:nvPr/>
        </p:nvCxnSpPr>
        <p:spPr>
          <a:xfrm flipV="1">
            <a:off x="714912" y="4762500"/>
            <a:ext cx="16434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1596FE8-134B-42C6-AEA2-AA21D93A48CC}"/>
              </a:ext>
            </a:extLst>
          </p:cNvPr>
          <p:cNvSpPr txBox="1">
            <a:spLocks/>
          </p:cNvSpPr>
          <p:nvPr/>
        </p:nvSpPr>
        <p:spPr>
          <a:xfrm>
            <a:off x="480767" y="151003"/>
            <a:ext cx="6787299" cy="126640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prstClr val="black"/>
                </a:solidFill>
                <a:latin typeface="Raleway"/>
              </a:rPr>
              <a:t>  </a:t>
            </a:r>
            <a:r>
              <a:rPr lang="en-GB" sz="6000" dirty="0">
                <a:solidFill>
                  <a:srgbClr val="C00000"/>
                </a:solidFill>
                <a:latin typeface="Antonio Bold"/>
                <a:ea typeface="+mn-ea"/>
                <a:cs typeface="+mn-cs"/>
              </a:rPr>
              <a:t>Sales Plan</a:t>
            </a:r>
            <a:endParaRPr lang="en-US" sz="6000" dirty="0">
              <a:solidFill>
                <a:srgbClr val="C00000"/>
              </a:solidFill>
              <a:latin typeface="Antonio Bold"/>
              <a:ea typeface="+mn-ea"/>
              <a:cs typeface="+mn-cs"/>
            </a:endParaRPr>
          </a:p>
        </p:txBody>
      </p:sp>
      <p:graphicFrame>
        <p:nvGraphicFramePr>
          <p:cNvPr id="8" name="Diagramm 2">
            <a:extLst>
              <a:ext uri="{FF2B5EF4-FFF2-40B4-BE49-F238E27FC236}">
                <a16:creationId xmlns:a16="http://schemas.microsoft.com/office/drawing/2014/main" id="{09669046-E64D-4AF8-AD3D-185A4A11FFD5}"/>
              </a:ext>
            </a:extLst>
          </p:cNvPr>
          <p:cNvGraphicFramePr/>
          <p:nvPr>
            <p:extLst/>
          </p:nvPr>
        </p:nvGraphicFramePr>
        <p:xfrm>
          <a:off x="202373" y="2924767"/>
          <a:ext cx="5665027" cy="604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880" y="1870451"/>
            <a:ext cx="4031873" cy="507831"/>
          </a:xfrm>
          <a:prstGeom prst="rect">
            <a:avLst/>
          </a:prstGeom>
        </p:spPr>
        <p:txBody>
          <a:bodyPr wrap="none">
            <a:spAutoFit/>
          </a:bodyPr>
          <a:lstStyle/>
          <a:p>
            <a:r>
              <a:rPr lang="en-GB" sz="2700" b="1" dirty="0">
                <a:solidFill>
                  <a:prstClr val="black"/>
                </a:solidFill>
                <a:latin typeface="Raleway"/>
              </a:rPr>
              <a:t>Customer Sales Funnel</a:t>
            </a:r>
            <a:endParaRPr lang="en-US" sz="2700" b="1" dirty="0">
              <a:solidFill>
                <a:prstClr val="black"/>
              </a:solidFill>
              <a:latin typeface="Raleway"/>
            </a:endParaRPr>
          </a:p>
        </p:txBody>
      </p:sp>
      <p:sp>
        <p:nvSpPr>
          <p:cNvPr id="19" name="TextBox 18">
            <a:extLst>
              <a:ext uri="{FF2B5EF4-FFF2-40B4-BE49-F238E27FC236}">
                <a16:creationId xmlns:a16="http://schemas.microsoft.com/office/drawing/2014/main" id="{437D10F2-D825-4F14-8721-CF5105D60893}"/>
              </a:ext>
            </a:extLst>
          </p:cNvPr>
          <p:cNvSpPr txBox="1"/>
          <p:nvPr/>
        </p:nvSpPr>
        <p:spPr>
          <a:xfrm>
            <a:off x="16453578" y="783486"/>
            <a:ext cx="1422954" cy="623248"/>
          </a:xfrm>
          <a:prstGeom prst="rect">
            <a:avLst/>
          </a:prstGeom>
          <a:noFill/>
        </p:spPr>
        <p:txBody>
          <a:bodyPr wrap="square" lIns="68580" tIns="34290" rIns="68580" bIns="3429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Place your logo here</a:t>
            </a:r>
            <a:endParaRPr kumimoji="0" lang="en-ZA" sz="1800" b="1" i="0" u="none" strike="noStrike" kern="0" cap="none" spc="0" normalizeH="0" baseline="0" noProof="0" dirty="0">
              <a:ln>
                <a:noFill/>
              </a:ln>
              <a:solidFill>
                <a:prstClr val="black"/>
              </a:solidFill>
              <a:effectLst/>
              <a:uLnTx/>
              <a:uFillTx/>
            </a:endParaRPr>
          </a:p>
        </p:txBody>
      </p:sp>
      <p:sp>
        <p:nvSpPr>
          <p:cNvPr id="20" name="Rectangle 19">
            <a:extLst>
              <a:ext uri="{FF2B5EF4-FFF2-40B4-BE49-F238E27FC236}">
                <a16:creationId xmlns:a16="http://schemas.microsoft.com/office/drawing/2014/main" id="{5DE34494-019C-4AF1-907B-33245967C575}"/>
              </a:ext>
            </a:extLst>
          </p:cNvPr>
          <p:cNvSpPr/>
          <p:nvPr/>
        </p:nvSpPr>
        <p:spPr>
          <a:xfrm>
            <a:off x="16257812" y="382666"/>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 name="Table 16"/>
          <p:cNvGraphicFramePr>
            <a:graphicFrameLocks noGrp="1"/>
          </p:cNvGraphicFramePr>
          <p:nvPr>
            <p:extLst/>
          </p:nvPr>
        </p:nvGraphicFramePr>
        <p:xfrm>
          <a:off x="5867400" y="2924767"/>
          <a:ext cx="12085632" cy="5884571"/>
        </p:xfrm>
        <a:graphic>
          <a:graphicData uri="http://schemas.openxmlformats.org/drawingml/2006/table">
            <a:tbl>
              <a:tblPr firstRow="1" firstCol="1" bandRow="1">
                <a:tableStyleId>{00A15C55-8517-42AA-B614-E9B94910E393}</a:tableStyleId>
              </a:tblPr>
              <a:tblGrid>
                <a:gridCol w="2288309">
                  <a:extLst>
                    <a:ext uri="{9D8B030D-6E8A-4147-A177-3AD203B41FA5}">
                      <a16:colId xmlns:a16="http://schemas.microsoft.com/office/drawing/2014/main" val="20000"/>
                    </a:ext>
                  </a:extLst>
                </a:gridCol>
                <a:gridCol w="2347275">
                  <a:extLst>
                    <a:ext uri="{9D8B030D-6E8A-4147-A177-3AD203B41FA5}">
                      <a16:colId xmlns:a16="http://schemas.microsoft.com/office/drawing/2014/main" val="20001"/>
                    </a:ext>
                  </a:extLst>
                </a:gridCol>
                <a:gridCol w="2653442">
                  <a:extLst>
                    <a:ext uri="{9D8B030D-6E8A-4147-A177-3AD203B41FA5}">
                      <a16:colId xmlns:a16="http://schemas.microsoft.com/office/drawing/2014/main" val="20002"/>
                    </a:ext>
                  </a:extLst>
                </a:gridCol>
                <a:gridCol w="2449331">
                  <a:extLst>
                    <a:ext uri="{9D8B030D-6E8A-4147-A177-3AD203B41FA5}">
                      <a16:colId xmlns:a16="http://schemas.microsoft.com/office/drawing/2014/main" val="20003"/>
                    </a:ext>
                  </a:extLst>
                </a:gridCol>
                <a:gridCol w="2347275">
                  <a:extLst>
                    <a:ext uri="{9D8B030D-6E8A-4147-A177-3AD203B41FA5}">
                      <a16:colId xmlns:a16="http://schemas.microsoft.com/office/drawing/2014/main" val="20004"/>
                    </a:ext>
                  </a:extLst>
                </a:gridCol>
              </a:tblGrid>
              <a:tr h="542645">
                <a:tc>
                  <a:txBody>
                    <a:bodyPr/>
                    <a:lstStyle/>
                    <a:p>
                      <a:pPr marL="0" marR="0">
                        <a:lnSpc>
                          <a:spcPct val="107000"/>
                        </a:lnSpc>
                        <a:spcBef>
                          <a:spcPts val="0"/>
                        </a:spcBef>
                        <a:spcAft>
                          <a:spcPts val="800"/>
                        </a:spcAft>
                      </a:pPr>
                      <a:r>
                        <a:rPr lang="en-US" sz="1800" dirty="0">
                          <a:effectLst/>
                        </a:rPr>
                        <a:t>1</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2</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3</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4</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5</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0"/>
                  </a:ext>
                </a:extLst>
              </a:tr>
              <a:tr h="1625024">
                <a:tc>
                  <a:txBody>
                    <a:bodyPr/>
                    <a:lstStyle/>
                    <a:p>
                      <a:pPr marL="0" marR="0">
                        <a:lnSpc>
                          <a:spcPct val="107000"/>
                        </a:lnSpc>
                        <a:spcBef>
                          <a:spcPts val="0"/>
                        </a:spcBef>
                        <a:spcAft>
                          <a:spcPts val="800"/>
                        </a:spcAft>
                      </a:pPr>
                      <a:r>
                        <a:rPr lang="en-US" sz="1800" dirty="0">
                          <a:effectLst/>
                        </a:rPr>
                        <a:t>Target Customer Segment (Type)</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Target Customer Segment  (Number)</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Channels to be used to attract the target customer segment</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number of leads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cost to convert these leads to actual customers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1"/>
                  </a:ext>
                </a:extLst>
              </a:tr>
              <a:tr h="530986">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2"/>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3"/>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4"/>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5"/>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6"/>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7"/>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8" name="Rectangle 17"/>
          <p:cNvSpPr/>
          <p:nvPr/>
        </p:nvSpPr>
        <p:spPr>
          <a:xfrm>
            <a:off x="9372600" y="2124366"/>
            <a:ext cx="4596130" cy="507831"/>
          </a:xfrm>
          <a:prstGeom prst="rect">
            <a:avLst/>
          </a:prstGeom>
        </p:spPr>
        <p:txBody>
          <a:bodyPr wrap="none">
            <a:spAutoFit/>
          </a:bodyPr>
          <a:lstStyle/>
          <a:p>
            <a:r>
              <a:rPr lang="en-GB" sz="2700" b="1" dirty="0">
                <a:solidFill>
                  <a:prstClr val="black"/>
                </a:solidFill>
                <a:latin typeface="Raleway"/>
              </a:rPr>
              <a:t>Customer Acquisition Plan</a:t>
            </a:r>
            <a:endParaRPr lang="en-US" sz="2700" b="1" dirty="0">
              <a:solidFill>
                <a:prstClr val="black"/>
              </a:solidFill>
              <a:latin typeface="Raleway"/>
            </a:endParaRPr>
          </a:p>
        </p:txBody>
      </p:sp>
      <p:sp>
        <p:nvSpPr>
          <p:cNvPr id="9" name="Rectangle 8"/>
          <p:cNvSpPr/>
          <p:nvPr/>
        </p:nvSpPr>
        <p:spPr>
          <a:xfrm>
            <a:off x="787842" y="9265275"/>
            <a:ext cx="7365558" cy="784830"/>
          </a:xfrm>
          <a:prstGeom prst="rect">
            <a:avLst/>
          </a:prstGeom>
          <a:solidFill>
            <a:srgbClr val="FFC000"/>
          </a:solidFill>
        </p:spPr>
        <p:txBody>
          <a:bodyPr wrap="square">
            <a:spAutoFit/>
          </a:bodyPr>
          <a:lstStyle/>
          <a:p>
            <a:r>
              <a:rPr lang="en-GB" sz="2700" b="1" dirty="0">
                <a:solidFill>
                  <a:prstClr val="black"/>
                </a:solidFill>
                <a:latin typeface="Calibri" panose="020F0502020204030204" pitchFamily="34" charset="0"/>
                <a:cs typeface="Calibri" panose="020F0502020204030204" pitchFamily="34" charset="0"/>
              </a:rPr>
              <a:t>	</a:t>
            </a:r>
            <a:r>
              <a:rPr lang="en-GB" b="1" dirty="0">
                <a:solidFill>
                  <a:prstClr val="black"/>
                </a:solidFill>
                <a:latin typeface="Calibri" panose="020F0502020204030204" pitchFamily="34" charset="0"/>
                <a:cs typeface="Calibri" panose="020F0502020204030204" pitchFamily="34" charset="0"/>
              </a:rPr>
              <a:t>Ensure that the target market numbers are aligned with market sizing . The sales funnel is for one year </a:t>
            </a:r>
            <a:endParaRPr lang="en-US" b="1" dirty="0">
              <a:solidFill>
                <a:prstClr val="black"/>
              </a:solidFill>
              <a:latin typeface="Calibri" panose="020F0502020204030204" pitchFamily="34" charset="0"/>
              <a:cs typeface="Calibri" panose="020F0502020204030204" pitchFamily="34" charset="0"/>
            </a:endParaRPr>
          </a:p>
        </p:txBody>
      </p:sp>
      <p:pic>
        <p:nvPicPr>
          <p:cNvPr id="1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842" y="9265275"/>
            <a:ext cx="655576" cy="507831"/>
          </a:xfrm>
          <a:prstGeom prst="rect">
            <a:avLst/>
          </a:prstGeom>
        </p:spPr>
      </p:pic>
    </p:spTree>
    <p:extLst>
      <p:ext uri="{BB962C8B-B14F-4D97-AF65-F5344CB8AC3E}">
        <p14:creationId xmlns:p14="http://schemas.microsoft.com/office/powerpoint/2010/main" val="364155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4247" y="1771809"/>
            <a:ext cx="1377754" cy="760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itle 14"/>
          <p:cNvSpPr>
            <a:spLocks noGrp="1"/>
          </p:cNvSpPr>
          <p:nvPr>
            <p:ph type="title"/>
          </p:nvPr>
        </p:nvSpPr>
        <p:spPr>
          <a:xfrm>
            <a:off x="914400" y="478597"/>
            <a:ext cx="15773400" cy="652462"/>
          </a:xfrm>
          <a:noFill/>
        </p:spPr>
        <p:txBody>
          <a:bodyPr>
            <a:normAutofit fontScale="90000"/>
          </a:bodyPr>
          <a:lstStyle/>
          <a:p>
            <a:r>
              <a:rPr lang="en-US" sz="4000" dirty="0"/>
              <a:t>Go-to-Market Strategy</a:t>
            </a:r>
          </a:p>
        </p:txBody>
      </p:sp>
      <p:sp>
        <p:nvSpPr>
          <p:cNvPr id="16" name="TextBox 15"/>
          <p:cNvSpPr txBox="1"/>
          <p:nvPr/>
        </p:nvSpPr>
        <p:spPr>
          <a:xfrm>
            <a:off x="914400" y="1771809"/>
            <a:ext cx="16357600" cy="6740307"/>
          </a:xfrm>
          <a:prstGeom prst="rect">
            <a:avLst/>
          </a:prstGeom>
          <a:noFill/>
        </p:spPr>
        <p:txBody>
          <a:bodyPr wrap="square" rtlCol="0" anchor="t">
            <a:spAutoFit/>
          </a:bodyPr>
          <a:lstStyle/>
          <a:p>
            <a:pPr marL="685800" indent="-685800">
              <a:buFont typeface="Arial" panose="020B0604020202020204" pitchFamily="34" charset="0"/>
              <a:buChar char="•"/>
            </a:pPr>
            <a:r>
              <a:rPr lang="en-US" sz="3600" i="1" dirty="0"/>
              <a:t>Ensure that you have active social media presence on </a:t>
            </a:r>
            <a:r>
              <a:rPr lang="en-US" sz="3600" b="1" i="1" dirty="0"/>
              <a:t>multiple platforms</a:t>
            </a:r>
            <a:r>
              <a:rPr lang="en-US" sz="3600" i="1" dirty="0"/>
              <a:t> – Facebook, LinkedIn, Instagram, Twitter, and others.</a:t>
            </a:r>
            <a:endParaRPr lang="en-US" sz="3600" i="1" dirty="0">
              <a:cs typeface="Calibri"/>
            </a:endParaRPr>
          </a:p>
          <a:p>
            <a:pPr marL="685800" indent="-685800">
              <a:buFont typeface="Arial" panose="020B0604020202020204" pitchFamily="34" charset="0"/>
              <a:buChar char="•"/>
            </a:pPr>
            <a:r>
              <a:rPr lang="en-US" sz="3600" i="1" dirty="0"/>
              <a:t>Show your </a:t>
            </a:r>
            <a:r>
              <a:rPr lang="en-US" sz="3600" b="1" i="1" dirty="0"/>
              <a:t>branding video</a:t>
            </a:r>
            <a:r>
              <a:rPr lang="en-US" sz="3600" i="1" dirty="0"/>
              <a:t>. Ensure that it:</a:t>
            </a:r>
          </a:p>
          <a:p>
            <a:pPr marL="1717040" lvl="1" indent="-685800">
              <a:buFont typeface="Arial" panose="020B0604020202020204" pitchFamily="34" charset="0"/>
              <a:buChar char="•"/>
            </a:pPr>
            <a:r>
              <a:rPr lang="en-US" sz="3600" i="1" dirty="0"/>
              <a:t>Is </a:t>
            </a:r>
            <a:r>
              <a:rPr lang="en-US" sz="3600" b="1" i="1" dirty="0"/>
              <a:t>crisp and engaging</a:t>
            </a:r>
            <a:endParaRPr lang="en-US" sz="3600" b="1" i="1" dirty="0">
              <a:cs typeface="Calibri" panose="020F0502020204030204"/>
            </a:endParaRPr>
          </a:p>
          <a:p>
            <a:pPr marL="1717040" lvl="1" indent="-685800">
              <a:buFont typeface="Arial" panose="020B0604020202020204" pitchFamily="34" charset="0"/>
              <a:buChar char="•"/>
            </a:pPr>
            <a:r>
              <a:rPr lang="en-US" sz="3600" i="1" dirty="0"/>
              <a:t>Clearly explains the brand, the venture, its target customers, and unique value proposition.</a:t>
            </a:r>
            <a:endParaRPr lang="en-US" sz="3600" i="1" dirty="0">
              <a:cs typeface="Calibri" panose="020F0502020204030204"/>
            </a:endParaRPr>
          </a:p>
          <a:p>
            <a:pPr marL="685800" indent="-685800">
              <a:buFont typeface="Arial" panose="020B0604020202020204" pitchFamily="34" charset="0"/>
              <a:buChar char="•"/>
            </a:pPr>
            <a:r>
              <a:rPr lang="en-US" sz="3600" i="1" dirty="0"/>
              <a:t>Show your </a:t>
            </a:r>
            <a:r>
              <a:rPr lang="en-US" sz="3600" b="1" i="1" dirty="0"/>
              <a:t>Positioning Statement</a:t>
            </a:r>
            <a:r>
              <a:rPr lang="en-US" sz="3600" i="1" dirty="0"/>
              <a:t>. Ensure that it </a:t>
            </a:r>
            <a:r>
              <a:rPr lang="en-US" sz="3600" b="1" i="1" dirty="0"/>
              <a:t>clearly states </a:t>
            </a:r>
            <a:r>
              <a:rPr lang="en-US" sz="3600" i="1" dirty="0"/>
              <a:t>what your product is and what value it brings to the customer</a:t>
            </a:r>
          </a:p>
          <a:p>
            <a:pPr marL="685800" indent="-685800">
              <a:buFont typeface="Arial,Sans-Serif" panose="020B0604020202020204" pitchFamily="34" charset="0"/>
              <a:buChar char="•"/>
            </a:pPr>
            <a:r>
              <a:rPr lang="en-US" sz="3600" i="1" dirty="0">
                <a:cs typeface="Calibri" panose="020F0502020204030204"/>
              </a:rPr>
              <a:t>Action plan to reach your sales/customer target for the next one year. </a:t>
            </a:r>
            <a:endParaRPr lang="en-US" sz="3600" dirty="0">
              <a:ea typeface="+mn-lt"/>
              <a:cs typeface="+mn-lt"/>
            </a:endParaRPr>
          </a:p>
          <a:p>
            <a:pPr marL="685800" indent="-685800">
              <a:buFont typeface="Arial,Sans-Serif" panose="020B0604020202020204" pitchFamily="34" charset="0"/>
              <a:buChar char="•"/>
            </a:pPr>
            <a:r>
              <a:rPr lang="en-US" sz="3600" i="1" dirty="0">
                <a:ea typeface="+mn-lt"/>
                <a:cs typeface="+mn-lt"/>
              </a:rPr>
              <a:t>Show your Sales &amp; Distribution model, clearly listing down your channels for both sales and distribution.</a:t>
            </a:r>
            <a:endParaRPr lang="en-US" sz="3600" dirty="0">
              <a:ea typeface="+mn-lt"/>
              <a:cs typeface="+mn-lt"/>
            </a:endParaRPr>
          </a:p>
          <a:p>
            <a:pPr marL="685800" indent="-685800">
              <a:buFont typeface="Arial" panose="020B0604020202020204" pitchFamily="34" charset="0"/>
              <a:buChar char="•"/>
            </a:pPr>
            <a:endParaRPr lang="en-US" sz="3600" i="1" dirty="0">
              <a:cs typeface="Calibri" panose="020F0502020204030204"/>
            </a:endParaRPr>
          </a:p>
        </p:txBody>
      </p:sp>
      <p:sp>
        <p:nvSpPr>
          <p:cNvPr id="6" name="TextBox 5"/>
          <p:cNvSpPr txBox="1"/>
          <p:nvPr/>
        </p:nvSpPr>
        <p:spPr>
          <a:xfrm>
            <a:off x="1120116" y="8298705"/>
            <a:ext cx="15463008" cy="1077218"/>
          </a:xfrm>
          <a:prstGeom prst="rect">
            <a:avLst/>
          </a:prstGeom>
          <a:noFill/>
        </p:spPr>
        <p:txBody>
          <a:bodyPr wrap="square" rtlCol="0">
            <a:spAutoFit/>
          </a:bodyPr>
          <a:lstStyle/>
          <a:p>
            <a:r>
              <a:rPr lang="en-US" sz="3200" b="1" dirty="0">
                <a:solidFill>
                  <a:srgbClr val="C00000"/>
                </a:solidFill>
              </a:rPr>
              <a:t>Note: </a:t>
            </a:r>
            <a:r>
              <a:rPr lang="en-US" sz="3200" dirty="0"/>
              <a:t>You may use any other template of your choice to pitch for your venture as long as you cover all information being sought here.</a:t>
            </a:r>
            <a:endParaRPr lang="en-IN" sz="3600" dirty="0"/>
          </a:p>
        </p:txBody>
      </p:sp>
      <p:sp>
        <p:nvSpPr>
          <p:cNvPr id="7" name="Rectangle 6">
            <a:extLst>
              <a:ext uri="{FF2B5EF4-FFF2-40B4-BE49-F238E27FC236}">
                <a16:creationId xmlns:a16="http://schemas.microsoft.com/office/drawing/2014/main" id="{5DE34494-019C-4AF1-907B-33245967C575}"/>
              </a:ext>
            </a:extLst>
          </p:cNvPr>
          <p:cNvSpPr/>
          <p:nvPr/>
        </p:nvSpPr>
        <p:spPr>
          <a:xfrm>
            <a:off x="16002000" y="419100"/>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37D10F2-D825-4F14-8721-CF5105D60893}"/>
              </a:ext>
            </a:extLst>
          </p:cNvPr>
          <p:cNvSpPr txBox="1"/>
          <p:nvPr/>
        </p:nvSpPr>
        <p:spPr>
          <a:xfrm>
            <a:off x="16478654" y="606868"/>
            <a:ext cx="1370665" cy="623248"/>
          </a:xfrm>
          <a:prstGeom prst="rect">
            <a:avLst/>
          </a:prstGeom>
          <a:noFill/>
        </p:spPr>
        <p:txBody>
          <a:bodyPr wrap="square" lIns="68580" tIns="34290" rIns="68580" bIns="34290" rtlCol="0" anchor="t">
            <a:spAutoFit/>
          </a:bodyPr>
          <a:lstStyle/>
          <a:p>
            <a:pPr algn="ctr">
              <a:defRPr/>
            </a:pPr>
            <a:r>
              <a:rPr lang="en-US" b="1" kern="0" dirty="0">
                <a:solidFill>
                  <a:prstClr val="black"/>
                </a:solidFill>
              </a:rPr>
              <a:t>Place your logo here</a:t>
            </a:r>
            <a:endParaRPr lang="en-ZA" b="1" kern="0" dirty="0">
              <a:solidFill>
                <a:prstClr val="black"/>
              </a:solidFill>
            </a:endParaRPr>
          </a:p>
        </p:txBody>
      </p:sp>
    </p:spTree>
    <p:extLst>
      <p:ext uri="{BB962C8B-B14F-4D97-AF65-F5344CB8AC3E}">
        <p14:creationId xmlns:p14="http://schemas.microsoft.com/office/powerpoint/2010/main" val="119153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D3BFB5-F3EC-4B74-9DA7-84AA6BA58C5E}"/>
              </a:ext>
            </a:extLst>
          </p:cNvPr>
          <p:cNvSpPr txBox="1">
            <a:spLocks/>
          </p:cNvSpPr>
          <p:nvPr/>
        </p:nvSpPr>
        <p:spPr>
          <a:xfrm>
            <a:off x="-4953000" y="257385"/>
            <a:ext cx="15773400" cy="652462"/>
          </a:xfrm>
          <a:prstGeom prst="rect">
            <a:avLst/>
          </a:prstGeom>
        </p:spPr>
        <p:txBody>
          <a:bodyPr vert="horz" lIns="182880" tIns="91440" rIns="182880" bIns="91440" rtlCol="0" anchor="t">
            <a:noAutofit/>
          </a:bodyPr>
          <a:lstStyle>
            <a:lvl1pPr algn="ctr" defTabSz="914400" rtl="0" eaLnBrk="1" latinLnBrk="0" hangingPunct="1">
              <a:spcBef>
                <a:spcPct val="0"/>
              </a:spcBef>
              <a:buNone/>
              <a:defRPr sz="3000" b="1" kern="1200">
                <a:solidFill>
                  <a:srgbClr val="9E0D20"/>
                </a:solidFill>
                <a:latin typeface="Raleway" panose="020B0503030101060003" pitchFamily="34" charset="0"/>
                <a:ea typeface="+mj-ea"/>
                <a:cs typeface="+mj-cs"/>
              </a:defRPr>
            </a:lvl1pPr>
          </a:lstStyle>
          <a:p>
            <a:r>
              <a:rPr lang="en-US" sz="6000" dirty="0">
                <a:solidFill>
                  <a:srgbClr val="C00000"/>
                </a:solidFill>
                <a:latin typeface="Antonio Bold"/>
              </a:rPr>
              <a:t>FINANCIAL PLAN</a:t>
            </a:r>
          </a:p>
        </p:txBody>
      </p:sp>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21" name="TextBox 20"/>
          <p:cNvSpPr txBox="1"/>
          <p:nvPr/>
        </p:nvSpPr>
        <p:spPr>
          <a:xfrm>
            <a:off x="1066800" y="1636383"/>
            <a:ext cx="5675839" cy="507831"/>
          </a:xfrm>
          <a:prstGeom prst="rect">
            <a:avLst/>
          </a:prstGeom>
          <a:noFill/>
        </p:spPr>
        <p:txBody>
          <a:bodyPr wrap="square" rtlCol="0">
            <a:spAutoFit/>
          </a:bodyPr>
          <a:lstStyle/>
          <a:p>
            <a:pPr defTabSz="685800"/>
            <a:r>
              <a:rPr lang="en-US" sz="2700" b="1" dirty="0">
                <a:solidFill>
                  <a:prstClr val="black">
                    <a:lumMod val="85000"/>
                    <a:lumOff val="15000"/>
                  </a:prstClr>
                </a:solidFill>
                <a:latin typeface="Montserrat"/>
              </a:rPr>
              <a:t>Start-up Costs </a:t>
            </a:r>
          </a:p>
        </p:txBody>
      </p:sp>
      <p:sp>
        <p:nvSpPr>
          <p:cNvPr id="5" name="Rectangle 4"/>
          <p:cNvSpPr/>
          <p:nvPr/>
        </p:nvSpPr>
        <p:spPr>
          <a:xfrm>
            <a:off x="11353800" y="7886700"/>
            <a:ext cx="6266920" cy="1754326"/>
          </a:xfrm>
          <a:prstGeom prst="rect">
            <a:avLst/>
          </a:prstGeom>
          <a:ln>
            <a:solidFill>
              <a:schemeClr val="tx1"/>
            </a:solidFill>
          </a:ln>
        </p:spPr>
        <p:txBody>
          <a:bodyPr wrap="square">
            <a:spAutoFit/>
          </a:bodyPr>
          <a:lstStyle/>
          <a:p>
            <a:r>
              <a:rPr lang="en-US" dirty="0"/>
              <a:t>Explanation: </a:t>
            </a:r>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2575F0D0-8D98-41A5-AD63-48297B8DA116}"/>
              </a:ext>
            </a:extLst>
          </p:cNvPr>
          <p:cNvPicPr>
            <a:picLocks noChangeAspect="1"/>
          </p:cNvPicPr>
          <p:nvPr/>
        </p:nvPicPr>
        <p:blipFill>
          <a:blip r:embed="rId3"/>
          <a:stretch>
            <a:fillRect/>
          </a:stretch>
        </p:blipFill>
        <p:spPr>
          <a:xfrm>
            <a:off x="2286000" y="2455838"/>
            <a:ext cx="7543800" cy="7110247"/>
          </a:xfrm>
          <a:prstGeom prst="rect">
            <a:avLst/>
          </a:prstGeom>
        </p:spPr>
      </p:pic>
    </p:spTree>
    <p:extLst>
      <p:ext uri="{BB962C8B-B14F-4D97-AF65-F5344CB8AC3E}">
        <p14:creationId xmlns:p14="http://schemas.microsoft.com/office/powerpoint/2010/main" val="14253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12" name="TextBox 11"/>
          <p:cNvSpPr txBox="1"/>
          <p:nvPr/>
        </p:nvSpPr>
        <p:spPr>
          <a:xfrm>
            <a:off x="609600" y="48589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Forecast P&amp;L </a:t>
            </a:r>
          </a:p>
        </p:txBody>
      </p:sp>
      <p:sp>
        <p:nvSpPr>
          <p:cNvPr id="14" name="Rectangle 13"/>
          <p:cNvSpPr/>
          <p:nvPr/>
        </p:nvSpPr>
        <p:spPr>
          <a:xfrm>
            <a:off x="652966" y="8497702"/>
            <a:ext cx="15544800" cy="2031325"/>
          </a:xfrm>
          <a:prstGeom prst="rect">
            <a:avLst/>
          </a:prstGeom>
          <a:ln>
            <a:solidFill>
              <a:schemeClr val="tx1"/>
            </a:solidFill>
          </a:ln>
        </p:spPr>
        <p:txBody>
          <a:bodyPr wrap="square">
            <a:spAutoFit/>
          </a:bodyPr>
          <a:lstStyle/>
          <a:p>
            <a:r>
              <a:rPr lang="en-US" dirty="0"/>
              <a:t>Explanation: </a:t>
            </a:r>
          </a:p>
          <a:p>
            <a:endParaRPr lang="en-US" dirty="0"/>
          </a:p>
          <a:p>
            <a:endParaRPr lang="en-US" dirty="0"/>
          </a:p>
          <a:p>
            <a:endParaRPr lang="en-US" dirty="0"/>
          </a:p>
          <a:p>
            <a:r>
              <a:rPr lang="en-US" dirty="0"/>
              <a:t>Insert the link of your Financial template</a:t>
            </a:r>
          </a:p>
          <a:p>
            <a:endParaRPr lang="en-US" dirty="0"/>
          </a:p>
          <a:p>
            <a:endParaRPr lang="en-US" dirty="0"/>
          </a:p>
        </p:txBody>
      </p:sp>
      <p:pic>
        <p:nvPicPr>
          <p:cNvPr id="2" name="Picture 1">
            <a:extLst>
              <a:ext uri="{FF2B5EF4-FFF2-40B4-BE49-F238E27FC236}">
                <a16:creationId xmlns:a16="http://schemas.microsoft.com/office/drawing/2014/main" id="{1EA9C95C-02AA-4F65-BE83-9C1D98484A99}"/>
              </a:ext>
            </a:extLst>
          </p:cNvPr>
          <p:cNvPicPr>
            <a:picLocks noChangeAspect="1"/>
          </p:cNvPicPr>
          <p:nvPr/>
        </p:nvPicPr>
        <p:blipFill>
          <a:blip r:embed="rId3"/>
          <a:stretch>
            <a:fillRect/>
          </a:stretch>
        </p:blipFill>
        <p:spPr>
          <a:xfrm>
            <a:off x="152400" y="1638300"/>
            <a:ext cx="15675429" cy="6096000"/>
          </a:xfrm>
          <a:prstGeom prst="rect">
            <a:avLst/>
          </a:prstGeom>
        </p:spPr>
      </p:pic>
    </p:spTree>
    <p:extLst>
      <p:ext uri="{BB962C8B-B14F-4D97-AF65-F5344CB8AC3E}">
        <p14:creationId xmlns:p14="http://schemas.microsoft.com/office/powerpoint/2010/main" val="15947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5925499" y="41910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061632" y="803820"/>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7" name="TextBox 6"/>
          <p:cNvSpPr txBox="1"/>
          <p:nvPr/>
        </p:nvSpPr>
        <p:spPr>
          <a:xfrm>
            <a:off x="381000" y="419100"/>
            <a:ext cx="7924800" cy="923330"/>
          </a:xfrm>
          <a:prstGeom prst="rect">
            <a:avLst/>
          </a:prstGeom>
          <a:noFill/>
        </p:spPr>
        <p:txBody>
          <a:bodyPr wrap="square" rtlCol="0">
            <a:spAutoFit/>
          </a:bodyPr>
          <a:lstStyle/>
          <a:p>
            <a:pPr defTabSz="685800"/>
            <a:r>
              <a:rPr lang="en-US" sz="5400" b="1" dirty="0">
                <a:solidFill>
                  <a:prstClr val="black">
                    <a:lumMod val="85000"/>
                    <a:lumOff val="15000"/>
                  </a:prstClr>
                </a:solidFill>
              </a:rPr>
              <a:t>Financial Projections</a:t>
            </a:r>
          </a:p>
        </p:txBody>
      </p:sp>
      <p:pic>
        <p:nvPicPr>
          <p:cNvPr id="5" name="Picture 4"/>
          <p:cNvPicPr>
            <a:picLocks noChangeAspect="1"/>
          </p:cNvPicPr>
          <p:nvPr/>
        </p:nvPicPr>
        <p:blipFill>
          <a:blip r:embed="rId3"/>
          <a:stretch>
            <a:fillRect/>
          </a:stretch>
        </p:blipFill>
        <p:spPr>
          <a:xfrm>
            <a:off x="381000" y="1707785"/>
            <a:ext cx="8305800" cy="7398115"/>
          </a:xfrm>
          <a:prstGeom prst="rect">
            <a:avLst/>
          </a:prstGeom>
        </p:spPr>
      </p:pic>
      <p:pic>
        <p:nvPicPr>
          <p:cNvPr id="9" name="Picture 8"/>
          <p:cNvPicPr>
            <a:picLocks noChangeAspect="1"/>
          </p:cNvPicPr>
          <p:nvPr/>
        </p:nvPicPr>
        <p:blipFill>
          <a:blip r:embed="rId4"/>
          <a:stretch>
            <a:fillRect/>
          </a:stretch>
        </p:blipFill>
        <p:spPr>
          <a:xfrm>
            <a:off x="9359159" y="1744264"/>
            <a:ext cx="5906951" cy="2094872"/>
          </a:xfrm>
          <a:prstGeom prst="rect">
            <a:avLst/>
          </a:prstGeom>
        </p:spPr>
      </p:pic>
      <p:pic>
        <p:nvPicPr>
          <p:cNvPr id="11" name="Picture 10"/>
          <p:cNvPicPr>
            <a:picLocks noChangeAspect="1"/>
          </p:cNvPicPr>
          <p:nvPr/>
        </p:nvPicPr>
        <p:blipFill>
          <a:blip r:embed="rId5"/>
          <a:stretch>
            <a:fillRect/>
          </a:stretch>
        </p:blipFill>
        <p:spPr>
          <a:xfrm>
            <a:off x="9389963" y="4686300"/>
            <a:ext cx="6360078" cy="3004378"/>
          </a:xfrm>
          <a:prstGeom prst="rect">
            <a:avLst/>
          </a:prstGeom>
        </p:spPr>
      </p:pic>
    </p:spTree>
    <p:extLst>
      <p:ext uri="{BB962C8B-B14F-4D97-AF65-F5344CB8AC3E}">
        <p14:creationId xmlns:p14="http://schemas.microsoft.com/office/powerpoint/2010/main" val="28007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61" y="47826"/>
            <a:ext cx="15304106" cy="729948"/>
          </a:xfrm>
        </p:spPr>
        <p:txBody>
          <a:bodyPr/>
          <a:lstStyle/>
          <a:p>
            <a:r>
              <a:rPr lang="en-US" sz="6000" dirty="0">
                <a:solidFill>
                  <a:schemeClr val="tx1"/>
                </a:solidFill>
                <a:latin typeface="Antonio Bold"/>
              </a:rPr>
              <a:t>Unit</a:t>
            </a:r>
            <a:r>
              <a:rPr lang="en-US" sz="6000" dirty="0">
                <a:latin typeface="Antonio Bold"/>
              </a:rPr>
              <a:t> </a:t>
            </a:r>
            <a:r>
              <a:rPr lang="en-US" sz="6000" dirty="0">
                <a:solidFill>
                  <a:schemeClr val="tx1"/>
                </a:solidFill>
                <a:latin typeface="Antonio Bold"/>
              </a:rPr>
              <a:t>Economics</a:t>
            </a:r>
          </a:p>
        </p:txBody>
      </p:sp>
      <p:sp>
        <p:nvSpPr>
          <p:cNvPr id="8" name="Rectangle 7"/>
          <p:cNvSpPr/>
          <p:nvPr/>
        </p:nvSpPr>
        <p:spPr>
          <a:xfrm>
            <a:off x="845802" y="1010950"/>
            <a:ext cx="763192" cy="84888"/>
          </a:xfrm>
          <a:prstGeom prst="rect">
            <a:avLst/>
          </a:prstGeom>
          <a:solidFill>
            <a:srgbClr val="FABE00"/>
          </a:solidFill>
          <a:ln w="12700" cap="flat" cmpd="sng" algn="ctr">
            <a:noFill/>
            <a:prstDash val="solid"/>
            <a:miter lim="800000"/>
          </a:ln>
          <a:effectLst/>
        </p:spPr>
        <p:txBody>
          <a:bodyPr rtlCol="0" anchor="ctr"/>
          <a:lstStyle/>
          <a:p>
            <a:pPr algn="ctr" defTabSz="1371600">
              <a:defRPr/>
            </a:pPr>
            <a:endParaRPr lang="en-US" sz="2700" kern="0" dirty="0">
              <a:solidFill>
                <a:prstClr val="white"/>
              </a:solidFill>
              <a:latin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901538770"/>
              </p:ext>
            </p:extLst>
          </p:nvPr>
        </p:nvGraphicFramePr>
        <p:xfrm>
          <a:off x="1219343" y="1344557"/>
          <a:ext cx="5356282" cy="3026470"/>
        </p:xfrm>
        <a:graphic>
          <a:graphicData uri="http://schemas.openxmlformats.org/drawingml/2006/table">
            <a:tbl>
              <a:tblPr/>
              <a:tblGrid>
                <a:gridCol w="3373762">
                  <a:extLst>
                    <a:ext uri="{9D8B030D-6E8A-4147-A177-3AD203B41FA5}">
                      <a16:colId xmlns:a16="http://schemas.microsoft.com/office/drawing/2014/main" val="20000"/>
                    </a:ext>
                  </a:extLst>
                </a:gridCol>
                <a:gridCol w="1982520">
                  <a:extLst>
                    <a:ext uri="{9D8B030D-6E8A-4147-A177-3AD203B41FA5}">
                      <a16:colId xmlns:a16="http://schemas.microsoft.com/office/drawing/2014/main" val="20001"/>
                    </a:ext>
                  </a:extLst>
                </a:gridCol>
              </a:tblGrid>
              <a:tr h="1097280">
                <a:tc>
                  <a:txBody>
                    <a:bodyPr/>
                    <a:lstStyle/>
                    <a:p>
                      <a:pPr algn="l" fontAlgn="b"/>
                      <a:r>
                        <a:rPr lang="en-IN" sz="2400" b="1" i="0" u="none" strike="noStrike" dirty="0">
                          <a:effectLst/>
                          <a:latin typeface="Arial" panose="020B0604020202020204" pitchFamily="34" charset="0"/>
                          <a:cs typeface="Arial" panose="020B0604020202020204" pitchFamily="34" charset="0"/>
                        </a:rPr>
                        <a:t>P &amp; L/ unit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r>
                        <a:rPr lang="en-IN" sz="2400" b="1" i="0" u="none" strike="noStrike" dirty="0">
                          <a:solidFill>
                            <a:srgbClr val="000000"/>
                          </a:solidFill>
                          <a:effectLst/>
                          <a:latin typeface="Arial" panose="020B0604020202020204" pitchFamily="34" charset="0"/>
                          <a:cs typeface="Arial" panose="020B0604020202020204" pitchFamily="34" charset="0"/>
                        </a:rPr>
                        <a:t>Year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19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COGS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 Margin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Operating Costs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Operating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02881697"/>
              </p:ext>
            </p:extLst>
          </p:nvPr>
        </p:nvGraphicFramePr>
        <p:xfrm>
          <a:off x="7162386" y="1344554"/>
          <a:ext cx="5164528" cy="1644836"/>
        </p:xfrm>
        <a:graphic>
          <a:graphicData uri="http://schemas.openxmlformats.org/drawingml/2006/table">
            <a:tbl>
              <a:tblPr/>
              <a:tblGrid>
                <a:gridCol w="3130904">
                  <a:extLst>
                    <a:ext uri="{9D8B030D-6E8A-4147-A177-3AD203B41FA5}">
                      <a16:colId xmlns:a16="http://schemas.microsoft.com/office/drawing/2014/main" val="20000"/>
                    </a:ext>
                  </a:extLst>
                </a:gridCol>
                <a:gridCol w="2033624">
                  <a:extLst>
                    <a:ext uri="{9D8B030D-6E8A-4147-A177-3AD203B41FA5}">
                      <a16:colId xmlns:a16="http://schemas.microsoft.com/office/drawing/2014/main" val="20001"/>
                    </a:ext>
                  </a:extLst>
                </a:gridCol>
              </a:tblGrid>
              <a:tr h="504172">
                <a:tc>
                  <a:txBody>
                    <a:bodyPr/>
                    <a:lstStyle/>
                    <a:p>
                      <a:pPr algn="l" fontAlgn="b"/>
                      <a:r>
                        <a:rPr lang="en-IN" sz="2400" b="1" i="0" u="none" strike="noStrike" dirty="0">
                          <a:effectLst/>
                          <a:latin typeface="Arial" panose="020B0604020202020204" pitchFamily="34" charset="0"/>
                          <a:cs typeface="Arial" panose="020B0604020202020204" pitchFamily="34" charset="0"/>
                        </a:rPr>
                        <a:t>Unit Economics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1" i="0" u="none" strike="noStrike" dirty="0">
                          <a:effectLst/>
                          <a:latin typeface="Arial" panose="020B0604020202020204" pitchFamily="34" charset="0"/>
                          <a:cs typeface="Arial" panose="020B0604020202020204" pitchFamily="34" charset="0"/>
                        </a:rPr>
                        <a:t>Year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904">
                <a:tc>
                  <a:txBody>
                    <a:bodyPr/>
                    <a:lstStyle/>
                    <a:p>
                      <a:pPr algn="l" fontAlgn="b"/>
                      <a:r>
                        <a:rPr lang="en-IN" sz="2000" b="0" i="0" u="none" strike="noStrike" dirty="0">
                          <a:effectLst/>
                          <a:latin typeface="Arial" panose="020B0604020202020204" pitchFamily="34" charset="0"/>
                          <a:cs typeface="Arial" panose="020B0604020202020204" pitchFamily="34" charset="0"/>
                        </a:rPr>
                        <a:t>CAC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96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CLV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b"/>
                      <a:r>
                        <a:rPr lang="en-IN" sz="2000" b="0" i="0" u="none" strike="noStrike">
                          <a:solidFill>
                            <a:srgbClr val="000000"/>
                          </a:solidFill>
                          <a:effectLst/>
                          <a:latin typeface="Arial" panose="020B0604020202020204" pitchFamily="34" charset="0"/>
                          <a:cs typeface="Arial" panose="020B0604020202020204" pitchFamily="34" charset="0"/>
                        </a:rPr>
                        <a:t> ARPU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p:cNvSpPr/>
          <p:nvPr/>
        </p:nvSpPr>
        <p:spPr>
          <a:xfrm>
            <a:off x="1052742" y="4630048"/>
            <a:ext cx="15743868" cy="400110"/>
          </a:xfrm>
          <a:prstGeom prst="rect">
            <a:avLst/>
          </a:prstGeom>
        </p:spPr>
        <p:txBody>
          <a:bodyPr wrap="square">
            <a:spAutoFit/>
          </a:bodyPr>
          <a:lstStyle/>
          <a:p>
            <a:r>
              <a:rPr lang="en-US" sz="2000" dirty="0">
                <a:solidFill>
                  <a:srgbClr val="242424"/>
                </a:solidFill>
                <a:latin typeface="Open Sans"/>
                <a:cs typeface="Arial" panose="020B0604020202020204" pitchFamily="34" charset="0"/>
              </a:rPr>
              <a:t>The above is the Unit Economics for year 1 (year ……). Refer to P&amp;L statement for year 1 in </a:t>
            </a:r>
            <a:r>
              <a:rPr lang="en-US" sz="2000">
                <a:solidFill>
                  <a:srgbClr val="242424"/>
                </a:solidFill>
                <a:latin typeface="Open Sans"/>
                <a:cs typeface="Arial" panose="020B0604020202020204" pitchFamily="34" charset="0"/>
              </a:rPr>
              <a:t>slide 16.</a:t>
            </a:r>
            <a:endParaRPr lang="en-IN" sz="2000" dirty="0">
              <a:latin typeface="Open Sans"/>
              <a:cs typeface="Arial" panose="020B0604020202020204" pitchFamily="34" charset="0"/>
            </a:endParaRPr>
          </a:p>
        </p:txBody>
      </p:sp>
      <p:graphicFrame>
        <p:nvGraphicFramePr>
          <p:cNvPr id="10" name="Table 9"/>
          <p:cNvGraphicFramePr>
            <a:graphicFrameLocks noGrp="1"/>
          </p:cNvGraphicFramePr>
          <p:nvPr>
            <p:extLst/>
          </p:nvPr>
        </p:nvGraphicFramePr>
        <p:xfrm>
          <a:off x="1313313" y="5301894"/>
          <a:ext cx="12194666" cy="4206240"/>
        </p:xfrm>
        <a:graphic>
          <a:graphicData uri="http://schemas.openxmlformats.org/drawingml/2006/table">
            <a:tbl>
              <a:tblPr/>
              <a:tblGrid>
                <a:gridCol w="1651636">
                  <a:extLst>
                    <a:ext uri="{9D8B030D-6E8A-4147-A177-3AD203B41FA5}">
                      <a16:colId xmlns:a16="http://schemas.microsoft.com/office/drawing/2014/main" val="20000"/>
                    </a:ext>
                  </a:extLst>
                </a:gridCol>
                <a:gridCol w="10543030">
                  <a:extLst>
                    <a:ext uri="{9D8B030D-6E8A-4147-A177-3AD203B41FA5}">
                      <a16:colId xmlns:a16="http://schemas.microsoft.com/office/drawing/2014/main" val="20001"/>
                    </a:ext>
                  </a:extLst>
                </a:gridCol>
              </a:tblGrid>
              <a:tr h="457200">
                <a:tc>
                  <a:txBody>
                    <a:bodyPr/>
                    <a:lstStyle/>
                    <a:p>
                      <a:pPr algn="l" fontAlgn="auto"/>
                      <a:r>
                        <a:rPr lang="en-IN" sz="1200" b="1" i="0" dirty="0">
                          <a:solidFill>
                            <a:srgbClr val="000000"/>
                          </a:solidFill>
                          <a:effectLst/>
                          <a:latin typeface="Calibri" panose="020F0502020204030204" pitchFamily="34" charset="0"/>
                        </a:rPr>
                        <a:t>​Terms</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Explanation  (For the actual calculations, refer to the Financial Plan Excel sheet link)​</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l" fontAlgn="base"/>
                      <a:r>
                        <a:rPr lang="en-IN" sz="1200" b="1" i="0">
                          <a:solidFill>
                            <a:srgbClr val="000000"/>
                          </a:solidFill>
                          <a:effectLst/>
                          <a:latin typeface="Calibri" panose="020F0502020204030204" pitchFamily="34" charset="0"/>
                        </a:rPr>
                        <a:t>CAC</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a:solidFill>
                            <a:srgbClr val="000000"/>
                          </a:solidFill>
                          <a:effectLst/>
                          <a:latin typeface="Calibri" panose="020F0502020204030204" pitchFamily="34" charset="0"/>
                        </a:rPr>
                        <a:t>(Cost of Sales + Cost of Marketing ) / Number of new customers acquired (in currency terms)​</a:t>
                      </a:r>
                      <a:endParaRPr lang="en-US"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l" fontAlgn="base"/>
                      <a:r>
                        <a:rPr lang="en-IN" sz="1200" b="1" i="0" dirty="0">
                          <a:solidFill>
                            <a:srgbClr val="000000"/>
                          </a:solidFill>
                          <a:effectLst/>
                          <a:latin typeface="Calibri" panose="020F0502020204030204" pitchFamily="34" charset="0"/>
                          <a:hlinkClick r:id="rId2"/>
                        </a:rPr>
                        <a:t>CLV</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Average purchase value x Average purchase frequency x Average</a:t>
                      </a:r>
                      <a:r>
                        <a:rPr lang="en-US" sz="1800" b="0" i="0" baseline="0" dirty="0">
                          <a:solidFill>
                            <a:srgbClr val="000000"/>
                          </a:solidFill>
                          <a:effectLst/>
                          <a:latin typeface="Calibri" panose="020F0502020204030204" pitchFamily="34" charset="0"/>
                        </a:rPr>
                        <a:t> Customer Lifespan x Gross Margin</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l" fontAlgn="base"/>
                      <a:r>
                        <a:rPr lang="en-IN" sz="1200" b="1" i="0">
                          <a:solidFill>
                            <a:srgbClr val="000000"/>
                          </a:solidFill>
                          <a:effectLst/>
                          <a:latin typeface="Calibri" panose="020F0502020204030204" pitchFamily="34" charset="0"/>
                        </a:rPr>
                        <a:t>ARPU</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in specific period/Total number of customers during the same period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l" fontAlgn="base"/>
                      <a:r>
                        <a:rPr lang="en-IN" sz="1200" b="1" i="0">
                          <a:solidFill>
                            <a:srgbClr val="000000"/>
                          </a:solidFill>
                          <a:effectLst/>
                          <a:latin typeface="Calibri" panose="020F0502020204030204" pitchFamily="34" charset="0"/>
                        </a:rPr>
                        <a:t>GROSS PROFIT</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 Total COGS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algn="l" fontAlgn="base"/>
                      <a:r>
                        <a:rPr lang="en-IN" sz="1200" b="1" i="0" dirty="0">
                          <a:solidFill>
                            <a:srgbClr val="000000"/>
                          </a:solidFill>
                          <a:effectLst/>
                          <a:latin typeface="Calibri" panose="020F0502020204030204" pitchFamily="34" charset="0"/>
                          <a:hlinkClick r:id="rId3"/>
                        </a:rPr>
                        <a:t>OPERATING</a:t>
                      </a:r>
                      <a:r>
                        <a:rPr lang="en-IN" sz="1200" b="1" i="0" baseline="0" dirty="0">
                          <a:solidFill>
                            <a:srgbClr val="000000"/>
                          </a:solidFill>
                          <a:effectLst/>
                          <a:latin typeface="Calibri" panose="020F0502020204030204" pitchFamily="34" charset="0"/>
                          <a:hlinkClick r:id="rId3"/>
                        </a:rPr>
                        <a:t> COSTS</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Cost of goods sold (COGS) + operating expenses (OPEX)</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520">
                <a:tc>
                  <a:txBody>
                    <a:bodyPr/>
                    <a:lstStyle/>
                    <a:p>
                      <a:pPr algn="l" fontAlgn="base"/>
                      <a:r>
                        <a:rPr lang="en-IN" sz="1200" b="1" i="0" dirty="0">
                          <a:solidFill>
                            <a:srgbClr val="000000"/>
                          </a:solidFill>
                          <a:effectLst/>
                          <a:latin typeface="Calibri" panose="020F0502020204030204" pitchFamily="34" charset="0"/>
                          <a:hlinkClick r:id="rId4"/>
                        </a:rPr>
                        <a:t>OPERATING</a:t>
                      </a:r>
                      <a:r>
                        <a:rPr lang="en-IN" sz="1200" b="1" i="0" baseline="0" dirty="0">
                          <a:solidFill>
                            <a:srgbClr val="000000"/>
                          </a:solidFill>
                          <a:effectLst/>
                          <a:latin typeface="Calibri" panose="020F0502020204030204" pitchFamily="34" charset="0"/>
                          <a:hlinkClick r:id="rId4"/>
                        </a:rPr>
                        <a:t> PROFIT</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Revenue from Core Operations – Cost of Goods Sold – Operating Expenses – Depreciation – Amortization Expenses</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1520">
                <a:tc>
                  <a:txBody>
                    <a:bodyPr/>
                    <a:lstStyle/>
                    <a:p>
                      <a:pPr algn="l" fontAlgn="base"/>
                      <a:r>
                        <a:rPr lang="en-IN"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CHURN RATE</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(Customers at the beginning of the period – customers at the end of the period) / customers at the beginning of the period</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Rectangle 1"/>
          <p:cNvSpPr>
            <a:spLocks noChangeArrowheads="1"/>
          </p:cNvSpPr>
          <p:nvPr/>
        </p:nvSpPr>
        <p:spPr bwMode="auto">
          <a:xfrm>
            <a:off x="1227400" y="6608369"/>
            <a:ext cx="24780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828800"/>
            <a:r>
              <a:rPr lang="en-US" altLang="en-US" sz="2200">
                <a:solidFill>
                  <a:srgbClr val="000000"/>
                </a:solidFill>
                <a:latin typeface="Times New Roman" panose="02020603050405020304" pitchFamily="18" charset="0"/>
                <a:cs typeface="Times New Roman" panose="02020603050405020304" pitchFamily="18" charset="0"/>
              </a:rPr>
              <a:t> </a:t>
            </a:r>
            <a:endParaRPr lang="en-US" altLang="en-US" sz="2200"/>
          </a:p>
          <a:p>
            <a:pPr defTabSz="1828800"/>
            <a:endParaRPr lang="en-US" altLang="en-US" sz="2200"/>
          </a:p>
        </p:txBody>
      </p:sp>
      <p:graphicFrame>
        <p:nvGraphicFramePr>
          <p:cNvPr id="12" name="Table 11"/>
          <p:cNvGraphicFramePr>
            <a:graphicFrameLocks noGrp="1"/>
          </p:cNvGraphicFramePr>
          <p:nvPr>
            <p:extLst>
              <p:ext uri="{D42A27DB-BD31-4B8C-83A1-F6EECF244321}">
                <p14:modId xmlns:p14="http://schemas.microsoft.com/office/powerpoint/2010/main" val="1007933438"/>
              </p:ext>
            </p:extLst>
          </p:nvPr>
        </p:nvGraphicFramePr>
        <p:xfrm>
          <a:off x="13578445" y="4811494"/>
          <a:ext cx="4463970" cy="5080000"/>
        </p:xfrm>
        <a:graphic>
          <a:graphicData uri="http://schemas.openxmlformats.org/drawingml/2006/table">
            <a:tbl>
              <a:tblPr firstRow="1" bandRow="1">
                <a:tableStyleId>{5C22544A-7EE6-4342-B048-85BDC9FD1C3A}</a:tableStyleId>
              </a:tblPr>
              <a:tblGrid>
                <a:gridCol w="4463970">
                  <a:extLst>
                    <a:ext uri="{9D8B030D-6E8A-4147-A177-3AD203B41FA5}">
                      <a16:colId xmlns:a16="http://schemas.microsoft.com/office/drawing/2014/main" val="20000"/>
                    </a:ext>
                  </a:extLst>
                </a:gridCol>
              </a:tblGrid>
              <a:tr h="741680">
                <a:tc>
                  <a:txBody>
                    <a:bodyPr/>
                    <a:lstStyle/>
                    <a:p>
                      <a:pPr algn="just"/>
                      <a:r>
                        <a:rPr lang="en-IN" sz="1600" dirty="0">
                          <a:solidFill>
                            <a:schemeClr val="tx1"/>
                          </a:solidFill>
                          <a:latin typeface="Arial" panose="020B0604020202020204" pitchFamily="34" charset="0"/>
                          <a:cs typeface="Arial" panose="020B0604020202020204" pitchFamily="34" charset="0"/>
                        </a:rPr>
                        <a:t>Assumptions (Year……..)</a:t>
                      </a:r>
                    </a:p>
                  </a:txBody>
                  <a:tcPr marL="182880" marR="182880" marT="91440" marB="91440">
                    <a:noFill/>
                  </a:tcPr>
                </a:tc>
                <a:extLst>
                  <a:ext uri="{0D108BD9-81ED-4DB2-BD59-A6C34878D82A}">
                    <a16:rowId xmlns:a16="http://schemas.microsoft.com/office/drawing/2014/main" val="10000"/>
                  </a:ext>
                </a:extLst>
              </a:tr>
              <a:tr h="741680">
                <a:tc>
                  <a:txBody>
                    <a:bodyPr/>
                    <a:lstStyle/>
                    <a:p>
                      <a:endParaRPr lang="en-IN" sz="1600" dirty="0">
                        <a:latin typeface="Arial" panose="020B0604020202020204" pitchFamily="34" charset="0"/>
                        <a:cs typeface="Arial" panose="020B0604020202020204" pitchFamily="34" charset="0"/>
                      </a:endParaRPr>
                    </a:p>
                  </a:txBody>
                  <a:tcPr marL="182880" marR="182880" marT="91440" marB="91440">
                    <a:noFill/>
                  </a:tcPr>
                </a:tc>
                <a:extLst>
                  <a:ext uri="{0D108BD9-81ED-4DB2-BD59-A6C34878D82A}">
                    <a16:rowId xmlns:a16="http://schemas.microsoft.com/office/drawing/2014/main" val="10001"/>
                  </a:ext>
                </a:extLst>
              </a:tr>
              <a:tr h="3596640">
                <a:tc>
                  <a:txBody>
                    <a:bodyPr/>
                    <a:lstStyle/>
                    <a:p>
                      <a:endParaRPr lang="en-IN" sz="1600" baseline="0" dirty="0">
                        <a:latin typeface="Arial"/>
                        <a:cs typeface="Arial"/>
                      </a:endParaRPr>
                    </a:p>
                  </a:txBody>
                  <a:tcPr marL="182880" marR="182880" marT="91440" marB="91440">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209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204200" y="-13647"/>
            <a:ext cx="12338484" cy="1019574"/>
          </a:xfrm>
          <a:prstGeom prst="rect">
            <a:avLst/>
          </a:prstGeom>
        </p:spPr>
        <p:txBody>
          <a:bodyPr wrap="square" lIns="0" tIns="0" rIns="0" bIns="0" rtlCol="0" anchor="t">
            <a:spAutoFit/>
          </a:bodyPr>
          <a:lstStyle/>
          <a:p>
            <a:pPr>
              <a:lnSpc>
                <a:spcPts val="8747"/>
              </a:lnSpc>
            </a:pPr>
            <a:r>
              <a:rPr lang="en-US" sz="5400" b="1" dirty="0">
                <a:cs typeface="Times New Roman" panose="02020603050405020304" pitchFamily="18" charset="0"/>
              </a:rPr>
              <a:t>Team Composition</a:t>
            </a:r>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1216402"/>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Rectangle 44">
            <a:extLst>
              <a:ext uri="{FF2B5EF4-FFF2-40B4-BE49-F238E27FC236}">
                <a16:creationId xmlns:a16="http://schemas.microsoft.com/office/drawing/2014/main" id="{FE41B64D-B44D-44C6-BDBC-3EBF35934BD5}"/>
              </a:ext>
            </a:extLst>
          </p:cNvPr>
          <p:cNvSpPr/>
          <p:nvPr/>
        </p:nvSpPr>
        <p:spPr>
          <a:xfrm>
            <a:off x="811195" y="2963972"/>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56942A5F-346B-4A9B-8B0F-4CA8E26F5936}"/>
              </a:ext>
            </a:extLst>
          </p:cNvPr>
          <p:cNvSpPr/>
          <p:nvPr/>
        </p:nvSpPr>
        <p:spPr>
          <a:xfrm>
            <a:off x="4469322" y="2977960"/>
            <a:ext cx="1475128" cy="147758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TextBox 46">
            <a:extLst>
              <a:ext uri="{FF2B5EF4-FFF2-40B4-BE49-F238E27FC236}">
                <a16:creationId xmlns:a16="http://schemas.microsoft.com/office/drawing/2014/main" id="{F961E885-688B-47C4-BE5D-90587DA49207}"/>
              </a:ext>
            </a:extLst>
          </p:cNvPr>
          <p:cNvSpPr txBox="1"/>
          <p:nvPr/>
        </p:nvSpPr>
        <p:spPr>
          <a:xfrm>
            <a:off x="4603488" y="3240807"/>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48" name="Rectangle 47">
            <a:extLst>
              <a:ext uri="{FF2B5EF4-FFF2-40B4-BE49-F238E27FC236}">
                <a16:creationId xmlns:a16="http://schemas.microsoft.com/office/drawing/2014/main" id="{0EA7884A-0608-4E8F-AEEB-438C18DE1534}"/>
              </a:ext>
            </a:extLst>
          </p:cNvPr>
          <p:cNvSpPr/>
          <p:nvPr/>
        </p:nvSpPr>
        <p:spPr>
          <a:xfrm>
            <a:off x="7467069" y="2901151"/>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id="{A874D554-969C-4697-B06E-D7709DC86278}"/>
              </a:ext>
            </a:extLst>
          </p:cNvPr>
          <p:cNvSpPr txBox="1"/>
          <p:nvPr/>
        </p:nvSpPr>
        <p:spPr>
          <a:xfrm>
            <a:off x="7630905" y="324534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50" name="TextBox 49">
            <a:extLst>
              <a:ext uri="{FF2B5EF4-FFF2-40B4-BE49-F238E27FC236}">
                <a16:creationId xmlns:a16="http://schemas.microsoft.com/office/drawing/2014/main" id="{2A0B3626-D74C-4000-9FF5-75B635C12759}"/>
              </a:ext>
            </a:extLst>
          </p:cNvPr>
          <p:cNvSpPr txBox="1"/>
          <p:nvPr/>
        </p:nvSpPr>
        <p:spPr>
          <a:xfrm>
            <a:off x="970345" y="312617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7" name="Rectangle 6"/>
          <p:cNvSpPr/>
          <p:nvPr/>
        </p:nvSpPr>
        <p:spPr>
          <a:xfrm>
            <a:off x="758428" y="2098215"/>
            <a:ext cx="1763944" cy="369332"/>
          </a:xfrm>
          <a:prstGeom prst="rect">
            <a:avLst/>
          </a:prstGeom>
        </p:spPr>
        <p:txBody>
          <a:bodyPr wrap="none">
            <a:spAutoFit/>
          </a:bodyPr>
          <a:lstStyle/>
          <a:p>
            <a:r>
              <a:rPr lang="en-US" dirty="0"/>
              <a:t>Team member 1 </a:t>
            </a:r>
          </a:p>
        </p:txBody>
      </p:sp>
      <p:sp>
        <p:nvSpPr>
          <p:cNvPr id="24" name="Rectangle 23"/>
          <p:cNvSpPr/>
          <p:nvPr/>
        </p:nvSpPr>
        <p:spPr>
          <a:xfrm>
            <a:off x="4422856" y="2098215"/>
            <a:ext cx="2052535" cy="369332"/>
          </a:xfrm>
          <a:prstGeom prst="rect">
            <a:avLst/>
          </a:prstGeom>
        </p:spPr>
        <p:txBody>
          <a:bodyPr wrap="square">
            <a:spAutoFit/>
          </a:bodyPr>
          <a:lstStyle/>
          <a:p>
            <a:r>
              <a:rPr lang="en-US" dirty="0"/>
              <a:t>Team  member 2 </a:t>
            </a:r>
          </a:p>
        </p:txBody>
      </p:sp>
      <p:sp>
        <p:nvSpPr>
          <p:cNvPr id="25" name="Rectangle 24"/>
          <p:cNvSpPr/>
          <p:nvPr/>
        </p:nvSpPr>
        <p:spPr>
          <a:xfrm>
            <a:off x="7059549" y="2058047"/>
            <a:ext cx="2389251" cy="369332"/>
          </a:xfrm>
          <a:prstGeom prst="rect">
            <a:avLst/>
          </a:prstGeom>
        </p:spPr>
        <p:txBody>
          <a:bodyPr wrap="square">
            <a:spAutoFit/>
          </a:bodyPr>
          <a:lstStyle/>
          <a:p>
            <a:pPr algn="ctr"/>
            <a:r>
              <a:rPr lang="en-US" dirty="0"/>
              <a:t>Team member 3 </a:t>
            </a:r>
          </a:p>
        </p:txBody>
      </p:sp>
      <p:sp>
        <p:nvSpPr>
          <p:cNvPr id="8" name="Rectangle 7"/>
          <p:cNvSpPr/>
          <p:nvPr/>
        </p:nvSpPr>
        <p:spPr>
          <a:xfrm>
            <a:off x="811195" y="5121768"/>
            <a:ext cx="1552284" cy="646331"/>
          </a:xfrm>
          <a:prstGeom prst="rect">
            <a:avLst/>
          </a:prstGeom>
          <a:ln>
            <a:solidFill>
              <a:schemeClr val="tx1"/>
            </a:solidFill>
          </a:ln>
        </p:spPr>
        <p:txBody>
          <a:bodyPr wrap="none">
            <a:spAutoFit/>
          </a:bodyPr>
          <a:lstStyle/>
          <a:p>
            <a:pPr algn="ctr"/>
            <a:r>
              <a:rPr lang="en-US" dirty="0"/>
              <a:t>Role/Position: </a:t>
            </a:r>
          </a:p>
          <a:p>
            <a:pPr algn="ctr"/>
            <a:r>
              <a:rPr lang="en-US" dirty="0"/>
              <a:t>CEO</a:t>
            </a:r>
          </a:p>
        </p:txBody>
      </p:sp>
      <p:sp>
        <p:nvSpPr>
          <p:cNvPr id="29" name="Rectangle 28"/>
          <p:cNvSpPr/>
          <p:nvPr/>
        </p:nvSpPr>
        <p:spPr>
          <a:xfrm>
            <a:off x="4469189" y="5160608"/>
            <a:ext cx="1552284" cy="646331"/>
          </a:xfrm>
          <a:prstGeom prst="rect">
            <a:avLst/>
          </a:prstGeom>
          <a:ln>
            <a:solidFill>
              <a:schemeClr val="tx1"/>
            </a:solidFill>
          </a:ln>
        </p:spPr>
        <p:txBody>
          <a:bodyPr wrap="none">
            <a:spAutoFit/>
          </a:bodyPr>
          <a:lstStyle/>
          <a:p>
            <a:r>
              <a:rPr lang="en-US" dirty="0"/>
              <a:t>Role/Position: </a:t>
            </a:r>
          </a:p>
          <a:p>
            <a:pPr algn="ctr"/>
            <a:r>
              <a:rPr lang="en-US" dirty="0"/>
              <a:t>COO/CTO</a:t>
            </a:r>
          </a:p>
        </p:txBody>
      </p:sp>
      <p:sp>
        <p:nvSpPr>
          <p:cNvPr id="30" name="Rectangle 29"/>
          <p:cNvSpPr/>
          <p:nvPr/>
        </p:nvSpPr>
        <p:spPr>
          <a:xfrm>
            <a:off x="7672547" y="5149464"/>
            <a:ext cx="1552284" cy="646331"/>
          </a:xfrm>
          <a:prstGeom prst="rect">
            <a:avLst/>
          </a:prstGeom>
          <a:ln>
            <a:solidFill>
              <a:schemeClr val="tx1"/>
            </a:solidFill>
          </a:ln>
        </p:spPr>
        <p:txBody>
          <a:bodyPr wrap="none">
            <a:spAutoFit/>
          </a:bodyPr>
          <a:lstStyle/>
          <a:p>
            <a:pPr algn="ctr"/>
            <a:r>
              <a:rPr lang="en-US" dirty="0"/>
              <a:t>Role/Position: </a:t>
            </a:r>
          </a:p>
          <a:p>
            <a:pPr algn="ctr"/>
            <a:r>
              <a:rPr lang="en-US" dirty="0"/>
              <a:t>CFO/CMO</a:t>
            </a:r>
          </a:p>
        </p:txBody>
      </p:sp>
      <p:sp>
        <p:nvSpPr>
          <p:cNvPr id="31" name="Rectangle 30"/>
          <p:cNvSpPr/>
          <p:nvPr/>
        </p:nvSpPr>
        <p:spPr>
          <a:xfrm>
            <a:off x="204200" y="6515100"/>
            <a:ext cx="2884997" cy="2862322"/>
          </a:xfrm>
          <a:prstGeom prst="rect">
            <a:avLst/>
          </a:prstGeom>
          <a:ln>
            <a:solidFill>
              <a:schemeClr val="tx1"/>
            </a:solidFill>
          </a:ln>
        </p:spPr>
        <p:txBody>
          <a:bodyPr wrap="square">
            <a:spAutoFit/>
          </a:bodyPr>
          <a:lstStyle/>
          <a:p>
            <a:r>
              <a:rPr lang="en-US" dirty="0"/>
              <a:t>Key Strengths and abilities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2" name="Rectangle 31"/>
          <p:cNvSpPr/>
          <p:nvPr/>
        </p:nvSpPr>
        <p:spPr>
          <a:xfrm>
            <a:off x="3784372" y="6515100"/>
            <a:ext cx="2845028" cy="2862322"/>
          </a:xfrm>
          <a:prstGeom prst="rect">
            <a:avLst/>
          </a:prstGeom>
          <a:ln>
            <a:solidFill>
              <a:schemeClr val="tx1"/>
            </a:solidFill>
          </a:ln>
        </p:spPr>
        <p:txBody>
          <a:bodyPr wrap="square">
            <a:spAutoFit/>
          </a:bodyPr>
          <a:lstStyle/>
          <a:p>
            <a:r>
              <a:rPr lang="en-US" dirty="0"/>
              <a:t>Key Strengths and abilities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3" name="Rectangle 32"/>
          <p:cNvSpPr/>
          <p:nvPr/>
        </p:nvSpPr>
        <p:spPr>
          <a:xfrm>
            <a:off x="7286865" y="6535299"/>
            <a:ext cx="2628546" cy="2862322"/>
          </a:xfrm>
          <a:prstGeom prst="rect">
            <a:avLst/>
          </a:prstGeom>
          <a:ln>
            <a:solidFill>
              <a:schemeClr val="tx1"/>
            </a:solidFill>
          </a:ln>
        </p:spPr>
        <p:txBody>
          <a:bodyPr wrap="square">
            <a:spAutoFit/>
          </a:bodyPr>
          <a:lstStyle/>
          <a:p>
            <a:r>
              <a:rPr lang="en-US" dirty="0"/>
              <a:t>Key Strengths and abilities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5" name="Rectangle 14"/>
          <p:cNvSpPr/>
          <p:nvPr/>
        </p:nvSpPr>
        <p:spPr>
          <a:xfrm>
            <a:off x="10696364" y="3592685"/>
            <a:ext cx="6853158" cy="2804870"/>
          </a:xfrm>
          <a:prstGeom prst="rect">
            <a:avLst/>
          </a:prstGeom>
          <a:ln>
            <a:solidFill>
              <a:schemeClr val="tx1"/>
            </a:solidFill>
          </a:ln>
        </p:spPr>
        <p:txBody>
          <a:bodyPr wrap="none">
            <a:spAutoFit/>
          </a:bodyPr>
          <a:lstStyle/>
          <a:p>
            <a:pPr>
              <a:lnSpc>
                <a:spcPct val="90000"/>
              </a:lnSpc>
              <a:spcBef>
                <a:spcPts val="750"/>
              </a:spcBef>
              <a:buClr>
                <a:srgbClr val="000000"/>
              </a:buClr>
              <a:buFont typeface="Arial"/>
              <a:buNone/>
            </a:pPr>
            <a:r>
              <a:rPr lang="en-GB" b="1" kern="0" dirty="0">
                <a:solidFill>
                  <a:srgbClr val="000000"/>
                </a:solidFill>
                <a:latin typeface="Arial"/>
                <a:ea typeface="+mn-lt"/>
                <a:cs typeface="Arial"/>
                <a:sym typeface="Arial"/>
              </a:rPr>
              <a:t>What makes us a good team to solve the problem we chose?</a:t>
            </a: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kern="0" dirty="0">
              <a:solidFill>
                <a:srgbClr val="000000"/>
              </a:solidFill>
              <a:latin typeface="Arial"/>
              <a:ea typeface="+mn-lt"/>
              <a:cs typeface="Arial"/>
              <a:sym typeface="Arial"/>
            </a:endParaRPr>
          </a:p>
        </p:txBody>
      </p:sp>
      <p:sp>
        <p:nvSpPr>
          <p:cNvPr id="40" name="Rectangle 39"/>
          <p:cNvSpPr/>
          <p:nvPr/>
        </p:nvSpPr>
        <p:spPr>
          <a:xfrm>
            <a:off x="11658600" y="7200900"/>
            <a:ext cx="6324599"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a:solidFill>
                  <a:srgbClr val="000000"/>
                </a:solidFill>
                <a:latin typeface="Avenir"/>
              </a:rPr>
              <a:t>	The goal is to demonstrate teams commitment. Mention who’s on your team, why them and their extremely relevant credentials</a:t>
            </a:r>
            <a:endParaRPr lang="en-US" sz="2400" dirty="0"/>
          </a:p>
        </p:txBody>
      </p:sp>
      <p:pic>
        <p:nvPicPr>
          <p:cNvPr id="42"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22303" y="7362695"/>
            <a:ext cx="651510" cy="637001"/>
          </a:xfrm>
          <a:prstGeom prst="rect">
            <a:avLst/>
          </a:prstGeom>
        </p:spPr>
      </p:pic>
    </p:spTree>
    <p:extLst>
      <p:ext uri="{BB962C8B-B14F-4D97-AF65-F5344CB8AC3E}">
        <p14:creationId xmlns:p14="http://schemas.microsoft.com/office/powerpoint/2010/main" val="305788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5BE9276-DC2F-F843-82A1-22E8A3A5B667}"/>
              </a:ext>
            </a:extLst>
          </p:cNvPr>
          <p:cNvGrpSpPr/>
          <p:nvPr/>
        </p:nvGrpSpPr>
        <p:grpSpPr>
          <a:xfrm>
            <a:off x="704241" y="7442478"/>
            <a:ext cx="1371600" cy="1371600"/>
            <a:chOff x="6821181" y="4608210"/>
            <a:chExt cx="914400" cy="914400"/>
          </a:xfrm>
        </p:grpSpPr>
        <p:sp>
          <p:nvSpPr>
            <p:cNvPr id="41" name="Oval 40"/>
            <p:cNvSpPr/>
            <p:nvPr/>
          </p:nvSpPr>
          <p:spPr>
            <a:xfrm>
              <a:off x="6821181" y="4608210"/>
              <a:ext cx="914400" cy="914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endParaRPr>
            </a:p>
          </p:txBody>
        </p:sp>
        <p:sp>
          <p:nvSpPr>
            <p:cNvPr id="42" name="Shape 2932">
              <a:extLst>
                <a:ext uri="{FF2B5EF4-FFF2-40B4-BE49-F238E27FC236}">
                  <a16:creationId xmlns:a16="http://schemas.microsoft.com/office/drawing/2014/main" id="{F24913FF-4021-F444-AC80-1D5E7C5340A2}"/>
                </a:ext>
              </a:extLst>
            </p:cNvPr>
            <p:cNvSpPr/>
            <p:nvPr/>
          </p:nvSpPr>
          <p:spPr>
            <a:xfrm>
              <a:off x="7038859" y="4857302"/>
              <a:ext cx="479042" cy="391945"/>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1"/>
            </a:solidFill>
            <a:ln w="12700">
              <a:miter lim="400000"/>
            </a:ln>
          </p:spPr>
          <p:txBody>
            <a:bodyPr lIns="57136" tIns="57136" rIns="57136" bIns="57136" anchor="ctr"/>
            <a:lstStyle/>
            <a:p>
              <a:pPr defTabSz="68559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498"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3" name="TextBox 42"/>
          <p:cNvSpPr txBox="1"/>
          <p:nvPr/>
        </p:nvSpPr>
        <p:spPr>
          <a:xfrm>
            <a:off x="67466" y="62230"/>
            <a:ext cx="9198340" cy="923330"/>
          </a:xfrm>
          <a:prstGeom prst="rect">
            <a:avLst/>
          </a:prstGeom>
          <a:noFill/>
        </p:spPr>
        <p:txBody>
          <a:bodyPr wrap="square" rtlCol="0">
            <a:spAutoFit/>
          </a:bodyPr>
          <a:lstStyle/>
          <a:p>
            <a:pPr defTabSz="1371600"/>
            <a:r>
              <a:rPr lang="en-US" sz="5400" b="1" dirty="0"/>
              <a:t>Who we are</a:t>
            </a:r>
            <a:endParaRPr lang="en-US" sz="5400" b="1" dirty="0">
              <a:solidFill>
                <a:prstClr val="black">
                  <a:lumMod val="85000"/>
                  <a:lumOff val="15000"/>
                </a:prstClr>
              </a:solidFill>
              <a:latin typeface="Montserrat"/>
            </a:endParaRPr>
          </a:p>
        </p:txBody>
      </p:sp>
      <p:sp>
        <p:nvSpPr>
          <p:cNvPr id="3" name="Rectangle 2"/>
          <p:cNvSpPr/>
          <p:nvPr/>
        </p:nvSpPr>
        <p:spPr>
          <a:xfrm>
            <a:off x="93387" y="1158819"/>
            <a:ext cx="6204584" cy="461665"/>
          </a:xfrm>
          <a:prstGeom prst="rect">
            <a:avLst/>
          </a:prstGeom>
        </p:spPr>
        <p:txBody>
          <a:bodyPr wrap="none">
            <a:spAutoFit/>
          </a:bodyPr>
          <a:lstStyle/>
          <a:p>
            <a:r>
              <a:rPr lang="en-US" sz="2400" dirty="0">
                <a:solidFill>
                  <a:srgbClr val="000000"/>
                </a:solidFill>
                <a:latin typeface="Avenir"/>
              </a:rPr>
              <a:t>Name of your Venture:………………………..</a:t>
            </a:r>
            <a:endParaRPr lang="en-US" sz="2400" dirty="0"/>
          </a:p>
        </p:txBody>
      </p:sp>
      <p:sp>
        <p:nvSpPr>
          <p:cNvPr id="4" name="Rectangle 3"/>
          <p:cNvSpPr/>
          <p:nvPr/>
        </p:nvSpPr>
        <p:spPr>
          <a:xfrm>
            <a:off x="13751088" y="4105123"/>
            <a:ext cx="4064163"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a:solidFill>
                  <a:srgbClr val="000000"/>
                </a:solidFill>
                <a:latin typeface="Avenir"/>
              </a:rPr>
              <a:t>	Your goal when answering this slide should be to create enough interest about your venture.</a:t>
            </a:r>
            <a:endParaRPr lang="en-US" sz="2400" dirty="0"/>
          </a:p>
        </p:txBody>
      </p:sp>
      <p:sp>
        <p:nvSpPr>
          <p:cNvPr id="44" name="Rectangle 43">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TextBox 44">
            <a:extLst>
              <a:ext uri="{FF2B5EF4-FFF2-40B4-BE49-F238E27FC236}">
                <a16:creationId xmlns:a16="http://schemas.microsoft.com/office/drawing/2014/main" id="{437D10F2-D825-4F14-8721-CF5105D60893}"/>
              </a:ext>
            </a:extLst>
          </p:cNvPr>
          <p:cNvSpPr txBox="1"/>
          <p:nvPr/>
        </p:nvSpPr>
        <p:spPr>
          <a:xfrm>
            <a:off x="16256163" y="1009801"/>
            <a:ext cx="1422954" cy="900246"/>
          </a:xfrm>
          <a:prstGeom prst="rect">
            <a:avLst/>
          </a:prstGeom>
          <a:noFill/>
        </p:spPr>
        <p:txBody>
          <a:bodyPr wrap="square" lIns="68580" tIns="34290" rIns="68580" bIns="34290" rtlCol="0" anchor="t">
            <a:spAutoFit/>
          </a:bodyPr>
          <a:lstStyle/>
          <a:p>
            <a:pPr algn="ctr"/>
            <a:r>
              <a:rPr lang="en-US" b="1" dirty="0"/>
              <a:t>Place your venture logo here</a:t>
            </a:r>
            <a:endParaRPr lang="en-ZA" b="1" dirty="0"/>
          </a:p>
        </p:txBody>
      </p:sp>
      <p:sp>
        <p:nvSpPr>
          <p:cNvPr id="5" name="Rectangle 4"/>
          <p:cNvSpPr/>
          <p:nvPr/>
        </p:nvSpPr>
        <p:spPr>
          <a:xfrm>
            <a:off x="2770113" y="4717503"/>
            <a:ext cx="4839786" cy="369332"/>
          </a:xfrm>
          <a:prstGeom prst="rect">
            <a:avLst/>
          </a:prstGeom>
        </p:spPr>
        <p:txBody>
          <a:bodyPr wrap="none">
            <a:spAutoFit/>
          </a:bodyPr>
          <a:lstStyle/>
          <a:p>
            <a:r>
              <a:rPr lang="en-US" dirty="0">
                <a:solidFill>
                  <a:srgbClr val="000000"/>
                </a:solidFill>
                <a:latin typeface="Avenir"/>
              </a:rPr>
              <a:t>Provide a brief on what does your venture do.</a:t>
            </a:r>
            <a:endParaRPr lang="en-US" dirty="0"/>
          </a:p>
        </p:txBody>
      </p:sp>
      <p:sp>
        <p:nvSpPr>
          <p:cNvPr id="46" name="Rectangle 45"/>
          <p:cNvSpPr/>
          <p:nvPr/>
        </p:nvSpPr>
        <p:spPr>
          <a:xfrm>
            <a:off x="2792811" y="1654984"/>
            <a:ext cx="1527982" cy="584775"/>
          </a:xfrm>
          <a:prstGeom prst="rect">
            <a:avLst/>
          </a:prstGeom>
        </p:spPr>
        <p:txBody>
          <a:bodyPr wrap="none">
            <a:spAutoFit/>
          </a:bodyPr>
          <a:lstStyle/>
          <a:p>
            <a:r>
              <a:rPr lang="en-US" sz="3200" b="1" dirty="0">
                <a:solidFill>
                  <a:srgbClr val="000000"/>
                </a:solidFill>
                <a:latin typeface="Avenir"/>
              </a:rPr>
              <a:t>Why ? </a:t>
            </a:r>
            <a:endParaRPr lang="en-US" sz="3200" b="1" dirty="0"/>
          </a:p>
        </p:txBody>
      </p:sp>
      <p:sp>
        <p:nvSpPr>
          <p:cNvPr id="47" name="Rectangle 46"/>
          <p:cNvSpPr/>
          <p:nvPr/>
        </p:nvSpPr>
        <p:spPr>
          <a:xfrm>
            <a:off x="2792811" y="2196108"/>
            <a:ext cx="5840060" cy="369332"/>
          </a:xfrm>
          <a:prstGeom prst="rect">
            <a:avLst/>
          </a:prstGeom>
        </p:spPr>
        <p:txBody>
          <a:bodyPr wrap="none">
            <a:spAutoFit/>
          </a:bodyPr>
          <a:lstStyle/>
          <a:p>
            <a:r>
              <a:rPr lang="en-US" dirty="0">
                <a:solidFill>
                  <a:srgbClr val="000000"/>
                </a:solidFill>
                <a:latin typeface="Avenir"/>
              </a:rPr>
              <a:t>Explain why do you want to pursue this Business Idea. </a:t>
            </a:r>
            <a:endParaRPr lang="en-US" dirty="0"/>
          </a:p>
        </p:txBody>
      </p:sp>
      <p:sp>
        <p:nvSpPr>
          <p:cNvPr id="48" name="Rectangle 47"/>
          <p:cNvSpPr/>
          <p:nvPr/>
        </p:nvSpPr>
        <p:spPr>
          <a:xfrm>
            <a:off x="2792811" y="4267518"/>
            <a:ext cx="1778051" cy="584775"/>
          </a:xfrm>
          <a:prstGeom prst="rect">
            <a:avLst/>
          </a:prstGeom>
        </p:spPr>
        <p:txBody>
          <a:bodyPr wrap="none">
            <a:spAutoFit/>
          </a:bodyPr>
          <a:lstStyle/>
          <a:p>
            <a:r>
              <a:rPr lang="en-US" sz="3200" b="1" dirty="0">
                <a:solidFill>
                  <a:srgbClr val="000000"/>
                </a:solidFill>
                <a:latin typeface="Avenir"/>
              </a:rPr>
              <a:t>What  ? </a:t>
            </a:r>
            <a:endParaRPr lang="en-US" sz="3200" b="1" dirty="0"/>
          </a:p>
        </p:txBody>
      </p:sp>
      <p:sp>
        <p:nvSpPr>
          <p:cNvPr id="49" name="Rectangle 48"/>
          <p:cNvSpPr/>
          <p:nvPr/>
        </p:nvSpPr>
        <p:spPr>
          <a:xfrm>
            <a:off x="2735904" y="6857703"/>
            <a:ext cx="1641796" cy="584775"/>
          </a:xfrm>
          <a:prstGeom prst="rect">
            <a:avLst/>
          </a:prstGeom>
        </p:spPr>
        <p:txBody>
          <a:bodyPr wrap="none">
            <a:spAutoFit/>
          </a:bodyPr>
          <a:lstStyle/>
          <a:p>
            <a:r>
              <a:rPr lang="en-US" sz="3200" b="1" dirty="0">
                <a:solidFill>
                  <a:srgbClr val="000000"/>
                </a:solidFill>
                <a:latin typeface="Avenir"/>
              </a:rPr>
              <a:t>How  ? </a:t>
            </a:r>
            <a:endParaRPr lang="en-US" sz="3200" b="1" dirty="0"/>
          </a:p>
        </p:txBody>
      </p:sp>
      <p:sp>
        <p:nvSpPr>
          <p:cNvPr id="51" name="Rectangle 50"/>
          <p:cNvSpPr/>
          <p:nvPr/>
        </p:nvSpPr>
        <p:spPr>
          <a:xfrm>
            <a:off x="2792811" y="5074619"/>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2" name="Rectangle 51"/>
          <p:cNvSpPr/>
          <p:nvPr/>
        </p:nvSpPr>
        <p:spPr>
          <a:xfrm>
            <a:off x="2852045" y="2591626"/>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3" name="Rectangle 52"/>
          <p:cNvSpPr/>
          <p:nvPr/>
        </p:nvSpPr>
        <p:spPr>
          <a:xfrm>
            <a:off x="2735904" y="7451858"/>
            <a:ext cx="7289175" cy="369332"/>
          </a:xfrm>
          <a:prstGeom prst="rect">
            <a:avLst/>
          </a:prstGeom>
        </p:spPr>
        <p:txBody>
          <a:bodyPr wrap="none">
            <a:spAutoFit/>
          </a:bodyPr>
          <a:lstStyle/>
          <a:p>
            <a:r>
              <a:rPr lang="en-US" dirty="0">
                <a:solidFill>
                  <a:srgbClr val="000000"/>
                </a:solidFill>
                <a:latin typeface="Avenir"/>
              </a:rPr>
              <a:t>Explain how your venture solves the problem and make its revenue. </a:t>
            </a:r>
            <a:endParaRPr lang="en-US" dirty="0"/>
          </a:p>
        </p:txBody>
      </p:sp>
      <p:sp>
        <p:nvSpPr>
          <p:cNvPr id="54" name="Rectangle 53"/>
          <p:cNvSpPr/>
          <p:nvPr/>
        </p:nvSpPr>
        <p:spPr>
          <a:xfrm>
            <a:off x="2805781" y="7857292"/>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pic>
        <p:nvPicPr>
          <p:cNvPr id="5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68400" y="4215292"/>
            <a:ext cx="655576" cy="637001"/>
          </a:xfrm>
          <a:prstGeom prst="rect">
            <a:avLst/>
          </a:prstGeom>
        </p:spPr>
      </p:pic>
      <p:pic>
        <p:nvPicPr>
          <p:cNvPr id="58" name="Graphic 23" descr="Lightbulb and gear with solid fill">
            <a:extLst>
              <a:ext uri="{FF2B5EF4-FFF2-40B4-BE49-F238E27FC236}">
                <a16:creationId xmlns:a16="http://schemas.microsoft.com/office/drawing/2014/main" id="{70701804-1B30-4A44-B98A-18706EAEAF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41" y="5074619"/>
            <a:ext cx="1290307" cy="1414469"/>
          </a:xfrm>
          <a:prstGeom prst="rect">
            <a:avLst/>
          </a:prstGeom>
          <a:solidFill>
            <a:schemeClr val="accent2">
              <a:lumMod val="40000"/>
              <a:lumOff val="60000"/>
            </a:schemeClr>
          </a:solidFill>
        </p:spPr>
      </p:pic>
      <p:pic>
        <p:nvPicPr>
          <p:cNvPr id="59" name="Graphic 19" descr="Dance steps with solid fill">
            <a:extLst>
              <a:ext uri="{FF2B5EF4-FFF2-40B4-BE49-F238E27FC236}">
                <a16:creationId xmlns:a16="http://schemas.microsoft.com/office/drawing/2014/main" id="{ED04F3D0-C2B5-426E-ADEE-F065E40DF4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920" y="2737856"/>
            <a:ext cx="1251527" cy="1186444"/>
          </a:xfrm>
          <a:prstGeom prst="rect">
            <a:avLst/>
          </a:prstGeom>
          <a:solidFill>
            <a:schemeClr val="accent6">
              <a:lumMod val="60000"/>
              <a:lumOff val="40000"/>
            </a:schemeClr>
          </a:solidFill>
        </p:spPr>
      </p:pic>
    </p:spTree>
    <p:extLst>
      <p:ext uri="{BB962C8B-B14F-4D97-AF65-F5344CB8AC3E}">
        <p14:creationId xmlns:p14="http://schemas.microsoft.com/office/powerpoint/2010/main" val="4852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9380"/>
            <a:ext cx="18310194" cy="10287000"/>
          </a:xfrm>
          <a:prstGeom prst="rect">
            <a:avLst/>
          </a:prstGeom>
        </p:spPr>
      </p:pic>
      <p:pic>
        <p:nvPicPr>
          <p:cNvPr id="4" name="Picture 4"/>
          <p:cNvPicPr>
            <a:picLocks noChangeAspect="1"/>
          </p:cNvPicPr>
          <p:nvPr/>
        </p:nvPicPr>
        <p:blipFill>
          <a:blip r:embed="rId4"/>
          <a:srcRect/>
          <a:stretch>
            <a:fillRect/>
          </a:stretch>
        </p:blipFill>
        <p:spPr>
          <a:xfrm>
            <a:off x="15544800" y="419100"/>
            <a:ext cx="2278599" cy="1131276"/>
          </a:xfrm>
          <a:prstGeom prst="rect">
            <a:avLst/>
          </a:prstGeom>
        </p:spPr>
      </p:pic>
      <p:sp>
        <p:nvSpPr>
          <p:cNvPr id="6" name="TextBox 6"/>
          <p:cNvSpPr txBox="1"/>
          <p:nvPr/>
        </p:nvSpPr>
        <p:spPr>
          <a:xfrm>
            <a:off x="3581400" y="3898619"/>
            <a:ext cx="9147307" cy="3847207"/>
          </a:xfrm>
          <a:prstGeom prst="rect">
            <a:avLst/>
          </a:prstGeom>
        </p:spPr>
        <p:txBody>
          <a:bodyPr lIns="0" tIns="0" rIns="0" bIns="0" rtlCol="0" anchor="t">
            <a:spAutoFit/>
          </a:bodyPr>
          <a:lstStyle/>
          <a:p>
            <a:pPr algn="ctr">
              <a:lnSpc>
                <a:spcPts val="15000"/>
              </a:lnSpc>
            </a:pPr>
            <a:r>
              <a:rPr lang="en-US" sz="15000" dirty="0">
                <a:solidFill>
                  <a:srgbClr val="FFFFFF"/>
                </a:solidFill>
                <a:latin typeface="Agrandir Wide Black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81181636"/>
              </p:ext>
            </p:extLst>
          </p:nvPr>
        </p:nvGraphicFramePr>
        <p:xfrm>
          <a:off x="609598" y="1784082"/>
          <a:ext cx="15531787" cy="5874017"/>
        </p:xfrm>
        <a:graphic>
          <a:graphicData uri="http://schemas.openxmlformats.org/drawingml/2006/table">
            <a:tbl>
              <a:tblPr firstRow="1" bandRow="1">
                <a:tableStyleId>{2D5ABB26-0587-4C30-8999-92F81FD0307C}</a:tableStyleId>
              </a:tblPr>
              <a:tblGrid>
                <a:gridCol w="5175802">
                  <a:extLst>
                    <a:ext uri="{9D8B030D-6E8A-4147-A177-3AD203B41FA5}">
                      <a16:colId xmlns:a16="http://schemas.microsoft.com/office/drawing/2014/main" val="20000"/>
                    </a:ext>
                  </a:extLst>
                </a:gridCol>
                <a:gridCol w="5175802">
                  <a:extLst>
                    <a:ext uri="{9D8B030D-6E8A-4147-A177-3AD203B41FA5}">
                      <a16:colId xmlns:a16="http://schemas.microsoft.com/office/drawing/2014/main" val="20001"/>
                    </a:ext>
                  </a:extLst>
                </a:gridCol>
                <a:gridCol w="5180183">
                  <a:extLst>
                    <a:ext uri="{9D8B030D-6E8A-4147-A177-3AD203B41FA5}">
                      <a16:colId xmlns:a16="http://schemas.microsoft.com/office/drawing/2014/main" val="20002"/>
                    </a:ext>
                  </a:extLst>
                </a:gridCol>
              </a:tblGrid>
              <a:tr h="2849424">
                <a:tc>
                  <a:txBody>
                    <a:bodyPr/>
                    <a:lstStyle/>
                    <a:p>
                      <a:pPr marL="85090">
                        <a:lnSpc>
                          <a:spcPct val="100000"/>
                        </a:lnSpc>
                        <a:spcBef>
                          <a:spcPts val="635"/>
                        </a:spcBef>
                      </a:pPr>
                      <a:r>
                        <a:rPr sz="1400" b="1" spc="-120" dirty="0">
                          <a:latin typeface="Verdana" panose="020B0604030504040204" pitchFamily="34" charset="0"/>
                          <a:ea typeface="Verdana" panose="020B0604030504040204" pitchFamily="34" charset="0"/>
                          <a:cs typeface="Open Sans" panose="020B0606030504020204" pitchFamily="34" charset="0"/>
                        </a:rPr>
                        <a:t>CONTEXT</a:t>
                      </a:r>
                      <a:endParaRPr sz="1400" dirty="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sz="1400" spc="-70" dirty="0">
                          <a:latin typeface="Verdana" panose="020B0604030504040204" pitchFamily="34" charset="0"/>
                          <a:ea typeface="Verdana" panose="020B0604030504040204" pitchFamily="34" charset="0"/>
                          <a:cs typeface="Open Sans" panose="020B0606030504020204" pitchFamily="34" charset="0"/>
                        </a:rPr>
                        <a:t>When</a:t>
                      </a:r>
                      <a:r>
                        <a:rPr sz="1400" spc="-19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does</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the</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85" dirty="0">
                          <a:latin typeface="Verdana" panose="020B0604030504040204" pitchFamily="34" charset="0"/>
                          <a:ea typeface="Verdana" panose="020B0604030504040204" pitchFamily="34" charset="0"/>
                          <a:cs typeface="Open Sans" panose="020B0606030504020204" pitchFamily="34" charset="0"/>
                        </a:rPr>
                        <a:t>p</a:t>
                      </a:r>
                      <a:r>
                        <a:rPr sz="1400" spc="-95" dirty="0">
                          <a:latin typeface="Verdana" panose="020B0604030504040204" pitchFamily="34" charset="0"/>
                          <a:ea typeface="Verdana" panose="020B0604030504040204" pitchFamily="34" charset="0"/>
                          <a:cs typeface="Open Sans" panose="020B0606030504020204" pitchFamily="34" charset="0"/>
                        </a:rPr>
                        <a:t>r</a:t>
                      </a:r>
                      <a:r>
                        <a:rPr sz="1400" spc="-90" dirty="0">
                          <a:latin typeface="Verdana" panose="020B0604030504040204" pitchFamily="34" charset="0"/>
                          <a:ea typeface="Verdana" panose="020B0604030504040204" pitchFamily="34" charset="0"/>
                          <a:cs typeface="Open Sans" panose="020B0606030504020204" pitchFamily="34" charset="0"/>
                        </a:rPr>
                        <a:t>o</a:t>
                      </a:r>
                      <a:r>
                        <a:rPr sz="1400" spc="-85" dirty="0">
                          <a:latin typeface="Verdana" panose="020B0604030504040204" pitchFamily="34" charset="0"/>
                          <a:ea typeface="Verdana" panose="020B0604030504040204" pitchFamily="34" charset="0"/>
                          <a:cs typeface="Open Sans" panose="020B0606030504020204" pitchFamily="34" charset="0"/>
                        </a:rPr>
                        <a:t>b</a:t>
                      </a:r>
                      <a:r>
                        <a:rPr sz="1400" spc="-60" dirty="0">
                          <a:latin typeface="Verdana" panose="020B0604030504040204" pitchFamily="34" charset="0"/>
                          <a:ea typeface="Verdana" panose="020B0604030504040204" pitchFamily="34" charset="0"/>
                          <a:cs typeface="Open Sans" panose="020B0606030504020204" pitchFamily="34" charset="0"/>
                        </a:rPr>
                        <a:t>l</a:t>
                      </a:r>
                      <a:r>
                        <a:rPr sz="1400" spc="-95" dirty="0">
                          <a:latin typeface="Verdana" panose="020B0604030504040204" pitchFamily="34" charset="0"/>
                          <a:ea typeface="Verdana" panose="020B0604030504040204" pitchFamily="34" charset="0"/>
                          <a:cs typeface="Open Sans" panose="020B0606030504020204" pitchFamily="34" charset="0"/>
                        </a:rPr>
                        <a:t>e</a:t>
                      </a:r>
                      <a:r>
                        <a:rPr sz="1400" dirty="0">
                          <a:latin typeface="Verdana" panose="020B0604030504040204" pitchFamily="34" charset="0"/>
                          <a:ea typeface="Verdana" panose="020B0604030504040204" pitchFamily="34" charset="0"/>
                          <a:cs typeface="Open Sans" panose="020B0606030504020204" pitchFamily="34" charset="0"/>
                        </a:rPr>
                        <a:t>m</a:t>
                      </a:r>
                      <a:r>
                        <a:rPr sz="1400" spc="-254" dirty="0">
                          <a:latin typeface="Verdana" panose="020B0604030504040204" pitchFamily="34" charset="0"/>
                          <a:ea typeface="Verdana" panose="020B0604030504040204" pitchFamily="34" charset="0"/>
                          <a:cs typeface="Open Sans" panose="020B0606030504020204" pitchFamily="34" charset="0"/>
                        </a:rPr>
                        <a:t> </a:t>
                      </a:r>
                      <a:r>
                        <a:rPr sz="1400" spc="-70" dirty="0">
                          <a:latin typeface="Verdana" panose="020B0604030504040204" pitchFamily="34" charset="0"/>
                          <a:ea typeface="Verdana" panose="020B0604030504040204" pitchFamily="34" charset="0"/>
                          <a:cs typeface="Open Sans" panose="020B0606030504020204" pitchFamily="34" charset="0"/>
                        </a:rPr>
                        <a:t>o</a:t>
                      </a:r>
                      <a:r>
                        <a:rPr sz="1400" spc="-65" dirty="0">
                          <a:latin typeface="Verdana" panose="020B0604030504040204" pitchFamily="34" charset="0"/>
                          <a:ea typeface="Verdana" panose="020B0604030504040204" pitchFamily="34" charset="0"/>
                          <a:cs typeface="Open Sans" panose="020B0606030504020204" pitchFamily="34" charset="0"/>
                        </a:rPr>
                        <a:t>cc</a:t>
                      </a:r>
                      <a:r>
                        <a:rPr sz="1400" spc="-45" dirty="0">
                          <a:latin typeface="Verdana" panose="020B0604030504040204" pitchFamily="34" charset="0"/>
                          <a:ea typeface="Verdana" panose="020B0604030504040204" pitchFamily="34" charset="0"/>
                          <a:cs typeface="Open Sans" panose="020B0606030504020204" pitchFamily="34" charset="0"/>
                        </a:rPr>
                        <a:t>u</a:t>
                      </a:r>
                      <a:r>
                        <a:rPr sz="1400" spc="-55" dirty="0">
                          <a:latin typeface="Verdana" panose="020B0604030504040204" pitchFamily="34" charset="0"/>
                          <a:ea typeface="Verdana" panose="020B0604030504040204" pitchFamily="34" charset="0"/>
                          <a:cs typeface="Open Sans" panose="020B0606030504020204" pitchFamily="34" charset="0"/>
                        </a:rPr>
                        <a:t>r</a:t>
                      </a:r>
                      <a:r>
                        <a:rPr sz="1400" dirty="0">
                          <a:latin typeface="Verdana" panose="020B0604030504040204" pitchFamily="34" charset="0"/>
                          <a:ea typeface="Verdana" panose="020B0604030504040204" pitchFamily="34" charset="0"/>
                          <a:cs typeface="Open Sans" panose="020B0606030504020204" pitchFamily="34" charset="0"/>
                        </a:rPr>
                        <a:t>?</a:t>
                      </a:r>
                    </a:p>
                  </a:txBody>
                  <a:tcPr marL="0" marR="0" marT="82683"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35"/>
                        </a:spcBef>
                      </a:pPr>
                      <a:r>
                        <a:rPr sz="1400" b="1" spc="-13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30" dirty="0">
                          <a:latin typeface="Verdana" panose="020B0604030504040204" pitchFamily="34" charset="0"/>
                          <a:ea typeface="Verdana" panose="020B0604030504040204" pitchFamily="34" charset="0"/>
                          <a:cs typeface="Open Sans" panose="020B0606030504020204" pitchFamily="34" charset="0"/>
                        </a:rPr>
                        <a:t>What</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is</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the</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root </a:t>
                      </a:r>
                      <a:r>
                        <a:rPr sz="1400" spc="-55" dirty="0">
                          <a:latin typeface="Verdana" panose="020B0604030504040204" pitchFamily="34" charset="0"/>
                          <a:ea typeface="Verdana" panose="020B0604030504040204" pitchFamily="34" charset="0"/>
                          <a:cs typeface="Open Sans" panose="020B0606030504020204" pitchFamily="34" charset="0"/>
                        </a:rPr>
                        <a:t>cause</a:t>
                      </a:r>
                      <a:r>
                        <a:rPr sz="1400" spc="4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of</a:t>
                      </a:r>
                      <a:r>
                        <a:rPr lang="en-IN" sz="1400" spc="0" dirty="0">
                          <a:latin typeface="Verdana" panose="020B0604030504040204" pitchFamily="34" charset="0"/>
                          <a:ea typeface="Verdana" panose="020B0604030504040204" pitchFamily="34" charset="0"/>
                          <a:cs typeface="Open Sans" panose="020B0606030504020204" pitchFamily="34" charset="0"/>
                        </a:rPr>
                        <a:t> t</a:t>
                      </a:r>
                      <a:r>
                        <a:rPr sz="1400" spc="-70" dirty="0">
                          <a:latin typeface="Verdana" panose="020B0604030504040204" pitchFamily="34" charset="0"/>
                          <a:ea typeface="Verdana" panose="020B0604030504040204" pitchFamily="34" charset="0"/>
                          <a:cs typeface="Open Sans" panose="020B0606030504020204" pitchFamily="34" charset="0"/>
                        </a:rPr>
                        <a:t>he</a:t>
                      </a:r>
                      <a:r>
                        <a:rPr lang="en-IN" sz="1400" spc="-70" dirty="0">
                          <a:latin typeface="Verdana" panose="020B0604030504040204" pitchFamily="34" charset="0"/>
                          <a:ea typeface="Verdana" panose="020B0604030504040204" pitchFamily="34" charset="0"/>
                          <a:cs typeface="Open Sans" panose="020B0606030504020204" pitchFamily="34" charset="0"/>
                        </a:rPr>
                        <a:t> problem</a:t>
                      </a:r>
                      <a:r>
                        <a:rPr sz="1400" spc="-70" dirty="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12700">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tc>
                  <a:txBody>
                    <a:bodyPr/>
                    <a:lstStyle/>
                    <a:p>
                      <a:pPr marL="85725">
                        <a:lnSpc>
                          <a:spcPct val="100000"/>
                        </a:lnSpc>
                        <a:spcBef>
                          <a:spcPts val="635"/>
                        </a:spcBef>
                      </a:pPr>
                      <a:r>
                        <a:rPr sz="1400" b="1" spc="-135"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do </a:t>
                      </a:r>
                      <a:r>
                        <a:rPr sz="1400" spc="-60" dirty="0">
                          <a:latin typeface="Verdana" panose="020B0604030504040204" pitchFamily="34" charset="0"/>
                          <a:ea typeface="Verdana" panose="020B0604030504040204" pitchFamily="34" charset="0"/>
                          <a:cs typeface="Open Sans" panose="020B0606030504020204" pitchFamily="34" charset="0"/>
                        </a:rPr>
                        <a:t>customers </a:t>
                      </a:r>
                      <a:r>
                        <a:rPr sz="1400" spc="-20" dirty="0">
                          <a:latin typeface="Verdana" panose="020B0604030504040204" pitchFamily="34" charset="0"/>
                          <a:ea typeface="Verdana" panose="020B0604030504040204" pitchFamily="34" charset="0"/>
                          <a:cs typeface="Open Sans" panose="020B0606030504020204" pitchFamily="34" charset="0"/>
                        </a:rPr>
                        <a:t>do</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now</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to</a:t>
                      </a:r>
                      <a:r>
                        <a:rPr sz="1400" spc="-15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ﬁx</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the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0"/>
                  </a:ext>
                </a:extLst>
              </a:tr>
              <a:tr h="889931">
                <a:tc rowSpan="2">
                  <a:txBody>
                    <a:bodyPr/>
                    <a:lstStyle/>
                    <a:p>
                      <a:pPr marL="85090">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CUSTOMERS</a:t>
                      </a:r>
                    </a:p>
                    <a:p>
                      <a:pPr marL="85090" marR="702310">
                        <a:lnSpc>
                          <a:spcPct val="100000"/>
                        </a:lnSpc>
                      </a:pPr>
                      <a:r>
                        <a:rPr sz="1400" spc="-40" dirty="0">
                          <a:latin typeface="Verdana" panose="020B0604030504040204" pitchFamily="34" charset="0"/>
                          <a:ea typeface="Verdana" panose="020B0604030504040204" pitchFamily="34" charset="0"/>
                          <a:cs typeface="Open Sans" panose="020B0606030504020204" pitchFamily="34" charset="0"/>
                        </a:rPr>
                        <a:t>Who</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has</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the</a:t>
                      </a:r>
                      <a:r>
                        <a:rPr sz="1400" spc="-245"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most </a:t>
                      </a:r>
                      <a:r>
                        <a:rPr sz="1400" spc="-55" dirty="0">
                          <a:latin typeface="Verdana" panose="020B0604030504040204" pitchFamily="34" charset="0"/>
                          <a:ea typeface="Verdana" panose="020B0604030504040204" pitchFamily="34" charset="0"/>
                          <a:cs typeface="Open Sans" panose="020B0606030504020204" pitchFamily="34" charset="0"/>
                        </a:rPr>
                        <a:t>often?</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EMOTIONAL</a:t>
                      </a:r>
                      <a:r>
                        <a:rPr lang="en-IN" sz="1400" b="1" spc="-150" dirty="0">
                          <a:latin typeface="Verdana" panose="020B0604030504040204" pitchFamily="34" charset="0"/>
                          <a:ea typeface="Verdana" panose="020B0604030504040204" pitchFamily="34" charset="0"/>
                          <a:cs typeface="Open Sans" panose="020B0606030504020204" pitchFamily="34" charset="0"/>
                        </a:rPr>
                        <a:t> </a:t>
                      </a:r>
                      <a:r>
                        <a:rPr sz="1400" b="1" spc="-150"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How</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does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229"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customer</a:t>
                      </a:r>
                      <a:r>
                        <a:rPr sz="1400" spc="-215" dirty="0">
                          <a:latin typeface="Verdana" panose="020B0604030504040204" pitchFamily="34" charset="0"/>
                          <a:ea typeface="Verdana" panose="020B0604030504040204" pitchFamily="34" charset="0"/>
                          <a:cs typeface="Open Sans" panose="020B0606030504020204" pitchFamily="34" charset="0"/>
                        </a:rPr>
                        <a:t> </a:t>
                      </a:r>
                      <a:r>
                        <a:rPr lang="en-IN" sz="1400" spc="-215" dirty="0">
                          <a:latin typeface="Verdana" panose="020B0604030504040204" pitchFamily="34" charset="0"/>
                          <a:ea typeface="Verdana" panose="020B0604030504040204" pitchFamily="34" charset="0"/>
                          <a:cs typeface="Open Sans" panose="020B0606030504020204" pitchFamily="34" charset="0"/>
                        </a:rPr>
                        <a:t> </a:t>
                      </a:r>
                      <a:r>
                        <a:rPr sz="1400" spc="-55" dirty="0">
                          <a:latin typeface="Verdana" panose="020B0604030504040204" pitchFamily="34" charset="0"/>
                          <a:ea typeface="Verdana" panose="020B0604030504040204" pitchFamily="34" charset="0"/>
                          <a:cs typeface="Open Sans" panose="020B0606030504020204" pitchFamily="34" charset="0"/>
                        </a:rPr>
                        <a:t>feel?</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12700">
                      <a:solidFill>
                        <a:srgbClr val="FBBD00"/>
                      </a:solidFill>
                      <a:prstDash val="solid"/>
                    </a:lnL>
                    <a:lnR w="9525">
                      <a:solidFill>
                        <a:srgbClr val="FBBD00"/>
                      </a:solidFill>
                      <a:prstDash val="solid"/>
                    </a:lnR>
                    <a:lnT w="9525">
                      <a:solidFill>
                        <a:srgbClr val="FBBD00"/>
                      </a:solidFill>
                      <a:prstDash val="solid"/>
                    </a:lnT>
                  </a:tcPr>
                </a:tc>
                <a:tc rowSpan="2">
                  <a:txBody>
                    <a:bodyPr/>
                    <a:lstStyle/>
                    <a:p>
                      <a:pPr marL="8572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ALTERNATIVE</a:t>
                      </a:r>
                      <a:r>
                        <a:rPr lang="en-IN" sz="1400" b="1" spc="-155" dirty="0">
                          <a:latin typeface="Verdana" panose="020B0604030504040204" pitchFamily="34" charset="0"/>
                          <a:ea typeface="Verdana" panose="020B0604030504040204" pitchFamily="34" charset="0"/>
                          <a:cs typeface="Open Sans" panose="020B0606030504020204" pitchFamily="34" charset="0"/>
                        </a:rPr>
                        <a:t> </a:t>
                      </a: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SHORTCOMINGS</a:t>
                      </a:r>
                    </a:p>
                    <a:p>
                      <a:pPr marL="85725" marR="24701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What</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are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disadvantages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of </a:t>
                      </a:r>
                      <a:r>
                        <a:rPr sz="1400" spc="-35" dirty="0">
                          <a:latin typeface="Verdana" panose="020B0604030504040204" pitchFamily="34" charset="0"/>
                          <a:ea typeface="Verdana" panose="020B0604030504040204" pitchFamily="34" charset="0"/>
                          <a:cs typeface="Open Sans" panose="020B0606030504020204" pitchFamily="34" charset="0"/>
                        </a:rPr>
                        <a:t>the  </a:t>
                      </a:r>
                      <a:r>
                        <a:rPr sz="1400" spc="-70"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1"/>
                  </a:ext>
                </a:extLst>
              </a:tr>
              <a:tr h="2134662">
                <a:tc vMerge="1">
                  <a:txBody>
                    <a:bodyPr/>
                    <a:lstStyle/>
                    <a:p>
                      <a:endParaRPr/>
                    </a:p>
                  </a:txBody>
                  <a:tcPr marL="0" marR="0" marT="81280"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a:lnSpc>
                          <a:spcPct val="100000"/>
                        </a:lnSpc>
                      </a:pPr>
                      <a:endParaRPr sz="21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spcBef>
                          <a:spcPts val="795"/>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QUANTIFIABLE</a:t>
                      </a:r>
                      <a:r>
                        <a:rPr lang="en-IN" sz="1400" b="1" spc="-145" dirty="0">
                          <a:latin typeface="Verdana" panose="020B0604030504040204" pitchFamily="34" charset="0"/>
                          <a:ea typeface="Verdana" panose="020B0604030504040204" pitchFamily="34" charset="0"/>
                          <a:cs typeface="Open Sans" panose="020B0606030504020204" pitchFamily="34" charset="0"/>
                        </a:rPr>
                        <a:t> </a:t>
                      </a:r>
                      <a:r>
                        <a:rPr sz="1400" b="1" spc="-145"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is</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the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measurable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impact  </a:t>
                      </a:r>
                      <a:r>
                        <a:rPr sz="1400" spc="-60" dirty="0">
                          <a:latin typeface="Verdana" panose="020B0604030504040204" pitchFamily="34" charset="0"/>
                          <a:ea typeface="Verdana" panose="020B0604030504040204" pitchFamily="34" charset="0"/>
                          <a:cs typeface="Open Sans" panose="020B0606030504020204" pitchFamily="34" charset="0"/>
                        </a:rPr>
                        <a:t>(include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units)?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0" marB="0">
                    <a:lnL w="12700">
                      <a:solidFill>
                        <a:srgbClr val="FBBD00"/>
                      </a:solidFill>
                      <a:prstDash val="solid"/>
                    </a:lnL>
                    <a:lnR w="9525">
                      <a:solidFill>
                        <a:srgbClr val="FBBD00"/>
                      </a:solidFill>
                      <a:prstDash val="solid"/>
                    </a:lnR>
                    <a:lnB w="9525">
                      <a:solidFill>
                        <a:srgbClr val="FBBD00"/>
                      </a:solidFill>
                      <a:prstDash val="solid"/>
                    </a:lnB>
                  </a:tcPr>
                </a:tc>
                <a:tc vMerge="1">
                  <a:txBody>
                    <a:bodyPr/>
                    <a:lstStyle/>
                    <a:p>
                      <a:endParaRPr/>
                    </a:p>
                  </a:txBody>
                  <a:tcPr marL="0" marR="0" marT="81280"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sldNum" sz="quarter" idx="12"/>
          </p:nvPr>
        </p:nvSpPr>
        <p:spPr>
          <a:xfrm>
            <a:off x="6718838" y="6602494"/>
            <a:ext cx="2187529" cy="203796"/>
          </a:xfrm>
          <a:prstGeom prst="rect">
            <a:avLst/>
          </a:prstGeom>
        </p:spPr>
        <p:txBody>
          <a:bodyPr vert="horz" wrap="square" lIns="0" tIns="14323" rIns="0" bIns="0" rtlCol="0" anchor="ctr">
            <a:spAutoFit/>
          </a:bodyPr>
          <a:lstStyle/>
          <a:p>
            <a:pPr marL="39064">
              <a:spcBef>
                <a:spcPts val="113"/>
              </a:spcBef>
            </a:pPr>
            <a:fld id="{81D60167-4931-47E6-BA6A-407CBD079E47}" type="slidenum">
              <a:rPr dirty="0">
                <a:latin typeface="Verdana" panose="020B0604030504040204" pitchFamily="34" charset="0"/>
                <a:ea typeface="Verdana" panose="020B0604030504040204" pitchFamily="34" charset="0"/>
              </a:rPr>
              <a:pPr marL="39064">
                <a:spcBef>
                  <a:spcPts val="113"/>
                </a:spcBef>
              </a:pPr>
              <a:t>3</a:t>
            </a:fld>
            <a:endParaRPr dirty="0">
              <a:latin typeface="Verdana" panose="020B0604030504040204" pitchFamily="34" charset="0"/>
              <a:ea typeface="Verdana" panose="020B0604030504040204" pitchFamily="34" charset="0"/>
            </a:endParaRPr>
          </a:p>
        </p:txBody>
      </p:sp>
      <p:sp>
        <p:nvSpPr>
          <p:cNvPr id="3" name="object 3"/>
          <p:cNvSpPr txBox="1">
            <a:spLocks noGrp="1"/>
          </p:cNvSpPr>
          <p:nvPr>
            <p:ph type="title"/>
          </p:nvPr>
        </p:nvSpPr>
        <p:spPr>
          <a:xfrm>
            <a:off x="304800" y="256304"/>
            <a:ext cx="15304106" cy="1040529"/>
          </a:xfrm>
          <a:prstGeom prst="rect">
            <a:avLst/>
          </a:prstGeom>
        </p:spPr>
        <p:txBody>
          <a:bodyPr vert="horz" wrap="square" lIns="0" tIns="12370" rIns="0" bIns="0" rtlCol="0" anchor="ctr">
            <a:spAutoFit/>
          </a:bodyPr>
          <a:lstStyle/>
          <a:p>
            <a:pPr>
              <a:lnSpc>
                <a:spcPts val="8747"/>
              </a:lnSpc>
              <a:spcBef>
                <a:spcPts val="97"/>
              </a:spcBef>
            </a:pPr>
            <a:r>
              <a:rPr lang="en-IN" sz="5400" b="1" dirty="0">
                <a:solidFill>
                  <a:schemeClr val="tx1"/>
                </a:solidFill>
                <a:latin typeface="+mn-lt"/>
                <a:ea typeface="+mn-ea"/>
                <a:cs typeface="Times New Roman" panose="02020603050405020304" pitchFamily="18" charset="0"/>
              </a:rPr>
              <a:t>Problem/Opportunity</a:t>
            </a:r>
            <a:endParaRPr sz="5400" b="1" dirty="0">
              <a:solidFill>
                <a:schemeClr val="tx1"/>
              </a:solidFill>
              <a:latin typeface="+mn-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37D10F2-D825-4F14-8721-CF5105D60893}"/>
              </a:ext>
            </a:extLst>
          </p:cNvPr>
          <p:cNvSpPr txBox="1"/>
          <p:nvPr/>
        </p:nvSpPr>
        <p:spPr>
          <a:xfrm>
            <a:off x="16141386" y="593446"/>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45620" y="19262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Rectangle 4"/>
          <p:cNvSpPr/>
          <p:nvPr/>
        </p:nvSpPr>
        <p:spPr>
          <a:xfrm>
            <a:off x="914400" y="6815207"/>
            <a:ext cx="9144000" cy="1110560"/>
          </a:xfrm>
          <a:prstGeom prst="rect">
            <a:avLst/>
          </a:prstGeom>
        </p:spPr>
        <p:txBody>
          <a:bodyPr>
            <a:spAutoFit/>
          </a:bodyPr>
          <a:lstStyle/>
          <a:p>
            <a:endParaRPr lang="en-US" dirty="0"/>
          </a:p>
          <a:p>
            <a:pPr marL="93102">
              <a:spcBef>
                <a:spcPts val="195"/>
              </a:spcBef>
            </a:pPr>
            <a:endParaRPr lang="en-US" sz="1050" spc="-82" dirty="0">
              <a:latin typeface="Verdana" panose="020B0604030504040204" pitchFamily="34" charset="0"/>
              <a:ea typeface="Verdana" panose="020B0604030504040204" pitchFamily="34" charset="0"/>
              <a:cs typeface="Open Sans" panose="020B0606030504020204" pitchFamily="34" charset="0"/>
            </a:endParaRPr>
          </a:p>
          <a:p>
            <a:endParaRPr lang="en-US" dirty="0"/>
          </a:p>
          <a:p>
            <a:endParaRPr lang="en-IN" dirty="0"/>
          </a:p>
        </p:txBody>
      </p:sp>
      <p:sp>
        <p:nvSpPr>
          <p:cNvPr id="16" name="Rectangle 15"/>
          <p:cNvSpPr/>
          <p:nvPr/>
        </p:nvSpPr>
        <p:spPr>
          <a:xfrm>
            <a:off x="10363200" y="8156199"/>
            <a:ext cx="7892374" cy="830997"/>
          </a:xfrm>
          <a:prstGeom prst="rect">
            <a:avLst/>
          </a:prstGeom>
          <a:solidFill>
            <a:srgbClr val="FFC000"/>
          </a:solidFill>
        </p:spPr>
        <p:txBody>
          <a:bodyPr wrap="square">
            <a:spAutoFit/>
          </a:bodyPr>
          <a:lstStyle/>
          <a:p>
            <a:r>
              <a:rPr lang="en-US" sz="2400" dirty="0">
                <a:latin typeface="+mj-lt"/>
              </a:rPr>
              <a:t>	This table helps you define the problem and existing  market gaps.</a:t>
            </a:r>
          </a:p>
        </p:txBody>
      </p:sp>
      <p:pic>
        <p:nvPicPr>
          <p:cNvPr id="1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1800" y="8085054"/>
            <a:ext cx="651510" cy="637001"/>
          </a:xfrm>
          <a:prstGeom prst="rect">
            <a:avLst/>
          </a:prstGeom>
        </p:spPr>
      </p:pic>
    </p:spTree>
    <p:extLst>
      <p:ext uri="{BB962C8B-B14F-4D97-AF65-F5344CB8AC3E}">
        <p14:creationId xmlns:p14="http://schemas.microsoft.com/office/powerpoint/2010/main" val="280319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457200" y="217695"/>
            <a:ext cx="12338484" cy="1039900"/>
          </a:xfrm>
          <a:prstGeom prst="rect">
            <a:avLst/>
          </a:prstGeom>
        </p:spPr>
        <p:txBody>
          <a:bodyPr wrap="square" lIns="0" tIns="0" rIns="0" bIns="0" rtlCol="0" anchor="t">
            <a:spAutoFit/>
          </a:bodyPr>
          <a:lstStyle/>
          <a:p>
            <a:pPr>
              <a:lnSpc>
                <a:spcPts val="8747"/>
              </a:lnSpc>
              <a:spcBef>
                <a:spcPts val="97"/>
              </a:spcBef>
            </a:pPr>
            <a:r>
              <a:rPr lang="en-US" sz="5400" b="1" dirty="0"/>
              <a:t>Problem Interviews And Surveys Results  </a:t>
            </a:r>
          </a:p>
        </p:txBody>
      </p:sp>
      <p:sp>
        <p:nvSpPr>
          <p:cNvPr id="36" name="TextBox 35">
            <a:extLst>
              <a:ext uri="{FF2B5EF4-FFF2-40B4-BE49-F238E27FC236}">
                <a16:creationId xmlns:a16="http://schemas.microsoft.com/office/drawing/2014/main" id="{437D10F2-D825-4F14-8721-CF5105D60893}"/>
              </a:ext>
            </a:extLst>
          </p:cNvPr>
          <p:cNvSpPr txBox="1"/>
          <p:nvPr/>
        </p:nvSpPr>
        <p:spPr>
          <a:xfrm>
            <a:off x="16070778" y="1079316"/>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875012" y="67849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14" name="Rectangle 13"/>
          <p:cNvSpPr/>
          <p:nvPr/>
        </p:nvSpPr>
        <p:spPr>
          <a:xfrm>
            <a:off x="10668000" y="6294296"/>
            <a:ext cx="7358659" cy="2308324"/>
          </a:xfrm>
          <a:prstGeom prst="rect">
            <a:avLst/>
          </a:prstGeom>
          <a:solidFill>
            <a:srgbClr val="FFC000"/>
          </a:solidFill>
        </p:spPr>
        <p:txBody>
          <a:bodyPr wrap="square">
            <a:spAutoFit/>
          </a:bodyPr>
          <a:lstStyle/>
          <a:p>
            <a:r>
              <a:rPr lang="en-US" sz="2400" dirty="0">
                <a:solidFill>
                  <a:srgbClr val="000000"/>
                </a:solidFill>
                <a:latin typeface="Avenir"/>
              </a:rPr>
              <a:t>	</a:t>
            </a:r>
          </a:p>
          <a:p>
            <a:pPr algn="just"/>
            <a:r>
              <a:rPr lang="en-US" sz="2400" dirty="0">
                <a:solidFill>
                  <a:srgbClr val="000000"/>
                </a:solidFill>
                <a:latin typeface="Avenir"/>
              </a:rPr>
              <a:t>	The aim of this slide is to capture the customer responses to substantiate and  validate the problem your venture is solving. Present result analysis of the problem interviews conducted with your potential customers in graphical representation.</a:t>
            </a:r>
            <a:endParaRPr lang="en-US" sz="2400" dirty="0"/>
          </a:p>
        </p:txBody>
      </p:sp>
      <p:sp>
        <p:nvSpPr>
          <p:cNvPr id="17" name="Rectangle 16"/>
          <p:cNvSpPr/>
          <p:nvPr/>
        </p:nvSpPr>
        <p:spPr>
          <a:xfrm>
            <a:off x="838200" y="1967181"/>
            <a:ext cx="11201400" cy="6001643"/>
          </a:xfrm>
          <a:prstGeom prst="rect">
            <a:avLst/>
          </a:prstGeom>
          <a:noFill/>
        </p:spPr>
        <p:txBody>
          <a:bodyPr wrap="square">
            <a:spAutoFit/>
          </a:bodyPr>
          <a:lstStyle/>
          <a:p>
            <a:pPr marL="457200" indent="-457200">
              <a:buFont typeface="Arial" panose="020B0604020202020204" pitchFamily="34" charset="0"/>
              <a:buChar char="•"/>
            </a:pPr>
            <a:r>
              <a:rPr lang="pt-BR" sz="3200" dirty="0"/>
              <a:t>How many customers did you interview? </a:t>
            </a:r>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r>
              <a:rPr lang="pt-BR" sz="3200" dirty="0"/>
              <a:t>What was the interview mode?</a:t>
            </a:r>
          </a:p>
          <a:p>
            <a:endParaRPr lang="pt-BR" sz="3200" i="1" dirty="0"/>
          </a:p>
          <a:p>
            <a:pPr marL="457200" indent="-457200">
              <a:buFont typeface="Arial" panose="020B0604020202020204" pitchFamily="34" charset="0"/>
              <a:buChar char="•"/>
            </a:pPr>
            <a:r>
              <a:rPr lang="pt-BR" sz="3200" dirty="0"/>
              <a:t>How many of them agree this is a problem and wants a solution?</a:t>
            </a:r>
          </a:p>
          <a:p>
            <a:endParaRPr lang="pt-BR" sz="3200" dirty="0"/>
          </a:p>
          <a:p>
            <a:pPr marL="457200" indent="-457200">
              <a:buFont typeface="Arial" panose="020B0604020202020204" pitchFamily="34" charset="0"/>
              <a:buChar char="•"/>
            </a:pPr>
            <a:r>
              <a:rPr lang="pt-BR" sz="3200" dirty="0"/>
              <a:t>How many of them said they don't need a new solution?</a:t>
            </a:r>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endParaRPr lang="pt-BR" sz="3200" i="1" dirty="0"/>
          </a:p>
        </p:txBody>
      </p:sp>
      <p:sp>
        <p:nvSpPr>
          <p:cNvPr id="11" name="Rectangle 10"/>
          <p:cNvSpPr/>
          <p:nvPr/>
        </p:nvSpPr>
        <p:spPr>
          <a:xfrm>
            <a:off x="838200" y="3536969"/>
            <a:ext cx="473206" cy="369332"/>
          </a:xfrm>
          <a:prstGeom prst="rect">
            <a:avLst/>
          </a:prstGeom>
        </p:spPr>
        <p:txBody>
          <a:bodyPr wrap="none">
            <a:spAutoFit/>
          </a:bodyPr>
          <a:lstStyle/>
          <a:p>
            <a:pPr marL="285750" indent="-285750">
              <a:buFont typeface="Arial" panose="020B0604020202020204" pitchFamily="34" charset="0"/>
              <a:buChar char="•"/>
            </a:pPr>
            <a:endParaRPr lang="pt-BR" dirty="0"/>
          </a:p>
        </p:txBody>
      </p:sp>
      <p:pic>
        <p:nvPicPr>
          <p:cNvPr id="2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2800" y="6515100"/>
            <a:ext cx="655576" cy="637001"/>
          </a:xfrm>
          <a:prstGeom prst="rect">
            <a:avLst/>
          </a:prstGeom>
        </p:spPr>
      </p:pic>
    </p:spTree>
    <p:extLst>
      <p:ext uri="{BB962C8B-B14F-4D97-AF65-F5344CB8AC3E}">
        <p14:creationId xmlns:p14="http://schemas.microsoft.com/office/powerpoint/2010/main" val="399227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7D10F2-D825-4F14-8721-CF5105D60893}"/>
              </a:ext>
            </a:extLst>
          </p:cNvPr>
          <p:cNvSpPr txBox="1"/>
          <p:nvPr/>
        </p:nvSpPr>
        <p:spPr>
          <a:xfrm>
            <a:off x="16118497" y="728885"/>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22731" y="32806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18" name="Diagram 17"/>
          <p:cNvGraphicFramePr/>
          <p:nvPr>
            <p:extLst>
              <p:ext uri="{D42A27DB-BD31-4B8C-83A1-F6EECF244321}">
                <p14:modId xmlns:p14="http://schemas.microsoft.com/office/powerpoint/2010/main" val="1169359264"/>
              </p:ext>
            </p:extLst>
          </p:nvPr>
        </p:nvGraphicFramePr>
        <p:xfrm>
          <a:off x="-732132" y="1893546"/>
          <a:ext cx="7620000" cy="54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7543800" y="1872448"/>
            <a:ext cx="9448800" cy="6399784"/>
          </a:xfrm>
          <a:prstGeom prst="roundRect">
            <a:avLst/>
          </a:prstGeom>
          <a:noFill/>
          <a:ln w="12700" cap="flat" cmpd="sng" algn="ctr">
            <a:solidFill>
              <a:srgbClr val="E7E6E6">
                <a:lumMod val="50000"/>
              </a:srgbClr>
            </a:solidFill>
            <a:prstDash val="solid"/>
            <a:miter lim="800000"/>
          </a:ln>
          <a:effectLst/>
        </p:spPr>
        <p:txBody>
          <a:bodyPr rtlCol="0" anchor="ctr"/>
          <a:lstStyle/>
          <a:p>
            <a:pPr algn="just">
              <a:defRPr/>
            </a:pPr>
            <a:r>
              <a:rPr kumimoji="0" lang="en-IN" sz="2400" b="1" i="0" u="none" strike="noStrike" kern="0" cap="none" spc="0" normalizeH="0" baseline="0" noProof="0" dirty="0">
                <a:ln>
                  <a:noFill/>
                </a:ln>
                <a:effectLst/>
                <a:uLnTx/>
                <a:uFillTx/>
                <a:latin typeface="+mj-lt"/>
              </a:rPr>
              <a:t>How to calculate market size?</a:t>
            </a:r>
          </a:p>
          <a:p>
            <a:pPr algn="just">
              <a:defRPr/>
            </a:pPr>
            <a:endParaRPr kumimoji="0" lang="en-IN" b="0" i="0" u="none" strike="noStrike" kern="0" cap="none" spc="0" normalizeH="0" baseline="0" noProof="0" dirty="0">
              <a:ln>
                <a:noFill/>
              </a:ln>
              <a:effectLst/>
              <a:uLnTx/>
              <a:uFillTx/>
              <a:latin typeface="+mj-lt"/>
            </a:endParaRPr>
          </a:p>
          <a:p>
            <a:pPr algn="just">
              <a:defRPr/>
            </a:pPr>
            <a:r>
              <a:rPr kumimoji="0" lang="en-IN" b="0" i="0" u="none" strike="noStrike" kern="0" cap="none" spc="0" normalizeH="0" baseline="0" noProof="0" dirty="0">
                <a:ln>
                  <a:noFill/>
                </a:ln>
                <a:effectLst/>
                <a:uLnTx/>
                <a:uFillTx/>
                <a:latin typeface="+mj-lt"/>
              </a:rPr>
              <a:t>1. Start with Total</a:t>
            </a:r>
            <a:r>
              <a:rPr kumimoji="0" lang="en-IN" b="0" i="0" u="none" strike="noStrike" kern="0" cap="none" spc="0" normalizeH="0" noProof="0" dirty="0">
                <a:ln>
                  <a:noFill/>
                </a:ln>
                <a:effectLst/>
                <a:uLnTx/>
                <a:uFillTx/>
                <a:latin typeface="+mj-lt"/>
              </a:rPr>
              <a:t> Addressable market- ………………………</a:t>
            </a:r>
          </a:p>
          <a:p>
            <a:pPr algn="just">
              <a:defRPr/>
            </a:pPr>
            <a:endParaRPr lang="en-IN" kern="0" dirty="0">
              <a:latin typeface="+mj-lt"/>
            </a:endParaRPr>
          </a:p>
          <a:p>
            <a:pPr algn="just">
              <a:defRPr/>
            </a:pPr>
            <a:r>
              <a:rPr lang="en-US" dirty="0"/>
              <a:t>TAM refers to the total market demand for a product or service.</a:t>
            </a:r>
          </a:p>
          <a:p>
            <a:pPr algn="just">
              <a:defRPr/>
            </a:pPr>
            <a:r>
              <a:rPr lang="en-IN" kern="0" dirty="0">
                <a:latin typeface="+mj-lt"/>
              </a:rPr>
              <a:t> </a:t>
            </a:r>
            <a:r>
              <a:rPr lang="en-US" dirty="0">
                <a:latin typeface="+mj-lt"/>
              </a:rPr>
              <a:t>If you’re entering a pre-existing space (like small business banking) you can research it and provide credible sources or reference points on how you arrived at the TAM.  If you’re creating a new product or space (like Slack), you can estimate the number of customers that would want your product and approximate how much you could charge them.</a:t>
            </a:r>
          </a:p>
          <a:p>
            <a:pPr algn="just">
              <a:defRPr/>
            </a:pPr>
            <a:endParaRPr lang="en-US" dirty="0">
              <a:latin typeface="+mj-lt"/>
            </a:endParaRPr>
          </a:p>
          <a:p>
            <a:pPr algn="just">
              <a:defRPr/>
            </a:pPr>
            <a:r>
              <a:rPr lang="en-US" dirty="0"/>
              <a:t>2. Take your target market (SAM), within that TAM, which varies depending on geography and other logistical factors. Determine the penetration potential of your target market. This is the portion of the market you can reasonably compete with……………………………..</a:t>
            </a:r>
          </a:p>
          <a:p>
            <a:pPr algn="just">
              <a:defRPr/>
            </a:pPr>
            <a:endParaRPr lang="en-US" dirty="0">
              <a:latin typeface="+mj-lt"/>
            </a:endParaRPr>
          </a:p>
          <a:p>
            <a:pPr algn="just">
              <a:defRPr/>
            </a:pPr>
            <a:r>
              <a:rPr lang="en-US" dirty="0"/>
              <a:t>3.By conducting research with existing competitors, distributors etc., understand the likely penetration rate………………….</a:t>
            </a:r>
          </a:p>
          <a:p>
            <a:pPr algn="just">
              <a:defRPr/>
            </a:pPr>
            <a:endParaRPr lang="en-US" dirty="0"/>
          </a:p>
          <a:p>
            <a:pPr algn="just">
              <a:defRPr/>
            </a:pPr>
            <a:r>
              <a:rPr lang="en-US" dirty="0"/>
              <a:t>4. Multiply target market by penetration rate to find your market size…………………….</a:t>
            </a:r>
          </a:p>
          <a:p>
            <a:pPr algn="ju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700" b="0" i="0" u="none" strike="noStrike" kern="0" cap="none" spc="0" normalizeH="0" noProof="0" dirty="0">
                <a:ln>
                  <a:noFill/>
                </a:ln>
                <a:solidFill>
                  <a:prstClr val="white"/>
                </a:solidFill>
                <a:effectLst/>
                <a:uLnTx/>
                <a:uFillTx/>
                <a:latin typeface="Calibri" panose="020F0502020204030204"/>
                <a:ea typeface="+mn-ea"/>
                <a:cs typeface="+mn-cs"/>
              </a:rPr>
              <a:t> </a:t>
            </a:r>
            <a:endParaRPr kumimoji="0" lang="en-IN" sz="2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9906000" y="8416937"/>
            <a:ext cx="7713573" cy="1846659"/>
          </a:xfrm>
          <a:prstGeom prst="rect">
            <a:avLst/>
          </a:prstGeom>
          <a:solidFill>
            <a:srgbClr val="FFC000"/>
          </a:solidFill>
        </p:spPr>
        <p:txBody>
          <a:bodyPr wrap="square">
            <a:spAutoFit/>
          </a:bodyPr>
          <a:lstStyle/>
          <a:p>
            <a:r>
              <a:rPr lang="en-US" dirty="0">
                <a:solidFill>
                  <a:srgbClr val="000000"/>
                </a:solidFill>
                <a:latin typeface="+mj-lt"/>
              </a:rPr>
              <a:t>	</a:t>
            </a:r>
          </a:p>
          <a:p>
            <a:r>
              <a:rPr lang="en-US" dirty="0">
                <a:solidFill>
                  <a:srgbClr val="000000"/>
                </a:solidFill>
                <a:latin typeface="+mj-lt"/>
              </a:rPr>
              <a:t>	</a:t>
            </a:r>
            <a:r>
              <a:rPr lang="en-US" sz="2400" dirty="0">
                <a:solidFill>
                  <a:srgbClr val="000000"/>
                </a:solidFill>
                <a:latin typeface="+mj-lt"/>
              </a:rPr>
              <a:t>This slide is to provide details on Market Size and demonstrate How big is the market opportunity your venture is pursuing. Add source/reference to the data presented.</a:t>
            </a:r>
            <a:endParaRPr lang="en-US" sz="2400" dirty="0">
              <a:latin typeface="+mj-lt"/>
            </a:endParaRPr>
          </a:p>
        </p:txBody>
      </p:sp>
      <p:sp>
        <p:nvSpPr>
          <p:cNvPr id="22" name="TextBox 21"/>
          <p:cNvSpPr txBox="1"/>
          <p:nvPr/>
        </p:nvSpPr>
        <p:spPr>
          <a:xfrm>
            <a:off x="239949" y="32806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Market Size Estimation </a:t>
            </a:r>
          </a:p>
        </p:txBody>
      </p:sp>
      <p:sp>
        <p:nvSpPr>
          <p:cNvPr id="16" name="Rectangle 15"/>
          <p:cNvSpPr/>
          <p:nvPr/>
        </p:nvSpPr>
        <p:spPr>
          <a:xfrm>
            <a:off x="6140613" y="4958834"/>
            <a:ext cx="248786" cy="369332"/>
          </a:xfrm>
          <a:prstGeom prst="rect">
            <a:avLst/>
          </a:prstGeom>
        </p:spPr>
        <p:txBody>
          <a:bodyPr wrap="none">
            <a:spAutoFit/>
          </a:bodyPr>
          <a:lstStyle/>
          <a:p>
            <a:r>
              <a:rPr lang="en-US" dirty="0">
                <a:solidFill>
                  <a:srgbClr val="2E475D"/>
                </a:solidFill>
                <a:latin typeface="Lexend Deca"/>
              </a:rPr>
              <a:t>.</a:t>
            </a:r>
            <a:endParaRPr lang="en-US" dirty="0"/>
          </a:p>
        </p:txBody>
      </p:sp>
      <p:pic>
        <p:nvPicPr>
          <p:cNvPr id="24"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14467" y="8527930"/>
            <a:ext cx="655576" cy="637001"/>
          </a:xfrm>
          <a:prstGeom prst="rect">
            <a:avLst/>
          </a:prstGeom>
        </p:spPr>
      </p:pic>
      <p:sp>
        <p:nvSpPr>
          <p:cNvPr id="10" name="TextBox 9"/>
          <p:cNvSpPr txBox="1"/>
          <p:nvPr/>
        </p:nvSpPr>
        <p:spPr>
          <a:xfrm>
            <a:off x="320617" y="9363531"/>
            <a:ext cx="5675839" cy="461665"/>
          </a:xfrm>
          <a:prstGeom prst="rect">
            <a:avLst/>
          </a:prstGeom>
          <a:noFill/>
        </p:spPr>
        <p:txBody>
          <a:bodyPr wrap="square" rtlCol="0">
            <a:spAutoFit/>
          </a:bodyPr>
          <a:lstStyle/>
          <a:p>
            <a:pPr defTabSz="685800"/>
            <a:r>
              <a:rPr lang="en-US" sz="2400" b="1" dirty="0">
                <a:solidFill>
                  <a:prstClr val="black">
                    <a:lumMod val="85000"/>
                    <a:lumOff val="15000"/>
                  </a:prstClr>
                </a:solidFill>
                <a:latin typeface="Montserrat"/>
              </a:rPr>
              <a:t>Sources: ……</a:t>
            </a:r>
          </a:p>
        </p:txBody>
      </p:sp>
    </p:spTree>
    <p:extLst>
      <p:ext uri="{BB962C8B-B14F-4D97-AF65-F5344CB8AC3E}">
        <p14:creationId xmlns:p14="http://schemas.microsoft.com/office/powerpoint/2010/main" val="118967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69111" y="1955330"/>
            <a:ext cx="8991379" cy="1869669"/>
          </a:xfrm>
          <a:prstGeom prst="rect">
            <a:avLst/>
          </a:prstGeom>
          <a:solidFill>
            <a:srgbClr val="FFC000"/>
          </a:solidFill>
        </p:spPr>
        <p:txBody>
          <a:bodyPr wrap="square">
            <a:spAutoFit/>
          </a:bodyPr>
          <a:lstStyle/>
          <a:p>
            <a:pPr defTabSz="1371579"/>
            <a:r>
              <a:rPr lang="en-US" sz="2700" b="1" dirty="0">
                <a:solidFill>
                  <a:schemeClr val="bg1"/>
                </a:solidFill>
                <a:latin typeface="Calibri" panose="020F0502020204030204"/>
              </a:rPr>
              <a:t>Goals</a:t>
            </a:r>
          </a:p>
          <a:p>
            <a:pPr defTabSz="1371579"/>
            <a:endParaRPr lang="en-US" sz="2700" b="1" dirty="0">
              <a:solidFill>
                <a:schemeClr val="bg1"/>
              </a:solidFill>
              <a:latin typeface="Calibri" panose="020F0502020204030204"/>
            </a:endParaRPr>
          </a:p>
          <a:p>
            <a:pPr defTabSz="1371579"/>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p:txBody>
      </p:sp>
      <p:sp>
        <p:nvSpPr>
          <p:cNvPr id="27" name="Rectangle 26"/>
          <p:cNvSpPr/>
          <p:nvPr/>
        </p:nvSpPr>
        <p:spPr>
          <a:xfrm>
            <a:off x="4769110" y="4093457"/>
            <a:ext cx="9144165" cy="1823576"/>
          </a:xfrm>
          <a:prstGeom prst="rect">
            <a:avLst/>
          </a:prstGeom>
          <a:solidFill>
            <a:schemeClr val="accent6"/>
          </a:solidFill>
        </p:spPr>
        <p:txBody>
          <a:bodyPr wrap="square">
            <a:spAutoFit/>
          </a:bodyPr>
          <a:lstStyle/>
          <a:p>
            <a:pPr defTabSz="1371579"/>
            <a:r>
              <a:rPr lang="en-US" sz="2700" b="1" dirty="0">
                <a:solidFill>
                  <a:schemeClr val="bg1"/>
                </a:solidFill>
                <a:latin typeface="Calibri" panose="020F0502020204030204"/>
              </a:rPr>
              <a:t>Frustrations</a:t>
            </a:r>
          </a:p>
          <a:p>
            <a:pPr defTabSz="1371579"/>
            <a:endParaRPr lang="en-US" sz="2700" b="1" dirty="0">
              <a:solidFill>
                <a:schemeClr val="bg1"/>
              </a:solidFill>
              <a:latin typeface="Calibri" panose="020F0502020204030204"/>
            </a:endParaRPr>
          </a:p>
          <a:p>
            <a:pPr defTabSz="1371579"/>
            <a:r>
              <a:rPr lang="en-US" sz="2700" b="1" dirty="0">
                <a:solidFill>
                  <a:schemeClr val="bg1"/>
                </a:solidFill>
                <a:latin typeface="Calibri" panose="020F0502020204030204"/>
              </a:rPr>
              <a:t> </a:t>
            </a:r>
          </a:p>
          <a:p>
            <a:pPr defTabSz="1371579"/>
            <a:endParaRPr lang="en-US" sz="1050" b="1" dirty="0">
              <a:solidFill>
                <a:schemeClr val="bg1"/>
              </a:solidFill>
              <a:latin typeface="Calibri" panose="020F0502020204030204"/>
            </a:endParaRPr>
          </a:p>
          <a:p>
            <a:pPr defTabSz="1371579"/>
            <a:endParaRPr lang="en-US" sz="2100" dirty="0">
              <a:solidFill>
                <a:schemeClr val="bg1"/>
              </a:solidFill>
              <a:latin typeface="Calibri" panose="020F0502020204030204"/>
            </a:endParaRPr>
          </a:p>
        </p:txBody>
      </p:sp>
      <p:sp>
        <p:nvSpPr>
          <p:cNvPr id="28" name="Rectangle 27"/>
          <p:cNvSpPr/>
          <p:nvPr/>
        </p:nvSpPr>
        <p:spPr>
          <a:xfrm>
            <a:off x="4724400" y="6155703"/>
            <a:ext cx="9188875" cy="4082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371579"/>
            <a:r>
              <a:rPr lang="en-US" sz="2700" b="1" dirty="0">
                <a:solidFill>
                  <a:srgbClr val="FD9F4D"/>
                </a:solidFill>
                <a:latin typeface="Calibri" panose="020F0502020204030204"/>
              </a:rPr>
              <a:t>Bio</a:t>
            </a: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1577" b="1" dirty="0">
              <a:solidFill>
                <a:prstClr val="black"/>
              </a:solidFill>
              <a:latin typeface="Calibri" panose="020F0502020204030204"/>
            </a:endParaRPr>
          </a:p>
          <a:p>
            <a:pPr defTabSz="1371579"/>
            <a:endParaRPr lang="en-US" sz="2100" dirty="0">
              <a:solidFill>
                <a:srgbClr val="052B3E"/>
              </a:solidFill>
              <a:latin typeface="Calibri" panose="020F0502020204030204"/>
            </a:endParaRPr>
          </a:p>
          <a:p>
            <a:pPr defTabSz="1371579"/>
            <a:endParaRPr lang="en-US" dirty="0">
              <a:solidFill>
                <a:srgbClr val="052B3E"/>
              </a:solidFill>
              <a:latin typeface="Calibri" panose="020F0502020204030204"/>
            </a:endParaRPr>
          </a:p>
          <a:p>
            <a:pPr defTabSz="1371579"/>
            <a:endParaRPr lang="en-US" sz="3600" dirty="0">
              <a:solidFill>
                <a:srgbClr val="052B3E"/>
              </a:solidFill>
              <a:latin typeface="Calibri" panose="020F0502020204030204"/>
            </a:endParaRPr>
          </a:p>
        </p:txBody>
      </p:sp>
      <p:sp>
        <p:nvSpPr>
          <p:cNvPr id="31" name="Rectangle 30"/>
          <p:cNvSpPr/>
          <p:nvPr/>
        </p:nvSpPr>
        <p:spPr>
          <a:xfrm>
            <a:off x="609487" y="7130568"/>
            <a:ext cx="1918120" cy="520667"/>
          </a:xfrm>
          <a:prstGeom prst="rect">
            <a:avLst/>
          </a:prstGeom>
        </p:spPr>
        <p:txBody>
          <a:bodyPr wrap="none">
            <a:spAutoFit/>
          </a:bodyPr>
          <a:lstStyle/>
          <a:p>
            <a:pPr defTabSz="1371579"/>
            <a:r>
              <a:rPr lang="en-US" sz="2700" b="1" dirty="0">
                <a:solidFill>
                  <a:srgbClr val="FD9F4D"/>
                </a:solidFill>
                <a:latin typeface="Calibri" panose="020F0502020204030204"/>
              </a:rPr>
              <a:t>Personality </a:t>
            </a:r>
          </a:p>
        </p:txBody>
      </p:sp>
      <p:sp>
        <p:nvSpPr>
          <p:cNvPr id="34" name="Rectangle 33"/>
          <p:cNvSpPr/>
          <p:nvPr/>
        </p:nvSpPr>
        <p:spPr>
          <a:xfrm>
            <a:off x="14158195" y="1437388"/>
            <a:ext cx="2049536" cy="520667"/>
          </a:xfrm>
          <a:prstGeom prst="rect">
            <a:avLst/>
          </a:prstGeom>
        </p:spPr>
        <p:txBody>
          <a:bodyPr wrap="none">
            <a:spAutoFit/>
          </a:bodyPr>
          <a:lstStyle/>
          <a:p>
            <a:pPr defTabSz="1371579"/>
            <a:r>
              <a:rPr lang="en-US" sz="2700" b="1" dirty="0">
                <a:solidFill>
                  <a:srgbClr val="FD9F4D"/>
                </a:solidFill>
                <a:latin typeface="Calibri" panose="020F0502020204030204"/>
              </a:rPr>
              <a:t>Motivations </a:t>
            </a:r>
          </a:p>
        </p:txBody>
      </p:sp>
      <p:sp>
        <p:nvSpPr>
          <p:cNvPr id="5" name="TextBox 4"/>
          <p:cNvSpPr txBox="1"/>
          <p:nvPr/>
        </p:nvSpPr>
        <p:spPr>
          <a:xfrm>
            <a:off x="495965" y="5722648"/>
            <a:ext cx="4497266" cy="1088668"/>
          </a:xfrm>
          <a:prstGeom prst="rect">
            <a:avLst/>
          </a:prstGeom>
          <a:noFill/>
        </p:spPr>
        <p:txBody>
          <a:bodyPr wrap="square" rtlCol="0">
            <a:spAutoFit/>
          </a:bodyPr>
          <a:lstStyle/>
          <a:p>
            <a:pPr defTabSz="1371579"/>
            <a:r>
              <a:rPr lang="en-US" sz="2100" dirty="0">
                <a:solidFill>
                  <a:srgbClr val="052B3E"/>
                </a:solidFill>
                <a:latin typeface="Calibri" panose="020F0502020204030204"/>
              </a:rPr>
              <a:t>Age: </a:t>
            </a:r>
          </a:p>
          <a:p>
            <a:pPr defTabSz="1371579"/>
            <a:r>
              <a:rPr lang="en-US" sz="2100" dirty="0">
                <a:solidFill>
                  <a:srgbClr val="052B3E"/>
                </a:solidFill>
                <a:latin typeface="Calibri" panose="020F0502020204030204"/>
              </a:rPr>
              <a:t>Occupation: 	</a:t>
            </a:r>
          </a:p>
          <a:p>
            <a:pPr defTabSz="1371579"/>
            <a:r>
              <a:rPr lang="en-US" sz="2100" dirty="0">
                <a:solidFill>
                  <a:srgbClr val="052B3E"/>
                </a:solidFill>
                <a:latin typeface="Calibri" panose="020F0502020204030204"/>
              </a:rPr>
              <a:t>Location:</a:t>
            </a:r>
          </a:p>
        </p:txBody>
      </p:sp>
      <p:sp>
        <p:nvSpPr>
          <p:cNvPr id="25" name="Rounded Rectangle 24"/>
          <p:cNvSpPr/>
          <p:nvPr/>
        </p:nvSpPr>
        <p:spPr>
          <a:xfrm>
            <a:off x="6270301" y="1285996"/>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pic>
        <p:nvPicPr>
          <p:cNvPr id="13" name="Picture 12"/>
          <p:cNvPicPr>
            <a:picLocks noChangeAspect="1"/>
          </p:cNvPicPr>
          <p:nvPr/>
        </p:nvPicPr>
        <p:blipFill>
          <a:blip r:embed="rId3">
            <a:duotone>
              <a:prstClr val="black"/>
              <a:schemeClr val="accent6">
                <a:tint val="45000"/>
                <a:satMod val="400000"/>
              </a:schemeClr>
            </a:duotone>
          </a:blip>
          <a:stretch>
            <a:fillRect/>
          </a:stretch>
        </p:blipFill>
        <p:spPr>
          <a:xfrm>
            <a:off x="609487" y="7527688"/>
            <a:ext cx="3553359" cy="2187914"/>
          </a:xfrm>
          <a:prstGeom prst="rect">
            <a:avLst/>
          </a:prstGeom>
        </p:spPr>
      </p:pic>
      <p:pic>
        <p:nvPicPr>
          <p:cNvPr id="15" name="Picture 14"/>
          <p:cNvPicPr>
            <a:picLocks noChangeAspect="1"/>
          </p:cNvPicPr>
          <p:nvPr/>
        </p:nvPicPr>
        <p:blipFill>
          <a:blip r:embed="rId4">
            <a:duotone>
              <a:prstClr val="black"/>
              <a:schemeClr val="accent3">
                <a:tint val="45000"/>
                <a:satMod val="400000"/>
              </a:schemeClr>
            </a:duotone>
          </a:blip>
          <a:stretch>
            <a:fillRect/>
          </a:stretch>
        </p:blipFill>
        <p:spPr>
          <a:xfrm>
            <a:off x="14310982" y="1853155"/>
            <a:ext cx="3254332" cy="2498557"/>
          </a:xfrm>
          <a:prstGeom prst="rect">
            <a:avLst/>
          </a:prstGeom>
        </p:spPr>
      </p:pic>
      <p:sp>
        <p:nvSpPr>
          <p:cNvPr id="16" name="Rectangle 15"/>
          <p:cNvSpPr/>
          <p:nvPr/>
        </p:nvSpPr>
        <p:spPr>
          <a:xfrm>
            <a:off x="522484" y="4477024"/>
            <a:ext cx="4093839" cy="1062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79"/>
            <a:r>
              <a:rPr lang="en-US" sz="2100" b="1" dirty="0">
                <a:solidFill>
                  <a:prstClr val="white"/>
                </a:solidFill>
                <a:latin typeface="Calibri" panose="020F0502020204030204"/>
              </a:rPr>
              <a:t>Ethos </a:t>
            </a:r>
          </a:p>
        </p:txBody>
      </p:sp>
      <p:sp>
        <p:nvSpPr>
          <p:cNvPr id="17" name="TextBox 16"/>
          <p:cNvSpPr txBox="1"/>
          <p:nvPr/>
        </p:nvSpPr>
        <p:spPr>
          <a:xfrm>
            <a:off x="486195" y="339098"/>
            <a:ext cx="11351228" cy="840230"/>
          </a:xfrm>
          <a:prstGeom prst="rect">
            <a:avLst/>
          </a:prstGeom>
          <a:noFill/>
        </p:spPr>
        <p:txBody>
          <a:bodyPr wrap="square" rtlCol="0">
            <a:spAutoFit/>
          </a:bodyPr>
          <a:lstStyle/>
          <a:p>
            <a:pPr defTabSz="1371613">
              <a:lnSpc>
                <a:spcPct val="90000"/>
              </a:lnSpc>
              <a:spcBef>
                <a:spcPct val="0"/>
              </a:spcBef>
            </a:pPr>
            <a:r>
              <a:rPr lang="en-US" sz="5400" b="1" dirty="0"/>
              <a:t>Customer Persona</a:t>
            </a:r>
          </a:p>
        </p:txBody>
      </p:sp>
      <p:sp>
        <p:nvSpPr>
          <p:cNvPr id="2" name="Rectangle 1"/>
          <p:cNvSpPr/>
          <p:nvPr/>
        </p:nvSpPr>
        <p:spPr>
          <a:xfrm>
            <a:off x="495965" y="1838287"/>
            <a:ext cx="4120358" cy="249855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1371613"/>
            <a:r>
              <a:rPr lang="en-US" sz="2400" dirty="0">
                <a:solidFill>
                  <a:prstClr val="black"/>
                </a:solidFill>
                <a:latin typeface="Calibri" panose="020F0502020204030204"/>
              </a:rPr>
              <a:t>Photo </a:t>
            </a:r>
          </a:p>
        </p:txBody>
      </p:sp>
      <p:sp>
        <p:nvSpPr>
          <p:cNvPr id="18" name="Rounded Rectangle 17"/>
          <p:cNvSpPr/>
          <p:nvPr/>
        </p:nvSpPr>
        <p:spPr>
          <a:xfrm>
            <a:off x="8777729" y="1285995"/>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19" name="Rounded Rectangle 18"/>
          <p:cNvSpPr/>
          <p:nvPr/>
        </p:nvSpPr>
        <p:spPr>
          <a:xfrm>
            <a:off x="11285158" y="1285993"/>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3" name="Rectangle 2"/>
          <p:cNvSpPr/>
          <p:nvPr/>
        </p:nvSpPr>
        <p:spPr>
          <a:xfrm>
            <a:off x="14158195" y="6811316"/>
            <a:ext cx="3889846" cy="3046988"/>
          </a:xfrm>
          <a:prstGeom prst="rect">
            <a:avLst/>
          </a:prstGeom>
          <a:solidFill>
            <a:srgbClr val="FFC000"/>
          </a:solidFill>
        </p:spPr>
        <p:txBody>
          <a:bodyPr wrap="square">
            <a:spAutoFit/>
          </a:bodyPr>
          <a:lstStyle/>
          <a:p>
            <a:pPr algn="just"/>
            <a:r>
              <a:rPr lang="en-US" sz="2400" dirty="0"/>
              <a:t>	</a:t>
            </a:r>
          </a:p>
          <a:p>
            <a:pPr algn="just"/>
            <a:r>
              <a:rPr lang="en-US" sz="2400" dirty="0"/>
              <a:t>	The aim is to collect the information about your ideal customer persona who are likely to buy your product or service . It will help you tailor the user experience through targeted design</a:t>
            </a:r>
            <a:r>
              <a:rPr lang="en-US" dirty="0"/>
              <a:t>. </a:t>
            </a:r>
          </a:p>
        </p:txBody>
      </p:sp>
      <p:pic>
        <p:nvPicPr>
          <p:cNvPr id="20"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55672" y="6995589"/>
            <a:ext cx="655576" cy="637001"/>
          </a:xfrm>
          <a:prstGeom prst="rect">
            <a:avLst/>
          </a:prstGeom>
        </p:spPr>
      </p:pic>
    </p:spTree>
    <p:extLst>
      <p:ext uri="{BB962C8B-B14F-4D97-AF65-F5344CB8AC3E}">
        <p14:creationId xmlns:p14="http://schemas.microsoft.com/office/powerpoint/2010/main" val="3605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738845" y="546240"/>
            <a:ext cx="12338484" cy="1019574"/>
          </a:xfrm>
          <a:prstGeom prst="rect">
            <a:avLst/>
          </a:prstGeom>
        </p:spPr>
        <p:txBody>
          <a:bodyPr wrap="square" lIns="0" tIns="0" rIns="0" bIns="0" rtlCol="0" anchor="t">
            <a:spAutoFit/>
          </a:bodyPr>
          <a:lstStyle/>
          <a:p>
            <a:pPr>
              <a:lnSpc>
                <a:spcPts val="8747"/>
              </a:lnSpc>
            </a:pPr>
            <a:r>
              <a:rPr lang="en-US" sz="5400" b="1" dirty="0"/>
              <a:t>Value Proposition Canvas </a:t>
            </a:r>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685762"/>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28494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7" name="Group 6"/>
          <p:cNvGrpSpPr/>
          <p:nvPr/>
        </p:nvGrpSpPr>
        <p:grpSpPr>
          <a:xfrm>
            <a:off x="1257989" y="2168971"/>
            <a:ext cx="14862812" cy="5653300"/>
            <a:chOff x="993509" y="1275171"/>
            <a:chExt cx="6765358" cy="3292455"/>
          </a:xfrm>
        </p:grpSpPr>
        <p:grpSp>
          <p:nvGrpSpPr>
            <p:cNvPr id="14" name="Group 13"/>
            <p:cNvGrpSpPr/>
            <p:nvPr/>
          </p:nvGrpSpPr>
          <p:grpSpPr>
            <a:xfrm>
              <a:off x="2991814" y="2419869"/>
              <a:ext cx="2911566" cy="1229114"/>
              <a:chOff x="587719" y="1125830"/>
              <a:chExt cx="4350054" cy="1835386"/>
            </a:xfrm>
          </p:grpSpPr>
          <p:grpSp>
            <p:nvGrpSpPr>
              <p:cNvPr id="15" name="Group 14"/>
              <p:cNvGrpSpPr/>
              <p:nvPr/>
            </p:nvGrpSpPr>
            <p:grpSpPr>
              <a:xfrm>
                <a:off x="2884450" y="1125830"/>
                <a:ext cx="2053323" cy="1828800"/>
                <a:chOff x="2884450" y="1125830"/>
                <a:chExt cx="2053323" cy="1828800"/>
              </a:xfrm>
            </p:grpSpPr>
            <p:sp>
              <p:nvSpPr>
                <p:cNvPr id="25" name="Flowchart: Connector 24"/>
                <p:cNvSpPr/>
                <p:nvPr/>
              </p:nvSpPr>
              <p:spPr>
                <a:xfrm>
                  <a:off x="2884450" y="1125830"/>
                  <a:ext cx="1828800" cy="1828800"/>
                </a:xfrm>
                <a:prstGeom prst="flowChartConnector">
                  <a:avLst/>
                </a:prstGeom>
                <a:solidFill>
                  <a:srgbClr val="FFC000">
                    <a:lumMod val="60000"/>
                    <a:lumOff val="40000"/>
                  </a:srgbClr>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26" name="Flowchart: Connector 25"/>
                <p:cNvSpPr/>
                <p:nvPr/>
              </p:nvSpPr>
              <p:spPr>
                <a:xfrm>
                  <a:off x="3646450" y="1887830"/>
                  <a:ext cx="304800" cy="3048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cxnSp>
              <p:nvCxnSpPr>
                <p:cNvPr id="27" name="Straight Arrow Connector 26"/>
                <p:cNvCxnSpPr>
                  <a:endCxn id="25" idx="2"/>
                </p:cNvCxnSpPr>
                <p:nvPr/>
              </p:nvCxnSpPr>
              <p:spPr>
                <a:xfrm flipH="1">
                  <a:off x="2884450" y="2040230"/>
                  <a:ext cx="762000" cy="0"/>
                </a:xfrm>
                <a:prstGeom prst="straightConnector1">
                  <a:avLst/>
                </a:prstGeom>
                <a:noFill/>
                <a:ln w="38100" cap="flat" cmpd="sng" algn="ctr">
                  <a:solidFill>
                    <a:srgbClr val="A5A5A5"/>
                  </a:solidFill>
                  <a:prstDash val="solid"/>
                  <a:miter lim="800000"/>
                  <a:tailEnd type="triangle"/>
                </a:ln>
                <a:effectLst/>
              </p:spPr>
            </p:cxnSp>
            <p:cxnSp>
              <p:nvCxnSpPr>
                <p:cNvPr id="28" name="Straight Connector 27"/>
                <p:cNvCxnSpPr>
                  <a:stCxn id="25" idx="7"/>
                  <a:endCxn id="26" idx="0"/>
                </p:cNvCxnSpPr>
                <p:nvPr/>
              </p:nvCxnSpPr>
              <p:spPr>
                <a:xfrm flipH="1">
                  <a:off x="3798850" y="1393652"/>
                  <a:ext cx="646578" cy="494178"/>
                </a:xfrm>
                <a:prstGeom prst="line">
                  <a:avLst/>
                </a:prstGeom>
                <a:noFill/>
                <a:ln w="28575" cap="flat" cmpd="sng" algn="ctr">
                  <a:solidFill>
                    <a:srgbClr val="A5A5A5"/>
                  </a:solidFill>
                  <a:prstDash val="solid"/>
                  <a:miter lim="800000"/>
                </a:ln>
                <a:effectLst/>
              </p:spPr>
            </p:cxnSp>
            <p:cxnSp>
              <p:nvCxnSpPr>
                <p:cNvPr id="29" name="Straight Connector 28"/>
                <p:cNvCxnSpPr>
                  <a:stCxn id="25" idx="5"/>
                  <a:endCxn id="26" idx="4"/>
                </p:cNvCxnSpPr>
                <p:nvPr/>
              </p:nvCxnSpPr>
              <p:spPr>
                <a:xfrm flipH="1" flipV="1">
                  <a:off x="3798850" y="2192630"/>
                  <a:ext cx="646578" cy="494178"/>
                </a:xfrm>
                <a:prstGeom prst="line">
                  <a:avLst/>
                </a:prstGeom>
                <a:noFill/>
                <a:ln w="28575" cap="flat" cmpd="sng" algn="ctr">
                  <a:solidFill>
                    <a:srgbClr val="A5A5A5"/>
                  </a:solidFill>
                  <a:prstDash val="solid"/>
                  <a:miter lim="800000"/>
                </a:ln>
                <a:effectLst/>
              </p:spPr>
            </p:cxnSp>
            <p:sp>
              <p:nvSpPr>
                <p:cNvPr id="30" name="TextBox 29"/>
                <p:cNvSpPr txBox="1"/>
                <p:nvPr/>
              </p:nvSpPr>
              <p:spPr>
                <a:xfrm>
                  <a:off x="4063533" y="192002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ED7D31">
                          <a:lumMod val="50000"/>
                        </a:srgbClr>
                      </a:solidFill>
                      <a:effectLst/>
                      <a:uLnTx/>
                      <a:uFillTx/>
                      <a:cs typeface="Arial"/>
                      <a:sym typeface="Arial"/>
                    </a:rPr>
                    <a:t>JOBS</a:t>
                  </a:r>
                </a:p>
              </p:txBody>
            </p:sp>
            <p:sp>
              <p:nvSpPr>
                <p:cNvPr id="31" name="TextBox 30"/>
                <p:cNvSpPr txBox="1"/>
                <p:nvPr/>
              </p:nvSpPr>
              <p:spPr>
                <a:xfrm>
                  <a:off x="3355370" y="235118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ED7D31">
                          <a:lumMod val="50000"/>
                        </a:srgbClr>
                      </a:solidFill>
                      <a:effectLst/>
                      <a:uLnTx/>
                      <a:uFillTx/>
                      <a:cs typeface="Arial"/>
                      <a:sym typeface="Arial"/>
                    </a:rPr>
                    <a:t>PAINS</a:t>
                  </a:r>
                </a:p>
              </p:txBody>
            </p:sp>
            <p:sp>
              <p:nvSpPr>
                <p:cNvPr id="32" name="TextBox 31"/>
                <p:cNvSpPr txBox="1"/>
                <p:nvPr/>
              </p:nvSpPr>
              <p:spPr>
                <a:xfrm>
                  <a:off x="3315382" y="1377593"/>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ED7D31">
                          <a:lumMod val="50000"/>
                        </a:srgbClr>
                      </a:solidFill>
                      <a:effectLst/>
                      <a:uLnTx/>
                      <a:uFillTx/>
                      <a:cs typeface="Arial"/>
                      <a:sym typeface="Arial"/>
                    </a:rPr>
                    <a:t>GAINS</a:t>
                  </a:r>
                </a:p>
              </p:txBody>
            </p:sp>
          </p:grpSp>
          <p:grpSp>
            <p:nvGrpSpPr>
              <p:cNvPr id="16" name="Group 15"/>
              <p:cNvGrpSpPr/>
              <p:nvPr/>
            </p:nvGrpSpPr>
            <p:grpSpPr>
              <a:xfrm>
                <a:off x="587719" y="1125830"/>
                <a:ext cx="2080915" cy="1835386"/>
                <a:chOff x="587719" y="1125830"/>
                <a:chExt cx="2080915" cy="1835386"/>
              </a:xfrm>
            </p:grpSpPr>
            <p:sp>
              <p:nvSpPr>
                <p:cNvPr id="17" name="Rectangle 16"/>
                <p:cNvSpPr/>
                <p:nvPr/>
              </p:nvSpPr>
              <p:spPr>
                <a:xfrm>
                  <a:off x="653143" y="1125830"/>
                  <a:ext cx="1828800" cy="182880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Flowchart: Connector 17"/>
                <p:cNvSpPr/>
                <p:nvPr/>
              </p:nvSpPr>
              <p:spPr>
                <a:xfrm>
                  <a:off x="1415143" y="1891123"/>
                  <a:ext cx="304800" cy="304800"/>
                </a:xfrm>
                <a:prstGeom prst="flowChartConnector">
                  <a:avLst/>
                </a:prstGeom>
                <a:solidFill>
                  <a:srgbClr val="70AD47">
                    <a:lumMod val="75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cxnSp>
              <p:nvCxnSpPr>
                <p:cNvPr id="19" name="Straight Arrow Connector 18"/>
                <p:cNvCxnSpPr>
                  <a:endCxn id="17" idx="3"/>
                </p:cNvCxnSpPr>
                <p:nvPr/>
              </p:nvCxnSpPr>
              <p:spPr>
                <a:xfrm>
                  <a:off x="1738265" y="2040230"/>
                  <a:ext cx="743678" cy="0"/>
                </a:xfrm>
                <a:prstGeom prst="straightConnector1">
                  <a:avLst/>
                </a:prstGeom>
                <a:noFill/>
                <a:ln w="38100" cap="flat" cmpd="sng" algn="ctr">
                  <a:solidFill>
                    <a:srgbClr val="A5A5A5"/>
                  </a:solidFill>
                  <a:prstDash val="solid"/>
                  <a:miter lim="800000"/>
                  <a:tailEnd type="triangle"/>
                </a:ln>
                <a:effectLst/>
              </p:spPr>
            </p:cxnSp>
            <p:cxnSp>
              <p:nvCxnSpPr>
                <p:cNvPr id="20" name="Straight Connector 19"/>
                <p:cNvCxnSpPr>
                  <a:stCxn id="18" idx="0"/>
                </p:cNvCxnSpPr>
                <p:nvPr/>
              </p:nvCxnSpPr>
              <p:spPr>
                <a:xfrm flipH="1" flipV="1">
                  <a:off x="653143" y="1125830"/>
                  <a:ext cx="914400" cy="765293"/>
                </a:xfrm>
                <a:prstGeom prst="line">
                  <a:avLst/>
                </a:prstGeom>
                <a:noFill/>
                <a:ln w="38100" cap="flat" cmpd="sng" algn="ctr">
                  <a:solidFill>
                    <a:srgbClr val="A5A5A5"/>
                  </a:solidFill>
                  <a:prstDash val="solid"/>
                  <a:miter lim="800000"/>
                </a:ln>
                <a:effectLst/>
              </p:spPr>
            </p:cxnSp>
            <p:cxnSp>
              <p:nvCxnSpPr>
                <p:cNvPr id="21" name="Straight Connector 20"/>
                <p:cNvCxnSpPr/>
                <p:nvPr/>
              </p:nvCxnSpPr>
              <p:spPr>
                <a:xfrm flipH="1">
                  <a:off x="653143" y="2202509"/>
                  <a:ext cx="925766" cy="758707"/>
                </a:xfrm>
                <a:prstGeom prst="line">
                  <a:avLst/>
                </a:prstGeom>
                <a:noFill/>
                <a:ln w="38100" cap="flat" cmpd="sng" algn="ctr">
                  <a:solidFill>
                    <a:srgbClr val="A5A5A5"/>
                  </a:solidFill>
                  <a:prstDash val="solid"/>
                  <a:miter lim="800000"/>
                </a:ln>
                <a:effectLst/>
              </p:spPr>
            </p:cxnSp>
            <p:sp>
              <p:nvSpPr>
                <p:cNvPr id="22" name="TextBox 21"/>
                <p:cNvSpPr txBox="1"/>
                <p:nvPr/>
              </p:nvSpPr>
              <p:spPr>
                <a:xfrm>
                  <a:off x="1298136" y="1377594"/>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70AD47">
                          <a:lumMod val="50000"/>
                        </a:srgbClr>
                      </a:solidFill>
                      <a:effectLst/>
                      <a:uLnTx/>
                      <a:uFillTx/>
                      <a:cs typeface="Arial"/>
                      <a:sym typeface="Arial"/>
                    </a:rPr>
                    <a:t>GAIN CREATORS </a:t>
                  </a:r>
                </a:p>
              </p:txBody>
            </p:sp>
            <p:sp>
              <p:nvSpPr>
                <p:cNvPr id="23" name="TextBox 22"/>
                <p:cNvSpPr txBox="1"/>
                <p:nvPr/>
              </p:nvSpPr>
              <p:spPr>
                <a:xfrm>
                  <a:off x="1391480" y="2351187"/>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70AD47">
                          <a:lumMod val="50000"/>
                        </a:srgbClr>
                      </a:solidFill>
                      <a:effectLst/>
                      <a:uLnTx/>
                      <a:uFillTx/>
                      <a:cs typeface="Arial"/>
                      <a:sym typeface="Arial"/>
                    </a:rPr>
                    <a:t>PAIN KILLERS</a:t>
                  </a:r>
                </a:p>
              </p:txBody>
            </p:sp>
            <p:sp>
              <p:nvSpPr>
                <p:cNvPr id="24" name="TextBox 23"/>
                <p:cNvSpPr txBox="1"/>
                <p:nvPr/>
              </p:nvSpPr>
              <p:spPr>
                <a:xfrm>
                  <a:off x="587719" y="1764605"/>
                  <a:ext cx="1277154" cy="562093"/>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70AD47">
                          <a:lumMod val="50000"/>
                        </a:srgbClr>
                      </a:solidFill>
                      <a:effectLst/>
                      <a:uLnTx/>
                      <a:uFillTx/>
                      <a:cs typeface="Arial"/>
                      <a:sym typeface="Arial"/>
                    </a:rPr>
                    <a:t>PRODUCT/ </a:t>
                  </a: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a:ln>
                        <a:noFill/>
                      </a:ln>
                      <a:solidFill>
                        <a:srgbClr val="70AD47">
                          <a:lumMod val="50000"/>
                        </a:srgbClr>
                      </a:solidFill>
                      <a:effectLst/>
                      <a:uLnTx/>
                      <a:uFillTx/>
                      <a:cs typeface="Arial"/>
                      <a:sym typeface="Arial"/>
                    </a:rPr>
                    <a:t>SERVICE</a:t>
                  </a:r>
                </a:p>
              </p:txBody>
            </p:sp>
          </p:grpSp>
        </p:grpSp>
        <p:cxnSp>
          <p:nvCxnSpPr>
            <p:cNvPr id="33" name="Straight Connector 32"/>
            <p:cNvCxnSpPr/>
            <p:nvPr/>
          </p:nvCxnSpPr>
          <p:spPr>
            <a:xfrm flipV="1">
              <a:off x="3639097" y="1771429"/>
              <a:ext cx="7608" cy="648440"/>
            </a:xfrm>
            <a:prstGeom prst="line">
              <a:avLst/>
            </a:prstGeom>
            <a:noFill/>
            <a:ln w="19050" cap="flat" cmpd="sng" algn="ctr">
              <a:solidFill>
                <a:srgbClr val="70AD47"/>
              </a:solidFill>
              <a:prstDash val="solid"/>
              <a:miter lim="800000"/>
            </a:ln>
            <a:effectLst/>
          </p:spPr>
        </p:cxnSp>
        <p:cxnSp>
          <p:nvCxnSpPr>
            <p:cNvPr id="34" name="Straight Connector 33"/>
            <p:cNvCxnSpPr/>
            <p:nvPr/>
          </p:nvCxnSpPr>
          <p:spPr>
            <a:xfrm flipH="1" flipV="1">
              <a:off x="2949027" y="1775840"/>
              <a:ext cx="706208" cy="6152"/>
            </a:xfrm>
            <a:prstGeom prst="line">
              <a:avLst/>
            </a:prstGeom>
            <a:noFill/>
            <a:ln w="19050" cap="flat" cmpd="sng" algn="ctr">
              <a:solidFill>
                <a:srgbClr val="70AD47"/>
              </a:solidFill>
              <a:prstDash val="solid"/>
              <a:miter lim="800000"/>
            </a:ln>
            <a:effectLst/>
          </p:spPr>
        </p:cxnSp>
        <p:sp>
          <p:nvSpPr>
            <p:cNvPr id="35" name="TextBox 34"/>
            <p:cNvSpPr txBox="1"/>
            <p:nvPr/>
          </p:nvSpPr>
          <p:spPr>
            <a:xfrm>
              <a:off x="993509" y="1343410"/>
              <a:ext cx="1949094"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a:ln>
                    <a:noFill/>
                  </a:ln>
                  <a:solidFill>
                    <a:prstClr val="white">
                      <a:lumMod val="50000"/>
                    </a:prstClr>
                  </a:solidFill>
                  <a:effectLst/>
                  <a:uLnTx/>
                  <a:uFillTx/>
                  <a:cs typeface="Arial"/>
                  <a:sym typeface="Arial"/>
                </a:rPr>
                <a:t> </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a:ln>
                    <a:noFill/>
                  </a:ln>
                  <a:solidFill>
                    <a:prstClr val="black"/>
                  </a:solidFill>
                  <a:effectLst/>
                  <a:uLnTx/>
                  <a:uFillTx/>
                  <a:cs typeface="Arial"/>
                  <a:sym typeface="Arial"/>
                </a:rPr>
                <a:t>What do you offer that makes the customers happy?</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dirty="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prstClr val="white">
                    <a:lumMod val="50000"/>
                  </a:prstClr>
                </a:solidFill>
                <a:effectLst/>
                <a:uLnTx/>
                <a:uFillTx/>
                <a:cs typeface="Arial"/>
                <a:sym typeface="Wingdings" panose="05000000000000000000" pitchFamily="2" charset="2"/>
              </a:endParaRPr>
            </a:p>
          </p:txBody>
        </p:sp>
        <p:cxnSp>
          <p:nvCxnSpPr>
            <p:cNvPr id="38" name="Straight Connector 37"/>
            <p:cNvCxnSpPr/>
            <p:nvPr/>
          </p:nvCxnSpPr>
          <p:spPr>
            <a:xfrm flipV="1">
              <a:off x="3639097" y="3644573"/>
              <a:ext cx="0" cy="385285"/>
            </a:xfrm>
            <a:prstGeom prst="line">
              <a:avLst/>
            </a:prstGeom>
            <a:noFill/>
            <a:ln w="19050" cap="flat" cmpd="sng" algn="ctr">
              <a:solidFill>
                <a:srgbClr val="70AD47"/>
              </a:solidFill>
              <a:prstDash val="solid"/>
              <a:miter lim="800000"/>
            </a:ln>
            <a:effectLst/>
          </p:spPr>
        </p:cxnSp>
        <p:cxnSp>
          <p:nvCxnSpPr>
            <p:cNvPr id="39" name="Straight Connector 38"/>
            <p:cNvCxnSpPr>
              <a:cxnSpLocks/>
            </p:cNvCxnSpPr>
            <p:nvPr/>
          </p:nvCxnSpPr>
          <p:spPr>
            <a:xfrm flipH="1" flipV="1">
              <a:off x="2814378" y="4029857"/>
              <a:ext cx="840857" cy="1839"/>
            </a:xfrm>
            <a:prstGeom prst="line">
              <a:avLst/>
            </a:prstGeom>
            <a:noFill/>
            <a:ln w="19050" cap="flat" cmpd="sng" algn="ctr">
              <a:solidFill>
                <a:srgbClr val="70AD47"/>
              </a:solidFill>
              <a:prstDash val="solid"/>
              <a:miter lim="800000"/>
            </a:ln>
            <a:effectLst/>
          </p:spPr>
        </p:cxnSp>
        <p:sp>
          <p:nvSpPr>
            <p:cNvPr id="40" name="TextBox 39"/>
            <p:cNvSpPr txBox="1"/>
            <p:nvPr/>
          </p:nvSpPr>
          <p:spPr>
            <a:xfrm>
              <a:off x="1010229" y="3648983"/>
              <a:ext cx="1804149"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Wingdings" panose="05000000000000000000" pitchFamily="2" charset="2"/>
              </a:endParaRP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a:ln>
                    <a:noFill/>
                  </a:ln>
                  <a:solidFill>
                    <a:prstClr val="black"/>
                  </a:solidFill>
                  <a:effectLst/>
                  <a:uLnTx/>
                  <a:uFillTx/>
                  <a:cs typeface="Arial"/>
                  <a:sym typeface="Arial"/>
                </a:rPr>
                <a:t>Which features of your offering relieve the customer's pains?</a:t>
              </a:r>
              <a:endParaRPr kumimoji="0" lang="en-US" sz="1400" b="0" i="0" u="none" strike="noStrike" kern="0" cap="none" spc="0" normalizeH="0" baseline="0" noProof="0">
                <a:ln>
                  <a:noFill/>
                </a:ln>
                <a:solidFill>
                  <a:prstClr val="black"/>
                </a:solidFill>
                <a:effectLst/>
                <a:uLnTx/>
                <a:uFillTx/>
                <a:cs typeface="Arial"/>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Wingdings" panose="05000000000000000000" pitchFamily="2" charset="2"/>
              </a:endParaRPr>
            </a:p>
          </p:txBody>
        </p:sp>
        <p:cxnSp>
          <p:nvCxnSpPr>
            <p:cNvPr id="41" name="Straight Connector 40"/>
            <p:cNvCxnSpPr/>
            <p:nvPr/>
          </p:nvCxnSpPr>
          <p:spPr>
            <a:xfrm flipH="1">
              <a:off x="3515381" y="2838188"/>
              <a:ext cx="36888" cy="0"/>
            </a:xfrm>
            <a:prstGeom prst="line">
              <a:avLst/>
            </a:prstGeom>
            <a:noFill/>
            <a:ln w="19050" cap="flat" cmpd="sng" algn="ctr">
              <a:solidFill>
                <a:srgbClr val="70AD47"/>
              </a:solidFill>
              <a:prstDash val="solid"/>
              <a:miter lim="800000"/>
            </a:ln>
            <a:effectLst/>
          </p:spPr>
        </p:cxnSp>
        <p:cxnSp>
          <p:nvCxnSpPr>
            <p:cNvPr id="42" name="Straight Connector 41"/>
            <p:cNvCxnSpPr/>
            <p:nvPr/>
          </p:nvCxnSpPr>
          <p:spPr>
            <a:xfrm flipV="1">
              <a:off x="2899064" y="2419868"/>
              <a:ext cx="0" cy="1182920"/>
            </a:xfrm>
            <a:prstGeom prst="line">
              <a:avLst/>
            </a:prstGeom>
            <a:noFill/>
            <a:ln w="19050" cap="flat" cmpd="sng" algn="ctr">
              <a:solidFill>
                <a:srgbClr val="70AD47"/>
              </a:solidFill>
              <a:prstDash val="solid"/>
              <a:miter lim="800000"/>
            </a:ln>
            <a:effectLst/>
          </p:spPr>
        </p:cxnSp>
        <p:cxnSp>
          <p:nvCxnSpPr>
            <p:cNvPr id="43" name="Straight Connector 42"/>
            <p:cNvCxnSpPr/>
            <p:nvPr/>
          </p:nvCxnSpPr>
          <p:spPr>
            <a:xfrm flipV="1">
              <a:off x="5141079" y="1771429"/>
              <a:ext cx="0" cy="648440"/>
            </a:xfrm>
            <a:prstGeom prst="line">
              <a:avLst/>
            </a:prstGeom>
            <a:noFill/>
            <a:ln w="19050" cap="flat" cmpd="sng" algn="ctr">
              <a:solidFill>
                <a:srgbClr val="FFC000"/>
              </a:solidFill>
              <a:prstDash val="solid"/>
              <a:miter lim="800000"/>
            </a:ln>
            <a:effectLst/>
          </p:spPr>
        </p:cxnSp>
        <p:cxnSp>
          <p:nvCxnSpPr>
            <p:cNvPr id="44" name="Straight Connector 43"/>
            <p:cNvCxnSpPr>
              <a:cxnSpLocks/>
            </p:cNvCxnSpPr>
            <p:nvPr/>
          </p:nvCxnSpPr>
          <p:spPr>
            <a:xfrm flipH="1">
              <a:off x="5136823" y="1781993"/>
              <a:ext cx="668957" cy="1167"/>
            </a:xfrm>
            <a:prstGeom prst="line">
              <a:avLst/>
            </a:prstGeom>
            <a:noFill/>
            <a:ln w="19050" cap="flat" cmpd="sng" algn="ctr">
              <a:solidFill>
                <a:srgbClr val="FFC000"/>
              </a:solidFill>
              <a:prstDash val="solid"/>
              <a:miter lim="800000"/>
            </a:ln>
            <a:effectLst/>
          </p:spPr>
        </p:cxnSp>
        <p:sp>
          <p:nvSpPr>
            <p:cNvPr id="45" name="TextBox 44"/>
            <p:cNvSpPr txBox="1"/>
            <p:nvPr/>
          </p:nvSpPr>
          <p:spPr>
            <a:xfrm>
              <a:off x="5822840" y="1275171"/>
              <a:ext cx="1936027"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dirty="0">
                  <a:ln>
                    <a:noFill/>
                  </a:ln>
                  <a:solidFill>
                    <a:prstClr val="white">
                      <a:lumMod val="50000"/>
                    </a:prstClr>
                  </a:solidFill>
                  <a:effectLst/>
                  <a:uLnTx/>
                  <a:uFillTx/>
                  <a:cs typeface="Arial"/>
                  <a:sym typeface="Arial"/>
                </a:rPr>
                <a:t>LOVE</a:t>
              </a:r>
              <a:r>
                <a:rPr kumimoji="0" lang="en-US" sz="1400" b="0" i="0" u="none" strike="noStrike" kern="0" cap="none" spc="0" normalizeH="0" baseline="0" noProof="0" dirty="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400" b="0" i="0" u="none" strike="noStrike" kern="0" cap="none" spc="0" normalizeH="0" baseline="0" noProof="0" dirty="0">
                  <a:ln>
                    <a:noFill/>
                  </a:ln>
                  <a:solidFill>
                    <a:prstClr val="white">
                      <a:lumMod val="50000"/>
                    </a:prstClr>
                  </a:solidFill>
                  <a:effectLst/>
                  <a:uLnTx/>
                  <a:uFillTx/>
                  <a:cs typeface="Arial"/>
                  <a:sym typeface="Wingdings" panose="05000000000000000000" pitchFamily="2" charset="2"/>
                </a:rPr>
                <a:t>?</a:t>
              </a:r>
              <a:r>
                <a:rPr kumimoji="0" lang="pt-BR" sz="1400" b="0" i="1" u="none" strike="noStrike" kern="0" cap="none" spc="0" normalizeH="0" baseline="0" noProof="0" dirty="0">
                  <a:ln>
                    <a:noFill/>
                  </a:ln>
                  <a:solidFill>
                    <a:prstClr val="black"/>
                  </a:solidFill>
                  <a:effectLst/>
                  <a:uLnTx/>
                  <a:uFillTx/>
                  <a:cs typeface="Arial"/>
                  <a:sym typeface="Arial"/>
                </a:rPr>
                <a:t> What would make the customer happy? </a:t>
              </a:r>
              <a:endParaRPr kumimoji="0" lang="pt-BR" sz="1400" b="0" i="1" u="none" strike="noStrike" kern="0" cap="none" spc="0" normalizeH="0" baseline="0" noProof="0" dirty="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a:ln>
                    <a:noFill/>
                  </a:ln>
                  <a:solidFill>
                    <a:prstClr val="black"/>
                  </a:solidFill>
                  <a:effectLst/>
                  <a:uLnTx/>
                  <a:uFillTx/>
                  <a:cs typeface="Arial"/>
                  <a:sym typeface="Arial"/>
                </a:rPr>
                <a:t>? What do the clients want when facing the problem?</a:t>
              </a:r>
              <a:endParaRPr kumimoji="0" lang="pt-BR" sz="1400" b="0" i="1" u="none" strike="noStrike" kern="0" cap="none" spc="0" normalizeH="0" baseline="0" noProof="0" dirty="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dirty="0">
                <a:ln>
                  <a:noFill/>
                </a:ln>
                <a:solidFill>
                  <a:srgbClr val="000000"/>
                </a:solidFill>
                <a:effectLst/>
                <a:highlight>
                  <a:srgbClr val="FFFF00"/>
                </a:highlight>
                <a:uLnTx/>
                <a:uFillTx/>
                <a:cs typeface="Calibri"/>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dirty="0">
                  <a:ln>
                    <a:noFill/>
                  </a:ln>
                  <a:solidFill>
                    <a:srgbClr val="000000"/>
                  </a:solidFill>
                  <a:effectLst/>
                  <a:uLnTx/>
                  <a:uFillTx/>
                  <a:cs typeface="Calibri"/>
                  <a:sym typeface="Arial"/>
                </a:rPr>
                <a:t>This refers to the feeling/action of customers before he gets in contact with your solution.</a:t>
              </a:r>
            </a:p>
          </p:txBody>
        </p:sp>
        <p:cxnSp>
          <p:nvCxnSpPr>
            <p:cNvPr id="46" name="Straight Connector 45"/>
            <p:cNvCxnSpPr/>
            <p:nvPr/>
          </p:nvCxnSpPr>
          <p:spPr>
            <a:xfrm>
              <a:off x="5824125" y="2947312"/>
              <a:ext cx="151861" cy="2850"/>
            </a:xfrm>
            <a:prstGeom prst="line">
              <a:avLst/>
            </a:prstGeom>
            <a:noFill/>
            <a:ln w="6350" cap="flat" cmpd="sng" algn="ctr">
              <a:solidFill>
                <a:srgbClr val="ED7D31"/>
              </a:solidFill>
              <a:prstDash val="solid"/>
              <a:miter lim="800000"/>
            </a:ln>
            <a:effectLst/>
          </p:spPr>
        </p:cxnSp>
        <p:cxnSp>
          <p:nvCxnSpPr>
            <p:cNvPr id="47" name="Straight Connector 46"/>
            <p:cNvCxnSpPr/>
            <p:nvPr/>
          </p:nvCxnSpPr>
          <p:spPr>
            <a:xfrm flipH="1" flipV="1">
              <a:off x="5963697" y="2419869"/>
              <a:ext cx="8108" cy="1082870"/>
            </a:xfrm>
            <a:prstGeom prst="line">
              <a:avLst/>
            </a:prstGeom>
            <a:noFill/>
            <a:ln w="6350" cap="flat" cmpd="sng" algn="ctr">
              <a:solidFill>
                <a:srgbClr val="ED7D31"/>
              </a:solidFill>
              <a:prstDash val="solid"/>
              <a:miter lim="800000"/>
            </a:ln>
            <a:effectLst/>
          </p:spPr>
        </p:cxnSp>
        <p:cxnSp>
          <p:nvCxnSpPr>
            <p:cNvPr id="48" name="Straight Connector 47"/>
            <p:cNvCxnSpPr/>
            <p:nvPr/>
          </p:nvCxnSpPr>
          <p:spPr>
            <a:xfrm flipV="1">
              <a:off x="5136822" y="3644573"/>
              <a:ext cx="1" cy="385252"/>
            </a:xfrm>
            <a:prstGeom prst="line">
              <a:avLst/>
            </a:prstGeom>
            <a:noFill/>
            <a:ln w="19050" cap="flat" cmpd="sng" algn="ctr">
              <a:solidFill>
                <a:srgbClr val="FFC000"/>
              </a:solidFill>
              <a:prstDash val="solid"/>
              <a:miter lim="800000"/>
            </a:ln>
            <a:effectLst/>
          </p:spPr>
        </p:cxnSp>
        <p:cxnSp>
          <p:nvCxnSpPr>
            <p:cNvPr id="49" name="Straight Connector 48"/>
            <p:cNvCxnSpPr>
              <a:cxnSpLocks/>
            </p:cNvCxnSpPr>
            <p:nvPr/>
          </p:nvCxnSpPr>
          <p:spPr>
            <a:xfrm flipH="1" flipV="1">
              <a:off x="5136823" y="4029825"/>
              <a:ext cx="536268" cy="32"/>
            </a:xfrm>
            <a:prstGeom prst="line">
              <a:avLst/>
            </a:prstGeom>
            <a:noFill/>
            <a:ln w="19050" cap="flat" cmpd="sng" algn="ctr">
              <a:solidFill>
                <a:srgbClr val="FFC000"/>
              </a:solidFill>
              <a:prstDash val="solid"/>
              <a:miter lim="800000"/>
            </a:ln>
            <a:effectLst/>
          </p:spPr>
        </p:cxnSp>
        <p:sp>
          <p:nvSpPr>
            <p:cNvPr id="50" name="TextBox 49"/>
            <p:cNvSpPr txBox="1"/>
            <p:nvPr/>
          </p:nvSpPr>
          <p:spPr>
            <a:xfrm>
              <a:off x="5673091" y="3648982"/>
              <a:ext cx="2068716"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a:ln>
                    <a:noFill/>
                  </a:ln>
                  <a:solidFill>
                    <a:prstClr val="white">
                      <a:lumMod val="50000"/>
                    </a:prstClr>
                  </a:solidFill>
                  <a:effectLst/>
                  <a:uLnTx/>
                  <a:uFillTx/>
                  <a:cs typeface="Arial"/>
                  <a:sym typeface="Arial"/>
                </a:rPr>
                <a:t>HATE</a:t>
              </a:r>
              <a:r>
                <a:rPr kumimoji="0" lang="en-US" sz="1400" b="0" i="0" u="none" strike="noStrike" kern="0" cap="none" spc="0" normalizeH="0" baseline="0" noProof="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a:ln>
                    <a:noFill/>
                  </a:ln>
                  <a:solidFill>
                    <a:prstClr val="black"/>
                  </a:solidFill>
                  <a:effectLst/>
                  <a:uLnTx/>
                  <a:uFillTx/>
                  <a:cs typeface="Arial"/>
                  <a:sym typeface="Arial"/>
                </a:rPr>
                <a:t>What are the pains of the clients when facing the problem?</a:t>
              </a:r>
              <a:endParaRPr kumimoji="0" lang="pt-BR" sz="1400" b="0" i="1" u="none" strike="noStrike" kern="0" cap="none" spc="0" normalizeH="0" baseline="0" noProof="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a:ln>
                  <a:noFill/>
                </a:ln>
                <a:solidFill>
                  <a:srgbClr val="000000"/>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a:ln>
                    <a:noFill/>
                  </a:ln>
                  <a:solidFill>
                    <a:srgbClr val="000000"/>
                  </a:solidFill>
                  <a:effectLst/>
                  <a:uLnTx/>
                  <a:uFillTx/>
                  <a:cs typeface="Calibri" panose="020F0502020204030204"/>
                  <a:sym typeface="Arial"/>
                </a:rPr>
                <a:t>This refers to the feeling/action of customers before he gets in contact with your solution.</a:t>
              </a:r>
            </a:p>
          </p:txBody>
        </p:sp>
        <p:sp>
          <p:nvSpPr>
            <p:cNvPr id="51" name="TextBox 50"/>
            <p:cNvSpPr txBox="1"/>
            <p:nvPr/>
          </p:nvSpPr>
          <p:spPr>
            <a:xfrm>
              <a:off x="6022507" y="2422024"/>
              <a:ext cx="1719300"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a:ln>
                    <a:noFill/>
                  </a:ln>
                  <a:solidFill>
                    <a:prstClr val="white">
                      <a:lumMod val="50000"/>
                    </a:prstClr>
                  </a:solidFill>
                  <a:effectLst/>
                  <a:uLnTx/>
                  <a:uFillTx/>
                  <a:cs typeface="Arial"/>
                  <a:sym typeface="Arial"/>
                </a:rPr>
                <a:t>WANT</a:t>
              </a:r>
              <a:r>
                <a:rPr kumimoji="0" lang="en-US" sz="1400" b="0" i="0" u="none" strike="noStrike" kern="0" cap="none" spc="0" normalizeH="0" baseline="0" noProof="0">
                  <a:ln>
                    <a:noFill/>
                  </a:ln>
                  <a:solidFill>
                    <a:prstClr val="white">
                      <a:lumMod val="50000"/>
                    </a:prstClr>
                  </a:solidFill>
                  <a:effectLst/>
                  <a:uLnTx/>
                  <a:uFillTx/>
                  <a:cs typeface="Arial"/>
                  <a:sym typeface="Arial"/>
                </a:rPr>
                <a:t>: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a:ln>
                    <a:noFill/>
                  </a:ln>
                  <a:solidFill>
                    <a:prstClr val="black"/>
                  </a:solidFill>
                  <a:effectLst/>
                  <a:uLnTx/>
                  <a:uFillTx/>
                  <a:cs typeface="Arial"/>
                  <a:sym typeface="Arial"/>
                </a:rPr>
                <a:t>What do the clients do (actions) when facing the problem?</a:t>
              </a:r>
              <a:endParaRPr kumimoji="0" lang="en-US" sz="1400" b="0" i="0" u="none" strike="noStrike" kern="0" cap="none" spc="0" normalizeH="0" baseline="0" noProof="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a:ln>
                  <a:noFill/>
                </a:ln>
                <a:solidFill>
                  <a:prstClr val="white">
                    <a:lumMod val="50000"/>
                  </a:prstClr>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a:ln>
                    <a:noFill/>
                  </a:ln>
                  <a:solidFill>
                    <a:srgbClr val="000000"/>
                  </a:solidFill>
                  <a:effectLst/>
                  <a:uLnTx/>
                  <a:uFillTx/>
                  <a:cs typeface="Calibri"/>
                  <a:sym typeface="Arial"/>
                </a:rPr>
                <a:t>This refers to the feeling/action of customers before he gets in contact with your solution.</a:t>
              </a:r>
            </a:p>
          </p:txBody>
        </p:sp>
        <p:sp>
          <p:nvSpPr>
            <p:cNvPr id="52" name="TextBox 51"/>
            <p:cNvSpPr txBox="1"/>
            <p:nvPr/>
          </p:nvSpPr>
          <p:spPr>
            <a:xfrm>
              <a:off x="993510" y="2381024"/>
              <a:ext cx="1819070" cy="932087"/>
            </a:xfrm>
            <a:prstGeom prst="rect">
              <a:avLst/>
            </a:prstGeom>
            <a:noFill/>
            <a:ln>
              <a:solidFill>
                <a:srgbClr val="E7E6E6">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1" u="none" strike="noStrike" kern="0" cap="none" spc="0" normalizeH="0" baseline="0" noProof="0" dirty="0">
                  <a:ln>
                    <a:noFill/>
                  </a:ln>
                  <a:solidFill>
                    <a:srgbClr val="FF0000"/>
                  </a:solidFill>
                  <a:effectLst/>
                  <a:uLnTx/>
                  <a:uFillTx/>
                  <a:cs typeface="Arial"/>
                  <a:sym typeface="Arial"/>
                </a:rPr>
                <a:t>What is the product or service that you are offering?</a:t>
              </a:r>
              <a:endParaRPr kumimoji="0" lang="en-US" sz="1400" b="1" i="0" u="none" strike="noStrike" kern="0" cap="none" spc="0" normalizeH="0" baseline="0" noProof="0" dirty="0">
                <a:ln>
                  <a:noFill/>
                </a:ln>
                <a:solidFill>
                  <a:srgbClr val="FF0000"/>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a:ln>
                  <a:noFill/>
                </a:ln>
                <a:solidFill>
                  <a:prstClr val="white">
                    <a:lumMod val="50000"/>
                  </a:prstClr>
                </a:solidFill>
                <a:effectLst/>
                <a:uLnTx/>
                <a:uFillTx/>
                <a:cs typeface="Arial"/>
                <a:sym typeface="Arial"/>
              </a:endParaRPr>
            </a:p>
          </p:txBody>
        </p:sp>
        <p:cxnSp>
          <p:nvCxnSpPr>
            <p:cNvPr id="53" name="Straight Connector 52"/>
            <p:cNvCxnSpPr>
              <a:cxnSpLocks/>
            </p:cNvCxnSpPr>
            <p:nvPr/>
          </p:nvCxnSpPr>
          <p:spPr>
            <a:xfrm flipH="1">
              <a:off x="2899064" y="3002224"/>
              <a:ext cx="92750" cy="0"/>
            </a:xfrm>
            <a:prstGeom prst="line">
              <a:avLst/>
            </a:prstGeom>
            <a:noFill/>
            <a:ln w="19050" cap="flat" cmpd="sng" algn="ctr">
              <a:solidFill>
                <a:srgbClr val="70AD47"/>
              </a:solidFill>
              <a:prstDash val="solid"/>
              <a:miter lim="800000"/>
            </a:ln>
            <a:effectLst/>
          </p:spPr>
        </p:cxnSp>
      </p:grpSp>
      <p:sp>
        <p:nvSpPr>
          <p:cNvPr id="8" name="Rectangle 7"/>
          <p:cNvSpPr/>
          <p:nvPr/>
        </p:nvSpPr>
        <p:spPr>
          <a:xfrm>
            <a:off x="8016362" y="4626289"/>
            <a:ext cx="1714342" cy="369332"/>
          </a:xfrm>
          <a:prstGeom prst="rect">
            <a:avLst/>
          </a:prstGeom>
        </p:spPr>
        <p:txBody>
          <a:bodyPr wrap="square">
            <a:spAutoFit/>
          </a:bodyPr>
          <a:lstStyle/>
          <a:p>
            <a:pPr algn="ctr"/>
            <a:r>
              <a:rPr lang="en-US" dirty="0"/>
              <a:t>FIT</a:t>
            </a:r>
          </a:p>
        </p:txBody>
      </p:sp>
      <p:sp>
        <p:nvSpPr>
          <p:cNvPr id="2" name="Rectangle 1"/>
          <p:cNvSpPr/>
          <p:nvPr/>
        </p:nvSpPr>
        <p:spPr>
          <a:xfrm>
            <a:off x="6286487" y="1477264"/>
            <a:ext cx="248786" cy="369332"/>
          </a:xfrm>
          <a:prstGeom prst="rect">
            <a:avLst/>
          </a:prstGeom>
        </p:spPr>
        <p:txBody>
          <a:bodyPr wrap="none">
            <a:spAutoFit/>
          </a:bodyPr>
          <a:lstStyle/>
          <a:p>
            <a:r>
              <a:rPr lang="en-US" dirty="0">
                <a:solidFill>
                  <a:srgbClr val="292929"/>
                </a:solidFill>
                <a:latin typeface="charter"/>
              </a:rPr>
              <a:t>.</a:t>
            </a:r>
            <a:endParaRPr lang="en-US" dirty="0"/>
          </a:p>
        </p:txBody>
      </p:sp>
      <p:sp>
        <p:nvSpPr>
          <p:cNvPr id="54" name="Rectangle 53"/>
          <p:cNvSpPr/>
          <p:nvPr/>
        </p:nvSpPr>
        <p:spPr>
          <a:xfrm>
            <a:off x="12203990" y="7922621"/>
            <a:ext cx="5629701" cy="1938992"/>
          </a:xfrm>
          <a:prstGeom prst="rect">
            <a:avLst/>
          </a:prstGeom>
          <a:solidFill>
            <a:srgbClr val="FFC000"/>
          </a:solidFill>
        </p:spPr>
        <p:txBody>
          <a:bodyPr wrap="square">
            <a:spAutoFit/>
          </a:bodyPr>
          <a:lstStyle/>
          <a:p>
            <a:pPr algn="just"/>
            <a:r>
              <a:rPr lang="en-US" sz="2400" dirty="0"/>
              <a:t>	</a:t>
            </a:r>
          </a:p>
          <a:p>
            <a:pPr algn="just"/>
            <a:r>
              <a:rPr lang="en-US" sz="2400" dirty="0"/>
              <a:t>	</a:t>
            </a:r>
            <a:r>
              <a:rPr lang="en-US" sz="2400" dirty="0">
                <a:latin typeface="+mj-lt"/>
              </a:rPr>
              <a:t>Demonstrate </a:t>
            </a:r>
            <a:r>
              <a:rPr lang="en-US" sz="2400" dirty="0">
                <a:solidFill>
                  <a:srgbClr val="292929"/>
                </a:solidFill>
                <a:latin typeface="+mj-lt"/>
              </a:rPr>
              <a:t>the fit between what you are offering and why people buy it. </a:t>
            </a:r>
            <a:r>
              <a:rPr lang="en-US" sz="2400" dirty="0">
                <a:latin typeface="+mj-lt"/>
              </a:rPr>
              <a:t>You must build on solution (products &amp; service) that match their needs ( pains &amp; gains).</a:t>
            </a:r>
          </a:p>
        </p:txBody>
      </p:sp>
      <p:pic>
        <p:nvPicPr>
          <p:cNvPr id="55"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42830" y="7922621"/>
            <a:ext cx="655576" cy="858078"/>
          </a:xfrm>
          <a:prstGeom prst="rect">
            <a:avLst/>
          </a:prstGeom>
        </p:spPr>
      </p:pic>
    </p:spTree>
    <p:extLst>
      <p:ext uri="{BB962C8B-B14F-4D97-AF65-F5344CB8AC3E}">
        <p14:creationId xmlns:p14="http://schemas.microsoft.com/office/powerpoint/2010/main" val="364021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5009" y="28190"/>
            <a:ext cx="11351678" cy="1178400"/>
          </a:xfrm>
          <a:prstGeom prst="rect">
            <a:avLst/>
          </a:prstGeom>
          <a:noFill/>
        </p:spPr>
        <p:txBody>
          <a:bodyPr wrap="square" lIns="137160" tIns="68580" rIns="137160" bIns="68580" rtlCol="0" anchor="t">
            <a:spAutoFit/>
          </a:bodyPr>
          <a:lstStyle/>
          <a:p>
            <a:pPr>
              <a:lnSpc>
                <a:spcPts val="8747"/>
              </a:lnSpc>
              <a:spcBef>
                <a:spcPct val="0"/>
              </a:spcBef>
            </a:pPr>
            <a:r>
              <a:rPr lang="en-US" sz="5400" b="1" dirty="0"/>
              <a:t>Solution</a:t>
            </a:r>
          </a:p>
        </p:txBody>
      </p:sp>
      <p:sp>
        <p:nvSpPr>
          <p:cNvPr id="110" name="Content Placeholder 2"/>
          <p:cNvSpPr txBox="1">
            <a:spLocks/>
          </p:cNvSpPr>
          <p:nvPr/>
        </p:nvSpPr>
        <p:spPr>
          <a:xfrm>
            <a:off x="955434" y="2043904"/>
            <a:ext cx="7045566" cy="4471196"/>
          </a:xfrm>
          <a:prstGeom prst="rect">
            <a:avLst/>
          </a:prstGeom>
          <a:ln>
            <a:solidFill>
              <a:schemeClr val="tx1"/>
            </a:solidFill>
          </a:ln>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Describe your Solution:</a:t>
            </a:r>
          </a:p>
          <a:p>
            <a:pPr marL="0" indent="0">
              <a:buNone/>
            </a:pPr>
            <a:r>
              <a:rPr lang="en-GB" sz="2400" dirty="0"/>
              <a:t>We offer ………………………………………… </a:t>
            </a:r>
            <a:endParaRPr lang="en-GB" sz="2400" dirty="0">
              <a:cs typeface="Calibri"/>
            </a:endParaRPr>
          </a:p>
          <a:p>
            <a:pPr marL="0" indent="0">
              <a:buNone/>
            </a:pPr>
            <a:r>
              <a:rPr lang="en-GB" sz="2400" dirty="0"/>
              <a:t>The details of our offering consist of:</a:t>
            </a:r>
            <a:endParaRPr lang="en-GB" sz="2400" dirty="0">
              <a:cs typeface="Calibri"/>
            </a:endParaRPr>
          </a:p>
          <a:p>
            <a:pPr marL="514350" indent="-514350">
              <a:buFont typeface="Arial" panose="020B0604020202020204" pitchFamily="34" charset="0"/>
              <a:buAutoNum type="arabicPeriod"/>
            </a:pPr>
            <a:r>
              <a:rPr lang="en-GB" sz="2400" dirty="0"/>
              <a:t>……………………………….</a:t>
            </a:r>
          </a:p>
          <a:p>
            <a:pPr marL="514350" indent="-514350">
              <a:buFont typeface="Arial" panose="020B0604020202020204" pitchFamily="34" charset="0"/>
              <a:buAutoNum type="arabicPeriod"/>
            </a:pPr>
            <a:r>
              <a:rPr lang="en-GB" sz="2400" dirty="0">
                <a:cs typeface="Calibri"/>
              </a:rPr>
              <a:t>………………………………..</a:t>
            </a:r>
          </a:p>
          <a:p>
            <a:pPr marL="514350" indent="-514350">
              <a:buFont typeface="Arial" panose="020B0604020202020204" pitchFamily="34" charset="0"/>
              <a:buAutoNum type="arabicPeriod"/>
            </a:pPr>
            <a:r>
              <a:rPr lang="en-GB" sz="2400" dirty="0">
                <a:cs typeface="Calibri"/>
              </a:rPr>
              <a:t>………………………………..</a:t>
            </a:r>
          </a:p>
          <a:p>
            <a:pPr marL="514350" indent="-514350">
              <a:buFont typeface="Arial" panose="020B0604020202020204" pitchFamily="34" charset="0"/>
              <a:buAutoNum type="arabicPeriod"/>
            </a:pPr>
            <a:endParaRPr lang="en-GB" sz="2400" dirty="0">
              <a:cs typeface="Calibri"/>
            </a:endParaRPr>
          </a:p>
          <a:p>
            <a:pPr marL="0" indent="0">
              <a:buNone/>
            </a:pPr>
            <a:endParaRPr lang="en-GB" sz="2700" dirty="0">
              <a:cs typeface="Calibri"/>
            </a:endParaRPr>
          </a:p>
          <a:p>
            <a:pPr marL="0" indent="0">
              <a:buNone/>
            </a:pPr>
            <a:endParaRPr lang="en-GB" sz="2100" dirty="0">
              <a:cs typeface="Calibri"/>
            </a:endParaRPr>
          </a:p>
        </p:txBody>
      </p:sp>
      <p:sp>
        <p:nvSpPr>
          <p:cNvPr id="13" name="TextBox 12">
            <a:extLst>
              <a:ext uri="{FF2B5EF4-FFF2-40B4-BE49-F238E27FC236}">
                <a16:creationId xmlns:a16="http://schemas.microsoft.com/office/drawing/2014/main" id="{437D10F2-D825-4F14-8721-CF5105D60893}"/>
              </a:ext>
            </a:extLst>
          </p:cNvPr>
          <p:cNvSpPr txBox="1"/>
          <p:nvPr/>
        </p:nvSpPr>
        <p:spPr>
          <a:xfrm>
            <a:off x="16121867" y="905672"/>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14" name="Rectangle 13">
            <a:extLst>
              <a:ext uri="{FF2B5EF4-FFF2-40B4-BE49-F238E27FC236}">
                <a16:creationId xmlns:a16="http://schemas.microsoft.com/office/drawing/2014/main" id="{5DE34494-019C-4AF1-907B-33245967C575}"/>
              </a:ext>
            </a:extLst>
          </p:cNvPr>
          <p:cNvSpPr/>
          <p:nvPr/>
        </p:nvSpPr>
        <p:spPr>
          <a:xfrm>
            <a:off x="15849600" y="572954"/>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 name="Rectangle 1"/>
          <p:cNvSpPr/>
          <p:nvPr/>
        </p:nvSpPr>
        <p:spPr>
          <a:xfrm>
            <a:off x="8839200" y="2043904"/>
            <a:ext cx="5867400" cy="4462760"/>
          </a:xfrm>
          <a:prstGeom prst="rect">
            <a:avLst/>
          </a:prstGeom>
          <a:ln>
            <a:solidFill>
              <a:schemeClr val="tx1"/>
            </a:solidFill>
          </a:ln>
        </p:spPr>
        <p:txBody>
          <a:bodyPr wrap="square">
            <a:spAutoFit/>
          </a:bodyPr>
          <a:lstStyle/>
          <a:p>
            <a:r>
              <a:rPr lang="en-GB" sz="2800" b="1" dirty="0"/>
              <a:t>List the Benefits of Your solutions</a:t>
            </a:r>
          </a:p>
          <a:p>
            <a:r>
              <a:rPr lang="en-GB" sz="2800" b="1" dirty="0"/>
              <a:t>1.</a:t>
            </a:r>
          </a:p>
          <a:p>
            <a:endParaRPr lang="en-GB" sz="2800" b="1" dirty="0"/>
          </a:p>
          <a:p>
            <a:r>
              <a:rPr lang="en-GB" sz="2800" b="1" dirty="0"/>
              <a:t>2.</a:t>
            </a:r>
          </a:p>
          <a:p>
            <a:endParaRPr lang="en-GB" sz="2800" b="1" dirty="0"/>
          </a:p>
          <a:p>
            <a:r>
              <a:rPr lang="en-GB" sz="2800" b="1" dirty="0"/>
              <a:t>3.</a:t>
            </a:r>
          </a:p>
          <a:p>
            <a:endParaRPr lang="en-GB" sz="2800" b="1" dirty="0"/>
          </a:p>
          <a:p>
            <a:endParaRPr lang="en-GB" sz="2800" b="1" dirty="0"/>
          </a:p>
          <a:p>
            <a:endParaRPr lang="en-GB" sz="2000" b="1" dirty="0">
              <a:cs typeface="Calibri"/>
            </a:endParaRPr>
          </a:p>
          <a:p>
            <a:endParaRPr lang="en-GB" sz="2000" b="1" dirty="0">
              <a:cs typeface="Calibri"/>
            </a:endParaRPr>
          </a:p>
          <a:p>
            <a:endParaRPr lang="en-GB" sz="2000" b="1" dirty="0">
              <a:cs typeface="Calibri"/>
            </a:endParaRPr>
          </a:p>
        </p:txBody>
      </p:sp>
    </p:spTree>
    <p:extLst>
      <p:ext uri="{BB962C8B-B14F-4D97-AF65-F5344CB8AC3E}">
        <p14:creationId xmlns:p14="http://schemas.microsoft.com/office/powerpoint/2010/main" val="264494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381000" y="0"/>
            <a:ext cx="12338484" cy="1019574"/>
          </a:xfrm>
          <a:prstGeom prst="rect">
            <a:avLst/>
          </a:prstGeom>
        </p:spPr>
        <p:txBody>
          <a:bodyPr wrap="square" lIns="0" tIns="0" rIns="0" bIns="0" rtlCol="0" anchor="t">
            <a:spAutoFit/>
          </a:bodyPr>
          <a:lstStyle/>
          <a:p>
            <a:pPr>
              <a:lnSpc>
                <a:spcPts val="8747"/>
              </a:lnSpc>
            </a:pPr>
            <a:r>
              <a:rPr lang="en-US" sz="5400" b="1" dirty="0"/>
              <a:t>Competition Analysis</a:t>
            </a:r>
          </a:p>
        </p:txBody>
      </p:sp>
      <p:sp>
        <p:nvSpPr>
          <p:cNvPr id="36" name="TextBox 35">
            <a:extLst>
              <a:ext uri="{FF2B5EF4-FFF2-40B4-BE49-F238E27FC236}">
                <a16:creationId xmlns:a16="http://schemas.microsoft.com/office/drawing/2014/main" id="{437D10F2-D825-4F14-8721-CF5105D60893}"/>
              </a:ext>
            </a:extLst>
          </p:cNvPr>
          <p:cNvSpPr txBox="1"/>
          <p:nvPr/>
        </p:nvSpPr>
        <p:spPr>
          <a:xfrm>
            <a:off x="16121566" y="794080"/>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7" name="Table 6"/>
          <p:cNvGraphicFramePr>
            <a:graphicFrameLocks noGrp="1"/>
          </p:cNvGraphicFramePr>
          <p:nvPr>
            <p:extLst>
              <p:ext uri="{D42A27DB-BD31-4B8C-83A1-F6EECF244321}">
                <p14:modId xmlns:p14="http://schemas.microsoft.com/office/powerpoint/2010/main" val="3018457428"/>
              </p:ext>
            </p:extLst>
          </p:nvPr>
        </p:nvGraphicFramePr>
        <p:xfrm>
          <a:off x="1143000" y="1866900"/>
          <a:ext cx="14111520" cy="4876800"/>
        </p:xfrm>
        <a:graphic>
          <a:graphicData uri="http://schemas.openxmlformats.org/drawingml/2006/table">
            <a:tbl>
              <a:tblPr firstRow="1" bandRow="1">
                <a:tableStyleId>{93296810-A885-4BE3-A3E7-6D5BEEA58F35}</a:tableStyleId>
              </a:tblPr>
              <a:tblGrid>
                <a:gridCol w="2351920">
                  <a:extLst>
                    <a:ext uri="{9D8B030D-6E8A-4147-A177-3AD203B41FA5}">
                      <a16:colId xmlns:a16="http://schemas.microsoft.com/office/drawing/2014/main" val="666748423"/>
                    </a:ext>
                  </a:extLst>
                </a:gridCol>
                <a:gridCol w="2351920">
                  <a:extLst>
                    <a:ext uri="{9D8B030D-6E8A-4147-A177-3AD203B41FA5}">
                      <a16:colId xmlns:a16="http://schemas.microsoft.com/office/drawing/2014/main" val="837611741"/>
                    </a:ext>
                  </a:extLst>
                </a:gridCol>
                <a:gridCol w="2351920">
                  <a:extLst>
                    <a:ext uri="{9D8B030D-6E8A-4147-A177-3AD203B41FA5}">
                      <a16:colId xmlns:a16="http://schemas.microsoft.com/office/drawing/2014/main" val="2522811997"/>
                    </a:ext>
                  </a:extLst>
                </a:gridCol>
                <a:gridCol w="2351920">
                  <a:extLst>
                    <a:ext uri="{9D8B030D-6E8A-4147-A177-3AD203B41FA5}">
                      <a16:colId xmlns:a16="http://schemas.microsoft.com/office/drawing/2014/main" val="2808365038"/>
                    </a:ext>
                  </a:extLst>
                </a:gridCol>
                <a:gridCol w="2351920">
                  <a:extLst>
                    <a:ext uri="{9D8B030D-6E8A-4147-A177-3AD203B41FA5}">
                      <a16:colId xmlns:a16="http://schemas.microsoft.com/office/drawing/2014/main" val="842314674"/>
                    </a:ext>
                  </a:extLst>
                </a:gridCol>
                <a:gridCol w="2351920">
                  <a:extLst>
                    <a:ext uri="{9D8B030D-6E8A-4147-A177-3AD203B41FA5}">
                      <a16:colId xmlns:a16="http://schemas.microsoft.com/office/drawing/2014/main" val="3630476225"/>
                    </a:ext>
                  </a:extLst>
                </a:gridCol>
              </a:tblGrid>
              <a:tr h="609600">
                <a:tc>
                  <a:txBody>
                    <a:bodyPr/>
                    <a:lstStyle/>
                    <a:p>
                      <a:pPr algn="ctr"/>
                      <a:r>
                        <a:rPr lang="en-US" sz="2400" b="1" dirty="0">
                          <a:solidFill>
                            <a:schemeClr val="tx1"/>
                          </a:solidFill>
                        </a:rPr>
                        <a:t>Benefits </a:t>
                      </a:r>
                    </a:p>
                  </a:txBody>
                  <a:tcPr/>
                </a:tc>
                <a:tc>
                  <a:txBody>
                    <a:bodyPr/>
                    <a:lstStyle/>
                    <a:p>
                      <a:pPr algn="ctr"/>
                      <a:r>
                        <a:rPr lang="en-US" sz="2400" b="1" dirty="0">
                          <a:solidFill>
                            <a:schemeClr val="tx1"/>
                          </a:solidFill>
                        </a:rPr>
                        <a:t>Competitor 1</a:t>
                      </a:r>
                    </a:p>
                  </a:txBody>
                  <a:tcPr/>
                </a:tc>
                <a:tc>
                  <a:txBody>
                    <a:bodyPr/>
                    <a:lstStyle/>
                    <a:p>
                      <a:pPr algn="ctr"/>
                      <a:r>
                        <a:rPr lang="en-US" sz="2400" b="1" dirty="0">
                          <a:solidFill>
                            <a:schemeClr val="tx1"/>
                          </a:solidFill>
                        </a:rPr>
                        <a:t>Competitor 2</a:t>
                      </a:r>
                    </a:p>
                  </a:txBody>
                  <a:tcPr/>
                </a:tc>
                <a:tc>
                  <a:txBody>
                    <a:bodyPr/>
                    <a:lstStyle/>
                    <a:p>
                      <a:pPr algn="ctr"/>
                      <a:r>
                        <a:rPr lang="en-US" sz="2400" b="1" dirty="0">
                          <a:solidFill>
                            <a:schemeClr val="tx1"/>
                          </a:solidFill>
                        </a:rPr>
                        <a:t>Competitor 3</a:t>
                      </a:r>
                    </a:p>
                  </a:txBody>
                  <a:tcPr/>
                </a:tc>
                <a:tc>
                  <a:txBody>
                    <a:bodyPr/>
                    <a:lstStyle/>
                    <a:p>
                      <a:pPr algn="ctr"/>
                      <a:r>
                        <a:rPr lang="en-US" sz="2400" b="1" dirty="0">
                          <a:solidFill>
                            <a:schemeClr val="tx1"/>
                          </a:solidFill>
                        </a:rPr>
                        <a:t>Competitor 4</a:t>
                      </a:r>
                    </a:p>
                  </a:txBody>
                  <a:tcPr/>
                </a:tc>
                <a:tc>
                  <a:txBody>
                    <a:bodyPr/>
                    <a:lstStyle/>
                    <a:p>
                      <a:pPr algn="ctr"/>
                      <a:r>
                        <a:rPr lang="en-US" sz="2400" b="1" dirty="0">
                          <a:solidFill>
                            <a:schemeClr val="tx1"/>
                          </a:solidFill>
                        </a:rPr>
                        <a:t>Your Venture </a:t>
                      </a:r>
                    </a:p>
                  </a:txBody>
                  <a:tcPr/>
                </a:tc>
                <a:extLst>
                  <a:ext uri="{0D108BD9-81ED-4DB2-BD59-A6C34878D82A}">
                    <a16:rowId xmlns:a16="http://schemas.microsoft.com/office/drawing/2014/main" val="1806830575"/>
                  </a:ext>
                </a:extLst>
              </a:tr>
              <a:tr h="609600">
                <a:tc>
                  <a:txBody>
                    <a:bodyPr/>
                    <a:lstStyle/>
                    <a:p>
                      <a:r>
                        <a:rPr lang="en-US" dirty="0"/>
                        <a:t>Product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84068931"/>
                  </a:ext>
                </a:extLst>
              </a:tr>
              <a:tr h="609600">
                <a:tc>
                  <a:txBody>
                    <a:bodyPr/>
                    <a:lstStyle/>
                    <a:p>
                      <a:r>
                        <a:rPr lang="en-US" dirty="0"/>
                        <a:t>Price </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2088801"/>
                  </a:ext>
                </a:extLst>
              </a:tr>
              <a:tr h="609600">
                <a:tc>
                  <a:txBody>
                    <a:bodyPr/>
                    <a:lstStyle/>
                    <a:p>
                      <a:r>
                        <a:rPr lang="en-US" dirty="0"/>
                        <a:t>Branding channels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7005780"/>
                  </a:ext>
                </a:extLst>
              </a:tr>
              <a:tr h="609600">
                <a:tc>
                  <a:txBody>
                    <a:bodyPr/>
                    <a:lstStyle/>
                    <a:p>
                      <a:r>
                        <a:rPr lang="en-US" dirty="0"/>
                        <a:t>Packaging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8795634"/>
                  </a:ext>
                </a:extLst>
              </a:tr>
              <a:tr h="609600">
                <a:tc>
                  <a:txBody>
                    <a:bodyPr/>
                    <a:lstStyle/>
                    <a:p>
                      <a:r>
                        <a:rPr lang="en-US" dirty="0"/>
                        <a:t>Market reviews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9763486"/>
                  </a:ext>
                </a:extLst>
              </a:tr>
              <a:tr h="609600">
                <a:tc>
                  <a:txBody>
                    <a:bodyPr/>
                    <a:lstStyle/>
                    <a:p>
                      <a:r>
                        <a:rPr lang="en-US" dirty="0"/>
                        <a:t>UVP</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94513914"/>
                  </a:ext>
                </a:extLst>
              </a:tr>
              <a:tr h="609600">
                <a:tc>
                  <a:txBody>
                    <a:bodyPr/>
                    <a:lstStyle/>
                    <a:p>
                      <a:r>
                        <a:rPr lang="en-US" dirty="0"/>
                        <a:t>Add more as required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816247"/>
                  </a:ext>
                </a:extLst>
              </a:tr>
            </a:tbl>
          </a:graphicData>
        </a:graphic>
      </p:graphicFrame>
      <p:sp>
        <p:nvSpPr>
          <p:cNvPr id="6" name="Rectangle 5"/>
          <p:cNvSpPr/>
          <p:nvPr/>
        </p:nvSpPr>
        <p:spPr>
          <a:xfrm>
            <a:off x="9220200" y="7922621"/>
            <a:ext cx="8601501" cy="1938992"/>
          </a:xfrm>
          <a:prstGeom prst="rect">
            <a:avLst/>
          </a:prstGeom>
          <a:solidFill>
            <a:srgbClr val="FFC000"/>
          </a:solidFill>
        </p:spPr>
        <p:txBody>
          <a:bodyPr wrap="square">
            <a:spAutoFit/>
          </a:bodyPr>
          <a:lstStyle/>
          <a:p>
            <a:pPr algn="just"/>
            <a:r>
              <a:rPr lang="en-US" sz="2400" dirty="0"/>
              <a:t>	</a:t>
            </a:r>
          </a:p>
          <a:p>
            <a:pPr algn="just"/>
            <a:r>
              <a:rPr lang="en-US" sz="2400" dirty="0"/>
              <a:t>	</a:t>
            </a:r>
            <a:r>
              <a:rPr lang="en-US" sz="2400" dirty="0">
                <a:latin typeface="+mj-lt"/>
              </a:rPr>
              <a:t>Identify your competitors and examine the list of their offerings/benefits vs your product &amp; service</a:t>
            </a:r>
            <a:r>
              <a:rPr lang="en-US" sz="2400" dirty="0"/>
              <a:t>. Based on what the customers say as well as your research, you need to tabulate your findings. Mention your ventures USP from the competition analysis</a:t>
            </a:r>
            <a:endParaRPr lang="en-US" sz="2400" b="1" dirty="0">
              <a:latin typeface="+mj-lt"/>
            </a:endParaRPr>
          </a:p>
        </p:txBody>
      </p:sp>
      <p:pic>
        <p:nvPicPr>
          <p:cNvPr id="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8800" y="7909921"/>
            <a:ext cx="655576" cy="858078"/>
          </a:xfrm>
          <a:prstGeom prst="rect">
            <a:avLst/>
          </a:prstGeom>
        </p:spPr>
      </p:pic>
    </p:spTree>
    <p:extLst>
      <p:ext uri="{BB962C8B-B14F-4D97-AF65-F5344CB8AC3E}">
        <p14:creationId xmlns:p14="http://schemas.microsoft.com/office/powerpoint/2010/main" val="2946946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8670</TotalTime>
  <Words>1377</Words>
  <Application>Microsoft Office PowerPoint</Application>
  <PresentationFormat>Custom</PresentationFormat>
  <Paragraphs>478</Paragraphs>
  <Slides>20</Slides>
  <Notes>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Montserrat</vt:lpstr>
      <vt:lpstr>Verdana</vt:lpstr>
      <vt:lpstr>Gill Sans</vt:lpstr>
      <vt:lpstr>Calibri</vt:lpstr>
      <vt:lpstr>charter</vt:lpstr>
      <vt:lpstr>Raleway</vt:lpstr>
      <vt:lpstr>Open Sans</vt:lpstr>
      <vt:lpstr>Lexend Deca</vt:lpstr>
      <vt:lpstr>Arial</vt:lpstr>
      <vt:lpstr>Barlow</vt:lpstr>
      <vt:lpstr>Arial,Sans-Serif</vt:lpstr>
      <vt:lpstr>Antonio Bold</vt:lpstr>
      <vt:lpstr>Avenir</vt:lpstr>
      <vt:lpstr>Wingdings</vt:lpstr>
      <vt:lpstr>Agrandir Wide Black Bold</vt:lpstr>
      <vt:lpstr>Times New Roman</vt:lpstr>
      <vt:lpstr>Office Theme</vt:lpstr>
      <vt:lpstr>PowerPoint Presentation</vt:lpstr>
      <vt:lpstr>PowerPoint Presentation</vt:lpstr>
      <vt:lpstr>Problem/Opportunity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MVP</vt:lpstr>
      <vt:lpstr>PowerPoint Presentation</vt:lpstr>
      <vt:lpstr>PowerPoint Presentation</vt:lpstr>
      <vt:lpstr>Go-to-Market Strategy</vt:lpstr>
      <vt:lpstr>PowerPoint Presentation</vt:lpstr>
      <vt:lpstr>PowerPoint Presentation</vt:lpstr>
      <vt:lpstr>PowerPoint Presentation</vt:lpstr>
      <vt:lpstr>Unit Economics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Next-Gen 2021: Global Program Overview Editable Deck</dc:title>
  <dc:creator>R.Sujatha</dc:creator>
  <cp:lastModifiedBy>Maharani Kencana Puspanegara Nasyaroeka</cp:lastModifiedBy>
  <cp:revision>212</cp:revision>
  <dcterms:created xsi:type="dcterms:W3CDTF">2006-08-16T00:00:00Z</dcterms:created>
  <dcterms:modified xsi:type="dcterms:W3CDTF">2024-05-20T13:53:56Z</dcterms:modified>
  <dc:identifier>DAEgz1I4riU</dc:identifier>
</cp:coreProperties>
</file>