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77" r:id="rId3"/>
    <p:sldId id="409" r:id="rId4"/>
    <p:sldId id="421" r:id="rId5"/>
    <p:sldId id="407" r:id="rId6"/>
    <p:sldId id="411" r:id="rId7"/>
    <p:sldId id="412" r:id="rId8"/>
    <p:sldId id="413" r:id="rId9"/>
    <p:sldId id="414" r:id="rId10"/>
    <p:sldId id="420" r:id="rId11"/>
    <p:sldId id="415" r:id="rId12"/>
    <p:sldId id="416" r:id="rId13"/>
    <p:sldId id="410" r:id="rId14"/>
    <p:sldId id="422" r:id="rId15"/>
    <p:sldId id="424" r:id="rId16"/>
    <p:sldId id="426" r:id="rId17"/>
    <p:sldId id="428" r:id="rId18"/>
    <p:sldId id="429" r:id="rId19"/>
    <p:sldId id="427" r:id="rId20"/>
    <p:sldId id="425" r:id="rId21"/>
    <p:sldId id="430" r:id="rId22"/>
    <p:sldId id="431" r:id="rId23"/>
    <p:sldId id="432" r:id="rId24"/>
    <p:sldId id="433" r:id="rId25"/>
    <p:sldId id="434" r:id="rId26"/>
    <p:sldId id="339" r:id="rId27"/>
  </p:sldIdLst>
  <p:sldSz cx="9144000" cy="6858000" type="screen4x3"/>
  <p:notesSz cx="6761163" cy="9942513"/>
  <p:custDataLst>
    <p:tags r:id="rId3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56" autoAdjust="0"/>
  </p:normalViewPr>
  <p:slideViewPr>
    <p:cSldViewPr>
      <p:cViewPr varScale="1">
        <p:scale>
          <a:sx n="71" d="100"/>
          <a:sy n="71" d="100"/>
        </p:scale>
        <p:origin x="139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EB3BD73-10C1-417A-B657-7A1FAF998AFD}" type="slidenum">
              <a:rPr lang="en-US" altLang="en-US"/>
              <a:pPr>
                <a:defRPr/>
              </a:pPr>
              <a:t>‹#›</a:t>
            </a:fld>
            <a:endParaRPr lang="en-US" altLang="en-US"/>
          </a:p>
        </p:txBody>
      </p:sp>
    </p:spTree>
    <p:extLst>
      <p:ext uri="{BB962C8B-B14F-4D97-AF65-F5344CB8AC3E}">
        <p14:creationId xmlns:p14="http://schemas.microsoft.com/office/powerpoint/2010/main" val="169153228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F74C534-077B-4505-89DB-C528BE53E9DB}" type="slidenum">
              <a:rPr lang="en-US" altLang="en-US"/>
              <a:pPr>
                <a:defRPr/>
              </a:pPr>
              <a:t>‹#›</a:t>
            </a:fld>
            <a:endParaRPr lang="en-US" altLang="en-US"/>
          </a:p>
        </p:txBody>
      </p:sp>
    </p:spTree>
    <p:extLst>
      <p:ext uri="{BB962C8B-B14F-4D97-AF65-F5344CB8AC3E}">
        <p14:creationId xmlns:p14="http://schemas.microsoft.com/office/powerpoint/2010/main" val="3861588973"/>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2" name="Footer Placeholder 1"/>
          <p:cNvSpPr>
            <a:spLocks noGrp="1"/>
          </p:cNvSpPr>
          <p:nvPr>
            <p:ph type="ftr" sz="quarter" idx="4"/>
          </p:nvPr>
        </p:nvSpPr>
        <p:spPr/>
        <p:txBody>
          <a:bodyPr/>
          <a:lstStyle/>
          <a:p>
            <a:pPr>
              <a:defRPr/>
            </a:pPr>
            <a:endParaRPr lang="en-US"/>
          </a:p>
        </p:txBody>
      </p:sp>
      <p:sp>
        <p:nvSpPr>
          <p:cNvPr id="16389"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EE87DD-7B9F-4E2C-955D-9711BCE27FD3}"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0555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DD688249-371D-48F5-9B92-44BA69C41AC1}" type="slidenum">
              <a:rPr lang="en-US" altLang="en-US"/>
              <a:pPr>
                <a:defRPr/>
              </a:pPr>
              <a:t>‹#›</a:t>
            </a:fld>
            <a:endParaRPr lang="en-US" altLang="en-US"/>
          </a:p>
        </p:txBody>
      </p:sp>
    </p:spTree>
    <p:extLst>
      <p:ext uri="{BB962C8B-B14F-4D97-AF65-F5344CB8AC3E}">
        <p14:creationId xmlns:p14="http://schemas.microsoft.com/office/powerpoint/2010/main" val="144089138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6C6AB2-D27F-4F5B-9E49-D70C9DAE5DA4}" type="slidenum">
              <a:rPr lang="en-US" altLang="en-US"/>
              <a:pPr>
                <a:defRPr/>
              </a:pPr>
              <a:t>‹#›</a:t>
            </a:fld>
            <a:endParaRPr lang="en-US" altLang="en-US"/>
          </a:p>
        </p:txBody>
      </p:sp>
    </p:spTree>
    <p:extLst>
      <p:ext uri="{BB962C8B-B14F-4D97-AF65-F5344CB8AC3E}">
        <p14:creationId xmlns:p14="http://schemas.microsoft.com/office/powerpoint/2010/main" val="1219360526"/>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317D0A-D0C6-45A8-BC75-12210811DCEE}" type="slidenum">
              <a:rPr lang="en-US" altLang="en-US"/>
              <a:pPr>
                <a:defRPr/>
              </a:pPr>
              <a:t>‹#›</a:t>
            </a:fld>
            <a:endParaRPr lang="en-US" altLang="en-US"/>
          </a:p>
        </p:txBody>
      </p:sp>
    </p:spTree>
    <p:extLst>
      <p:ext uri="{BB962C8B-B14F-4D97-AF65-F5344CB8AC3E}">
        <p14:creationId xmlns:p14="http://schemas.microsoft.com/office/powerpoint/2010/main" val="403559389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8B6AA110-C7A3-42B4-A04F-7072684C6D56}" type="slidenum">
              <a:rPr lang="en-US" altLang="en-US"/>
              <a:pPr>
                <a:defRPr/>
              </a:pPr>
              <a:t>‹#›</a:t>
            </a:fld>
            <a:endParaRPr lang="en-US" altLang="en-US"/>
          </a:p>
        </p:txBody>
      </p:sp>
    </p:spTree>
    <p:extLst>
      <p:ext uri="{BB962C8B-B14F-4D97-AF65-F5344CB8AC3E}">
        <p14:creationId xmlns:p14="http://schemas.microsoft.com/office/powerpoint/2010/main" val="698750375"/>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92705D-84D5-456E-A69B-60232DD975A0}" type="slidenum">
              <a:rPr lang="en-US" altLang="en-US"/>
              <a:pPr>
                <a:defRPr/>
              </a:pPr>
              <a:t>‹#›</a:t>
            </a:fld>
            <a:endParaRPr lang="en-US" altLang="en-US"/>
          </a:p>
        </p:txBody>
      </p:sp>
    </p:spTree>
    <p:extLst>
      <p:ext uri="{BB962C8B-B14F-4D97-AF65-F5344CB8AC3E}">
        <p14:creationId xmlns:p14="http://schemas.microsoft.com/office/powerpoint/2010/main" val="3800975207"/>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671BA81-4E44-4843-90D2-F272D63CD561}" type="slidenum">
              <a:rPr lang="en-US" altLang="en-US"/>
              <a:pPr>
                <a:defRPr/>
              </a:pPr>
              <a:t>‹#›</a:t>
            </a:fld>
            <a:endParaRPr lang="en-US" altLang="en-US"/>
          </a:p>
        </p:txBody>
      </p:sp>
    </p:spTree>
    <p:extLst>
      <p:ext uri="{BB962C8B-B14F-4D97-AF65-F5344CB8AC3E}">
        <p14:creationId xmlns:p14="http://schemas.microsoft.com/office/powerpoint/2010/main" val="421257252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1B9E073-8B3B-48DB-B094-4F3DEFA500A0}" type="slidenum">
              <a:rPr lang="en-US" altLang="en-US"/>
              <a:pPr>
                <a:defRPr/>
              </a:pPr>
              <a:t>‹#›</a:t>
            </a:fld>
            <a:endParaRPr lang="en-US" altLang="en-US"/>
          </a:p>
        </p:txBody>
      </p:sp>
    </p:spTree>
    <p:extLst>
      <p:ext uri="{BB962C8B-B14F-4D97-AF65-F5344CB8AC3E}">
        <p14:creationId xmlns:p14="http://schemas.microsoft.com/office/powerpoint/2010/main" val="2385452246"/>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0AF164F-919A-4254-AC73-85430481D60A}" type="slidenum">
              <a:rPr lang="en-US" altLang="en-US"/>
              <a:pPr>
                <a:defRPr/>
              </a:pPr>
              <a:t>‹#›</a:t>
            </a:fld>
            <a:endParaRPr lang="en-US" altLang="en-US"/>
          </a:p>
        </p:txBody>
      </p:sp>
    </p:spTree>
    <p:extLst>
      <p:ext uri="{BB962C8B-B14F-4D97-AF65-F5344CB8AC3E}">
        <p14:creationId xmlns:p14="http://schemas.microsoft.com/office/powerpoint/2010/main" val="2639271212"/>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5AB89A1-6208-454F-A90B-9A3EFFC4A9FB}" type="slidenum">
              <a:rPr lang="en-US" altLang="en-US"/>
              <a:pPr>
                <a:defRPr/>
              </a:pPr>
              <a:t>‹#›</a:t>
            </a:fld>
            <a:endParaRPr lang="en-US" altLang="en-US"/>
          </a:p>
        </p:txBody>
      </p:sp>
    </p:spTree>
    <p:extLst>
      <p:ext uri="{BB962C8B-B14F-4D97-AF65-F5344CB8AC3E}">
        <p14:creationId xmlns:p14="http://schemas.microsoft.com/office/powerpoint/2010/main" val="348885998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0BE46BA-B661-4A29-87A6-4C2621D9C75C}" type="slidenum">
              <a:rPr lang="en-US" altLang="en-US"/>
              <a:pPr>
                <a:defRPr/>
              </a:pPr>
              <a:t>‹#›</a:t>
            </a:fld>
            <a:endParaRPr lang="en-US" altLang="en-US"/>
          </a:p>
        </p:txBody>
      </p:sp>
    </p:spTree>
    <p:extLst>
      <p:ext uri="{BB962C8B-B14F-4D97-AF65-F5344CB8AC3E}">
        <p14:creationId xmlns:p14="http://schemas.microsoft.com/office/powerpoint/2010/main" val="980713001"/>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9C79A14-D1FF-4B4B-89AF-CE16B0DBBE11}" type="slidenum">
              <a:rPr lang="en-US" altLang="en-US"/>
              <a:pPr>
                <a:defRPr/>
              </a:pPr>
              <a:t>‹#›</a:t>
            </a:fld>
            <a:endParaRPr lang="en-US" altLang="en-US"/>
          </a:p>
        </p:txBody>
      </p:sp>
    </p:spTree>
    <p:extLst>
      <p:ext uri="{BB962C8B-B14F-4D97-AF65-F5344CB8AC3E}">
        <p14:creationId xmlns:p14="http://schemas.microsoft.com/office/powerpoint/2010/main" val="89036494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7D46D91-893E-45D1-A817-DCD4C9AA25E8}" type="slidenum">
              <a:rPr lang="en-US" altLang="en-US"/>
              <a:pPr>
                <a:defRPr/>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d-ID" altLang="en-US" sz="1200" b="1" smtClean="0"/>
              <a:t>I.</a:t>
            </a:r>
            <a:fld id="{8C7D0560-0DF0-42F9-9C10-2150F2673E0B}" type="slidenum">
              <a:rPr lang="id-ID" altLang="en-US" sz="1200" b="1" smtClean="0"/>
              <a:pPr eaLnBrk="1" hangingPunct="1">
                <a:defRPr/>
              </a:pPr>
              <a:t>‹#›</a:t>
            </a:fld>
            <a:endParaRPr lang="id-ID" altLang="en-US" sz="1200" b="1" smtClean="0"/>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3662541"/>
          </a:xfrm>
          <a:prstGeom prst="rect">
            <a:avLst/>
          </a:prstGeom>
          <a:noFill/>
        </p:spPr>
        <p:txBody>
          <a:bodyPr>
            <a:spAutoFit/>
          </a:bodyPr>
          <a:lstStyle/>
          <a:p>
            <a:pPr algn="ctr" eaLnBrk="1" fontAlgn="auto" hangingPunct="1">
              <a:spcBef>
                <a:spcPts val="0"/>
              </a:spcBef>
              <a:spcAft>
                <a:spcPts val="0"/>
              </a:spcAft>
              <a:defRPr/>
            </a:pPr>
            <a:r>
              <a:rPr lang="id-ID" sz="4000" b="1" dirty="0">
                <a:solidFill>
                  <a:srgbClr val="002060"/>
                </a:solidFill>
                <a:effectLst>
                  <a:reflection blurRad="6350" stA="55000" endA="300" endPos="45500" dir="5400000" sy="-100000" algn="bl" rotWithShape="0"/>
                </a:effectLst>
                <a:latin typeface="Cambria" panose="02040503050406030204" pitchFamily="18" charset="0"/>
              </a:rPr>
              <a:t>TEKNIK PRESENTASI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Dr. </a:t>
            </a:r>
            <a:r>
              <a:rPr lang="en-US" sz="4000" b="1" dirty="0" err="1">
                <a:solidFill>
                  <a:srgbClr val="002060"/>
                </a:solidFill>
                <a:effectLst>
                  <a:reflection blurRad="6350" stA="55000" endA="300" endPos="45500" dir="5400000" sy="-100000" algn="bl" rotWithShape="0"/>
                </a:effectLst>
                <a:latin typeface="Cambria" panose="02040503050406030204" pitchFamily="18" charset="0"/>
              </a:rPr>
              <a:t>Meliyanti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p>
          <a:p>
            <a:pPr algn="ctr" eaLnBrk="1" fontAlgn="auto" hangingPunct="1">
              <a:spcBef>
                <a:spcPts val="0"/>
              </a:spcBef>
              <a:spcAft>
                <a:spcPts val="0"/>
              </a:spcAft>
              <a:defRPr/>
            </a:pP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Pertemuan</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Minggu</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ke-1</a:t>
            </a:r>
            <a:r>
              <a:rPr lang="id-ID"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5</a:t>
            </a:r>
            <a:endPar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5363"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p>
          <a:p>
            <a:pPr algn="ctr">
              <a:spcBef>
                <a:spcPct val="0"/>
              </a:spcBef>
              <a:buFontTx/>
              <a:buNone/>
            </a:pPr>
            <a:endParaRPr lang="id-ID" altLang="en-US" sz="120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5365"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2339975" y="1027113"/>
            <a:ext cx="6624638"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7. Lakukan Kontak Mata</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Kontak mata sangat penting untuk menjalin hubungan yang lebih intens dengan audiens. Saat presentasi dilakukan di depan jumlah audiens yang sedikit, proses kontak mata ini akan lebih mudah dilakukan.</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Tapi, jangan khawatir jika Anda harus menyampaikan presentasi di depan puluhan, bahkan ratusan audiens. Kontak mata tetap dapat dilakukan. Anda tinggal mengarahkan tatapan Anda pada para audiens yang dianggap dapat mewakili sudut-sudut tempat mereka duduk.</a:t>
            </a:r>
            <a:r>
              <a:rPr lang="id-ID" altLang="en-US" sz="2000">
                <a:solidFill>
                  <a:srgbClr val="000000"/>
                </a:solidFill>
                <a:latin typeface="Adobe Caslon Pro Bold" panose="0205070206050A020403" pitchFamily="18" charset="0"/>
                <a:cs typeface="Arial" panose="020B0604020202020204" pitchFamily="34" charset="0"/>
              </a:rPr>
              <a:t> </a:t>
            </a:r>
            <a:r>
              <a:rPr lang="en-US" altLang="en-US" sz="2000">
                <a:solidFill>
                  <a:srgbClr val="000000"/>
                </a:solidFill>
                <a:latin typeface="Adobe Caslon Pro Bold" panose="0205070206050A020403" pitchFamily="18" charset="0"/>
                <a:cs typeface="Arial" panose="020B0604020202020204" pitchFamily="34" charset="0"/>
              </a:rPr>
              <a:t>Arahkan pandangan mata ke semua arah di mana para audiens duduk mendengarkan Anda secara bergantian. Dengan demikian, para audiens akan merasa bahwa Anda memperhatikan mereka. Merekapun akan memperhatikan Anda.</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Jangan lupa juga untuk tersenyum ketika Anda melakukan kontak mata dengan para audiens.</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p:txBody>
      </p:sp>
      <p:sp>
        <p:nvSpPr>
          <p:cNvPr id="2560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560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560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0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0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560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561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Teknik Presentasi</a:t>
            </a:r>
          </a:p>
        </p:txBody>
      </p:sp>
      <p:pic>
        <p:nvPicPr>
          <p:cNvPr id="256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23399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307975" y="1027113"/>
            <a:ext cx="8656638"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8. Kenali Audiens</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Ini sangat penting. Anda akan dapat membuat materi presentasi yang tepat jika Anda mengenal siapa saja yang akan menjadi audiens Anda. Anda juga akan mengetahui bagaimana cara yang pas untuk menyampaikannya.</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Mengenal audiens ini bisa dilakukan dengan melihat latar belakang mereka, seperti umur, jenis kelamin, tingkat pendidikan, atau pekerjaan mereka. Materi dan gaya penyampaian presentasi Anda kepada para mahasiswa tentu akan berbeda presentasi di hadapan para manajer.</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9. Perhatikan Penampilan</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Penampilan Anda sebagai presenter adalah wujud dari sikap penghargaan Anda kepada para audiens. Jika Anda berpenampilan rapi, maka audiens akan merasa dihargai oleh Anda. Dengan menghargai audiens, maka Anda berarti menghargai diri sendiri.</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Selain itu, penampilan Anda yang sesuai dengan presentasi yang Anda bawakan juga akan meningkatkan rasa percaya diri sebagai seorang presenter.</a:t>
            </a:r>
          </a:p>
        </p:txBody>
      </p:sp>
      <p:sp>
        <p:nvSpPr>
          <p:cNvPr id="2662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662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662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663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663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663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663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Teknik Presentasi</a:t>
            </a: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1763713" y="1027113"/>
            <a:ext cx="72009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10. Bersikap Profesional</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Sikap profesional ini bisa Anda tunjukkan dengan datang sebelum waktu yang telah ditetapkan. Jadi Anda bisa mempersiapkan diri dulu sebelum tampil. Presentasipun dapat dimulai sesuai dengan waktu yang telah ditentukan.</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Selain itu, sikap profesional juga dapat ditunjukkan ketika ada audiens yang mengajukan pertanyaan. Jawablah pertanyaan tersebut dengan baik dan benar.</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Kalau Anda membutuhkan waktu lebih lama untuk bisa memberikan jawaban yang memuaskan, maka katakan kepada audiens yang bertanya itu bahwa Anda tidak bisa menjawab pertanyaannya sekarang. Katakan bahwa Anda akan menjawab pertanyaannya via email dan jangan menunggu terlalu lama untuk mengirimkan jawabannya.</a:t>
            </a:r>
          </a:p>
        </p:txBody>
      </p:sp>
      <p:sp>
        <p:nvSpPr>
          <p:cNvPr id="2765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765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765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7657"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7658"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Teknik Presentasi</a:t>
            </a: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3851275" y="1398588"/>
            <a:ext cx="511333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 typeface="Arial" panose="020B0604020202020204" pitchFamily="34" charset="0"/>
              <a:buNone/>
            </a:pPr>
            <a:r>
              <a:rPr lang="en-US" altLang="en-US" sz="2400">
                <a:solidFill>
                  <a:srgbClr val="000000"/>
                </a:solidFill>
                <a:latin typeface="Adobe Caslon Pro Bold" panose="0205070206050A020403" pitchFamily="18" charset="0"/>
                <a:cs typeface="Arial" panose="020B0604020202020204" pitchFamily="34" charset="0"/>
              </a:rPr>
              <a:t>1.Presentasi Dadakan (Impromptu)</a:t>
            </a:r>
          </a:p>
          <a:p>
            <a:pPr eaLnBrk="1" hangingPunct="1">
              <a:spcBef>
                <a:spcPct val="0"/>
              </a:spcBef>
              <a:buFont typeface="Arial" panose="020B0604020202020204" pitchFamily="34" charset="0"/>
              <a:buNone/>
            </a:pPr>
            <a:endParaRPr lang="en-US"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 typeface="Arial" panose="020B0604020202020204" pitchFamily="34" charset="0"/>
              <a:buNone/>
            </a:pPr>
            <a:r>
              <a:rPr lang="en-US" altLang="en-US" sz="2400">
                <a:solidFill>
                  <a:srgbClr val="000000"/>
                </a:solidFill>
                <a:latin typeface="Adobe Caslon Pro Bold" panose="0205070206050A020403" pitchFamily="18" charset="0"/>
                <a:cs typeface="Arial" panose="020B0604020202020204" pitchFamily="34" charset="0"/>
              </a:rPr>
              <a:t>2.Presentasi Naskah (Manuscript)</a:t>
            </a:r>
          </a:p>
          <a:p>
            <a:pPr eaLnBrk="1" hangingPunct="1">
              <a:spcBef>
                <a:spcPct val="0"/>
              </a:spcBef>
              <a:buFont typeface="Arial" panose="020B0604020202020204" pitchFamily="34" charset="0"/>
              <a:buNone/>
            </a:pPr>
            <a:endParaRPr lang="en-US"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 typeface="Arial" panose="020B0604020202020204" pitchFamily="34" charset="0"/>
              <a:buNone/>
            </a:pPr>
            <a:r>
              <a:rPr lang="en-US" altLang="en-US" sz="2400">
                <a:solidFill>
                  <a:srgbClr val="000000"/>
                </a:solidFill>
                <a:latin typeface="Adobe Caslon Pro Bold" panose="0205070206050A020403" pitchFamily="18" charset="0"/>
                <a:cs typeface="Arial" panose="020B0604020202020204" pitchFamily="34" charset="0"/>
              </a:rPr>
              <a:t>3.Presentasi Hafalan (Memoriter)</a:t>
            </a:r>
          </a:p>
          <a:p>
            <a:pPr eaLnBrk="1" hangingPunct="1">
              <a:spcBef>
                <a:spcPct val="0"/>
              </a:spcBef>
              <a:buFont typeface="Arial" panose="020B0604020202020204" pitchFamily="34" charset="0"/>
              <a:buNone/>
            </a:pPr>
            <a:endParaRPr lang="en-US"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 typeface="Arial" panose="020B0604020202020204" pitchFamily="34" charset="0"/>
              <a:buNone/>
            </a:pPr>
            <a:r>
              <a:rPr lang="en-US" altLang="en-US" sz="2400">
                <a:solidFill>
                  <a:srgbClr val="000000"/>
                </a:solidFill>
                <a:latin typeface="Adobe Caslon Pro Bold" panose="0205070206050A020403" pitchFamily="18" charset="0"/>
                <a:cs typeface="Arial" panose="020B0604020202020204" pitchFamily="34" charset="0"/>
              </a:rPr>
              <a:t>4.Presentasi Ekstempore</a:t>
            </a:r>
          </a:p>
        </p:txBody>
      </p:sp>
      <p:sp>
        <p:nvSpPr>
          <p:cNvPr id="2867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867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867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868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868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984775" cy="7620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Jenis-jenis Presentasi</a:t>
            </a:r>
          </a:p>
        </p:txBody>
      </p:sp>
      <p:pic>
        <p:nvPicPr>
          <p:cNvPr id="286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3348038"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107950" y="1027113"/>
            <a:ext cx="8856663"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1. </a:t>
            </a:r>
            <a:r>
              <a:rPr lang="en-US" altLang="en-US" sz="2000">
                <a:solidFill>
                  <a:srgbClr val="000000"/>
                </a:solidFill>
                <a:latin typeface="Adobe Caslon Pro Bold" panose="0205070206050A020403" pitchFamily="18" charset="0"/>
                <a:cs typeface="Arial" panose="020B0604020202020204" pitchFamily="34" charset="0"/>
              </a:rPr>
              <a:t>Dadakan (Impromptu)</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Pembicaraan impromptu merupakan jenis presentasi yang dilakukan secara mendadak tanpa persiapan apapun. Dalam hal ini pembicara ditunjuk langsung untuk menyampaikan informasi kepada para pendengar, tanpa melakukan persiapansegala sesuatunya, baik itu mengenai tema pembicaraan maupun alat bantu yang digunakan, sehingga perasaan pembicara akan mengejutkan.</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2.Presentasi Naskah (Manuscript)</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Presentasi naskah merupakan jenis presentasi dimana dalam menyampaikan informasinya, seorang pembicara melakukannya dengan membaca naskah. Tidak sedikit orang dalam menyampaikan informasi menggunakan naskah berupa teks. Setiap kata-kata yang keluar merupakan hasil dari sebuah naskah, pembicara melupakan tugasnya yang utama yaitu melakukan kontakmata dengan pendengar. Jadi dapat dikatakan pembicara bukan menyampaikan pidato, tetapi membacakan naskah pidato.</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p:txBody>
      </p:sp>
      <p:sp>
        <p:nvSpPr>
          <p:cNvPr id="2969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970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970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970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970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Jenis-jenis Presentasi</a:t>
            </a:r>
          </a:p>
        </p:txBody>
      </p:sp>
      <p:pic>
        <p:nvPicPr>
          <p:cNvPr id="297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0075" y="271463"/>
            <a:ext cx="2014538"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107950" y="1027113"/>
            <a:ext cx="8856663"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3.Presentasi Hafalan (Memoriter)</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Jenis presentasi yang dilakukan menghapal dari teks yang telah disediakan. Bebeda dengan jenis manuscript, memoriter tidak menggunakan naskah dalam penyampaiannya, pembicara hanya melakukan persiapannya dengan menghapal dari teks dimana isinya mengenai informasi yang akan disampaikan. Kelebihan dan kelemahannya hampir sama dengan manuscript. Jenis ini sangat buruk untuk dilakukan, karena apabila melupakan kata-kata dari naskah maka presentasi yang dilakukan akan terjadi kegagalan.</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4.Presentasi Ekstempore</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Jenis ekstempore merupakan jenis presentasi yang paling baik untuk dilakukan dibanding jenis lainnya. Pembicara mempersiapkan materi dengan garis besarnya saja, kemudian pada saat presentasi akan dijabarkan secara mendetail.</a:t>
            </a:r>
          </a:p>
        </p:txBody>
      </p:sp>
      <p:sp>
        <p:nvSpPr>
          <p:cNvPr id="3072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072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072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072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072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072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3073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Jenis-jenis Presentasi</a:t>
            </a: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2484438" y="2349500"/>
            <a:ext cx="64801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marL="457200" indent="-457200" eaLnBrk="1" hangingPunct="1">
              <a:spcBef>
                <a:spcPct val="0"/>
              </a:spcBef>
              <a:buFontTx/>
              <a:buAutoNum type="arabicPeriod"/>
              <a:defRPr/>
            </a:pPr>
            <a:r>
              <a:rPr lang="en-US" altLang="en-US" sz="2000" dirty="0" err="1" smtClean="0">
                <a:solidFill>
                  <a:srgbClr val="000000"/>
                </a:solidFill>
                <a:latin typeface="Adobe Caslon Pro Bold" panose="0205070206050A020403" pitchFamily="18" charset="0"/>
                <a:cs typeface="Arial" panose="020B0604020202020204" pitchFamily="34" charset="0"/>
              </a:rPr>
              <a:t>Pilih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Desain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Atau</a:t>
            </a:r>
            <a:r>
              <a:rPr lang="en-US" altLang="en-US" sz="2000" dirty="0" smtClean="0">
                <a:solidFill>
                  <a:srgbClr val="000000"/>
                </a:solidFill>
                <a:latin typeface="Adobe Caslon Pro Bold" panose="0205070206050A020403" pitchFamily="18" charset="0"/>
                <a:cs typeface="Arial" panose="020B0604020202020204" pitchFamily="34" charset="0"/>
              </a:rPr>
              <a:t> Template Slide yang </a:t>
            </a:r>
            <a:r>
              <a:rPr lang="en-US" altLang="en-US" sz="2000" dirty="0" err="1" smtClean="0">
                <a:solidFill>
                  <a:srgbClr val="000000"/>
                </a:solidFill>
                <a:latin typeface="Adobe Caslon Pro Bold" panose="0205070206050A020403" pitchFamily="18" charset="0"/>
                <a:cs typeface="Arial" panose="020B0604020202020204" pitchFamily="34" charset="0"/>
              </a:rPr>
              <a:t>Relevan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Dengan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Bidang</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atau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Materi</a:t>
            </a:r>
            <a:r>
              <a:rPr lang="en-US" altLang="en-US" sz="2000" dirty="0" smtClean="0">
                <a:solidFill>
                  <a:srgbClr val="000000"/>
                </a:solidFill>
                <a:latin typeface="Adobe Caslon Pro Bold" panose="0205070206050A020403" pitchFamily="18" charset="0"/>
                <a:cs typeface="Arial" panose="020B0604020202020204" pitchFamily="34" charset="0"/>
              </a:rPr>
              <a:t> yang Akan </a:t>
            </a:r>
            <a:r>
              <a:rPr lang="en-US" altLang="en-US" sz="2000" dirty="0" err="1" smtClean="0">
                <a:solidFill>
                  <a:srgbClr val="000000"/>
                </a:solidFill>
                <a:latin typeface="Adobe Caslon Pro Bold" panose="0205070206050A020403" pitchFamily="18" charset="0"/>
                <a:cs typeface="Arial" panose="020B0604020202020204" pitchFamily="34" charset="0"/>
              </a:rPr>
              <a:t>Disampaikan</a:t>
            </a:r>
            <a:endParaRPr lang="id-ID" altLang="en-US" sz="2000" dirty="0" smtClean="0">
              <a:solidFill>
                <a:srgbClr val="000000"/>
              </a:solidFill>
              <a:latin typeface="Adobe Caslon Pro Bold" panose="0205070206050A020403" pitchFamily="18" charset="0"/>
              <a:cs typeface="Arial" panose="020B0604020202020204" pitchFamily="34" charset="0"/>
            </a:endParaRPr>
          </a:p>
          <a:p>
            <a:pPr marL="457200" indent="-457200" eaLnBrk="1" hangingPunct="1">
              <a:spcBef>
                <a:spcPct val="0"/>
              </a:spcBef>
              <a:buFontTx/>
              <a:buAutoNum type="arabicPeriod"/>
              <a:defRPr/>
            </a:pPr>
            <a:endParaRPr lang="id-ID" altLang="en-US" sz="2000" dirty="0" smtClean="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 typeface="Arial" panose="020B0604020202020204" pitchFamily="34" charset="0"/>
              <a:buNone/>
              <a:defRPr/>
            </a:pPr>
            <a:endParaRPr lang="id-ID" altLang="en-US" sz="2000" dirty="0" smtClean="0">
              <a:solidFill>
                <a:srgbClr val="000000"/>
              </a:solidFill>
              <a:latin typeface="Adobe Caslon Pro Bold" panose="0205070206050A020403" pitchFamily="18" charset="0"/>
              <a:cs typeface="Arial" panose="020B0604020202020204" pitchFamily="34" charset="0"/>
            </a:endParaRPr>
          </a:p>
          <a:p>
            <a:pPr marL="444500" eaLnBrk="1" hangingPunct="1">
              <a:spcBef>
                <a:spcPct val="0"/>
              </a:spcBef>
              <a:buFont typeface="Arial" panose="020B0604020202020204" pitchFamily="34" charset="0"/>
              <a:buNone/>
              <a:tabLst>
                <a:tab pos="268288" algn="l"/>
              </a:tabLst>
              <a:defRPr/>
            </a:pPr>
            <a:r>
              <a:rPr lang="en-US" altLang="en-US" sz="2000" dirty="0" smtClean="0">
                <a:solidFill>
                  <a:srgbClr val="000000"/>
                </a:solidFill>
                <a:latin typeface="Adobe Caslon Pro Bold" panose="0205070206050A020403" pitchFamily="18" charset="0"/>
                <a:cs typeface="Arial" panose="020B0604020202020204" pitchFamily="34" charset="0"/>
              </a:rPr>
              <a:t>MS Office </a:t>
            </a:r>
            <a:r>
              <a:rPr lang="en-US" altLang="en-US" sz="2000" dirty="0" err="1" smtClean="0">
                <a:solidFill>
                  <a:srgbClr val="000000"/>
                </a:solidFill>
                <a:latin typeface="Adobe Caslon Pro Bold" panose="0205070206050A020403" pitchFamily="18" charset="0"/>
                <a:cs typeface="Arial" panose="020B0604020202020204" pitchFamily="34" charset="0"/>
              </a:rPr>
              <a:t>telah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menyiapkan</a:t>
            </a:r>
            <a:r>
              <a:rPr lang="en-US" altLang="en-US" sz="2000" dirty="0" smtClean="0">
                <a:solidFill>
                  <a:srgbClr val="000000"/>
                </a:solidFill>
                <a:latin typeface="Adobe Caslon Pro Bold" panose="0205070206050A020403" pitchFamily="18" charset="0"/>
                <a:cs typeface="Arial" panose="020B0604020202020204" pitchFamily="34" charset="0"/>
              </a:rPr>
              <a:t> template </a:t>
            </a:r>
            <a:r>
              <a:rPr lang="en-US" altLang="en-US" sz="2000" dirty="0" err="1" smtClean="0">
                <a:solidFill>
                  <a:srgbClr val="000000"/>
                </a:solidFill>
                <a:latin typeface="Adobe Caslon Pro Bold" panose="0205070206050A020403" pitchFamily="18" charset="0"/>
                <a:cs typeface="Arial" panose="020B0604020202020204" pitchFamily="34" charset="0"/>
              </a:rPr>
              <a:t>desain</a:t>
            </a:r>
            <a:r>
              <a:rPr lang="en-US" altLang="en-US" sz="2000" dirty="0" smtClean="0">
                <a:solidFill>
                  <a:srgbClr val="000000"/>
                </a:solidFill>
                <a:latin typeface="Adobe Caslon Pro Bold" panose="0205070206050A020403" pitchFamily="18" charset="0"/>
                <a:cs typeface="Arial" panose="020B0604020202020204" pitchFamily="34" charset="0"/>
              </a:rPr>
              <a:t> slide </a:t>
            </a:r>
            <a:r>
              <a:rPr lang="en-US" altLang="en-US" sz="2000" dirty="0" err="1" smtClean="0">
                <a:solidFill>
                  <a:srgbClr val="000000"/>
                </a:solidFill>
                <a:latin typeface="Adobe Caslon Pro Bold" panose="0205070206050A020403" pitchFamily="18" charset="0"/>
                <a:cs typeface="Arial" panose="020B0604020202020204" pitchFamily="34" charset="0"/>
              </a:rPr>
              <a:t>bahan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tayang</a:t>
            </a:r>
            <a:r>
              <a:rPr lang="en-US" altLang="en-US" sz="2000" dirty="0" smtClean="0">
                <a:solidFill>
                  <a:srgbClr val="000000"/>
                </a:solidFill>
                <a:latin typeface="Adobe Caslon Pro Bold" panose="0205070206050A020403" pitchFamily="18" charset="0"/>
                <a:cs typeface="Arial" panose="020B0604020202020204" pitchFamily="34" charset="0"/>
              </a:rPr>
              <a:t> (Power Point) yang </a:t>
            </a:r>
            <a:r>
              <a:rPr lang="en-US" altLang="en-US" sz="2000" dirty="0" err="1" smtClean="0">
                <a:solidFill>
                  <a:srgbClr val="000000"/>
                </a:solidFill>
                <a:latin typeface="Adobe Caslon Pro Bold" panose="0205070206050A020403" pitchFamily="18" charset="0"/>
                <a:cs typeface="Arial" panose="020B0604020202020204" pitchFamily="34" charset="0"/>
              </a:rPr>
              <a:t>bisa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dipilih</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untuk</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digunakan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tetapi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kalau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ingin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ada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variasi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kita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bisa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mengunduhnya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dari</a:t>
            </a:r>
            <a:r>
              <a:rPr lang="en-US" altLang="en-US" sz="2000" dirty="0" smtClean="0">
                <a:solidFill>
                  <a:srgbClr val="000000"/>
                </a:solidFill>
                <a:latin typeface="Adobe Caslon Pro Bold" panose="0205070206050A020403" pitchFamily="18" charset="0"/>
                <a:cs typeface="Arial" panose="020B0604020202020204" pitchFamily="34" charset="0"/>
              </a:rPr>
              <a:t> web yang </a:t>
            </a:r>
            <a:r>
              <a:rPr lang="en-US" altLang="en-US" sz="2000" dirty="0" err="1" smtClean="0">
                <a:solidFill>
                  <a:srgbClr val="000000"/>
                </a:solidFill>
                <a:latin typeface="Adobe Caslon Pro Bold" panose="0205070206050A020403" pitchFamily="18" charset="0"/>
                <a:cs typeface="Arial" panose="020B0604020202020204" pitchFamily="34" charset="0"/>
              </a:rPr>
              <a:t>menyediakan</a:t>
            </a:r>
            <a:r>
              <a:rPr lang="en-US" altLang="en-US" sz="2000" dirty="0" smtClean="0">
                <a:solidFill>
                  <a:srgbClr val="000000"/>
                </a:solidFill>
                <a:latin typeface="Adobe Caslon Pro Bold" panose="0205070206050A020403" pitchFamily="18" charset="0"/>
                <a:cs typeface="Arial" panose="020B0604020202020204" pitchFamily="34" charset="0"/>
              </a:rPr>
              <a:t> template </a:t>
            </a:r>
            <a:r>
              <a:rPr lang="en-US" altLang="en-US" sz="2000" dirty="0" err="1" smtClean="0">
                <a:solidFill>
                  <a:srgbClr val="000000"/>
                </a:solidFill>
                <a:latin typeface="Adobe Caslon Pro Bold" panose="0205070206050A020403" pitchFamily="18" charset="0"/>
                <a:cs typeface="Arial" panose="020B0604020202020204" pitchFamily="34" charset="0"/>
              </a:rPr>
              <a:t>bahan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tayang</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Kalau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komputer</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atau</a:t>
            </a:r>
            <a:r>
              <a:rPr lang="en-US" altLang="en-US" sz="2000" dirty="0" smtClean="0">
                <a:solidFill>
                  <a:srgbClr val="000000"/>
                </a:solidFill>
                <a:latin typeface="Adobe Caslon Pro Bold" panose="0205070206050A020403" pitchFamily="18" charset="0"/>
                <a:cs typeface="Arial" panose="020B0604020202020204" pitchFamily="34" charset="0"/>
              </a:rPr>
              <a:t> laptop </a:t>
            </a:r>
            <a:r>
              <a:rPr lang="en-US" altLang="en-US" sz="2000" dirty="0" err="1" smtClean="0">
                <a:solidFill>
                  <a:srgbClr val="000000"/>
                </a:solidFill>
                <a:latin typeface="Adobe Caslon Pro Bold" panose="0205070206050A020403" pitchFamily="18" charset="0"/>
                <a:cs typeface="Arial" panose="020B0604020202020204" pitchFamily="34" charset="0"/>
              </a:rPr>
              <a:t>kita</a:t>
            </a:r>
            <a:r>
              <a:rPr lang="en-US" altLang="en-US" sz="2000" dirty="0" smtClean="0">
                <a:solidFill>
                  <a:srgbClr val="000000"/>
                </a:solidFill>
                <a:latin typeface="Adobe Caslon Pro Bold" panose="0205070206050A020403" pitchFamily="18" charset="0"/>
                <a:cs typeface="Arial" panose="020B0604020202020204" pitchFamily="34" charset="0"/>
              </a:rPr>
              <a:t> online </a:t>
            </a:r>
            <a:r>
              <a:rPr lang="en-US" altLang="en-US" sz="2000" dirty="0" err="1" smtClean="0">
                <a:solidFill>
                  <a:srgbClr val="000000"/>
                </a:solidFill>
                <a:latin typeface="Adobe Caslon Pro Bold" panose="0205070206050A020403" pitchFamily="18" charset="0"/>
                <a:cs typeface="Arial" panose="020B0604020202020204" pitchFamily="34" charset="0"/>
              </a:rPr>
              <a:t>atau</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terhubung</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dengan</a:t>
            </a:r>
            <a:r>
              <a:rPr lang="en-US" altLang="en-US" sz="2000" dirty="0" smtClean="0">
                <a:solidFill>
                  <a:srgbClr val="000000"/>
                </a:solidFill>
                <a:latin typeface="Adobe Caslon Pro Bold" panose="0205070206050A020403" pitchFamily="18" charset="0"/>
                <a:cs typeface="Arial" panose="020B0604020202020204" pitchFamily="34" charset="0"/>
              </a:rPr>
              <a:t> internet, </a:t>
            </a:r>
            <a:r>
              <a:rPr lang="en-US" altLang="en-US" sz="2000" dirty="0" err="1" smtClean="0">
                <a:solidFill>
                  <a:srgbClr val="000000"/>
                </a:solidFill>
                <a:latin typeface="Adobe Caslon Pro Bold" panose="0205070206050A020403" pitchFamily="18" charset="0"/>
                <a:cs typeface="Arial" panose="020B0604020202020204" pitchFamily="34" charset="0"/>
              </a:rPr>
              <a:t>pada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saat</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membuka</a:t>
            </a:r>
            <a:r>
              <a:rPr lang="en-US" altLang="en-US" sz="2000" dirty="0" smtClean="0">
                <a:solidFill>
                  <a:srgbClr val="000000"/>
                </a:solidFill>
                <a:latin typeface="Adobe Caslon Pro Bold" panose="0205070206050A020403" pitchFamily="18" charset="0"/>
                <a:cs typeface="Arial" panose="020B0604020202020204" pitchFamily="34" charset="0"/>
              </a:rPr>
              <a:t> MS Power Point, </a:t>
            </a:r>
            <a:r>
              <a:rPr lang="en-US" altLang="en-US" sz="2000" dirty="0" err="1" smtClean="0">
                <a:solidFill>
                  <a:srgbClr val="000000"/>
                </a:solidFill>
                <a:latin typeface="Adobe Caslon Pro Bold" panose="0205070206050A020403" pitchFamily="18" charset="0"/>
                <a:cs typeface="Arial" panose="020B0604020202020204" pitchFamily="34" charset="0"/>
              </a:rPr>
              <a:t>misalnya</a:t>
            </a:r>
            <a:r>
              <a:rPr lang="en-US" altLang="en-US" sz="2000" dirty="0" smtClean="0">
                <a:solidFill>
                  <a:srgbClr val="000000"/>
                </a:solidFill>
                <a:latin typeface="Adobe Caslon Pro Bold" panose="0205070206050A020403" pitchFamily="18" charset="0"/>
                <a:cs typeface="Arial" panose="020B0604020202020204" pitchFamily="34" charset="0"/>
              </a:rPr>
              <a:t> yang </a:t>
            </a:r>
            <a:r>
              <a:rPr lang="en-US" altLang="en-US" sz="2000" dirty="0" err="1" smtClean="0">
                <a:solidFill>
                  <a:srgbClr val="000000"/>
                </a:solidFill>
                <a:latin typeface="Adobe Caslon Pro Bold" panose="0205070206050A020403" pitchFamily="18" charset="0"/>
                <a:cs typeface="Arial" panose="020B0604020202020204" pitchFamily="34" charset="0"/>
              </a:rPr>
              <a:t>edisi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tahun</a:t>
            </a:r>
            <a:r>
              <a:rPr lang="en-US" altLang="en-US" sz="2000" dirty="0" smtClean="0">
                <a:solidFill>
                  <a:srgbClr val="000000"/>
                </a:solidFill>
                <a:latin typeface="Adobe Caslon Pro Bold" panose="0205070206050A020403" pitchFamily="18" charset="0"/>
                <a:cs typeface="Arial" panose="020B0604020202020204" pitchFamily="34" charset="0"/>
              </a:rPr>
              <a:t> 2010, </a:t>
            </a:r>
            <a:r>
              <a:rPr lang="en-US" altLang="en-US" sz="2000" dirty="0" err="1" smtClean="0">
                <a:solidFill>
                  <a:srgbClr val="000000"/>
                </a:solidFill>
                <a:latin typeface="Adobe Caslon Pro Bold" panose="0205070206050A020403" pitchFamily="18" charset="0"/>
                <a:cs typeface="Arial" panose="020B0604020202020204" pitchFamily="34" charset="0"/>
              </a:rPr>
              <a:t>kita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ditawarkan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berbagai</a:t>
            </a:r>
            <a:r>
              <a:rPr lang="en-US" altLang="en-US" sz="2000" dirty="0" smtClean="0">
                <a:solidFill>
                  <a:srgbClr val="000000"/>
                </a:solidFill>
                <a:latin typeface="Adobe Caslon Pro Bold" panose="0205070206050A020403" pitchFamily="18" charset="0"/>
                <a:cs typeface="Arial" panose="020B0604020202020204" pitchFamily="34" charset="0"/>
              </a:rPr>
              <a:t> template </a:t>
            </a:r>
            <a:r>
              <a:rPr lang="en-US" altLang="en-US" sz="2000" dirty="0" err="1" smtClean="0">
                <a:solidFill>
                  <a:srgbClr val="000000"/>
                </a:solidFill>
                <a:latin typeface="Adobe Caslon Pro Bold" panose="0205070206050A020403" pitchFamily="18" charset="0"/>
                <a:cs typeface="Arial" panose="020B0604020202020204" pitchFamily="34" charset="0"/>
              </a:rPr>
              <a:t>tema</a:t>
            </a:r>
            <a:r>
              <a:rPr lang="en-US" altLang="en-US" sz="2000" dirty="0" smtClean="0">
                <a:solidFill>
                  <a:srgbClr val="000000"/>
                </a:solidFill>
                <a:latin typeface="Adobe Caslon Pro Bold" panose="0205070206050A020403" pitchFamily="18" charset="0"/>
                <a:cs typeface="Arial" panose="020B0604020202020204" pitchFamily="34" charset="0"/>
              </a:rPr>
              <a:t> slide </a:t>
            </a:r>
            <a:r>
              <a:rPr lang="en-US" altLang="en-US" sz="2000" dirty="0" err="1" smtClean="0">
                <a:solidFill>
                  <a:srgbClr val="000000"/>
                </a:solidFill>
                <a:latin typeface="Adobe Caslon Pro Bold" panose="0205070206050A020403" pitchFamily="18" charset="0"/>
                <a:cs typeface="Arial" panose="020B0604020202020204" pitchFamily="34" charset="0"/>
              </a:rPr>
              <a:t>bahan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tayang</a:t>
            </a:r>
            <a:r>
              <a:rPr lang="en-US" altLang="en-US" sz="2000" dirty="0" smtClean="0">
                <a:solidFill>
                  <a:srgbClr val="000000"/>
                </a:solidFill>
                <a:latin typeface="Adobe Caslon Pro Bold" panose="0205070206050A020403" pitchFamily="18" charset="0"/>
                <a:cs typeface="Arial" panose="020B0604020202020204" pitchFamily="34" charset="0"/>
              </a:rPr>
              <a:t> yang </a:t>
            </a:r>
            <a:r>
              <a:rPr lang="en-US" altLang="en-US" sz="2000" dirty="0" err="1" smtClean="0">
                <a:solidFill>
                  <a:srgbClr val="000000"/>
                </a:solidFill>
                <a:latin typeface="Adobe Caslon Pro Bold" panose="0205070206050A020403" pitchFamily="18" charset="0"/>
                <a:cs typeface="Arial" panose="020B0604020202020204" pitchFamily="34" charset="0"/>
              </a:rPr>
              <a:t>bisa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digunakan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mulai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dari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pendidikan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teknologi</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bisnis</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dan</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sebagainya</a:t>
            </a:r>
            <a:r>
              <a:rPr lang="en-US" altLang="en-US" sz="2000" dirty="0" smtClean="0">
                <a:solidFill>
                  <a:srgbClr val="000000"/>
                </a:solidFill>
                <a:latin typeface="Adobe Caslon Pro Bold" panose="0205070206050A020403" pitchFamily="18" charset="0"/>
                <a:cs typeface="Arial" panose="020B0604020202020204" pitchFamily="34" charset="0"/>
              </a:rPr>
              <a:t> yang </a:t>
            </a:r>
            <a:r>
              <a:rPr lang="en-US" altLang="en-US" sz="2000" dirty="0" err="1" smtClean="0">
                <a:solidFill>
                  <a:srgbClr val="000000"/>
                </a:solidFill>
                <a:latin typeface="Adobe Caslon Pro Bold" panose="0205070206050A020403" pitchFamily="18" charset="0"/>
                <a:cs typeface="Arial" panose="020B0604020202020204" pitchFamily="34" charset="0"/>
              </a:rPr>
              <a:t>bisa</a:t>
            </a:r>
            <a:r>
              <a:rPr lang="en-US" altLang="en-US" sz="2000" dirty="0" smtClean="0">
                <a:solidFill>
                  <a:srgbClr val="000000"/>
                </a:solidFill>
                <a:latin typeface="Adobe Caslon Pro Bold" panose="0205070206050A020403" pitchFamily="18" charset="0"/>
                <a:cs typeface="Arial" panose="020B0604020202020204" pitchFamily="34" charset="0"/>
              </a:rPr>
              <a:t> </a:t>
            </a:r>
            <a:r>
              <a:rPr lang="en-US" altLang="en-US" sz="2000" dirty="0" err="1" smtClean="0">
                <a:solidFill>
                  <a:srgbClr val="000000"/>
                </a:solidFill>
                <a:latin typeface="Adobe Caslon Pro Bold" panose="0205070206050A020403" pitchFamily="18" charset="0"/>
                <a:cs typeface="Arial" panose="020B0604020202020204" pitchFamily="34" charset="0"/>
              </a:rPr>
              <a:t>dipilih</a:t>
            </a:r>
            <a:r>
              <a:rPr lang="en-US" altLang="en-US" sz="2000" dirty="0" smtClean="0">
                <a:solidFill>
                  <a:srgbClr val="000000"/>
                </a:solidFill>
                <a:latin typeface="Adobe Caslon Pro Bold" panose="0205070206050A020403" pitchFamily="18" charset="0"/>
                <a:cs typeface="Arial" panose="020B0604020202020204" pitchFamily="34" charset="0"/>
              </a:rPr>
              <a:t>.</a:t>
            </a:r>
          </a:p>
          <a:p>
            <a:pPr marL="457200" indent="-457200" eaLnBrk="1" hangingPunct="1">
              <a:spcBef>
                <a:spcPct val="0"/>
              </a:spcBef>
              <a:buFontTx/>
              <a:buAutoNum type="arabicPeriod"/>
              <a:defRPr/>
            </a:pPr>
            <a:endParaRPr lang="en-US" altLang="en-US" sz="2000" dirty="0" smtClean="0">
              <a:solidFill>
                <a:srgbClr val="000000"/>
              </a:solidFill>
              <a:latin typeface="Adobe Caslon Pro Bold" panose="0205070206050A020403" pitchFamily="18" charset="0"/>
              <a:cs typeface="Arial" panose="020B0604020202020204" pitchFamily="34" charset="0"/>
            </a:endParaRPr>
          </a:p>
          <a:p>
            <a:pPr marL="457200" indent="-457200" eaLnBrk="1" hangingPunct="1">
              <a:spcBef>
                <a:spcPct val="0"/>
              </a:spcBef>
              <a:buFontTx/>
              <a:buAutoNum type="arabicPeriod"/>
              <a:defRPr/>
            </a:pPr>
            <a:endParaRPr lang="en-US" altLang="en-US" sz="2000" dirty="0" smtClean="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defRPr/>
            </a:pPr>
            <a:endParaRPr lang="en-US" altLang="en-US" sz="2000" dirty="0" smtClean="0">
              <a:solidFill>
                <a:srgbClr val="000000"/>
              </a:solidFill>
              <a:latin typeface="Adobe Caslon Pro Bold" panose="0205070206050A020403" pitchFamily="18" charset="0"/>
              <a:cs typeface="Arial" panose="020B0604020202020204" pitchFamily="34" charset="0"/>
            </a:endParaRPr>
          </a:p>
        </p:txBody>
      </p:sp>
      <p:sp>
        <p:nvSpPr>
          <p:cNvPr id="3174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174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174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175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175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175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3175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Penyusunan Materi Presentasi</a:t>
            </a:r>
          </a:p>
        </p:txBody>
      </p:sp>
      <p:pic>
        <p:nvPicPr>
          <p:cNvPr id="317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92300"/>
            <a:ext cx="2484438"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059113" y="1027113"/>
            <a:ext cx="59055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2. Cantumkan Identitas Presenter Seperlunya</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Selain judul materi yang disampaikan, presenter juga mencantumkan identitas diri seperti nama, pekerjaan, dan unit kerja yang relevan. Hal itu membantu pada saat perkenalkan. Jangan terlalu panjang keterangan / profil yang disampaikan, yang justru terkesan membuatnya menjadi lebay. Perkenalan jangan sampai menghabiskan waktu belasan bahkan puluhan menit yang membuat audience menjadi bosan. Ingat, bahwa audience hadir di ruangan atau kelas untuk mendapatkan materi dari presenter, bukan mendengarkan profil panjang lebar dari sang presenter;</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p:txBody>
      </p:sp>
      <p:sp>
        <p:nvSpPr>
          <p:cNvPr id="3277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277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277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277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277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2777"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32778"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Penyusunan Materi Presentasi</a:t>
            </a:r>
          </a:p>
        </p:txBody>
      </p:sp>
      <p:pic>
        <p:nvPicPr>
          <p:cNvPr id="327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277177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2484438" y="1027113"/>
            <a:ext cx="64801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3.  Slide show yang Sederhana, Tidak Terlalu Ramai</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MS Power Point menyediakan menu dan fitur untuk menyusun bahan tayang yang menarik, termasuk menu untuk animasi bahan tayang. Walau demikian, jangan jangan sampai terlalu ramai. Saking ingin terlihat menarik, tampilan sebuah slide dibuat sampai "jumpalitan", disertai dengan suara yang ramai, tampilan kata-kata atau kalimat yang dibuat   jungkir balik, menari-nari, dan sebagainya. Tampilan seperti ini disamping membuat audience terganggu, juga terkesan norak. Perlu dicatat bahwa audience perlu materi yang dipahami bukan variety show dari slide show. Oleh karena itu, slide yang sederhana, jelas, dan mudah dibaca akan lebih disenangi oleh mereka.</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p:txBody>
      </p:sp>
      <p:sp>
        <p:nvSpPr>
          <p:cNvPr id="3379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379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379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379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379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380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3380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Penyusunan Materi Presentasi</a:t>
            </a:r>
          </a:p>
        </p:txBody>
      </p:sp>
      <p:pic>
        <p:nvPicPr>
          <p:cNvPr id="338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16113"/>
            <a:ext cx="216058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p:cNvSpPr>
          <p:nvPr/>
        </p:nvSpPr>
        <p:spPr bwMode="auto">
          <a:xfrm>
            <a:off x="107950" y="1557338"/>
            <a:ext cx="885666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4. Tuliskan Garis-garis Besar Materi yang Akan Disampaikan </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Setelah slide judul dan identitas diri, maka slide berikutnya adalah menyampaikan garis-garis besar materi yang akan disampaikan. Tujuannya agar audience tahu materi apa saja yang akan dipelajari oleh mereka. Bentuknya bisa dalam bentuk point-point atau dalam bentuk peta pikiran (mind map).</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5.  Tuliskan Materi Secara Singkat, Padat, dan Jelas</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Sesuai dengan namanya, yaitu power point, maka hal-hal yang tuliskan atau dicantumkan pada bahan tayang adalah point-point pentingnya saja, tidak perlu sampai terlalu detil. Selanjutnya presenter menjelaskan secara gamblang atau rinci point-point tersebut. Hal itu untuk membantu agar slide enak dilihat dan tidak terlalu rapat. Jumlah kata dalam sebuah slide berkisar antara 20 s.d. 30 kata, tetapi bisa disesuaikan dengan kebutuhan dengan catatan tulisan pada slide masih bisa dibaca dengan jelas.</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p:txBody>
      </p:sp>
      <p:sp>
        <p:nvSpPr>
          <p:cNvPr id="3481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482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482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482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482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482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3482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Penyusunan Materi Presentasi</a:t>
            </a: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741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741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741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174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p:cNvSpPr>
          <p:nvPr/>
        </p:nvSpPr>
        <p:spPr bwMode="auto">
          <a:xfrm>
            <a:off x="2843213" y="1027113"/>
            <a:ext cx="61214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6.  Perhatikan Jenis, Ukuran, dan Warna Huruf yang Digunakan </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Walau tersedia berbagai jenis huruf, presenter harus memperhatikan jenis huruf yang digunakan, dan perhatikan pula pada suasana apa bahan tayang itu akan digunakan. Untuk acara-acara yang serius seperti presentasi tugas, laporan, dan seminar gunakan huruf yang resmi, baik yang berkaki atau pun yang tidak berkaki, sedangkan pada situasi yang lebih santai, bisa menggunakan jenis huruf yang relatif lebih santai. Hindari pula jenis huruf latin bersambung, apalagi kalau tulisan dalam slide cukup banyak, karena akan menyulitkan untuk dibaca.</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p:txBody>
      </p:sp>
      <p:sp>
        <p:nvSpPr>
          <p:cNvPr id="3584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584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584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584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584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584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3585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Penyusunan Materi Presentasi</a:t>
            </a:r>
          </a:p>
        </p:txBody>
      </p:sp>
      <p:pic>
        <p:nvPicPr>
          <p:cNvPr id="358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44638"/>
            <a:ext cx="270033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107950" y="1027113"/>
            <a:ext cx="8856663"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7.  Gunakan Kombinasi Warna Huruf yang Kontras Dengan Latar</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Agar bahan tayang menarik, hal yang bisa divariasikan adalah warna huruf. Slide template sudah mengatur komposisi warna huruf yang muncul pada sebuah slide, dan biasanya kontras atau masih jelas terbaca. Kita masih bisa mengaturnya sesuai dengan selera. Walau demikian, kita harus memperhatikan jangan sampai kombinasi warna terlalu ramai sehingga mengganggu mata. </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Idealnya jika latarnya warna cerah, maka tulisannya berwarna gelap. Misalnya, jika warna latarnya hitam, maka hurufnya putih. Begitupun sebaliknya. Jika warna latarnya gelap, maka warna tulisannya cerah. Misalnya warna latarnya hitam, maka warna tulisannya putih. Jangan sampai dua-duanya warna cerah atau dua-duanya warna gelap. Tujuannya agar dapat dilihat dan dibaca dengan jelas.</a:t>
            </a:r>
          </a:p>
        </p:txBody>
      </p:sp>
      <p:sp>
        <p:nvSpPr>
          <p:cNvPr id="3686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686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686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687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687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687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3687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Penyusunan Materi Presentasi</a:t>
            </a: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p:cNvSpPr>
          <p:nvPr/>
        </p:nvSpPr>
        <p:spPr bwMode="auto">
          <a:xfrm>
            <a:off x="107950" y="1027113"/>
            <a:ext cx="8856663"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sz="2000" b="1"/>
              <a:t>8.  Berikan tanda khusus pada kalimat yang penting</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Pada saat presentasi biasanya ada kalimat atau pernyataan penting yang diberi penekanan atau penegasan. Oleh karena itu, supaya mencolok dan menarik perhatian audience, maka perlu diberikan tanda khusus, seperti cetak tebal, cetak miring, ukuran hurufnya diperbesar, menggunakan warna huruf yang berbeda, diberikan text box, dan sebagainya.</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9.  Tampilan Tabel dan Grafik Masih Terbaca oleh Audience</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Slide bahan tayang juga ada kalanya disertai oleh tabel atau grafik. Hal ini untuk melangkapi data atau informasi pada materi yang disampaikan. Ukuran tabel atau grafik yang disertakan alangkah baiknya jangan terlalu kecil supaya bisa dibaca, dan disajikan dengan warna yang berbeda. Walau demikian, yang paling utama dari sebuah tabel atau grafik bukan tampilan warna, tetapi angka-angkanya. Oleh karena itu, angka-angka harus jelas terlihat dan dibaca oleh audience.</a:t>
            </a:r>
          </a:p>
        </p:txBody>
      </p:sp>
      <p:sp>
        <p:nvSpPr>
          <p:cNvPr id="3789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789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789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789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789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7897"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37898"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Penyusunan Materi Presentasi</a:t>
            </a: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txBox="1">
            <a:spLocks/>
          </p:cNvSpPr>
          <p:nvPr/>
        </p:nvSpPr>
        <p:spPr bwMode="auto">
          <a:xfrm>
            <a:off x="107950" y="1027113"/>
            <a:ext cx="8856663"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10.  Sertakan Gambar atau Foto yang Relevan</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Unutk memperjelas atau supaya lebih menarik, slide bahan tayang boleh disertai dengan gambar. Walau demikian, gambar atau foto yang disertakan harus relevan. Misalnya kalau sedang presentasi tentang kota Bandung, maka salah satu gambar yang bisa disertakan misalnya gambar Alun-alun Bandung, karena Alun-alun Bandung adalah satu ikon kota Bandung.</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Keberadaan gambar atau foto juga jangan justru menganggu konsentrasi dan tidak ada relevansinya dengan materi yang disampaikan. Saya pernah melihat ada slide bahan tayang yang disertai dengan gambar format gif anak kecil atau boneka yang menari-nari. Hal itu sangat mengganggu dan justru memperlihatkan bahwa sang presenter kurang memahami relevansi keberadaan sebuah gambar.</a:t>
            </a:r>
          </a:p>
        </p:txBody>
      </p:sp>
      <p:sp>
        <p:nvSpPr>
          <p:cNvPr id="3891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891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891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891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891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892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3892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Penyusunan Materi Presentasi</a:t>
            </a: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txBox="1">
            <a:spLocks/>
          </p:cNvSpPr>
          <p:nvPr/>
        </p:nvSpPr>
        <p:spPr bwMode="auto">
          <a:xfrm>
            <a:off x="107950" y="1027113"/>
            <a:ext cx="8856663"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11.  Pastikan Hyperlink Berfungsi dengan Baik</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Jika sebuah bahan tayang juga dihubungkan (link) dengan link materi yang lain, melalui menu hyperlink, maka pastikan bahwa hal tersebut bisa tambil atau berfungsi dengan baik. File yang di-hyperlink biasanya file office, multimedia (suara atau video), atau link web di internet. Kalau filenya dipindahkan dari satu laptop ke laptop yang lain, hyperlink harus disetting ulang. Oleh karena itu, sebelum prsentasi, cek dulu bahan tayang yang aka ditayangkan agar tidak terjadi masalah saat tampil. Masalah yang terjadi saat tampil bisa menyebabkan terbuangnya waktu dan terganggunya konsentrasi baik konsentrasi presenter maupun audience.</a:t>
            </a:r>
          </a:p>
        </p:txBody>
      </p:sp>
      <p:sp>
        <p:nvSpPr>
          <p:cNvPr id="3993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994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994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994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994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994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3994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Penyusunan Materi Presentasi</a:t>
            </a:r>
          </a:p>
        </p:txBody>
      </p:sp>
      <p:pic>
        <p:nvPicPr>
          <p:cNvPr id="399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312738"/>
            <a:ext cx="22320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txBox="1">
            <a:spLocks/>
          </p:cNvSpPr>
          <p:nvPr/>
        </p:nvSpPr>
        <p:spPr bwMode="auto">
          <a:xfrm>
            <a:off x="107950" y="1763713"/>
            <a:ext cx="8856663"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12.   Background Suara Relevan dan Tidak Mengganggu Penyampaian Materi</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Agar terkesan lebih dinamis dan tidak membosankan, ada kalanya bahan tayang disertai dengan musik pengiring. Hal ini pada dasarnya cukup baik. Walau demikian, ada yang hal perlu diperhatikan, yaitu; pilihlah musik pengiring yang lembut atau ceria sesuai dengan kebutuhan, sebaiknya dalam bentuk instrumental, volume suaranya tidak terlalu bising,  karena bisa mengganggu dan seolah-olah "bersaing" dengan suara presenter.</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13.  Sampaikan Ucapan Terima Kasih</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 </a:t>
            </a:r>
          </a:p>
        </p:txBody>
      </p:sp>
      <p:sp>
        <p:nvSpPr>
          <p:cNvPr id="4096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4096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4096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4096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4096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4096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4097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Penyusunan Materi Presentasi</a:t>
            </a:r>
          </a:p>
        </p:txBody>
      </p:sp>
      <p:pic>
        <p:nvPicPr>
          <p:cNvPr id="409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7675" y="312738"/>
            <a:ext cx="20320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4198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4198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4199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4199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41995"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419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3132138" y="1398588"/>
            <a:ext cx="583247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Efektifnya sebuah presentasi sangat ditentukan oleh kemampuan si presenter untuk menyampaikannya kepada para audiens. Tentu saja, setiap presenter memiliki gayanya masing-masing, yang bisa mempengaruhi caranya menyampaikan presentasi.</a:t>
            </a:r>
          </a:p>
          <a:p>
            <a:pPr eaLnBrk="1" hangingPunct="1">
              <a:spcBef>
                <a:spcPct val="0"/>
              </a:spcBef>
              <a:buFontTx/>
              <a:buNone/>
            </a:pPr>
            <a:endParaRPr lang="en-US"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Selain itu, tema presentasi juga bisa menjadi hal yang harus diperhatikan. Cara penyampaian presentasi yang tidak sesuai dengan tema presentasi bisa mempengaruhi efektif atau tidaknya presentasi tersebut.</a:t>
            </a: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843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844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Presentasi</a:t>
            </a:r>
          </a:p>
        </p:txBody>
      </p:sp>
      <p:pic>
        <p:nvPicPr>
          <p:cNvPr id="184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2847975"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0" y="1398588"/>
            <a:ext cx="8964613"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Presentasi adalah suatu kegiatan berbicara di hadapan banyak hadirin atau salah satu bentuk komunikasi. Presentasi merupakan kegiatan pengajuan suatu topik, pendapat atau informasi kepada orang lain. Berbeda dengan pidato yang lebih sering dibawakan dalam acara resmi dan acara politik, presentasi lebih sering dibawakan dalam acara bisnis.</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Tujuan dari presentasi bermacam-macam, misalnya untuk membujuk (biasanya dibawakan oleh wiraniaga), untuk memberi informasi (biasanya oleh seorang pakar), atau untuk meyakinkan (biasanya dibawakan oleh seseorang yang ingin membantah pendapat tertentu).</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Agar bisa pandai berpresentasi, orang sering kali belajar pada para pakar presentasi. Juga, ada banyak pembicara terkenal yang sering kali diamati oleh orang-orang yang ingin pandai berbicara di hadapan umum. Para pembicara terkenal di Indonesia antara lain KH Abdullah Gymnastiar, Ary Ginanjar Agustian, Andrie Wongso, dan masih banyak lagi.</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Keahlian berbicara di hadapan hadirin merupakan hal yang sangat penting bagi siapa pun yang ingin maju. Banyak presiden, manajer, wiraniaga, dan pengajar yang menjadi sukses dan terkenal lewat keahlian berpresentasi.</a:t>
            </a:r>
          </a:p>
        </p:txBody>
      </p:sp>
      <p:sp>
        <p:nvSpPr>
          <p:cNvPr id="1945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946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46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946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946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Presentasi</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307975" y="1027113"/>
            <a:ext cx="8656638"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sv-SE" altLang="en-US" sz="2000">
                <a:solidFill>
                  <a:srgbClr val="000000"/>
                </a:solidFill>
                <a:latin typeface="Adobe Caslon Pro Bold" panose="0205070206050A020403" pitchFamily="18" charset="0"/>
                <a:cs typeface="Arial" panose="020B0604020202020204" pitchFamily="34" charset="0"/>
              </a:rPr>
              <a:t>1. Tunjukkan passion Anda</a:t>
            </a:r>
          </a:p>
          <a:p>
            <a:pPr eaLnBrk="1" hangingPunct="1">
              <a:spcBef>
                <a:spcPct val="0"/>
              </a:spcBef>
              <a:buFontTx/>
              <a:buNone/>
            </a:pPr>
            <a:r>
              <a:rPr lang="sv-SE" altLang="en-US" sz="2000">
                <a:solidFill>
                  <a:srgbClr val="000000"/>
                </a:solidFill>
                <a:latin typeface="Adobe Caslon Pro Bold" panose="0205070206050A020403" pitchFamily="18" charset="0"/>
                <a:cs typeface="Arial" panose="020B0604020202020204" pitchFamily="34" charset="0"/>
              </a:rPr>
              <a:t>Saat menyampaikan presentasi, tunjukkan passion Anda kepada para audiens. Tunjukkan bahwa Anda bersemangat dan antusias membawakan tema presentasi tersebut.</a:t>
            </a:r>
          </a:p>
          <a:p>
            <a:pPr eaLnBrk="1" hangingPunct="1">
              <a:spcBef>
                <a:spcPct val="0"/>
              </a:spcBef>
              <a:buFontTx/>
              <a:buNone/>
            </a:pPr>
            <a:r>
              <a:rPr lang="sv-SE" altLang="en-US" sz="2000">
                <a:solidFill>
                  <a:srgbClr val="000000"/>
                </a:solidFill>
                <a:latin typeface="Adobe Caslon Pro Bold" panose="0205070206050A020403" pitchFamily="18" charset="0"/>
                <a:cs typeface="Arial" panose="020B0604020202020204" pitchFamily="34" charset="0"/>
              </a:rPr>
              <a:t>Memang, Anda harus membuat materi presentasi yang menarik. Tapi, jika Anda ragu-ragu ketika menyampaikannya, maka itu bisa membuat Anda kelihatan tidak kompeten.</a:t>
            </a:r>
          </a:p>
          <a:p>
            <a:pPr eaLnBrk="1" hangingPunct="1">
              <a:spcBef>
                <a:spcPct val="0"/>
              </a:spcBef>
              <a:buFontTx/>
              <a:buNone/>
            </a:pPr>
            <a:r>
              <a:rPr lang="sv-SE" altLang="en-US" sz="2000">
                <a:solidFill>
                  <a:srgbClr val="000000"/>
                </a:solidFill>
                <a:latin typeface="Adobe Caslon Pro Bold" panose="0205070206050A020403" pitchFamily="18" charset="0"/>
                <a:cs typeface="Arial" panose="020B0604020202020204" pitchFamily="34" charset="0"/>
              </a:rPr>
              <a:t>Atau, Anda membuat materi yang bagus, tapi Anda terlihat ogah-ogahan saat menyampaikannya. Maka audiens juga akan menjadi ogah-ogahan untuk mendengarkan Anda.</a:t>
            </a:r>
          </a:p>
          <a:p>
            <a:pPr eaLnBrk="1" hangingPunct="1">
              <a:spcBef>
                <a:spcPct val="0"/>
              </a:spcBef>
              <a:buFontTx/>
              <a:buNone/>
            </a:pPr>
            <a:r>
              <a:rPr lang="sv-SE" altLang="en-US" sz="2000">
                <a:solidFill>
                  <a:srgbClr val="000000"/>
                </a:solidFill>
                <a:latin typeface="Adobe Caslon Pro Bold" panose="0205070206050A020403" pitchFamily="18" charset="0"/>
                <a:cs typeface="Arial" panose="020B0604020202020204" pitchFamily="34" charset="0"/>
              </a:rPr>
              <a:t>Passion bisa ditunjukkan dengan rasa percaya diri. Saat Anda merasa percaya diri menyampaikan presentasi, maka hal itu akan sangat berpengaruh kepada audiens. Rasa percaya diri akan membuat Anda lebih bersemangat. Audiens juga akan bersemangat mendengarkan Anda.</a:t>
            </a:r>
            <a:endParaRPr lang="en-US" altLang="en-US" sz="2000">
              <a:solidFill>
                <a:srgbClr val="000000"/>
              </a:solidFill>
              <a:latin typeface="Adobe Caslon Pro Bold" panose="0205070206050A020403" pitchFamily="18" charset="0"/>
              <a:cs typeface="Arial" panose="020B0604020202020204" pitchFamily="34" charset="0"/>
            </a:endParaRPr>
          </a:p>
        </p:txBody>
      </p:sp>
      <p:sp>
        <p:nvSpPr>
          <p:cNvPr id="2048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048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048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048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049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Teknik Presentasi</a:t>
            </a:r>
          </a:p>
        </p:txBody>
      </p:sp>
      <p:pic>
        <p:nvPicPr>
          <p:cNvPr id="204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7675" y="160338"/>
            <a:ext cx="2166938"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307975" y="1027113"/>
            <a:ext cx="8656638"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2. Mulailah Dengan Pembukaan Presentasi yang Memukau</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menyampaikan presentasi dengan passion</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Kesan pertama akan sangat menentukan. Itulah yang selama ini sering kita dengar. Saat presentasi, kesan pertama itu akan ditunjukkan ketika Anda membuka presentasi tersebut.</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Dua sampai tiga menit pertama presentasi akan sangat menentukan, apakah audiens akan antusias mendengarkannya sampai selesai atau tidak. Kalau audiens mau mendengarkan dengan semangat, ditambah melakukan tindakan yang diharapkan, maka berarti presentasi tersebut efektif.</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Banyak presentasi yang gagal menjadi sebuah presentasi yang efektif karena presenter tidak bisa menyampaikan pembukaan presentasi yang menarik.</a:t>
            </a:r>
          </a:p>
        </p:txBody>
      </p:sp>
      <p:sp>
        <p:nvSpPr>
          <p:cNvPr id="2150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150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150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151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151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Teknik Presentasi</a:t>
            </a: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307975" y="1027113"/>
            <a:ext cx="8656638"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3. Sampaikan Dengan Singkat dan Lugas</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Anda tentu malas jika harus mendengarkan orang yang berbicara dengan bertele-tele. Demikian juga para audiens. Kalau presenternya bertele-tele saat menyampaikan presentasi, maka mereka akan bosan. Presentasipun tidak akan efektif.</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Maka, sampaikan saja poin-poin yang paling penting dari tema presentasi yang Anda bawakan. Fokuslah pada pembukaan dan penutupan presentasi, karena bagian itulah yang paling akan diingat oleh para audiens.</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Singkat atau tidaknya presentasi bukan hanya dilihat dari lama atau tidaknya Anda berbicara, tapi juga dari materi pendukung presentasi yang Anda sajikan. Usahakan agar Anda tidak membuat slide yang isinya membosankan dan malah membuat audiens bingung dan salah fokus.</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Sama seperti penyampaian presentasi, slide presentasi juga harus dibuat sesimpel mungkin agar menarik dan dapat dipahami oleh para audiens.</a:t>
            </a:r>
          </a:p>
        </p:txBody>
      </p:sp>
      <p:sp>
        <p:nvSpPr>
          <p:cNvPr id="2253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253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253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2537"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2538"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Teknik Presentasi</a:t>
            </a: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0" y="1027113"/>
            <a:ext cx="8964613"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4. Bersikap Rileks</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Saat menyampaikan presentasi, sebaiknya Anda tidak hanya berdiri diam di atas panggung atau mimbar. Anda bisa sambil berjalan-jalan di atas panggung, bahkan sesekali mendekat kepada audiens.</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Dengan begitu, maka Anda tidak membuat batas antara Anda sebagai presenter dengan para audiens. Para audiens akan merasa lebih dekat dengan Anda. Kalau audiens merasa dekat dengan si presenter, maka mereka akan lebih mempercayainya.</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5. Menggunakan Teknologi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Agar presentasi menjadi semakin menarik dan memukau, maka Anda bisa menggunakan bantuan teknologi.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Misalnya, Anda bisa menggunakan handled remote. Dengan begitu, Anda bisa bebas bergerak ke sana ke mari, sambil tetap bisa menunjukkan poin-poin penting yang ada di dalam slide presentasi Anda.</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Atau, Anda bisa memasukkan potongan animasi atau video yang berhubungan dengan tema presentasi Anda ke dalam slide presentasi. Dengan cara itu, audiens akan semakin tertarik dan tidak bosan dengan presentasi Anda.</a:t>
            </a:r>
          </a:p>
        </p:txBody>
      </p:sp>
      <p:sp>
        <p:nvSpPr>
          <p:cNvPr id="2355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355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355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356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356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Teknik Presentasi</a:t>
            </a: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3059113" y="1027113"/>
            <a:ext cx="59055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6. Kuasai Peralatan Anda</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peralatan yang diperlukan untuk presentasi</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Saat presentasi, Anda menggunakan alat bantu seperti proyektor, laptop, atau handled remote. Walau Anda mungkin dibantu oleh seorang asisten untuk mengoperasikan peralatan tersebut, tapi Anda juga harus menguasainya.</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Hal itu diperlukan agar Anda tidak panik atau gugup ketika tiba-tiba terjadi masalah terhadap peralatan-peralatan yang Anda gunakan. Saat ada kesalahan teknis, Anda bisa tetap tenang karena tahu apa yang harus dilakukan.</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Perasaan tenang ini akan membuat Anda semakin percaya diri saat membawakan presentasi.</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p:txBody>
      </p:sp>
      <p:sp>
        <p:nvSpPr>
          <p:cNvPr id="2457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458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458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458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458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Teknik Presentasi</a:t>
            </a:r>
          </a:p>
        </p:txBody>
      </p:sp>
      <p:pic>
        <p:nvPicPr>
          <p:cNvPr id="245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557338"/>
            <a:ext cx="266382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22139</TotalTime>
  <Words>2768</Words>
  <Application>Microsoft Office PowerPoint</Application>
  <PresentationFormat>On-screen Show (4:3)</PresentationFormat>
  <Paragraphs>249</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Times New Roman</vt:lpstr>
      <vt:lpstr>Calibri</vt:lpstr>
      <vt:lpstr>Adobe Caslon Pro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User</cp:lastModifiedBy>
  <cp:revision>602</cp:revision>
  <cp:lastPrinted>2015-09-17T08:41:14Z</cp:lastPrinted>
  <dcterms:created xsi:type="dcterms:W3CDTF">2010-04-18T12:06:30Z</dcterms:created>
  <dcterms:modified xsi:type="dcterms:W3CDTF">2023-03-20T04:11:49Z</dcterms:modified>
</cp:coreProperties>
</file>