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0" r:id="rId3"/>
    <p:sldId id="319" r:id="rId4"/>
    <p:sldId id="322" r:id="rId5"/>
    <p:sldId id="323" r:id="rId6"/>
    <p:sldId id="324" r:id="rId7"/>
    <p:sldId id="325" r:id="rId8"/>
    <p:sldId id="326" r:id="rId9"/>
    <p:sldId id="327" r:id="rId10"/>
    <p:sldId id="328" r:id="rId11"/>
    <p:sldId id="329" r:id="rId12"/>
    <p:sldId id="330" r:id="rId13"/>
    <p:sldId id="331" r:id="rId14"/>
    <p:sldId id="332" r:id="rId15"/>
    <p:sldId id="333" r:id="rId16"/>
    <p:sldId id="334" r:id="rId17"/>
    <p:sldId id="335" r:id="rId18"/>
    <p:sldId id="336" r:id="rId19"/>
    <p:sldId id="337" r:id="rId20"/>
    <p:sldId id="338" r:id="rId21"/>
    <p:sldId id="339"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1" d="100"/>
          <a:sy n="71" d="100"/>
        </p:scale>
        <p:origin x="6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12/5/2017</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12/5/2017</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12/5/2017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12/5/2017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12/5/2017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12/5/2017</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12/5/2017</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12/5/2017</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5075" y="1273199"/>
            <a:ext cx="10318418" cy="3473613"/>
          </a:xfrm>
        </p:spPr>
        <p:txBody>
          <a:bodyPr/>
          <a:lstStyle/>
          <a:p>
            <a:r>
              <a:rPr lang="id-ID" sz="7200" b="1" cap="none" spc="0" dirty="0" smtClean="0">
                <a:ln w="6600">
                  <a:solidFill>
                    <a:schemeClr val="accent2"/>
                  </a:solidFill>
                  <a:prstDash val="solid"/>
                </a:ln>
                <a:solidFill>
                  <a:srgbClr val="FFC000"/>
                </a:solidFill>
                <a:effectLst>
                  <a:outerShdw dist="38100" dir="2700000" algn="tl" rotWithShape="0">
                    <a:schemeClr val="accent2"/>
                  </a:outerShdw>
                </a:effectLst>
                <a:latin typeface="Cambria" panose="02040503050406030204" pitchFamily="18" charset="0"/>
              </a:rPr>
              <a:t>IMPLEMENTASI STRATEGI</a:t>
            </a:r>
            <a:endParaRPr lang="id-ID" sz="7200" b="1" cap="none" spc="0" dirty="0">
              <a:ln w="6600">
                <a:solidFill>
                  <a:schemeClr val="accent2"/>
                </a:solidFill>
                <a:prstDash val="solid"/>
              </a:ln>
              <a:solidFill>
                <a:srgbClr val="FFC000"/>
              </a:solidFill>
              <a:effectLst>
                <a:outerShdw dist="38100" dir="2700000" algn="tl" rotWithShape="0">
                  <a:schemeClr val="accent2"/>
                </a:outerShdw>
              </a:effectLst>
              <a:latin typeface="Cambria" panose="02040503050406030204" pitchFamily="18" charset="0"/>
            </a:endParaRPr>
          </a:p>
        </p:txBody>
      </p:sp>
      <p:sp>
        <p:nvSpPr>
          <p:cNvPr id="4" name="Subtitle 2"/>
          <p:cNvSpPr>
            <a:spLocks noGrp="1"/>
          </p:cNvSpPr>
          <p:nvPr>
            <p:ph type="subTitle" idx="1"/>
          </p:nvPr>
        </p:nvSpPr>
        <p:spPr>
          <a:xfrm>
            <a:off x="507268" y="5513031"/>
            <a:ext cx="4562273" cy="742279"/>
          </a:xfrm>
        </p:spPr>
        <p:txBody>
          <a:bodyPr>
            <a:normAutofit fontScale="92500" lnSpcReduction="20000"/>
          </a:bodyPr>
          <a:lstStyle/>
          <a:p>
            <a:pPr algn="l"/>
            <a:r>
              <a:rPr lang="id-ID" sz="2400" dirty="0" smtClean="0">
                <a:effectLst>
                  <a:outerShdw blurRad="38100" dist="38100" dir="2700000" algn="tl">
                    <a:srgbClr val="000000">
                      <a:alpha val="43137"/>
                    </a:srgbClr>
                  </a:outerShdw>
                </a:effectLst>
              </a:rPr>
              <a:t>MANAJEMEN STRATEGIK</a:t>
            </a:r>
          </a:p>
          <a:p>
            <a:pPr algn="l"/>
            <a:r>
              <a:rPr lang="id-ID" sz="2400" dirty="0" smtClean="0">
                <a:effectLst>
                  <a:outerShdw blurRad="38100" dist="38100" dir="2700000" algn="tl">
                    <a:srgbClr val="000000">
                      <a:alpha val="43137"/>
                    </a:srgbClr>
                  </a:outerShdw>
                </a:effectLst>
              </a:rPr>
              <a:t>Sesi - </a:t>
            </a:r>
            <a:r>
              <a:rPr lang="id-ID" sz="2400" dirty="0" smtClean="0">
                <a:effectLst>
                  <a:outerShdw blurRad="38100" dist="38100" dir="2700000" algn="tl">
                    <a:srgbClr val="000000">
                      <a:alpha val="43137"/>
                    </a:srgbClr>
                  </a:outerShdw>
                </a:effectLst>
              </a:rPr>
              <a:t>13</a:t>
            </a:r>
            <a:endParaRPr lang="id-ID" sz="2400" dirty="0">
              <a:effectLst>
                <a:outerShdw blurRad="38100" dist="38100" dir="2700000" algn="tl">
                  <a:srgbClr val="000000">
                    <a:alpha val="43137"/>
                  </a:srgbClr>
                </a:outerShdw>
              </a:effectLst>
            </a:endParaRPr>
          </a:p>
        </p:txBody>
      </p:sp>
      <p:sp>
        <p:nvSpPr>
          <p:cNvPr id="5" name="Subtitle 2"/>
          <p:cNvSpPr txBox="1">
            <a:spLocks/>
          </p:cNvSpPr>
          <p:nvPr/>
        </p:nvSpPr>
        <p:spPr>
          <a:xfrm>
            <a:off x="7920319" y="5513031"/>
            <a:ext cx="4007535" cy="742279"/>
          </a:xfrm>
          <a:prstGeom prst="rect">
            <a:avLst/>
          </a:prstGeom>
        </p:spPr>
        <p:txBody>
          <a:bodyPr vert="horz" lIns="91440" tIns="45720" rIns="91440" bIns="45720" rtlCol="0" anchor="t">
            <a:normAutofit fontScale="92500" lnSpcReduction="20000"/>
          </a:bodyPr>
          <a:lstStyle>
            <a:lvl1pPr marL="0" indent="0" algn="ctr" defTabSz="914400" rtl="0" eaLnBrk="1" latinLnBrk="0" hangingPunct="1">
              <a:lnSpc>
                <a:spcPct val="100000"/>
              </a:lnSpc>
              <a:spcBef>
                <a:spcPts val="700"/>
              </a:spcBef>
              <a:buClr>
                <a:schemeClr val="tx2"/>
              </a:buClr>
              <a:buFont typeface="Arial" panose="020B0604020202020204" pitchFamily="34" charset="0"/>
              <a:buNone/>
              <a:defRPr sz="2000" b="1" i="0" kern="1200" cap="all" spc="400" baseline="0">
                <a:solidFill>
                  <a:schemeClr val="tx2"/>
                </a:solidFill>
                <a:latin typeface="+mn-lt"/>
                <a:ea typeface="+mn-ea"/>
                <a:cs typeface="+mn-cs"/>
              </a:defRPr>
            </a:lvl1pPr>
            <a:lvl2pPr marL="457200" indent="0" algn="ctr" defTabSz="914400" rtl="0" eaLnBrk="1" latinLnBrk="0" hangingPunct="1">
              <a:lnSpc>
                <a:spcPct val="110000"/>
              </a:lnSpc>
              <a:spcBef>
                <a:spcPts val="700"/>
              </a:spcBef>
              <a:buClr>
                <a:schemeClr val="tx2"/>
              </a:buClr>
              <a:buFont typeface="Gill Sans MT" panose="020B0502020104020203" pitchFamily="34" charset="0"/>
              <a:buNone/>
              <a:defRPr sz="2000" kern="1200">
                <a:solidFill>
                  <a:schemeClr val="tx1">
                    <a:lumMod val="65000"/>
                    <a:lumOff val="35000"/>
                  </a:schemeClr>
                </a:solidFill>
                <a:latin typeface="+mn-lt"/>
                <a:ea typeface="+mn-ea"/>
                <a:cs typeface="+mn-cs"/>
              </a:defRPr>
            </a:lvl2pPr>
            <a:lvl3pPr marL="914400" indent="0" algn="ctr" defTabSz="914400" rtl="0" eaLnBrk="1" latinLnBrk="0" hangingPunct="1">
              <a:lnSpc>
                <a:spcPct val="110000"/>
              </a:lnSpc>
              <a:spcBef>
                <a:spcPts val="700"/>
              </a:spcBef>
              <a:buClr>
                <a:schemeClr val="tx2"/>
              </a:buClr>
              <a:buFont typeface="Arial" panose="020B0604020202020204" pitchFamily="34" charset="0"/>
              <a:buNone/>
              <a:defRPr sz="1800" kern="1200">
                <a:solidFill>
                  <a:schemeClr val="tx1">
                    <a:lumMod val="65000"/>
                    <a:lumOff val="35000"/>
                  </a:schemeClr>
                </a:solidFill>
                <a:latin typeface="+mn-lt"/>
                <a:ea typeface="+mn-ea"/>
                <a:cs typeface="+mn-cs"/>
              </a:defRPr>
            </a:lvl3pPr>
            <a:lvl4pPr marL="1371600" indent="0" algn="ctr" defTabSz="914400" rtl="0" eaLnBrk="1" latinLnBrk="0" hangingPunct="1">
              <a:lnSpc>
                <a:spcPct val="110000"/>
              </a:lnSpc>
              <a:spcBef>
                <a:spcPts val="700"/>
              </a:spcBef>
              <a:buClr>
                <a:schemeClr val="tx2"/>
              </a:buClr>
              <a:buFont typeface="Gill Sans MT" panose="020B0502020104020203" pitchFamily="34" charset="0"/>
              <a:buNone/>
              <a:defRPr sz="1600" kern="1200">
                <a:solidFill>
                  <a:schemeClr val="tx1">
                    <a:lumMod val="65000"/>
                    <a:lumOff val="35000"/>
                  </a:schemeClr>
                </a:solidFill>
                <a:latin typeface="+mn-lt"/>
                <a:ea typeface="+mn-ea"/>
                <a:cs typeface="+mn-cs"/>
              </a:defRPr>
            </a:lvl4pPr>
            <a:lvl5pPr marL="1828800" indent="0" algn="ctr" defTabSz="914400" rtl="0" eaLnBrk="1" latinLnBrk="0" hangingPunct="1">
              <a:lnSpc>
                <a:spcPct val="110000"/>
              </a:lnSpc>
              <a:spcBef>
                <a:spcPts val="700"/>
              </a:spcBef>
              <a:buClr>
                <a:schemeClr val="tx2"/>
              </a:buClr>
              <a:buFont typeface="Arial" panose="020B0604020202020204" pitchFamily="34" charset="0"/>
              <a:buNone/>
              <a:defRPr sz="1600" kern="1200">
                <a:solidFill>
                  <a:schemeClr val="tx1">
                    <a:lumMod val="65000"/>
                    <a:lumOff val="35000"/>
                  </a:schemeClr>
                </a:solidFill>
                <a:latin typeface="+mn-lt"/>
                <a:ea typeface="+mn-ea"/>
                <a:cs typeface="+mn-cs"/>
              </a:defRPr>
            </a:lvl5pPr>
            <a:lvl6pPr marL="2286000" indent="0" algn="ctr" defTabSz="914400" rtl="0" eaLnBrk="1" latinLnBrk="0" hangingPunct="1">
              <a:lnSpc>
                <a:spcPct val="110000"/>
              </a:lnSpc>
              <a:spcBef>
                <a:spcPts val="700"/>
              </a:spcBef>
              <a:buClr>
                <a:schemeClr val="tx2"/>
              </a:buClr>
              <a:buFont typeface="Gill Sans MT" panose="020B0502020104020203" pitchFamily="34" charset="0"/>
              <a:buNone/>
              <a:defRPr sz="1600" kern="1200">
                <a:solidFill>
                  <a:schemeClr val="tx1">
                    <a:lumMod val="65000"/>
                    <a:lumOff val="35000"/>
                  </a:schemeClr>
                </a:solidFill>
                <a:latin typeface="+mn-lt"/>
                <a:ea typeface="+mn-ea"/>
                <a:cs typeface="+mn-cs"/>
              </a:defRPr>
            </a:lvl6pPr>
            <a:lvl7pPr marL="2743200" indent="0" algn="ctr" defTabSz="914400" rtl="0" eaLnBrk="1" latinLnBrk="0" hangingPunct="1">
              <a:lnSpc>
                <a:spcPct val="110000"/>
              </a:lnSpc>
              <a:spcBef>
                <a:spcPts val="700"/>
              </a:spcBef>
              <a:buClr>
                <a:schemeClr val="tx2"/>
              </a:buClr>
              <a:buFont typeface="Arial" panose="020B0604020202020204" pitchFamily="34" charset="0"/>
              <a:buNone/>
              <a:defRPr sz="1600" kern="1200">
                <a:solidFill>
                  <a:schemeClr val="tx1">
                    <a:lumMod val="65000"/>
                    <a:lumOff val="35000"/>
                  </a:schemeClr>
                </a:solidFill>
                <a:latin typeface="+mn-lt"/>
                <a:ea typeface="+mn-ea"/>
                <a:cs typeface="+mn-cs"/>
              </a:defRPr>
            </a:lvl7pPr>
            <a:lvl8pPr marL="3200400" indent="0" algn="ctr" defTabSz="914400" rtl="0" eaLnBrk="1" latinLnBrk="0" hangingPunct="1">
              <a:lnSpc>
                <a:spcPct val="110000"/>
              </a:lnSpc>
              <a:spcBef>
                <a:spcPts val="700"/>
              </a:spcBef>
              <a:buClr>
                <a:schemeClr val="tx2"/>
              </a:buClr>
              <a:buFont typeface="Gill Sans MT" panose="020B0502020104020203" pitchFamily="34" charset="0"/>
              <a:buNone/>
              <a:defRPr sz="1600" kern="1200" baseline="0">
                <a:solidFill>
                  <a:schemeClr val="tx1">
                    <a:lumMod val="65000"/>
                    <a:lumOff val="35000"/>
                  </a:schemeClr>
                </a:solidFill>
                <a:latin typeface="+mn-lt"/>
                <a:ea typeface="+mn-ea"/>
                <a:cs typeface="+mn-cs"/>
              </a:defRPr>
            </a:lvl8pPr>
            <a:lvl9pPr marL="3657600" indent="0" algn="ctr" defTabSz="914400" rtl="0" eaLnBrk="1" latinLnBrk="0" hangingPunct="1">
              <a:lnSpc>
                <a:spcPct val="110000"/>
              </a:lnSpc>
              <a:spcBef>
                <a:spcPts val="700"/>
              </a:spcBef>
              <a:buClr>
                <a:schemeClr val="tx2"/>
              </a:buClr>
              <a:buFont typeface="Arial" panose="020B0604020202020204" pitchFamily="34" charset="0"/>
              <a:buNone/>
              <a:defRPr sz="1600" kern="1200" baseline="0">
                <a:solidFill>
                  <a:schemeClr val="tx1">
                    <a:lumMod val="65000"/>
                    <a:lumOff val="35000"/>
                  </a:schemeClr>
                </a:solidFill>
                <a:latin typeface="+mn-lt"/>
                <a:ea typeface="+mn-ea"/>
                <a:cs typeface="+mn-cs"/>
              </a:defRPr>
            </a:lvl9pPr>
          </a:lstStyle>
          <a:p>
            <a:pPr algn="r"/>
            <a:r>
              <a:rPr lang="id-ID" sz="2400" dirty="0" smtClean="0">
                <a:effectLst>
                  <a:outerShdw blurRad="38100" dist="38100" dir="2700000" algn="tl">
                    <a:srgbClr val="000000">
                      <a:alpha val="43137"/>
                    </a:srgbClr>
                  </a:outerShdw>
                </a:effectLst>
              </a:rPr>
              <a:t>ADI ROBITH SETIANA</a:t>
            </a:r>
          </a:p>
          <a:p>
            <a:pPr algn="r"/>
            <a:r>
              <a:rPr lang="id-ID" sz="2400" dirty="0" smtClean="0">
                <a:effectLst>
                  <a:outerShdw blurRad="38100" dist="38100" dir="2700000" algn="tl">
                    <a:srgbClr val="000000">
                      <a:alpha val="43137"/>
                    </a:srgbClr>
                  </a:outerShdw>
                </a:effectLst>
              </a:rPr>
              <a:t>LATI SARI DEWI</a:t>
            </a:r>
            <a:endParaRPr lang="id-ID"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4955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2" name="Rectangle 4"/>
          <p:cNvSpPr>
            <a:spLocks noGrp="1" noChangeArrowheads="1"/>
          </p:cNvSpPr>
          <p:nvPr>
            <p:ph type="title"/>
          </p:nvPr>
        </p:nvSpPr>
        <p:spPr/>
        <p:txBody>
          <a:bodyPr/>
          <a:lstStyle/>
          <a:p>
            <a:pPr eaLnBrk="1" hangingPunct="1">
              <a:defRPr/>
            </a:pPr>
            <a:r>
              <a:rPr lang="en-US" sz="3200" dirty="0" err="1"/>
              <a:t>Perbedaan</a:t>
            </a:r>
            <a:r>
              <a:rPr lang="en-US" sz="3200" dirty="0"/>
              <a:t> </a:t>
            </a:r>
            <a:r>
              <a:rPr lang="en-US" sz="3200" dirty="0" err="1"/>
              <a:t>antara</a:t>
            </a:r>
            <a:r>
              <a:rPr lang="en-US" sz="3200" dirty="0"/>
              <a:t> </a:t>
            </a:r>
            <a:r>
              <a:rPr lang="en-US" sz="3200" dirty="0" err="1"/>
              <a:t>formulasi</a:t>
            </a:r>
            <a:r>
              <a:rPr lang="en-US" sz="3200" dirty="0"/>
              <a:t> </a:t>
            </a:r>
            <a:r>
              <a:rPr lang="en-US" sz="3200" dirty="0" err="1"/>
              <a:t>strategi</a:t>
            </a:r>
            <a:r>
              <a:rPr lang="en-US" sz="3200" dirty="0"/>
              <a:t> </a:t>
            </a:r>
            <a:r>
              <a:rPr lang="en-US" sz="3200" dirty="0" err="1"/>
              <a:t>dengan</a:t>
            </a:r>
            <a:r>
              <a:rPr lang="en-US" sz="3200" dirty="0"/>
              <a:t> </a:t>
            </a:r>
            <a:r>
              <a:rPr lang="en-US" sz="3200" dirty="0" err="1"/>
              <a:t>implementasi</a:t>
            </a:r>
            <a:r>
              <a:rPr lang="en-US" sz="3200" dirty="0"/>
              <a:t> </a:t>
            </a:r>
            <a:r>
              <a:rPr lang="en-US" sz="3200" dirty="0" err="1"/>
              <a:t>strategi</a:t>
            </a:r>
            <a:endParaRPr lang="en-US" sz="3200" dirty="0"/>
          </a:p>
        </p:txBody>
      </p:sp>
      <p:graphicFrame>
        <p:nvGraphicFramePr>
          <p:cNvPr id="130053" name="Group 5"/>
          <p:cNvGraphicFramePr>
            <a:graphicFrameLocks noGrp="1"/>
          </p:cNvGraphicFramePr>
          <p:nvPr/>
        </p:nvGraphicFramePr>
        <p:xfrm>
          <a:off x="1828800" y="1600201"/>
          <a:ext cx="8534400" cy="5102771"/>
        </p:xfrm>
        <a:graphic>
          <a:graphicData uri="http://schemas.openxmlformats.org/drawingml/2006/table">
            <a:tbl>
              <a:tblPr/>
              <a:tblGrid>
                <a:gridCol w="4267200"/>
                <a:gridCol w="4267200"/>
              </a:tblGrid>
              <a:tr h="62222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Arial" charset="0"/>
                          <a:cs typeface="Times New Roman" pitchFamily="18" charset="0"/>
                        </a:rPr>
                        <a:t>Formulasi</a:t>
                      </a:r>
                      <a:r>
                        <a:rPr kumimoji="0" lang="en-US" sz="2400" b="0" i="0" u="none" strike="noStrike" cap="none" normalizeH="0" baseline="0" dirty="0" smtClean="0">
                          <a:ln>
                            <a:noFill/>
                          </a:ln>
                          <a:solidFill>
                            <a:schemeClr val="tx1"/>
                          </a:solidFill>
                          <a:effectLst/>
                          <a:latin typeface="Arial" charset="0"/>
                          <a:cs typeface="Times New Roman" pitchFamily="18" charset="0"/>
                        </a:rPr>
                        <a:t> </a:t>
                      </a:r>
                      <a:r>
                        <a:rPr kumimoji="0" lang="en-US" sz="2400" b="0" i="0" u="none" strike="noStrike" cap="none" normalizeH="0" baseline="0" dirty="0" err="1" smtClean="0">
                          <a:ln>
                            <a:noFill/>
                          </a:ln>
                          <a:solidFill>
                            <a:schemeClr val="tx1"/>
                          </a:solidFill>
                          <a:effectLst/>
                          <a:latin typeface="Arial" charset="0"/>
                          <a:cs typeface="Times New Roman" pitchFamily="18" charset="0"/>
                        </a:rPr>
                        <a:t>strategi</a:t>
                      </a:r>
                      <a:endParaRPr kumimoji="0" lang="en-US" sz="24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cs typeface="Times New Roman" pitchFamily="18" charset="0"/>
                        </a:rPr>
                        <a:t>Implementasi Strategi</a:t>
                      </a:r>
                      <a:endParaRPr kumimoji="0" lang="en-US" sz="24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80002">
                <a:tc>
                  <a:txBody>
                    <a:bodyPr/>
                    <a:lstStyle/>
                    <a:p>
                      <a:pPr marL="403225" marR="0" lvl="0" indent="-403225" algn="l" defTabSz="914400" rtl="0" eaLnBrk="1" fontAlgn="base" latinLnBrk="0" hangingPunct="1">
                        <a:lnSpc>
                          <a:spcPct val="100000"/>
                        </a:lnSpc>
                        <a:spcBef>
                          <a:spcPct val="0"/>
                        </a:spcBef>
                        <a:spcAft>
                          <a:spcPct val="0"/>
                        </a:spcAft>
                        <a:buClrTx/>
                        <a:buSzTx/>
                        <a:buFontTx/>
                        <a:buAutoNum type="arabicPeriod"/>
                        <a:tabLst>
                          <a:tab pos="274638" algn="l"/>
                        </a:tabLst>
                      </a:pPr>
                      <a:r>
                        <a:rPr kumimoji="0" lang="fi-FI" sz="2400" b="0" i="0" u="none" strike="noStrike" cap="none" normalizeH="0" baseline="0" dirty="0" smtClean="0">
                          <a:ln>
                            <a:noFill/>
                          </a:ln>
                          <a:solidFill>
                            <a:schemeClr val="tx1"/>
                          </a:solidFill>
                          <a:effectLst/>
                          <a:latin typeface="Arial" charset="0"/>
                          <a:cs typeface="Times New Roman" pitchFamily="18" charset="0"/>
                        </a:rPr>
                        <a:t>Pemosisian kekuatan sebelum melakukan tindakan</a:t>
                      </a:r>
                      <a:endParaRPr kumimoji="0" lang="en-US" sz="2400" b="0" i="0" u="none" strike="noStrike" cap="none" normalizeH="0" baseline="0" dirty="0" smtClean="0">
                        <a:ln>
                          <a:noFill/>
                        </a:ln>
                        <a:solidFill>
                          <a:schemeClr val="tx1"/>
                        </a:solidFill>
                        <a:effectLst/>
                        <a:latin typeface="Arial" charset="0"/>
                        <a:cs typeface="Times New Roman" pitchFamily="18" charset="0"/>
                      </a:endParaRPr>
                    </a:p>
                    <a:p>
                      <a:pPr marL="403225" marR="0" lvl="0" indent="-403225" algn="l" defTabSz="914400" rtl="0" eaLnBrk="0" fontAlgn="base" latinLnBrk="0" hangingPunct="0">
                        <a:lnSpc>
                          <a:spcPct val="100000"/>
                        </a:lnSpc>
                        <a:spcBef>
                          <a:spcPct val="0"/>
                        </a:spcBef>
                        <a:spcAft>
                          <a:spcPct val="0"/>
                        </a:spcAft>
                        <a:buClrTx/>
                        <a:buSzTx/>
                        <a:buFontTx/>
                        <a:buAutoNum type="arabicPeriod"/>
                        <a:tabLst>
                          <a:tab pos="274638" algn="l"/>
                        </a:tabLst>
                      </a:pPr>
                      <a:r>
                        <a:rPr kumimoji="0" lang="fi-FI" sz="2400" b="0" i="0" u="none" strike="noStrike" cap="none" normalizeH="0" baseline="0" dirty="0" smtClean="0">
                          <a:ln>
                            <a:noFill/>
                          </a:ln>
                          <a:solidFill>
                            <a:schemeClr val="tx1"/>
                          </a:solidFill>
                          <a:effectLst/>
                          <a:latin typeface="Arial" charset="0"/>
                          <a:cs typeface="Times New Roman" pitchFamily="18" charset="0"/>
                        </a:rPr>
                        <a:t>Memfokuskan pada suatu efektivitas</a:t>
                      </a:r>
                      <a:endParaRPr kumimoji="0" lang="en-US" sz="2400" b="0" i="0" u="none" strike="noStrike" cap="none" normalizeH="0" baseline="0" dirty="0" smtClean="0">
                        <a:ln>
                          <a:noFill/>
                        </a:ln>
                        <a:solidFill>
                          <a:schemeClr val="tx1"/>
                        </a:solidFill>
                        <a:effectLst/>
                        <a:latin typeface="Arial" charset="0"/>
                        <a:cs typeface="Times New Roman" pitchFamily="18" charset="0"/>
                      </a:endParaRPr>
                    </a:p>
                    <a:p>
                      <a:pPr marL="403225" marR="0" lvl="0" indent="-403225" algn="l" defTabSz="914400" rtl="0" eaLnBrk="0" fontAlgn="base" latinLnBrk="0" hangingPunct="0">
                        <a:lnSpc>
                          <a:spcPct val="100000"/>
                        </a:lnSpc>
                        <a:spcBef>
                          <a:spcPct val="0"/>
                        </a:spcBef>
                        <a:spcAft>
                          <a:spcPct val="0"/>
                        </a:spcAft>
                        <a:buClrTx/>
                        <a:buSzTx/>
                        <a:buFontTx/>
                        <a:buAutoNum type="arabicPeriod"/>
                        <a:tabLst>
                          <a:tab pos="274638" algn="l"/>
                        </a:tabLst>
                      </a:pPr>
                      <a:r>
                        <a:rPr kumimoji="0" lang="fi-FI" sz="2400" b="0" i="0" u="none" strike="noStrike" cap="none" normalizeH="0" baseline="0" dirty="0" smtClean="0">
                          <a:ln>
                            <a:noFill/>
                          </a:ln>
                          <a:solidFill>
                            <a:schemeClr val="tx1"/>
                          </a:solidFill>
                          <a:effectLst/>
                          <a:latin typeface="Arial" charset="0"/>
                          <a:cs typeface="Times New Roman" pitchFamily="18" charset="0"/>
                        </a:rPr>
                        <a:t>mengutamakan suatu proses intelektual</a:t>
                      </a:r>
                      <a:endParaRPr kumimoji="0" lang="en-US" sz="2400" b="0" i="0" u="none" strike="noStrike" cap="none" normalizeH="0" baseline="0" dirty="0" smtClean="0">
                        <a:ln>
                          <a:noFill/>
                        </a:ln>
                        <a:solidFill>
                          <a:schemeClr val="tx1"/>
                        </a:solidFill>
                        <a:effectLst/>
                        <a:latin typeface="Arial" charset="0"/>
                        <a:cs typeface="Times New Roman" pitchFamily="18" charset="0"/>
                      </a:endParaRPr>
                    </a:p>
                    <a:p>
                      <a:pPr marL="403225" marR="0" lvl="0" indent="-403225" algn="l" defTabSz="914400" rtl="0" eaLnBrk="0" fontAlgn="base" latinLnBrk="0" hangingPunct="0">
                        <a:lnSpc>
                          <a:spcPct val="100000"/>
                        </a:lnSpc>
                        <a:spcBef>
                          <a:spcPct val="0"/>
                        </a:spcBef>
                        <a:spcAft>
                          <a:spcPct val="0"/>
                        </a:spcAft>
                        <a:buClrTx/>
                        <a:buSzTx/>
                        <a:buFontTx/>
                        <a:buAutoNum type="arabicPeriod"/>
                        <a:tabLst>
                          <a:tab pos="274638" algn="l"/>
                        </a:tabLst>
                      </a:pPr>
                      <a:r>
                        <a:rPr kumimoji="0" lang="fi-FI" sz="2400" b="0" i="0" u="none" strike="noStrike" cap="none" normalizeH="0" baseline="0" dirty="0" smtClean="0">
                          <a:ln>
                            <a:noFill/>
                          </a:ln>
                          <a:solidFill>
                            <a:schemeClr val="tx1"/>
                          </a:solidFill>
                          <a:effectLst/>
                          <a:latin typeface="Arial" charset="0"/>
                          <a:cs typeface="Times New Roman" pitchFamily="18" charset="0"/>
                        </a:rPr>
                        <a:t>Inisiatif yang bagus dan keterampilan analitis</a:t>
                      </a:r>
                      <a:endParaRPr kumimoji="0" lang="en-US" sz="2400" b="0" i="0" u="none" strike="noStrike" cap="none" normalizeH="0" baseline="0" dirty="0" smtClean="0">
                        <a:ln>
                          <a:noFill/>
                        </a:ln>
                        <a:solidFill>
                          <a:schemeClr val="tx1"/>
                        </a:solidFill>
                        <a:effectLst/>
                        <a:latin typeface="Arial" charset="0"/>
                        <a:cs typeface="Times New Roman" pitchFamily="18" charset="0"/>
                      </a:endParaRPr>
                    </a:p>
                    <a:p>
                      <a:pPr marL="403225" marR="0" lvl="0" indent="-403225" algn="l" defTabSz="914400" rtl="0" eaLnBrk="0" fontAlgn="base" latinLnBrk="0" hangingPunct="0">
                        <a:lnSpc>
                          <a:spcPct val="100000"/>
                        </a:lnSpc>
                        <a:spcBef>
                          <a:spcPct val="0"/>
                        </a:spcBef>
                        <a:spcAft>
                          <a:spcPct val="0"/>
                        </a:spcAft>
                        <a:buClrTx/>
                        <a:buSzTx/>
                        <a:buFontTx/>
                        <a:buAutoNum type="arabicPeriod"/>
                        <a:tabLst>
                          <a:tab pos="274638" algn="l"/>
                        </a:tabLst>
                      </a:pPr>
                      <a:r>
                        <a:rPr kumimoji="0" lang="fi-FI" sz="2400" b="0" i="0" u="none" strike="noStrike" cap="none" normalizeH="0" baseline="0" dirty="0" smtClean="0">
                          <a:ln>
                            <a:noFill/>
                          </a:ln>
                          <a:solidFill>
                            <a:schemeClr val="tx1"/>
                          </a:solidFill>
                          <a:effectLst/>
                          <a:latin typeface="Arial" charset="0"/>
                          <a:cs typeface="Times New Roman" pitchFamily="18" charset="0"/>
                        </a:rPr>
                        <a:t>Memerlukan koordinasi diantara individu yang sedikit</a:t>
                      </a:r>
                      <a:endParaRPr kumimoji="0" lang="fi-FI" sz="24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635000" marR="0" lvl="1" indent="-465138" algn="l" defTabSz="914400" rtl="0" eaLnBrk="1" fontAlgn="base" latinLnBrk="0" hangingPunct="1">
                        <a:lnSpc>
                          <a:spcPct val="100000"/>
                        </a:lnSpc>
                        <a:spcBef>
                          <a:spcPct val="0"/>
                        </a:spcBef>
                        <a:spcAft>
                          <a:spcPct val="0"/>
                        </a:spcAft>
                        <a:buClrTx/>
                        <a:buSzTx/>
                        <a:buFontTx/>
                        <a:buAutoNum type="arabicPeriod"/>
                        <a:tabLst>
                          <a:tab pos="274638" algn="l"/>
                        </a:tabLst>
                      </a:pPr>
                      <a:r>
                        <a:rPr kumimoji="0" lang="fi-FI" sz="2400" b="0" i="0" u="none" strike="noStrike" cap="none" normalizeH="0" baseline="0" smtClean="0">
                          <a:ln>
                            <a:noFill/>
                          </a:ln>
                          <a:solidFill>
                            <a:schemeClr val="tx1"/>
                          </a:solidFill>
                          <a:effectLst/>
                          <a:latin typeface="Arial" charset="0"/>
                          <a:cs typeface="Times New Roman" pitchFamily="18" charset="0"/>
                        </a:rPr>
                        <a:t>Pengaturan kekuatan selama melakukan tindakan</a:t>
                      </a:r>
                      <a:endParaRPr kumimoji="0" lang="en-US" sz="2400" b="0" i="0" u="none" strike="noStrike" cap="none" normalizeH="0" baseline="0" smtClean="0">
                        <a:ln>
                          <a:noFill/>
                        </a:ln>
                        <a:solidFill>
                          <a:schemeClr val="tx1"/>
                        </a:solidFill>
                        <a:effectLst/>
                        <a:latin typeface="Arial" charset="0"/>
                        <a:cs typeface="Times New Roman" pitchFamily="18" charset="0"/>
                      </a:endParaRPr>
                    </a:p>
                    <a:p>
                      <a:pPr marL="635000" marR="0" lvl="1" indent="-465138" algn="l" defTabSz="914400" rtl="0" eaLnBrk="0" fontAlgn="base" latinLnBrk="0" hangingPunct="0">
                        <a:lnSpc>
                          <a:spcPct val="100000"/>
                        </a:lnSpc>
                        <a:spcBef>
                          <a:spcPct val="0"/>
                        </a:spcBef>
                        <a:spcAft>
                          <a:spcPct val="0"/>
                        </a:spcAft>
                        <a:buClrTx/>
                        <a:buSzTx/>
                        <a:buFontTx/>
                        <a:buAutoNum type="arabicPeriod"/>
                        <a:tabLst>
                          <a:tab pos="274638" algn="l"/>
                        </a:tabLst>
                      </a:pPr>
                      <a:r>
                        <a:rPr kumimoji="0" lang="fi-FI" sz="2400" b="0" i="0" u="none" strike="noStrike" cap="none" normalizeH="0" baseline="0" smtClean="0">
                          <a:ln>
                            <a:noFill/>
                          </a:ln>
                          <a:solidFill>
                            <a:schemeClr val="tx1"/>
                          </a:solidFill>
                          <a:effectLst/>
                          <a:latin typeface="Arial" charset="0"/>
                          <a:cs typeface="Times New Roman" pitchFamily="18" charset="0"/>
                        </a:rPr>
                        <a:t>Memfokuskan pada suatu efisiensi</a:t>
                      </a:r>
                      <a:endParaRPr kumimoji="0" lang="en-US" sz="2400" b="0" i="0" u="none" strike="noStrike" cap="none" normalizeH="0" baseline="0" smtClean="0">
                        <a:ln>
                          <a:noFill/>
                        </a:ln>
                        <a:solidFill>
                          <a:schemeClr val="tx1"/>
                        </a:solidFill>
                        <a:effectLst/>
                        <a:latin typeface="Arial" charset="0"/>
                        <a:cs typeface="Times New Roman" pitchFamily="18" charset="0"/>
                      </a:endParaRPr>
                    </a:p>
                    <a:p>
                      <a:pPr marL="635000" marR="0" lvl="1" indent="-465138" algn="l" defTabSz="914400" rtl="0" eaLnBrk="0" fontAlgn="base" latinLnBrk="0" hangingPunct="0">
                        <a:lnSpc>
                          <a:spcPct val="100000"/>
                        </a:lnSpc>
                        <a:spcBef>
                          <a:spcPct val="0"/>
                        </a:spcBef>
                        <a:spcAft>
                          <a:spcPct val="0"/>
                        </a:spcAft>
                        <a:buClrTx/>
                        <a:buSzTx/>
                        <a:buFontTx/>
                        <a:buAutoNum type="arabicPeriod"/>
                        <a:tabLst>
                          <a:tab pos="274638" algn="l"/>
                        </a:tabLst>
                      </a:pPr>
                      <a:r>
                        <a:rPr kumimoji="0" lang="fi-FI" sz="2400" b="0" i="0" u="none" strike="noStrike" cap="none" normalizeH="0" baseline="0" smtClean="0">
                          <a:ln>
                            <a:noFill/>
                          </a:ln>
                          <a:solidFill>
                            <a:schemeClr val="tx1"/>
                          </a:solidFill>
                          <a:effectLst/>
                          <a:latin typeface="Arial" charset="0"/>
                          <a:cs typeface="Times New Roman" pitchFamily="18" charset="0"/>
                        </a:rPr>
                        <a:t>Mengutamakan suatu proses operasional</a:t>
                      </a:r>
                      <a:endParaRPr kumimoji="0" lang="en-US" sz="2400" b="0" i="0" u="none" strike="noStrike" cap="none" normalizeH="0" baseline="0" smtClean="0">
                        <a:ln>
                          <a:noFill/>
                        </a:ln>
                        <a:solidFill>
                          <a:schemeClr val="tx1"/>
                        </a:solidFill>
                        <a:effectLst/>
                        <a:latin typeface="Arial" charset="0"/>
                        <a:cs typeface="Times New Roman" pitchFamily="18" charset="0"/>
                      </a:endParaRPr>
                    </a:p>
                    <a:p>
                      <a:pPr marL="635000" marR="0" lvl="1" indent="-465138" algn="l" defTabSz="914400" rtl="0" eaLnBrk="0" fontAlgn="base" latinLnBrk="0" hangingPunct="0">
                        <a:lnSpc>
                          <a:spcPct val="100000"/>
                        </a:lnSpc>
                        <a:spcBef>
                          <a:spcPct val="0"/>
                        </a:spcBef>
                        <a:spcAft>
                          <a:spcPct val="0"/>
                        </a:spcAft>
                        <a:buClrTx/>
                        <a:buSzTx/>
                        <a:buFontTx/>
                        <a:buAutoNum type="arabicPeriod"/>
                        <a:tabLst>
                          <a:tab pos="274638" algn="l"/>
                        </a:tabLst>
                      </a:pPr>
                      <a:r>
                        <a:rPr kumimoji="0" lang="fi-FI" sz="2400" b="0" i="0" u="none" strike="noStrike" cap="none" normalizeH="0" baseline="0" smtClean="0">
                          <a:ln>
                            <a:noFill/>
                          </a:ln>
                          <a:solidFill>
                            <a:schemeClr val="tx1"/>
                          </a:solidFill>
                          <a:effectLst/>
                          <a:latin typeface="Arial" charset="0"/>
                          <a:cs typeface="Times New Roman" pitchFamily="18" charset="0"/>
                        </a:rPr>
                        <a:t>Motivasi khusus dan keterampilan kepemimpinan</a:t>
                      </a:r>
                      <a:endParaRPr kumimoji="0" lang="en-US" sz="2400" b="0" i="0" u="none" strike="noStrike" cap="none" normalizeH="0" baseline="0" smtClean="0">
                        <a:ln>
                          <a:noFill/>
                        </a:ln>
                        <a:solidFill>
                          <a:schemeClr val="tx1"/>
                        </a:solidFill>
                        <a:effectLst/>
                        <a:latin typeface="Arial" charset="0"/>
                        <a:cs typeface="Times New Roman" pitchFamily="18" charset="0"/>
                      </a:endParaRPr>
                    </a:p>
                    <a:p>
                      <a:pPr marL="635000" marR="0" lvl="1" indent="-465138" algn="l" defTabSz="914400" rtl="0" eaLnBrk="0" fontAlgn="base" latinLnBrk="0" hangingPunct="0">
                        <a:lnSpc>
                          <a:spcPct val="100000"/>
                        </a:lnSpc>
                        <a:spcBef>
                          <a:spcPct val="0"/>
                        </a:spcBef>
                        <a:spcAft>
                          <a:spcPct val="0"/>
                        </a:spcAft>
                        <a:buClrTx/>
                        <a:buSzTx/>
                        <a:buFontTx/>
                        <a:buAutoNum type="arabicPeriod"/>
                        <a:tabLst>
                          <a:tab pos="274638" algn="l"/>
                        </a:tabLst>
                      </a:pPr>
                      <a:r>
                        <a:rPr kumimoji="0" lang="nb-NO" sz="2400" b="0" i="0" u="none" strike="noStrike" cap="none" normalizeH="0" baseline="0" smtClean="0">
                          <a:ln>
                            <a:noFill/>
                          </a:ln>
                          <a:solidFill>
                            <a:schemeClr val="tx1"/>
                          </a:solidFill>
                          <a:effectLst/>
                          <a:latin typeface="Arial" charset="0"/>
                          <a:cs typeface="Times New Roman" pitchFamily="18" charset="0"/>
                        </a:rPr>
                        <a:t>Memerlukan koordinasi antar banyak orang</a:t>
                      </a:r>
                      <a:endParaRPr kumimoji="0" lang="nb-NO" sz="24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969376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type="body" idx="1"/>
          </p:nvPr>
        </p:nvSpPr>
        <p:spPr>
          <a:xfrm>
            <a:off x="1600199" y="381001"/>
            <a:ext cx="10192871" cy="5745163"/>
          </a:xfrm>
        </p:spPr>
        <p:txBody>
          <a:bodyPr>
            <a:normAutofit lnSpcReduction="10000"/>
          </a:bodyPr>
          <a:lstStyle/>
          <a:p>
            <a:pPr marL="0" indent="0">
              <a:buNone/>
              <a:defRPr/>
            </a:pPr>
            <a:r>
              <a:rPr lang="id-ID" sz="4400" dirty="0" smtClean="0">
                <a:solidFill>
                  <a:schemeClr val="tx1"/>
                </a:solidFill>
                <a:latin typeface="Cambria" panose="02040503050406030204" pitchFamily="18" charset="0"/>
              </a:rPr>
              <a:t>Pada dasarnya Struktur organisasi dapat dikelompokan menjadi </a:t>
            </a:r>
            <a:r>
              <a:rPr lang="id-ID" sz="4400" dirty="0" smtClean="0">
                <a:solidFill>
                  <a:schemeClr val="tx1"/>
                </a:solidFill>
                <a:latin typeface="Cambria" panose="02040503050406030204" pitchFamily="18" charset="0"/>
              </a:rPr>
              <a:t>4</a:t>
            </a:r>
          </a:p>
          <a:p>
            <a:pPr marL="0" indent="0">
              <a:buNone/>
              <a:defRPr/>
            </a:pPr>
            <a:endParaRPr lang="id-ID" sz="4800" dirty="0" smtClean="0">
              <a:solidFill>
                <a:schemeClr val="tx1"/>
              </a:solidFill>
              <a:latin typeface="Cambria" panose="02040503050406030204" pitchFamily="18" charset="0"/>
            </a:endParaRPr>
          </a:p>
          <a:p>
            <a:pPr marL="609600" indent="-609600">
              <a:buNone/>
              <a:defRPr/>
            </a:pPr>
            <a:r>
              <a:rPr lang="id-ID" sz="4400" dirty="0" smtClean="0">
                <a:solidFill>
                  <a:schemeClr val="tx1"/>
                </a:solidFill>
                <a:latin typeface="Cambria" panose="02040503050406030204" pitchFamily="18" charset="0"/>
              </a:rPr>
              <a:t>1. Organisasi primitif</a:t>
            </a:r>
          </a:p>
          <a:p>
            <a:pPr marL="609600" indent="-609600">
              <a:buNone/>
              <a:defRPr/>
            </a:pPr>
            <a:r>
              <a:rPr lang="id-ID" sz="4400" dirty="0" smtClean="0">
                <a:solidFill>
                  <a:schemeClr val="tx1"/>
                </a:solidFill>
                <a:latin typeface="Cambria" panose="02040503050406030204" pitchFamily="18" charset="0"/>
              </a:rPr>
              <a:t>2. Organisasi fungsional</a:t>
            </a:r>
          </a:p>
          <a:p>
            <a:pPr marL="609600" indent="-609600">
              <a:buNone/>
              <a:defRPr/>
            </a:pPr>
            <a:r>
              <a:rPr lang="id-ID" sz="4400" dirty="0" smtClean="0">
                <a:solidFill>
                  <a:schemeClr val="tx1"/>
                </a:solidFill>
                <a:latin typeface="Cambria" panose="02040503050406030204" pitchFamily="18" charset="0"/>
              </a:rPr>
              <a:t>3. Organisasi divisional</a:t>
            </a:r>
          </a:p>
          <a:p>
            <a:pPr marL="609600" indent="-609600">
              <a:buNone/>
              <a:defRPr/>
            </a:pPr>
            <a:r>
              <a:rPr lang="id-ID" sz="4400" dirty="0" smtClean="0">
                <a:solidFill>
                  <a:schemeClr val="tx1"/>
                </a:solidFill>
                <a:latin typeface="Cambria" panose="02040503050406030204" pitchFamily="18" charset="0"/>
              </a:rPr>
              <a:t>4. Organisasi matrik</a:t>
            </a:r>
            <a:endParaRPr lang="en-GB" sz="4400" dirty="0" smtClean="0">
              <a:solidFill>
                <a:schemeClr val="tx1"/>
              </a:solidFill>
              <a:latin typeface="Cambria" panose="02040503050406030204" pitchFamily="18" charset="0"/>
            </a:endParaRPr>
          </a:p>
        </p:txBody>
      </p:sp>
    </p:spTree>
    <p:extLst>
      <p:ext uri="{BB962C8B-B14F-4D97-AF65-F5344CB8AC3E}">
        <p14:creationId xmlns:p14="http://schemas.microsoft.com/office/powerpoint/2010/main" val="1660754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type="body" idx="1"/>
          </p:nvPr>
        </p:nvSpPr>
        <p:spPr>
          <a:xfrm>
            <a:off x="1524000" y="878542"/>
            <a:ext cx="9906000" cy="5516563"/>
          </a:xfrm>
        </p:spPr>
        <p:txBody>
          <a:bodyPr>
            <a:normAutofit lnSpcReduction="10000"/>
          </a:bodyPr>
          <a:lstStyle/>
          <a:p>
            <a:pPr marL="0" indent="0">
              <a:buNone/>
              <a:defRPr/>
            </a:pPr>
            <a:r>
              <a:rPr lang="id-ID" sz="2800" dirty="0">
                <a:solidFill>
                  <a:schemeClr val="tx1"/>
                </a:solidFill>
                <a:latin typeface="Cambria" panose="02040503050406030204" pitchFamily="18" charset="0"/>
              </a:rPr>
              <a:t>Struktur fungsional : dalam organisasi fungsional setiap manajer bertanggungjawab terhadap salah satu dari berbagai fungsi yang ada dalam perusahaan</a:t>
            </a:r>
          </a:p>
          <a:p>
            <a:pPr marL="609600" indent="-609600">
              <a:buNone/>
              <a:defRPr/>
            </a:pPr>
            <a:endParaRPr lang="id-ID" sz="2800" dirty="0" smtClean="0">
              <a:solidFill>
                <a:schemeClr val="tx1"/>
              </a:solidFill>
              <a:latin typeface="Cambria" panose="02040503050406030204" pitchFamily="18" charset="0"/>
            </a:endParaRPr>
          </a:p>
          <a:p>
            <a:pPr marL="609600" indent="-609600">
              <a:buNone/>
              <a:defRPr/>
            </a:pPr>
            <a:r>
              <a:rPr lang="id-ID" sz="2800" dirty="0" smtClean="0">
                <a:solidFill>
                  <a:schemeClr val="tx1"/>
                </a:solidFill>
                <a:latin typeface="Cambria" panose="02040503050406030204" pitchFamily="18" charset="0"/>
              </a:rPr>
              <a:t>Kebaikan </a:t>
            </a:r>
            <a:r>
              <a:rPr lang="id-ID" sz="2800" dirty="0">
                <a:solidFill>
                  <a:schemeClr val="tx1"/>
                </a:solidFill>
                <a:latin typeface="Cambria" panose="02040503050406030204" pitchFamily="18" charset="0"/>
              </a:rPr>
              <a:t>struktur fungsional :</a:t>
            </a:r>
          </a:p>
          <a:p>
            <a:pPr marL="609600" indent="-609600">
              <a:buFont typeface="+mj-lt"/>
              <a:buAutoNum type="arabicPeriod"/>
              <a:defRPr/>
            </a:pPr>
            <a:r>
              <a:rPr lang="id-ID" sz="2800" dirty="0" smtClean="0">
                <a:solidFill>
                  <a:schemeClr val="tx1"/>
                </a:solidFill>
                <a:latin typeface="Cambria" panose="02040503050406030204" pitchFamily="18" charset="0"/>
              </a:rPr>
              <a:t>Sederhana</a:t>
            </a:r>
            <a:endParaRPr lang="id-ID" sz="2800" dirty="0">
              <a:solidFill>
                <a:schemeClr val="tx1"/>
              </a:solidFill>
              <a:latin typeface="Cambria" panose="02040503050406030204" pitchFamily="18" charset="0"/>
            </a:endParaRPr>
          </a:p>
          <a:p>
            <a:pPr marL="609600" indent="-609600">
              <a:buFont typeface="+mj-lt"/>
              <a:buAutoNum type="arabicPeriod"/>
              <a:defRPr/>
            </a:pPr>
            <a:r>
              <a:rPr lang="id-ID" sz="2800" dirty="0" smtClean="0">
                <a:solidFill>
                  <a:schemeClr val="tx1"/>
                </a:solidFill>
                <a:latin typeface="Cambria" panose="02040503050406030204" pitchFamily="18" charset="0"/>
              </a:rPr>
              <a:t>Mendorong </a:t>
            </a:r>
            <a:r>
              <a:rPr lang="id-ID" sz="2800" dirty="0">
                <a:solidFill>
                  <a:schemeClr val="tx1"/>
                </a:solidFill>
                <a:latin typeface="Cambria" panose="02040503050406030204" pitchFamily="18" charset="0"/>
              </a:rPr>
              <a:t>spesialisasi tenaga kerja</a:t>
            </a:r>
          </a:p>
          <a:p>
            <a:pPr marL="609600" indent="-609600">
              <a:buFont typeface="+mj-lt"/>
              <a:buAutoNum type="arabicPeriod"/>
              <a:defRPr/>
            </a:pPr>
            <a:r>
              <a:rPr lang="id-ID" sz="2800" dirty="0" smtClean="0">
                <a:solidFill>
                  <a:schemeClr val="tx1"/>
                </a:solidFill>
                <a:latin typeface="Cambria" panose="02040503050406030204" pitchFamily="18" charset="0"/>
              </a:rPr>
              <a:t>Mendorong </a:t>
            </a:r>
            <a:r>
              <a:rPr lang="id-ID" sz="2800" dirty="0">
                <a:solidFill>
                  <a:schemeClr val="tx1"/>
                </a:solidFill>
                <a:latin typeface="Cambria" panose="02040503050406030204" pitchFamily="18" charset="0"/>
              </a:rPr>
              <a:t>efisiensi</a:t>
            </a:r>
          </a:p>
          <a:p>
            <a:pPr marL="609600" indent="-609600">
              <a:buFont typeface="+mj-lt"/>
              <a:buAutoNum type="arabicPeriod"/>
              <a:defRPr/>
            </a:pPr>
            <a:r>
              <a:rPr lang="id-ID" sz="2800" dirty="0" smtClean="0">
                <a:solidFill>
                  <a:schemeClr val="tx1"/>
                </a:solidFill>
                <a:latin typeface="Cambria" panose="02040503050406030204" pitchFamily="18" charset="0"/>
              </a:rPr>
              <a:t>Meminimalkan </a:t>
            </a:r>
            <a:r>
              <a:rPr lang="id-ID" sz="2800" dirty="0">
                <a:solidFill>
                  <a:schemeClr val="tx1"/>
                </a:solidFill>
                <a:latin typeface="Cambria" panose="02040503050406030204" pitchFamily="18" charset="0"/>
              </a:rPr>
              <a:t>kebutuhan akan sistem pengendalian yang rumit</a:t>
            </a:r>
          </a:p>
          <a:p>
            <a:pPr marL="609600" indent="-609600">
              <a:buFont typeface="+mj-lt"/>
              <a:buAutoNum type="arabicPeriod"/>
              <a:defRPr/>
            </a:pPr>
            <a:r>
              <a:rPr lang="id-ID" sz="2800" dirty="0" smtClean="0">
                <a:solidFill>
                  <a:schemeClr val="tx1"/>
                </a:solidFill>
                <a:latin typeface="Cambria" panose="02040503050406030204" pitchFamily="18" charset="0"/>
              </a:rPr>
              <a:t>Keputusan </a:t>
            </a:r>
            <a:r>
              <a:rPr lang="id-ID" sz="2800" dirty="0">
                <a:solidFill>
                  <a:schemeClr val="tx1"/>
                </a:solidFill>
                <a:latin typeface="Cambria" panose="02040503050406030204" pitchFamily="18" charset="0"/>
              </a:rPr>
              <a:t>dapat diambil dengan cepat</a:t>
            </a:r>
            <a:endParaRPr lang="en-GB" sz="2800" dirty="0">
              <a:solidFill>
                <a:schemeClr val="tx1"/>
              </a:solidFill>
              <a:latin typeface="Cambria" panose="02040503050406030204" pitchFamily="18" charset="0"/>
            </a:endParaRPr>
          </a:p>
        </p:txBody>
      </p:sp>
    </p:spTree>
    <p:extLst>
      <p:ext uri="{BB962C8B-B14F-4D97-AF65-F5344CB8AC3E}">
        <p14:creationId xmlns:p14="http://schemas.microsoft.com/office/powerpoint/2010/main" val="2523316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type="body" idx="1"/>
          </p:nvPr>
        </p:nvSpPr>
        <p:spPr>
          <a:xfrm>
            <a:off x="1604683" y="694766"/>
            <a:ext cx="10040470" cy="5592763"/>
          </a:xfrm>
        </p:spPr>
        <p:txBody>
          <a:bodyPr>
            <a:noAutofit/>
          </a:bodyPr>
          <a:lstStyle/>
          <a:p>
            <a:pPr marL="609600" indent="-609600">
              <a:buNone/>
              <a:defRPr/>
            </a:pPr>
            <a:r>
              <a:rPr lang="id-ID" sz="4000" dirty="0">
                <a:solidFill>
                  <a:schemeClr val="tx1"/>
                </a:solidFill>
                <a:latin typeface="Cambria" panose="02040503050406030204" pitchFamily="18" charset="0"/>
              </a:rPr>
              <a:t>Kekurangan struktur fungsional</a:t>
            </a:r>
          </a:p>
          <a:p>
            <a:pPr marL="742950" indent="-742950">
              <a:buFont typeface="+mj-lt"/>
              <a:buAutoNum type="arabicPeriod"/>
              <a:defRPr/>
            </a:pPr>
            <a:r>
              <a:rPr lang="id-ID" sz="4000" dirty="0" smtClean="0">
                <a:solidFill>
                  <a:schemeClr val="tx1"/>
                </a:solidFill>
                <a:latin typeface="Cambria" panose="02040503050406030204" pitchFamily="18" charset="0"/>
              </a:rPr>
              <a:t>Memusatkan </a:t>
            </a:r>
            <a:r>
              <a:rPr lang="id-ID" sz="4000" dirty="0">
                <a:solidFill>
                  <a:schemeClr val="tx1"/>
                </a:solidFill>
                <a:latin typeface="Cambria" panose="02040503050406030204" pitchFamily="18" charset="0"/>
              </a:rPr>
              <a:t>tanggung jawab dipusat</a:t>
            </a:r>
          </a:p>
          <a:p>
            <a:pPr marL="742950" indent="-742950">
              <a:buFont typeface="+mj-lt"/>
              <a:buAutoNum type="arabicPeriod"/>
              <a:defRPr/>
            </a:pPr>
            <a:r>
              <a:rPr lang="id-ID" sz="4000" dirty="0" smtClean="0">
                <a:solidFill>
                  <a:schemeClr val="tx1"/>
                </a:solidFill>
                <a:latin typeface="Cambria" panose="02040503050406030204" pitchFamily="18" charset="0"/>
              </a:rPr>
              <a:t>Meminimalkan </a:t>
            </a:r>
            <a:r>
              <a:rPr lang="id-ID" sz="4000" dirty="0">
                <a:solidFill>
                  <a:schemeClr val="tx1"/>
                </a:solidFill>
                <a:latin typeface="Cambria" panose="02040503050406030204" pitchFamily="18" charset="0"/>
              </a:rPr>
              <a:t>pengembangan karir</a:t>
            </a:r>
          </a:p>
          <a:p>
            <a:pPr marL="742950" indent="-742950">
              <a:buFont typeface="+mj-lt"/>
              <a:buAutoNum type="arabicPeriod"/>
              <a:defRPr/>
            </a:pPr>
            <a:r>
              <a:rPr lang="id-ID" sz="4000" dirty="0" smtClean="0">
                <a:solidFill>
                  <a:schemeClr val="tx1"/>
                </a:solidFill>
                <a:latin typeface="Cambria" panose="02040503050406030204" pitchFamily="18" charset="0"/>
              </a:rPr>
              <a:t>Sulit </a:t>
            </a:r>
            <a:r>
              <a:rPr lang="id-ID" sz="4000" dirty="0">
                <a:solidFill>
                  <a:schemeClr val="tx1"/>
                </a:solidFill>
                <a:latin typeface="Cambria" panose="02040503050406030204" pitchFamily="18" charset="0"/>
              </a:rPr>
              <a:t>menentukan kontribusi dan tanggung jawab setiap manajer dalam pencapaian tujuan</a:t>
            </a:r>
          </a:p>
          <a:p>
            <a:pPr marL="742950" indent="-742950">
              <a:buFont typeface="+mj-lt"/>
              <a:buAutoNum type="arabicPeriod"/>
              <a:defRPr/>
            </a:pPr>
            <a:r>
              <a:rPr lang="id-ID" sz="4000" dirty="0" smtClean="0">
                <a:solidFill>
                  <a:schemeClr val="tx1"/>
                </a:solidFill>
                <a:latin typeface="Cambria" panose="02040503050406030204" pitchFamily="18" charset="0"/>
              </a:rPr>
              <a:t>Pendelegasian </a:t>
            </a:r>
            <a:r>
              <a:rPr lang="id-ID" sz="4000" dirty="0">
                <a:solidFill>
                  <a:schemeClr val="tx1"/>
                </a:solidFill>
                <a:latin typeface="Cambria" panose="02040503050406030204" pitchFamily="18" charset="0"/>
              </a:rPr>
              <a:t>wewenang kurang</a:t>
            </a:r>
            <a:endParaRPr lang="en-GB" sz="4000" dirty="0">
              <a:solidFill>
                <a:schemeClr val="tx1"/>
              </a:solidFill>
              <a:latin typeface="Cambria" panose="02040503050406030204" pitchFamily="18" charset="0"/>
            </a:endParaRPr>
          </a:p>
        </p:txBody>
      </p:sp>
    </p:spTree>
    <p:extLst>
      <p:ext uri="{BB962C8B-B14F-4D97-AF65-F5344CB8AC3E}">
        <p14:creationId xmlns:p14="http://schemas.microsoft.com/office/powerpoint/2010/main" val="888858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524001" y="1143000"/>
            <a:ext cx="9013825" cy="3922714"/>
            <a:chOff x="1524001" y="1143000"/>
            <a:chExt cx="9013825" cy="3922714"/>
          </a:xfrm>
        </p:grpSpPr>
        <p:grpSp>
          <p:nvGrpSpPr>
            <p:cNvPr id="2" name="Group 1028"/>
            <p:cNvGrpSpPr>
              <a:grpSpLocks/>
            </p:cNvGrpSpPr>
            <p:nvPr/>
          </p:nvGrpSpPr>
          <p:grpSpPr bwMode="auto">
            <a:xfrm>
              <a:off x="1524001" y="1893889"/>
              <a:ext cx="9013825" cy="3171825"/>
              <a:chOff x="15" y="1193"/>
              <a:chExt cx="5678" cy="1998"/>
            </a:xfrm>
          </p:grpSpPr>
          <p:sp>
            <p:nvSpPr>
              <p:cNvPr id="5" name="Line 1029"/>
              <p:cNvSpPr>
                <a:spLocks noChangeShapeType="1"/>
              </p:cNvSpPr>
              <p:nvPr/>
            </p:nvSpPr>
            <p:spPr bwMode="auto">
              <a:xfrm>
                <a:off x="2880" y="1193"/>
                <a:ext cx="0" cy="1263"/>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6" name="Line 1030"/>
              <p:cNvSpPr>
                <a:spLocks noChangeShapeType="1"/>
              </p:cNvSpPr>
              <p:nvPr/>
            </p:nvSpPr>
            <p:spPr bwMode="auto">
              <a:xfrm>
                <a:off x="1399" y="2465"/>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7" name="Line 1031"/>
              <p:cNvSpPr>
                <a:spLocks noChangeShapeType="1"/>
              </p:cNvSpPr>
              <p:nvPr/>
            </p:nvSpPr>
            <p:spPr bwMode="auto">
              <a:xfrm>
                <a:off x="2359" y="2465"/>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8" name="Line 1032"/>
              <p:cNvSpPr>
                <a:spLocks noChangeShapeType="1"/>
              </p:cNvSpPr>
              <p:nvPr/>
            </p:nvSpPr>
            <p:spPr bwMode="auto">
              <a:xfrm>
                <a:off x="3319" y="2465"/>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9" name="Line 1033"/>
              <p:cNvSpPr>
                <a:spLocks noChangeShapeType="1"/>
              </p:cNvSpPr>
              <p:nvPr/>
            </p:nvSpPr>
            <p:spPr bwMode="auto">
              <a:xfrm>
                <a:off x="4279" y="2465"/>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0" name="Line 1034"/>
              <p:cNvSpPr>
                <a:spLocks noChangeShapeType="1"/>
              </p:cNvSpPr>
              <p:nvPr/>
            </p:nvSpPr>
            <p:spPr bwMode="auto">
              <a:xfrm>
                <a:off x="5184" y="2465"/>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1" name="Line 1035"/>
              <p:cNvSpPr>
                <a:spLocks noChangeShapeType="1"/>
              </p:cNvSpPr>
              <p:nvPr/>
            </p:nvSpPr>
            <p:spPr bwMode="auto">
              <a:xfrm>
                <a:off x="480" y="2465"/>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2" name="Line 1036"/>
              <p:cNvSpPr>
                <a:spLocks noChangeShapeType="1"/>
              </p:cNvSpPr>
              <p:nvPr/>
            </p:nvSpPr>
            <p:spPr bwMode="auto">
              <a:xfrm>
                <a:off x="482" y="2465"/>
                <a:ext cx="4702" cy="0"/>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3" name="Rectangle 1037"/>
              <p:cNvSpPr>
                <a:spLocks noChangeArrowheads="1"/>
              </p:cNvSpPr>
              <p:nvPr/>
            </p:nvSpPr>
            <p:spPr bwMode="auto">
              <a:xfrm>
                <a:off x="15"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4" name="Rectangle 1038"/>
              <p:cNvSpPr>
                <a:spLocks noChangeArrowheads="1"/>
              </p:cNvSpPr>
              <p:nvPr/>
            </p:nvSpPr>
            <p:spPr bwMode="auto">
              <a:xfrm>
                <a:off x="975"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5" name="Rectangle 1039"/>
              <p:cNvSpPr>
                <a:spLocks noChangeArrowheads="1"/>
              </p:cNvSpPr>
              <p:nvPr/>
            </p:nvSpPr>
            <p:spPr bwMode="auto">
              <a:xfrm>
                <a:off x="1935" y="2719"/>
                <a:ext cx="889"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6" name="Rectangle 1040"/>
              <p:cNvSpPr>
                <a:spLocks noChangeArrowheads="1"/>
              </p:cNvSpPr>
              <p:nvPr/>
            </p:nvSpPr>
            <p:spPr bwMode="auto">
              <a:xfrm>
                <a:off x="2917"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7" name="Rectangle 1041"/>
              <p:cNvSpPr>
                <a:spLocks noChangeArrowheads="1"/>
              </p:cNvSpPr>
              <p:nvPr/>
            </p:nvSpPr>
            <p:spPr bwMode="auto">
              <a:xfrm>
                <a:off x="3877"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8" name="Rectangle 1042"/>
              <p:cNvSpPr>
                <a:spLocks noChangeArrowheads="1"/>
              </p:cNvSpPr>
              <p:nvPr/>
            </p:nvSpPr>
            <p:spPr bwMode="auto">
              <a:xfrm>
                <a:off x="4837"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9" name="Rectangle 1043"/>
              <p:cNvSpPr>
                <a:spLocks noChangeArrowheads="1"/>
              </p:cNvSpPr>
              <p:nvPr/>
            </p:nvSpPr>
            <p:spPr bwMode="auto">
              <a:xfrm>
                <a:off x="966" y="2831"/>
                <a:ext cx="917" cy="248"/>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000" b="1">
                    <a:effectLst>
                      <a:outerShdw blurRad="38100" dist="38100" dir="2700000" algn="tl">
                        <a:srgbClr val="000000"/>
                      </a:outerShdw>
                    </a:effectLst>
                    <a:latin typeface="Times New Roman" pitchFamily="18" charset="0"/>
                  </a:rPr>
                  <a:t>Produksi</a:t>
                </a:r>
              </a:p>
            </p:txBody>
          </p:sp>
          <p:sp>
            <p:nvSpPr>
              <p:cNvPr id="20" name="Rectangle 1044"/>
              <p:cNvSpPr>
                <a:spLocks noChangeArrowheads="1"/>
              </p:cNvSpPr>
              <p:nvPr/>
            </p:nvSpPr>
            <p:spPr bwMode="auto">
              <a:xfrm>
                <a:off x="140" y="2831"/>
                <a:ext cx="677" cy="210"/>
              </a:xfrm>
              <a:prstGeom prst="rect">
                <a:avLst/>
              </a:prstGeom>
              <a:noFill/>
              <a:ln w="12700">
                <a:noFill/>
                <a:miter lim="800000"/>
                <a:headEnd/>
                <a:tailEnd/>
              </a:ln>
              <a:effectLst/>
            </p:spPr>
            <p:txBody>
              <a:bodyPr lIns="90488" tIns="44450" rIns="90488" bIns="44450">
                <a:spAutoFit/>
              </a:bodyPr>
              <a:lstStyle/>
              <a:p>
                <a:pPr eaLnBrk="0" hangingPunct="0">
                  <a:defRPr/>
                </a:pPr>
                <a:r>
                  <a:rPr lang="en-US" sz="1600" b="1">
                    <a:effectLst>
                      <a:outerShdw blurRad="38100" dist="38100" dir="2700000" algn="tl">
                        <a:srgbClr val="000000"/>
                      </a:outerShdw>
                    </a:effectLst>
                    <a:latin typeface="Times New Roman" pitchFamily="18" charset="0"/>
                  </a:rPr>
                  <a:t>Keuangan</a:t>
                </a:r>
                <a:endParaRPr lang="en-US" sz="2000" b="1">
                  <a:effectLst>
                    <a:outerShdw blurRad="38100" dist="38100" dir="2700000" algn="tl">
                      <a:srgbClr val="000000"/>
                    </a:outerShdw>
                  </a:effectLst>
                  <a:latin typeface="Times New Roman" pitchFamily="18" charset="0"/>
                </a:endParaRPr>
              </a:p>
            </p:txBody>
          </p:sp>
          <p:sp>
            <p:nvSpPr>
              <p:cNvPr id="21" name="Rectangle 1045"/>
              <p:cNvSpPr>
                <a:spLocks noChangeArrowheads="1"/>
              </p:cNvSpPr>
              <p:nvPr/>
            </p:nvSpPr>
            <p:spPr bwMode="auto">
              <a:xfrm>
                <a:off x="1889" y="2831"/>
                <a:ext cx="965" cy="248"/>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000" b="1">
                    <a:effectLst>
                      <a:outerShdw blurRad="38100" dist="38100" dir="2700000" algn="tl">
                        <a:srgbClr val="000000"/>
                      </a:outerShdw>
                    </a:effectLst>
                    <a:latin typeface="Times New Roman" pitchFamily="18" charset="0"/>
                  </a:rPr>
                  <a:t>Teknik</a:t>
                </a:r>
              </a:p>
            </p:txBody>
          </p:sp>
          <p:sp>
            <p:nvSpPr>
              <p:cNvPr id="22" name="Rectangle 1046"/>
              <p:cNvSpPr>
                <a:spLocks noChangeArrowheads="1"/>
              </p:cNvSpPr>
              <p:nvPr/>
            </p:nvSpPr>
            <p:spPr bwMode="auto">
              <a:xfrm>
                <a:off x="2895" y="2831"/>
                <a:ext cx="941" cy="248"/>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000" b="1">
                    <a:effectLst>
                      <a:outerShdw blurRad="38100" dist="38100" dir="2700000" algn="tl">
                        <a:srgbClr val="000000"/>
                      </a:outerShdw>
                    </a:effectLst>
                    <a:latin typeface="Times New Roman" pitchFamily="18" charset="0"/>
                  </a:rPr>
                  <a:t>Akuntansi</a:t>
                </a:r>
              </a:p>
            </p:txBody>
          </p:sp>
          <p:sp>
            <p:nvSpPr>
              <p:cNvPr id="23" name="Rectangle 1047"/>
              <p:cNvSpPr>
                <a:spLocks noChangeArrowheads="1"/>
              </p:cNvSpPr>
              <p:nvPr/>
            </p:nvSpPr>
            <p:spPr bwMode="auto">
              <a:xfrm>
                <a:off x="3850" y="2735"/>
                <a:ext cx="861" cy="386"/>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700" b="1">
                    <a:effectLst>
                      <a:outerShdw blurRad="38100" dist="38100" dir="2700000" algn="tl">
                        <a:srgbClr val="000000"/>
                      </a:outerShdw>
                    </a:effectLst>
                    <a:latin typeface="Times New Roman" pitchFamily="18" charset="0"/>
                  </a:rPr>
                  <a:t>Penjualan &amp; Pemasaran</a:t>
                </a:r>
                <a:endParaRPr lang="en-US" sz="2000" b="1">
                  <a:effectLst>
                    <a:outerShdw blurRad="38100" dist="38100" dir="2700000" algn="tl">
                      <a:srgbClr val="000000"/>
                    </a:outerShdw>
                  </a:effectLst>
                  <a:latin typeface="Times New Roman" pitchFamily="18" charset="0"/>
                </a:endParaRPr>
              </a:p>
            </p:txBody>
          </p:sp>
          <p:sp>
            <p:nvSpPr>
              <p:cNvPr id="24" name="Rectangle 1048"/>
              <p:cNvSpPr>
                <a:spLocks noChangeArrowheads="1"/>
              </p:cNvSpPr>
              <p:nvPr/>
            </p:nvSpPr>
            <p:spPr bwMode="auto">
              <a:xfrm>
                <a:off x="4843" y="2735"/>
                <a:ext cx="819" cy="248"/>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000" b="1">
                    <a:effectLst>
                      <a:outerShdw blurRad="38100" dist="38100" dir="2700000" algn="tl">
                        <a:srgbClr val="000000"/>
                      </a:outerShdw>
                    </a:effectLst>
                    <a:latin typeface="Times New Roman" pitchFamily="18" charset="0"/>
                  </a:rPr>
                  <a:t>SDM</a:t>
                </a:r>
              </a:p>
            </p:txBody>
          </p:sp>
        </p:grpSp>
        <p:grpSp>
          <p:nvGrpSpPr>
            <p:cNvPr id="18435" name="Group 1050"/>
            <p:cNvGrpSpPr>
              <a:grpSpLocks/>
            </p:cNvGrpSpPr>
            <p:nvPr/>
          </p:nvGrpSpPr>
          <p:grpSpPr bwMode="auto">
            <a:xfrm>
              <a:off x="3786188" y="1143000"/>
              <a:ext cx="4495800" cy="838200"/>
              <a:chOff x="1440" y="720"/>
              <a:chExt cx="2832" cy="528"/>
            </a:xfrm>
          </p:grpSpPr>
          <p:sp>
            <p:nvSpPr>
              <p:cNvPr id="26" name="AutoShape 1051"/>
              <p:cNvSpPr>
                <a:spLocks noChangeArrowheads="1"/>
              </p:cNvSpPr>
              <p:nvPr/>
            </p:nvSpPr>
            <p:spPr bwMode="auto">
              <a:xfrm>
                <a:off x="1440" y="720"/>
                <a:ext cx="2832" cy="528"/>
              </a:xfrm>
              <a:prstGeom prst="bevel">
                <a:avLst>
                  <a:gd name="adj" fmla="val 12500"/>
                </a:avLst>
              </a:prstGeom>
              <a:solidFill>
                <a:schemeClr val="accent1"/>
              </a:solidFill>
              <a:ln w="12700">
                <a:solidFill>
                  <a:schemeClr val="bg2"/>
                </a:solid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27" name="Rectangle 1052"/>
              <p:cNvSpPr>
                <a:spLocks noChangeArrowheads="1"/>
              </p:cNvSpPr>
              <p:nvPr/>
            </p:nvSpPr>
            <p:spPr bwMode="auto">
              <a:xfrm>
                <a:off x="1440" y="783"/>
                <a:ext cx="2832" cy="367"/>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3200" b="1" dirty="0">
                    <a:solidFill>
                      <a:schemeClr val="accent3">
                        <a:lumMod val="20000"/>
                        <a:lumOff val="80000"/>
                      </a:schemeClr>
                    </a:solidFill>
                    <a:effectLst>
                      <a:outerShdw blurRad="38100" dist="38100" dir="2700000" algn="tl">
                        <a:srgbClr val="000000"/>
                      </a:outerShdw>
                    </a:effectLst>
                    <a:latin typeface="Times New Roman" pitchFamily="18" charset="0"/>
                  </a:rPr>
                  <a:t>Chief Executive Officer</a:t>
                </a:r>
              </a:p>
            </p:txBody>
          </p:sp>
        </p:grpSp>
        <p:grpSp>
          <p:nvGrpSpPr>
            <p:cNvPr id="4" name="Group 1053"/>
            <p:cNvGrpSpPr>
              <a:grpSpLocks/>
            </p:cNvGrpSpPr>
            <p:nvPr/>
          </p:nvGrpSpPr>
          <p:grpSpPr bwMode="auto">
            <a:xfrm>
              <a:off x="2376488" y="2419351"/>
              <a:ext cx="7391400" cy="930275"/>
              <a:chOff x="771" y="1524"/>
              <a:chExt cx="4285" cy="586"/>
            </a:xfrm>
          </p:grpSpPr>
          <p:sp>
            <p:nvSpPr>
              <p:cNvPr id="29" name="Line 1054"/>
              <p:cNvSpPr>
                <a:spLocks noChangeShapeType="1"/>
              </p:cNvSpPr>
              <p:nvPr/>
            </p:nvSpPr>
            <p:spPr bwMode="auto">
              <a:xfrm>
                <a:off x="3751" y="1524"/>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30" name="Line 1055"/>
              <p:cNvSpPr>
                <a:spLocks noChangeShapeType="1"/>
              </p:cNvSpPr>
              <p:nvPr/>
            </p:nvSpPr>
            <p:spPr bwMode="auto">
              <a:xfrm>
                <a:off x="2019" y="1524"/>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31" name="Line 1056"/>
              <p:cNvSpPr>
                <a:spLocks noChangeShapeType="1"/>
              </p:cNvSpPr>
              <p:nvPr/>
            </p:nvSpPr>
            <p:spPr bwMode="auto">
              <a:xfrm>
                <a:off x="1200" y="1541"/>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32" name="Line 1057"/>
              <p:cNvSpPr>
                <a:spLocks noChangeShapeType="1"/>
              </p:cNvSpPr>
              <p:nvPr/>
            </p:nvSpPr>
            <p:spPr bwMode="auto">
              <a:xfrm>
                <a:off x="4560" y="1541"/>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33" name="Line 1058"/>
              <p:cNvSpPr>
                <a:spLocks noChangeShapeType="1"/>
              </p:cNvSpPr>
              <p:nvPr/>
            </p:nvSpPr>
            <p:spPr bwMode="auto">
              <a:xfrm>
                <a:off x="1194" y="1534"/>
                <a:ext cx="3376" cy="0"/>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34" name="Rectangle 1059"/>
              <p:cNvSpPr>
                <a:spLocks noChangeArrowheads="1"/>
              </p:cNvSpPr>
              <p:nvPr/>
            </p:nvSpPr>
            <p:spPr bwMode="auto">
              <a:xfrm>
                <a:off x="3374" y="1648"/>
                <a:ext cx="756"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35" name="Rectangle 1060"/>
              <p:cNvSpPr>
                <a:spLocks noChangeArrowheads="1"/>
              </p:cNvSpPr>
              <p:nvPr/>
            </p:nvSpPr>
            <p:spPr bwMode="auto">
              <a:xfrm>
                <a:off x="1642" y="1648"/>
                <a:ext cx="756"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36" name="Rectangle 1061"/>
              <p:cNvSpPr>
                <a:spLocks noChangeArrowheads="1"/>
              </p:cNvSpPr>
              <p:nvPr/>
            </p:nvSpPr>
            <p:spPr bwMode="auto">
              <a:xfrm>
                <a:off x="1561" y="1697"/>
                <a:ext cx="918" cy="364"/>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600" b="1">
                    <a:solidFill>
                      <a:schemeClr val="bg2"/>
                    </a:solidFill>
                    <a:effectLst>
                      <a:outerShdw blurRad="38100" dist="38100" dir="2700000" algn="tl">
                        <a:srgbClr val="000000"/>
                      </a:outerShdw>
                    </a:effectLst>
                    <a:latin typeface="Times New Roman" pitchFamily="18" charset="0"/>
                  </a:rPr>
                  <a:t>Keuangan Perusahaan</a:t>
                </a:r>
              </a:p>
            </p:txBody>
          </p:sp>
          <p:sp>
            <p:nvSpPr>
              <p:cNvPr id="37" name="Rectangle 1062"/>
              <p:cNvSpPr>
                <a:spLocks noChangeArrowheads="1"/>
              </p:cNvSpPr>
              <p:nvPr/>
            </p:nvSpPr>
            <p:spPr bwMode="auto">
              <a:xfrm>
                <a:off x="771" y="1648"/>
                <a:ext cx="755"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38" name="Rectangle 1063"/>
              <p:cNvSpPr>
                <a:spLocks noChangeArrowheads="1"/>
              </p:cNvSpPr>
              <p:nvPr/>
            </p:nvSpPr>
            <p:spPr bwMode="auto">
              <a:xfrm>
                <a:off x="793" y="1697"/>
                <a:ext cx="710" cy="364"/>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600" b="1" dirty="0">
                    <a:solidFill>
                      <a:schemeClr val="bg2"/>
                    </a:solidFill>
                    <a:effectLst>
                      <a:outerShdw blurRad="38100" dist="38100" dir="2700000" algn="tl">
                        <a:srgbClr val="000000"/>
                      </a:outerShdw>
                    </a:effectLst>
                    <a:latin typeface="Times New Roman" pitchFamily="18" charset="0"/>
                  </a:rPr>
                  <a:t>R&amp;D Perusahaan</a:t>
                </a:r>
              </a:p>
            </p:txBody>
          </p:sp>
          <p:sp>
            <p:nvSpPr>
              <p:cNvPr id="39" name="Rectangle 1064"/>
              <p:cNvSpPr>
                <a:spLocks noChangeArrowheads="1"/>
              </p:cNvSpPr>
              <p:nvPr/>
            </p:nvSpPr>
            <p:spPr bwMode="auto">
              <a:xfrm>
                <a:off x="3271" y="1697"/>
                <a:ext cx="941" cy="364"/>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600" b="1">
                    <a:solidFill>
                      <a:schemeClr val="bg2"/>
                    </a:solidFill>
                    <a:effectLst>
                      <a:outerShdw blurRad="38100" dist="38100" dir="2700000" algn="tl">
                        <a:srgbClr val="000000"/>
                      </a:outerShdw>
                    </a:effectLst>
                    <a:latin typeface="Times New Roman" pitchFamily="18" charset="0"/>
                  </a:rPr>
                  <a:t>Pemasaran Perusahaan</a:t>
                </a:r>
              </a:p>
            </p:txBody>
          </p:sp>
          <p:sp>
            <p:nvSpPr>
              <p:cNvPr id="40" name="Rectangle 1065"/>
              <p:cNvSpPr>
                <a:spLocks noChangeArrowheads="1"/>
              </p:cNvSpPr>
              <p:nvPr/>
            </p:nvSpPr>
            <p:spPr bwMode="auto">
              <a:xfrm>
                <a:off x="4247" y="1648"/>
                <a:ext cx="755"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18449" name="Rectangle 1066"/>
              <p:cNvSpPr>
                <a:spLocks noChangeArrowheads="1"/>
              </p:cNvSpPr>
              <p:nvPr/>
            </p:nvSpPr>
            <p:spPr bwMode="auto">
              <a:xfrm>
                <a:off x="4193" y="1696"/>
                <a:ext cx="863"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id-ID"/>
              </a:p>
            </p:txBody>
          </p:sp>
          <p:sp>
            <p:nvSpPr>
              <p:cNvPr id="42" name="Rectangle 1067"/>
              <p:cNvSpPr>
                <a:spLocks noChangeArrowheads="1"/>
              </p:cNvSpPr>
              <p:nvPr/>
            </p:nvSpPr>
            <p:spPr bwMode="auto">
              <a:xfrm>
                <a:off x="4215" y="1620"/>
                <a:ext cx="819" cy="364"/>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600" b="1">
                    <a:solidFill>
                      <a:schemeClr val="bg2"/>
                    </a:solidFill>
                    <a:effectLst>
                      <a:outerShdw blurRad="38100" dist="38100" dir="2700000" algn="tl">
                        <a:srgbClr val="000000"/>
                      </a:outerShdw>
                    </a:effectLst>
                    <a:latin typeface="Times New Roman" pitchFamily="18" charset="0"/>
                  </a:rPr>
                  <a:t>SDM Perusahaan</a:t>
                </a:r>
              </a:p>
            </p:txBody>
          </p:sp>
          <p:sp>
            <p:nvSpPr>
              <p:cNvPr id="43" name="Rectangle 1068"/>
              <p:cNvSpPr>
                <a:spLocks noChangeArrowheads="1"/>
              </p:cNvSpPr>
              <p:nvPr/>
            </p:nvSpPr>
            <p:spPr bwMode="auto">
              <a:xfrm>
                <a:off x="2501" y="1648"/>
                <a:ext cx="755"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44" name="Rectangle 1069"/>
              <p:cNvSpPr>
                <a:spLocks noChangeArrowheads="1"/>
              </p:cNvSpPr>
              <p:nvPr/>
            </p:nvSpPr>
            <p:spPr bwMode="auto">
              <a:xfrm>
                <a:off x="2385" y="1697"/>
                <a:ext cx="964" cy="364"/>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600" b="1">
                    <a:solidFill>
                      <a:schemeClr val="bg2"/>
                    </a:solidFill>
                    <a:effectLst>
                      <a:outerShdw blurRad="38100" dist="38100" dir="2700000" algn="tl">
                        <a:srgbClr val="000000"/>
                      </a:outerShdw>
                    </a:effectLst>
                    <a:latin typeface="Times New Roman" pitchFamily="18" charset="0"/>
                  </a:rPr>
                  <a:t>Perencanaan Stratejik</a:t>
                </a:r>
              </a:p>
            </p:txBody>
          </p:sp>
        </p:grpSp>
      </p:grpSp>
    </p:spTree>
    <p:extLst>
      <p:ext uri="{BB962C8B-B14F-4D97-AF65-F5344CB8AC3E}">
        <p14:creationId xmlns:p14="http://schemas.microsoft.com/office/powerpoint/2010/main" val="41949523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1102658" y="448236"/>
            <a:ext cx="10394577" cy="5516563"/>
          </a:xfrm>
        </p:spPr>
        <p:txBody>
          <a:bodyPr>
            <a:noAutofit/>
          </a:bodyPr>
          <a:lstStyle/>
          <a:p>
            <a:pPr marL="609600" indent="-609600">
              <a:lnSpc>
                <a:spcPct val="90000"/>
              </a:lnSpc>
              <a:buNone/>
              <a:defRPr/>
            </a:pPr>
            <a:r>
              <a:rPr lang="id-ID" sz="3600" b="1" dirty="0" smtClean="0">
                <a:solidFill>
                  <a:schemeClr val="tx1"/>
                </a:solidFill>
                <a:latin typeface="Cambria" panose="02040503050406030204" pitchFamily="18" charset="0"/>
              </a:rPr>
              <a:t>Struktur </a:t>
            </a:r>
            <a:r>
              <a:rPr lang="id-ID" sz="3600" b="1" dirty="0" smtClean="0">
                <a:solidFill>
                  <a:schemeClr val="tx1"/>
                </a:solidFill>
                <a:latin typeface="Cambria" panose="02040503050406030204" pitchFamily="18" charset="0"/>
              </a:rPr>
              <a:t>divisional</a:t>
            </a:r>
          </a:p>
          <a:p>
            <a:pPr marL="609600" indent="-609600">
              <a:lnSpc>
                <a:spcPct val="90000"/>
              </a:lnSpc>
              <a:buNone/>
              <a:defRPr/>
            </a:pPr>
            <a:endParaRPr lang="id-ID" sz="3600" dirty="0" smtClean="0">
              <a:solidFill>
                <a:schemeClr val="tx1"/>
              </a:solidFill>
              <a:latin typeface="Cambria" panose="02040503050406030204" pitchFamily="18" charset="0"/>
            </a:endParaRPr>
          </a:p>
          <a:p>
            <a:pPr marL="0" indent="0">
              <a:lnSpc>
                <a:spcPct val="90000"/>
              </a:lnSpc>
              <a:buNone/>
              <a:defRPr/>
            </a:pPr>
            <a:r>
              <a:rPr lang="id-ID" sz="3600" dirty="0" smtClean="0">
                <a:solidFill>
                  <a:schemeClr val="tx1"/>
                </a:solidFill>
                <a:latin typeface="Cambria" panose="02040503050406030204" pitchFamily="18" charset="0"/>
              </a:rPr>
              <a:t>Dalam organisasi divisional manajer divisi dapat mengembangkan suatu strategi untuk bisnisnya masing-masing.</a:t>
            </a:r>
          </a:p>
          <a:p>
            <a:pPr marL="609600" indent="-609600">
              <a:lnSpc>
                <a:spcPct val="90000"/>
              </a:lnSpc>
              <a:buNone/>
              <a:defRPr/>
            </a:pPr>
            <a:r>
              <a:rPr lang="id-ID" sz="3600" dirty="0" smtClean="0">
                <a:solidFill>
                  <a:schemeClr val="tx1"/>
                </a:solidFill>
                <a:latin typeface="Cambria" panose="02040503050406030204" pitchFamily="18" charset="0"/>
              </a:rPr>
              <a:t>Struktur divisional dapat diorganisasikan dalam 4 cara, yaitu :</a:t>
            </a:r>
          </a:p>
          <a:p>
            <a:pPr marL="609600" indent="-609600">
              <a:lnSpc>
                <a:spcPct val="90000"/>
              </a:lnSpc>
              <a:defRPr/>
            </a:pPr>
            <a:r>
              <a:rPr lang="id-ID" sz="3600" dirty="0" smtClean="0">
                <a:solidFill>
                  <a:schemeClr val="tx1"/>
                </a:solidFill>
                <a:latin typeface="Cambria" panose="02040503050406030204" pitchFamily="18" charset="0"/>
              </a:rPr>
              <a:t>Menurut wilayah geografi</a:t>
            </a:r>
          </a:p>
          <a:p>
            <a:pPr marL="609600" indent="-609600">
              <a:lnSpc>
                <a:spcPct val="90000"/>
              </a:lnSpc>
              <a:defRPr/>
            </a:pPr>
            <a:r>
              <a:rPr lang="id-ID" sz="3600" dirty="0" smtClean="0">
                <a:solidFill>
                  <a:schemeClr val="tx1"/>
                </a:solidFill>
                <a:latin typeface="Cambria" panose="02040503050406030204" pitchFamily="18" charset="0"/>
              </a:rPr>
              <a:t>Menurut produk</a:t>
            </a:r>
          </a:p>
          <a:p>
            <a:pPr marL="609600" indent="-609600">
              <a:lnSpc>
                <a:spcPct val="90000"/>
              </a:lnSpc>
              <a:defRPr/>
            </a:pPr>
            <a:r>
              <a:rPr lang="id-ID" sz="3600" dirty="0" smtClean="0">
                <a:solidFill>
                  <a:schemeClr val="tx1"/>
                </a:solidFill>
                <a:latin typeface="Cambria" panose="02040503050406030204" pitchFamily="18" charset="0"/>
              </a:rPr>
              <a:t>Menurut pelanggan</a:t>
            </a:r>
          </a:p>
          <a:p>
            <a:pPr marL="609600" indent="-609600">
              <a:lnSpc>
                <a:spcPct val="90000"/>
              </a:lnSpc>
              <a:defRPr/>
            </a:pPr>
            <a:r>
              <a:rPr lang="id-ID" sz="3600" dirty="0" smtClean="0">
                <a:solidFill>
                  <a:schemeClr val="tx1"/>
                </a:solidFill>
                <a:latin typeface="Cambria" panose="02040503050406030204" pitchFamily="18" charset="0"/>
              </a:rPr>
              <a:t>Menurut proses </a:t>
            </a:r>
            <a:endParaRPr lang="en-GB" sz="3600" dirty="0" smtClean="0">
              <a:solidFill>
                <a:schemeClr val="tx1"/>
              </a:solidFill>
              <a:latin typeface="Cambria" panose="02040503050406030204" pitchFamily="18" charset="0"/>
            </a:endParaRPr>
          </a:p>
        </p:txBody>
      </p:sp>
    </p:spTree>
    <p:extLst>
      <p:ext uri="{BB962C8B-B14F-4D97-AF65-F5344CB8AC3E}">
        <p14:creationId xmlns:p14="http://schemas.microsoft.com/office/powerpoint/2010/main" val="2852925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type="body" idx="1"/>
          </p:nvPr>
        </p:nvSpPr>
        <p:spPr>
          <a:xfrm>
            <a:off x="1344707" y="860612"/>
            <a:ext cx="9897034" cy="4975411"/>
          </a:xfrm>
        </p:spPr>
        <p:txBody>
          <a:bodyPr>
            <a:noAutofit/>
          </a:bodyPr>
          <a:lstStyle/>
          <a:p>
            <a:pPr marL="609600" indent="-609600">
              <a:buNone/>
              <a:defRPr/>
            </a:pPr>
            <a:r>
              <a:rPr lang="id-ID" sz="3200" dirty="0" smtClean="0">
                <a:solidFill>
                  <a:schemeClr val="tx1"/>
                </a:solidFill>
                <a:latin typeface="Cambria" panose="02040503050406030204" pitchFamily="18" charset="0"/>
              </a:rPr>
              <a:t>Kebaikan struktur Divisional</a:t>
            </a:r>
          </a:p>
          <a:p>
            <a:pPr marL="609600" indent="-609600">
              <a:buFont typeface="+mj-lt"/>
              <a:buAutoNum type="arabicPeriod"/>
              <a:defRPr/>
            </a:pPr>
            <a:r>
              <a:rPr lang="id-ID" sz="3200" dirty="0" smtClean="0">
                <a:solidFill>
                  <a:schemeClr val="tx1"/>
                </a:solidFill>
                <a:latin typeface="Cambria" panose="02040503050406030204" pitchFamily="18" charset="0"/>
              </a:rPr>
              <a:t>Mendorong </a:t>
            </a:r>
            <a:r>
              <a:rPr lang="id-ID" sz="3200" dirty="0" smtClean="0">
                <a:solidFill>
                  <a:schemeClr val="tx1"/>
                </a:solidFill>
                <a:latin typeface="Cambria" panose="02040503050406030204" pitchFamily="18" charset="0"/>
              </a:rPr>
              <a:t>pengembangan karir sehingga bisa memotivasi karyawan</a:t>
            </a:r>
          </a:p>
          <a:p>
            <a:pPr marL="609600" indent="-609600">
              <a:buFont typeface="+mj-lt"/>
              <a:buAutoNum type="arabicPeriod"/>
              <a:defRPr/>
            </a:pPr>
            <a:r>
              <a:rPr lang="id-ID" sz="3200" dirty="0" smtClean="0">
                <a:solidFill>
                  <a:schemeClr val="tx1"/>
                </a:solidFill>
                <a:latin typeface="Cambria" panose="02040503050406030204" pitchFamily="18" charset="0"/>
              </a:rPr>
              <a:t>Lebih </a:t>
            </a:r>
            <a:r>
              <a:rPr lang="id-ID" sz="3200" dirty="0" smtClean="0">
                <a:solidFill>
                  <a:schemeClr val="tx1"/>
                </a:solidFill>
                <a:latin typeface="Cambria" panose="02040503050406030204" pitchFamily="18" charset="0"/>
              </a:rPr>
              <a:t>mudah mengendalikan operasi kegiatan</a:t>
            </a:r>
          </a:p>
          <a:p>
            <a:pPr marL="609600" indent="-609600">
              <a:buFont typeface="+mj-lt"/>
              <a:buAutoNum type="arabicPeriod"/>
              <a:defRPr/>
            </a:pPr>
            <a:r>
              <a:rPr lang="id-ID" sz="3200" dirty="0" smtClean="0">
                <a:solidFill>
                  <a:schemeClr val="tx1"/>
                </a:solidFill>
                <a:latin typeface="Cambria" panose="02040503050406030204" pitchFamily="18" charset="0"/>
              </a:rPr>
              <a:t>Menciptakan </a:t>
            </a:r>
            <a:r>
              <a:rPr lang="id-ID" sz="3200" dirty="0" smtClean="0">
                <a:solidFill>
                  <a:schemeClr val="tx1"/>
                </a:solidFill>
                <a:latin typeface="Cambria" panose="02040503050406030204" pitchFamily="18" charset="0"/>
              </a:rPr>
              <a:t>persaingan  dilokasi yang berbeda</a:t>
            </a:r>
          </a:p>
          <a:p>
            <a:pPr marL="609600" indent="-609600">
              <a:buNone/>
              <a:defRPr/>
            </a:pPr>
            <a:endParaRPr lang="id-ID" sz="3200" dirty="0" smtClean="0">
              <a:solidFill>
                <a:schemeClr val="tx1"/>
              </a:solidFill>
              <a:latin typeface="Cambria" panose="02040503050406030204" pitchFamily="18" charset="0"/>
            </a:endParaRPr>
          </a:p>
          <a:p>
            <a:pPr marL="609600" indent="-609600">
              <a:buNone/>
              <a:defRPr/>
            </a:pPr>
            <a:r>
              <a:rPr lang="id-ID" sz="3200" dirty="0" smtClean="0">
                <a:solidFill>
                  <a:schemeClr val="tx1"/>
                </a:solidFill>
                <a:latin typeface="Cambria" panose="02040503050406030204" pitchFamily="18" charset="0"/>
              </a:rPr>
              <a:t>Kelemahan</a:t>
            </a:r>
          </a:p>
          <a:p>
            <a:pPr marL="609600" indent="-609600">
              <a:buNone/>
              <a:defRPr/>
            </a:pPr>
            <a:r>
              <a:rPr lang="id-ID" sz="3200" dirty="0" smtClean="0">
                <a:solidFill>
                  <a:schemeClr val="tx1"/>
                </a:solidFill>
                <a:latin typeface="Cambria" panose="02040503050406030204" pitchFamily="18" charset="0"/>
              </a:rPr>
              <a:t>Investasi mahal</a:t>
            </a:r>
            <a:endParaRPr lang="en-GB" sz="3200" dirty="0" smtClean="0">
              <a:solidFill>
                <a:schemeClr val="tx1"/>
              </a:solidFill>
              <a:latin typeface="Cambria" panose="02040503050406030204" pitchFamily="18" charset="0"/>
            </a:endParaRPr>
          </a:p>
        </p:txBody>
      </p:sp>
    </p:spTree>
    <p:extLst>
      <p:ext uri="{BB962C8B-B14F-4D97-AF65-F5344CB8AC3E}">
        <p14:creationId xmlns:p14="http://schemas.microsoft.com/office/powerpoint/2010/main" val="11606491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577976" y="497544"/>
            <a:ext cx="9013825" cy="5592763"/>
            <a:chOff x="1577976" y="497544"/>
            <a:chExt cx="9013825" cy="5592763"/>
          </a:xfrm>
        </p:grpSpPr>
        <p:sp>
          <p:nvSpPr>
            <p:cNvPr id="50" name="Line 2"/>
            <p:cNvSpPr>
              <a:spLocks noChangeShapeType="1"/>
            </p:cNvSpPr>
            <p:nvPr/>
          </p:nvSpPr>
          <p:spPr bwMode="auto">
            <a:xfrm flipH="1">
              <a:off x="6107113" y="1183345"/>
              <a:ext cx="4762" cy="3743325"/>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grpSp>
          <p:nvGrpSpPr>
            <p:cNvPr id="2" name="Group 3"/>
            <p:cNvGrpSpPr>
              <a:grpSpLocks/>
            </p:cNvGrpSpPr>
            <p:nvPr/>
          </p:nvGrpSpPr>
          <p:grpSpPr bwMode="auto">
            <a:xfrm>
              <a:off x="1731963" y="3085170"/>
              <a:ext cx="8737600" cy="1876425"/>
              <a:chOff x="112" y="2350"/>
              <a:chExt cx="5504" cy="1182"/>
            </a:xfrm>
          </p:grpSpPr>
          <p:grpSp>
            <p:nvGrpSpPr>
              <p:cNvPr id="21548" name="Group 4"/>
              <p:cNvGrpSpPr>
                <a:grpSpLocks/>
              </p:cNvGrpSpPr>
              <p:nvPr/>
            </p:nvGrpSpPr>
            <p:grpSpPr bwMode="auto">
              <a:xfrm>
                <a:off x="699" y="2350"/>
                <a:ext cx="4358" cy="1182"/>
                <a:chOff x="699" y="2350"/>
                <a:chExt cx="4358" cy="1182"/>
              </a:xfrm>
            </p:grpSpPr>
            <p:sp>
              <p:nvSpPr>
                <p:cNvPr id="61" name="Line 5"/>
                <p:cNvSpPr>
                  <a:spLocks noChangeShapeType="1"/>
                </p:cNvSpPr>
                <p:nvPr/>
              </p:nvSpPr>
              <p:spPr bwMode="auto">
                <a:xfrm>
                  <a:off x="3644" y="2352"/>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62" name="Line 6"/>
                <p:cNvSpPr>
                  <a:spLocks noChangeShapeType="1"/>
                </p:cNvSpPr>
                <p:nvPr/>
              </p:nvSpPr>
              <p:spPr bwMode="auto">
                <a:xfrm>
                  <a:off x="2168" y="2355"/>
                  <a:ext cx="5" cy="1177"/>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63" name="Line 7"/>
                <p:cNvSpPr>
                  <a:spLocks noChangeShapeType="1"/>
                </p:cNvSpPr>
                <p:nvPr/>
              </p:nvSpPr>
              <p:spPr bwMode="auto">
                <a:xfrm>
                  <a:off x="5040" y="2350"/>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64" name="Line 8"/>
                <p:cNvSpPr>
                  <a:spLocks noChangeShapeType="1"/>
                </p:cNvSpPr>
                <p:nvPr/>
              </p:nvSpPr>
              <p:spPr bwMode="auto">
                <a:xfrm>
                  <a:off x="720" y="2369"/>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65" name="Line 9"/>
                <p:cNvSpPr>
                  <a:spLocks noChangeShapeType="1"/>
                </p:cNvSpPr>
                <p:nvPr/>
              </p:nvSpPr>
              <p:spPr bwMode="auto">
                <a:xfrm>
                  <a:off x="699" y="2352"/>
                  <a:ext cx="4358" cy="0"/>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grpSp>
          <p:sp>
            <p:nvSpPr>
              <p:cNvPr id="53" name="Rectangle 10"/>
              <p:cNvSpPr>
                <a:spLocks noChangeArrowheads="1"/>
              </p:cNvSpPr>
              <p:nvPr/>
            </p:nvSpPr>
            <p:spPr bwMode="auto">
              <a:xfrm>
                <a:off x="112" y="2611"/>
                <a:ext cx="1085" cy="601"/>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54" name="Rectangle 11"/>
              <p:cNvSpPr>
                <a:spLocks noChangeArrowheads="1"/>
              </p:cNvSpPr>
              <p:nvPr/>
            </p:nvSpPr>
            <p:spPr bwMode="auto">
              <a:xfrm>
                <a:off x="200" y="2749"/>
                <a:ext cx="911" cy="325"/>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800" b="1">
                    <a:effectLst>
                      <a:outerShdw blurRad="38100" dist="38100" dir="2700000" algn="tl">
                        <a:srgbClr val="000000"/>
                      </a:outerShdw>
                    </a:effectLst>
                    <a:latin typeface="Times New Roman" pitchFamily="18" charset="0"/>
                  </a:rPr>
                  <a:t>Divisi</a:t>
                </a:r>
              </a:p>
            </p:txBody>
          </p:sp>
          <p:sp>
            <p:nvSpPr>
              <p:cNvPr id="55" name="Rectangle 12"/>
              <p:cNvSpPr>
                <a:spLocks noChangeArrowheads="1"/>
              </p:cNvSpPr>
              <p:nvPr/>
            </p:nvSpPr>
            <p:spPr bwMode="auto">
              <a:xfrm>
                <a:off x="1596" y="2611"/>
                <a:ext cx="1085" cy="601"/>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56" name="Rectangle 13"/>
              <p:cNvSpPr>
                <a:spLocks noChangeArrowheads="1"/>
              </p:cNvSpPr>
              <p:nvPr/>
            </p:nvSpPr>
            <p:spPr bwMode="auto">
              <a:xfrm>
                <a:off x="3102" y="2611"/>
                <a:ext cx="1085" cy="601"/>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57" name="Rectangle 14"/>
              <p:cNvSpPr>
                <a:spLocks noChangeArrowheads="1"/>
              </p:cNvSpPr>
              <p:nvPr/>
            </p:nvSpPr>
            <p:spPr bwMode="auto">
              <a:xfrm>
                <a:off x="4531" y="2611"/>
                <a:ext cx="1085" cy="601"/>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58" name="Rectangle 15"/>
              <p:cNvSpPr>
                <a:spLocks noChangeArrowheads="1"/>
              </p:cNvSpPr>
              <p:nvPr/>
            </p:nvSpPr>
            <p:spPr bwMode="auto">
              <a:xfrm>
                <a:off x="1684" y="2749"/>
                <a:ext cx="911" cy="325"/>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800" b="1">
                    <a:effectLst>
                      <a:outerShdw blurRad="38100" dist="38100" dir="2700000" algn="tl">
                        <a:srgbClr val="000000"/>
                      </a:outerShdw>
                    </a:effectLst>
                    <a:latin typeface="Times New Roman" pitchFamily="18" charset="0"/>
                  </a:rPr>
                  <a:t>Divisi</a:t>
                </a:r>
              </a:p>
            </p:txBody>
          </p:sp>
          <p:sp>
            <p:nvSpPr>
              <p:cNvPr id="59" name="Rectangle 16"/>
              <p:cNvSpPr>
                <a:spLocks noChangeArrowheads="1"/>
              </p:cNvSpPr>
              <p:nvPr/>
            </p:nvSpPr>
            <p:spPr bwMode="auto">
              <a:xfrm>
                <a:off x="3189" y="2749"/>
                <a:ext cx="911" cy="325"/>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800" b="1">
                    <a:effectLst>
                      <a:outerShdw blurRad="38100" dist="38100" dir="2700000" algn="tl">
                        <a:srgbClr val="000000"/>
                      </a:outerShdw>
                    </a:effectLst>
                    <a:latin typeface="Times New Roman" pitchFamily="18" charset="0"/>
                  </a:rPr>
                  <a:t>Divisi</a:t>
                </a:r>
              </a:p>
            </p:txBody>
          </p:sp>
          <p:sp>
            <p:nvSpPr>
              <p:cNvPr id="60" name="Rectangle 17"/>
              <p:cNvSpPr>
                <a:spLocks noChangeArrowheads="1"/>
              </p:cNvSpPr>
              <p:nvPr/>
            </p:nvSpPr>
            <p:spPr bwMode="auto">
              <a:xfrm>
                <a:off x="4618" y="2749"/>
                <a:ext cx="911" cy="325"/>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800" b="1">
                    <a:effectLst>
                      <a:outerShdw blurRad="38100" dist="38100" dir="2700000" algn="tl">
                        <a:srgbClr val="000000"/>
                      </a:outerShdw>
                    </a:effectLst>
                    <a:latin typeface="Times New Roman" pitchFamily="18" charset="0"/>
                  </a:rPr>
                  <a:t>Divisi</a:t>
                </a:r>
              </a:p>
            </p:txBody>
          </p:sp>
        </p:grpSp>
        <p:sp>
          <p:nvSpPr>
            <p:cNvPr id="66" name="Line 20"/>
            <p:cNvSpPr>
              <a:spLocks noChangeShapeType="1"/>
            </p:cNvSpPr>
            <p:nvPr/>
          </p:nvSpPr>
          <p:spPr bwMode="auto">
            <a:xfrm>
              <a:off x="3775075" y="4937783"/>
              <a:ext cx="0" cy="612775"/>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67" name="Line 21"/>
            <p:cNvSpPr>
              <a:spLocks noChangeShapeType="1"/>
            </p:cNvSpPr>
            <p:nvPr/>
          </p:nvSpPr>
          <p:spPr bwMode="auto">
            <a:xfrm>
              <a:off x="5299075" y="4937783"/>
              <a:ext cx="0" cy="612775"/>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68" name="Line 22"/>
            <p:cNvSpPr>
              <a:spLocks noChangeShapeType="1"/>
            </p:cNvSpPr>
            <p:nvPr/>
          </p:nvSpPr>
          <p:spPr bwMode="auto">
            <a:xfrm>
              <a:off x="6823075" y="4937783"/>
              <a:ext cx="0" cy="612775"/>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69" name="Line 23"/>
            <p:cNvSpPr>
              <a:spLocks noChangeShapeType="1"/>
            </p:cNvSpPr>
            <p:nvPr/>
          </p:nvSpPr>
          <p:spPr bwMode="auto">
            <a:xfrm>
              <a:off x="8347075" y="4937783"/>
              <a:ext cx="0" cy="612775"/>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70" name="Line 24"/>
            <p:cNvSpPr>
              <a:spLocks noChangeShapeType="1"/>
            </p:cNvSpPr>
            <p:nvPr/>
          </p:nvSpPr>
          <p:spPr bwMode="auto">
            <a:xfrm>
              <a:off x="9783763" y="4937783"/>
              <a:ext cx="0" cy="612775"/>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71" name="Line 25"/>
            <p:cNvSpPr>
              <a:spLocks noChangeShapeType="1"/>
            </p:cNvSpPr>
            <p:nvPr/>
          </p:nvSpPr>
          <p:spPr bwMode="auto">
            <a:xfrm>
              <a:off x="2316163" y="4937783"/>
              <a:ext cx="0" cy="612775"/>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72" name="Line 26"/>
            <p:cNvSpPr>
              <a:spLocks noChangeShapeType="1"/>
            </p:cNvSpPr>
            <p:nvPr/>
          </p:nvSpPr>
          <p:spPr bwMode="auto">
            <a:xfrm>
              <a:off x="2319339" y="4937782"/>
              <a:ext cx="7464425" cy="0"/>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grpSp>
          <p:nvGrpSpPr>
            <p:cNvPr id="21515" name="Group 27"/>
            <p:cNvGrpSpPr>
              <a:grpSpLocks/>
            </p:cNvGrpSpPr>
            <p:nvPr/>
          </p:nvGrpSpPr>
          <p:grpSpPr bwMode="auto">
            <a:xfrm>
              <a:off x="1577976" y="5341007"/>
              <a:ext cx="9013825" cy="749300"/>
              <a:chOff x="15" y="2719"/>
              <a:chExt cx="5678" cy="472"/>
            </a:xfrm>
          </p:grpSpPr>
          <p:sp>
            <p:nvSpPr>
              <p:cNvPr id="74" name="Rectangle 28"/>
              <p:cNvSpPr>
                <a:spLocks noChangeArrowheads="1"/>
              </p:cNvSpPr>
              <p:nvPr/>
            </p:nvSpPr>
            <p:spPr bwMode="auto">
              <a:xfrm>
                <a:off x="15"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75" name="Rectangle 29"/>
              <p:cNvSpPr>
                <a:spLocks noChangeArrowheads="1"/>
              </p:cNvSpPr>
              <p:nvPr/>
            </p:nvSpPr>
            <p:spPr bwMode="auto">
              <a:xfrm>
                <a:off x="975"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76" name="Rectangle 30"/>
              <p:cNvSpPr>
                <a:spLocks noChangeArrowheads="1"/>
              </p:cNvSpPr>
              <p:nvPr/>
            </p:nvSpPr>
            <p:spPr bwMode="auto">
              <a:xfrm>
                <a:off x="1935" y="2719"/>
                <a:ext cx="889"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77" name="Rectangle 31"/>
              <p:cNvSpPr>
                <a:spLocks noChangeArrowheads="1"/>
              </p:cNvSpPr>
              <p:nvPr/>
            </p:nvSpPr>
            <p:spPr bwMode="auto">
              <a:xfrm>
                <a:off x="2917"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78" name="Rectangle 32"/>
              <p:cNvSpPr>
                <a:spLocks noChangeArrowheads="1"/>
              </p:cNvSpPr>
              <p:nvPr/>
            </p:nvSpPr>
            <p:spPr bwMode="auto">
              <a:xfrm>
                <a:off x="3877"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79" name="Rectangle 33"/>
              <p:cNvSpPr>
                <a:spLocks noChangeArrowheads="1"/>
              </p:cNvSpPr>
              <p:nvPr/>
            </p:nvSpPr>
            <p:spPr bwMode="auto">
              <a:xfrm>
                <a:off x="4837" y="2719"/>
                <a:ext cx="856" cy="472"/>
              </a:xfrm>
              <a:prstGeom prst="rect">
                <a:avLst/>
              </a:prstGeom>
              <a:solidFill>
                <a:schemeClr val="accent2"/>
              </a:solidFill>
              <a:ln w="12700">
                <a:no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80" name="Rectangle 34"/>
              <p:cNvSpPr>
                <a:spLocks noChangeArrowheads="1"/>
              </p:cNvSpPr>
              <p:nvPr/>
            </p:nvSpPr>
            <p:spPr bwMode="auto">
              <a:xfrm>
                <a:off x="966" y="2831"/>
                <a:ext cx="917" cy="248"/>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000" b="1">
                    <a:effectLst>
                      <a:outerShdw blurRad="38100" dist="38100" dir="2700000" algn="tl">
                        <a:srgbClr val="000000"/>
                      </a:outerShdw>
                    </a:effectLst>
                    <a:latin typeface="Times New Roman" pitchFamily="18" charset="0"/>
                  </a:rPr>
                  <a:t>Produksi</a:t>
                </a:r>
              </a:p>
            </p:txBody>
          </p:sp>
          <p:sp>
            <p:nvSpPr>
              <p:cNvPr id="81" name="Rectangle 35"/>
              <p:cNvSpPr>
                <a:spLocks noChangeArrowheads="1"/>
              </p:cNvSpPr>
              <p:nvPr/>
            </p:nvSpPr>
            <p:spPr bwMode="auto">
              <a:xfrm>
                <a:off x="140" y="2831"/>
                <a:ext cx="677" cy="210"/>
              </a:xfrm>
              <a:prstGeom prst="rect">
                <a:avLst/>
              </a:prstGeom>
              <a:noFill/>
              <a:ln w="12700">
                <a:noFill/>
                <a:miter lim="800000"/>
                <a:headEnd/>
                <a:tailEnd/>
              </a:ln>
              <a:effectLst/>
            </p:spPr>
            <p:txBody>
              <a:bodyPr lIns="90488" tIns="44450" rIns="90488" bIns="44450">
                <a:spAutoFit/>
              </a:bodyPr>
              <a:lstStyle/>
              <a:p>
                <a:pPr eaLnBrk="0" hangingPunct="0">
                  <a:defRPr/>
                </a:pPr>
                <a:r>
                  <a:rPr lang="en-US" sz="1600" b="1">
                    <a:effectLst>
                      <a:outerShdw blurRad="38100" dist="38100" dir="2700000" algn="tl">
                        <a:srgbClr val="000000"/>
                      </a:outerShdw>
                    </a:effectLst>
                    <a:latin typeface="Times New Roman" pitchFamily="18" charset="0"/>
                  </a:rPr>
                  <a:t>Keuangan</a:t>
                </a:r>
                <a:endParaRPr lang="en-US" sz="2000" b="1">
                  <a:effectLst>
                    <a:outerShdw blurRad="38100" dist="38100" dir="2700000" algn="tl">
                      <a:srgbClr val="000000"/>
                    </a:outerShdw>
                  </a:effectLst>
                  <a:latin typeface="Times New Roman" pitchFamily="18" charset="0"/>
                </a:endParaRPr>
              </a:p>
            </p:txBody>
          </p:sp>
          <p:sp>
            <p:nvSpPr>
              <p:cNvPr id="82" name="Rectangle 36"/>
              <p:cNvSpPr>
                <a:spLocks noChangeArrowheads="1"/>
              </p:cNvSpPr>
              <p:nvPr/>
            </p:nvSpPr>
            <p:spPr bwMode="auto">
              <a:xfrm>
                <a:off x="1889" y="2831"/>
                <a:ext cx="965" cy="248"/>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000" b="1">
                    <a:effectLst>
                      <a:outerShdw blurRad="38100" dist="38100" dir="2700000" algn="tl">
                        <a:srgbClr val="000000"/>
                      </a:outerShdw>
                    </a:effectLst>
                    <a:latin typeface="Times New Roman" pitchFamily="18" charset="0"/>
                  </a:rPr>
                  <a:t>Teknik </a:t>
                </a:r>
              </a:p>
            </p:txBody>
          </p:sp>
          <p:sp>
            <p:nvSpPr>
              <p:cNvPr id="83" name="Rectangle 37"/>
              <p:cNvSpPr>
                <a:spLocks noChangeArrowheads="1"/>
              </p:cNvSpPr>
              <p:nvPr/>
            </p:nvSpPr>
            <p:spPr bwMode="auto">
              <a:xfrm>
                <a:off x="2895" y="2831"/>
                <a:ext cx="941" cy="248"/>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000" b="1">
                    <a:effectLst>
                      <a:outerShdw blurRad="38100" dist="38100" dir="2700000" algn="tl">
                        <a:srgbClr val="000000"/>
                      </a:outerShdw>
                    </a:effectLst>
                    <a:latin typeface="Times New Roman" pitchFamily="18" charset="0"/>
                  </a:rPr>
                  <a:t>Akuntansi</a:t>
                </a:r>
              </a:p>
            </p:txBody>
          </p:sp>
          <p:sp>
            <p:nvSpPr>
              <p:cNvPr id="84" name="Rectangle 38"/>
              <p:cNvSpPr>
                <a:spLocks noChangeArrowheads="1"/>
              </p:cNvSpPr>
              <p:nvPr/>
            </p:nvSpPr>
            <p:spPr bwMode="auto">
              <a:xfrm>
                <a:off x="3850" y="2735"/>
                <a:ext cx="861" cy="386"/>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700" b="1">
                    <a:effectLst>
                      <a:outerShdw blurRad="38100" dist="38100" dir="2700000" algn="tl">
                        <a:srgbClr val="000000"/>
                      </a:outerShdw>
                    </a:effectLst>
                    <a:latin typeface="Times New Roman" pitchFamily="18" charset="0"/>
                  </a:rPr>
                  <a:t>Penjualan &amp; Pemasaran</a:t>
                </a:r>
                <a:endParaRPr lang="en-US" sz="2000" b="1">
                  <a:effectLst>
                    <a:outerShdw blurRad="38100" dist="38100" dir="2700000" algn="tl">
                      <a:srgbClr val="000000"/>
                    </a:outerShdw>
                  </a:effectLst>
                  <a:latin typeface="Times New Roman" pitchFamily="18" charset="0"/>
                </a:endParaRPr>
              </a:p>
            </p:txBody>
          </p:sp>
          <p:sp>
            <p:nvSpPr>
              <p:cNvPr id="85" name="Rectangle 39"/>
              <p:cNvSpPr>
                <a:spLocks noChangeArrowheads="1"/>
              </p:cNvSpPr>
              <p:nvPr/>
            </p:nvSpPr>
            <p:spPr bwMode="auto">
              <a:xfrm>
                <a:off x="4843" y="2735"/>
                <a:ext cx="819" cy="248"/>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2000" b="1">
                    <a:effectLst>
                      <a:outerShdw blurRad="38100" dist="38100" dir="2700000" algn="tl">
                        <a:srgbClr val="000000"/>
                      </a:outerShdw>
                    </a:effectLst>
                    <a:latin typeface="Times New Roman" pitchFamily="18" charset="0"/>
                  </a:rPr>
                  <a:t>SDM</a:t>
                </a:r>
              </a:p>
            </p:txBody>
          </p:sp>
        </p:grpSp>
        <p:grpSp>
          <p:nvGrpSpPr>
            <p:cNvPr id="5" name="Group 41"/>
            <p:cNvGrpSpPr>
              <a:grpSpLocks/>
            </p:cNvGrpSpPr>
            <p:nvPr/>
          </p:nvGrpSpPr>
          <p:grpSpPr bwMode="auto">
            <a:xfrm>
              <a:off x="3840163" y="497544"/>
              <a:ext cx="4495800" cy="838200"/>
              <a:chOff x="1440" y="720"/>
              <a:chExt cx="2832" cy="528"/>
            </a:xfrm>
          </p:grpSpPr>
          <p:sp>
            <p:nvSpPr>
              <p:cNvPr id="87" name="AutoShape 42"/>
              <p:cNvSpPr>
                <a:spLocks noChangeArrowheads="1"/>
              </p:cNvSpPr>
              <p:nvPr/>
            </p:nvSpPr>
            <p:spPr bwMode="auto">
              <a:xfrm>
                <a:off x="1440" y="720"/>
                <a:ext cx="2832" cy="528"/>
              </a:xfrm>
              <a:prstGeom prst="bevel">
                <a:avLst>
                  <a:gd name="adj" fmla="val 12500"/>
                </a:avLst>
              </a:prstGeom>
              <a:solidFill>
                <a:schemeClr val="accent1"/>
              </a:solidFill>
              <a:ln w="12700">
                <a:solidFill>
                  <a:schemeClr val="bg2"/>
                </a:solidFill>
                <a:miter lim="800000"/>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88" name="Rectangle 43"/>
              <p:cNvSpPr>
                <a:spLocks noChangeArrowheads="1"/>
              </p:cNvSpPr>
              <p:nvPr/>
            </p:nvSpPr>
            <p:spPr bwMode="auto">
              <a:xfrm>
                <a:off x="1440" y="783"/>
                <a:ext cx="2832" cy="367"/>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3200" b="1" dirty="0">
                    <a:solidFill>
                      <a:schemeClr val="accent3">
                        <a:lumMod val="20000"/>
                        <a:lumOff val="80000"/>
                      </a:schemeClr>
                    </a:solidFill>
                    <a:effectLst>
                      <a:outerShdw blurRad="38100" dist="38100" dir="2700000" algn="tl">
                        <a:srgbClr val="000000"/>
                      </a:outerShdw>
                    </a:effectLst>
                    <a:latin typeface="Times New Roman" pitchFamily="18" charset="0"/>
                  </a:rPr>
                  <a:t>Chief Executive Officer</a:t>
                </a:r>
              </a:p>
            </p:txBody>
          </p:sp>
        </p:grpSp>
        <p:grpSp>
          <p:nvGrpSpPr>
            <p:cNvPr id="6" name="Group 44"/>
            <p:cNvGrpSpPr>
              <a:grpSpLocks/>
            </p:cNvGrpSpPr>
            <p:nvPr/>
          </p:nvGrpSpPr>
          <p:grpSpPr bwMode="auto">
            <a:xfrm>
              <a:off x="2419350" y="1564345"/>
              <a:ext cx="7391400" cy="974725"/>
              <a:chOff x="790" y="1392"/>
              <a:chExt cx="4285" cy="614"/>
            </a:xfrm>
          </p:grpSpPr>
          <p:sp>
            <p:nvSpPr>
              <p:cNvPr id="90" name="Line 45"/>
              <p:cNvSpPr>
                <a:spLocks noChangeShapeType="1"/>
              </p:cNvSpPr>
              <p:nvPr/>
            </p:nvSpPr>
            <p:spPr bwMode="auto">
              <a:xfrm>
                <a:off x="1248" y="1409"/>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91" name="Line 46"/>
              <p:cNvSpPr>
                <a:spLocks noChangeShapeType="1"/>
              </p:cNvSpPr>
              <p:nvPr/>
            </p:nvSpPr>
            <p:spPr bwMode="auto">
              <a:xfrm>
                <a:off x="1242" y="1402"/>
                <a:ext cx="3376" cy="0"/>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21520" name="Line 47"/>
              <p:cNvSpPr>
                <a:spLocks noChangeShapeType="1"/>
              </p:cNvSpPr>
              <p:nvPr/>
            </p:nvSpPr>
            <p:spPr bwMode="auto">
              <a:xfrm>
                <a:off x="3770" y="1447"/>
                <a:ext cx="0" cy="386"/>
              </a:xfrm>
              <a:prstGeom prst="line">
                <a:avLst/>
              </a:prstGeom>
              <a:noFill/>
              <a:ln w="5080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id-ID"/>
              </a:p>
            </p:txBody>
          </p:sp>
          <p:sp>
            <p:nvSpPr>
              <p:cNvPr id="93" name="Rectangle 48"/>
              <p:cNvSpPr>
                <a:spLocks noChangeArrowheads="1"/>
              </p:cNvSpPr>
              <p:nvPr/>
            </p:nvSpPr>
            <p:spPr bwMode="auto">
              <a:xfrm>
                <a:off x="3393" y="1516"/>
                <a:ext cx="756"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21522" name="Line 49"/>
              <p:cNvSpPr>
                <a:spLocks noChangeShapeType="1"/>
              </p:cNvSpPr>
              <p:nvPr/>
            </p:nvSpPr>
            <p:spPr bwMode="auto">
              <a:xfrm>
                <a:off x="2038" y="1447"/>
                <a:ext cx="0" cy="386"/>
              </a:xfrm>
              <a:prstGeom prst="line">
                <a:avLst/>
              </a:prstGeom>
              <a:noFill/>
              <a:ln w="50800">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id-ID"/>
              </a:p>
            </p:txBody>
          </p:sp>
          <p:sp>
            <p:nvSpPr>
              <p:cNvPr id="95" name="Rectangle 50"/>
              <p:cNvSpPr>
                <a:spLocks noChangeArrowheads="1"/>
              </p:cNvSpPr>
              <p:nvPr/>
            </p:nvSpPr>
            <p:spPr bwMode="auto">
              <a:xfrm>
                <a:off x="1661" y="1516"/>
                <a:ext cx="756"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96" name="Rectangle 51"/>
              <p:cNvSpPr>
                <a:spLocks noChangeArrowheads="1"/>
              </p:cNvSpPr>
              <p:nvPr/>
            </p:nvSpPr>
            <p:spPr bwMode="auto">
              <a:xfrm>
                <a:off x="1580" y="1565"/>
                <a:ext cx="918" cy="364"/>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600" b="1">
                    <a:solidFill>
                      <a:schemeClr val="bg2"/>
                    </a:solidFill>
                    <a:effectLst>
                      <a:outerShdw blurRad="38100" dist="38100" dir="2700000" algn="tl">
                        <a:srgbClr val="000000"/>
                      </a:outerShdw>
                    </a:effectLst>
                    <a:latin typeface="Times New Roman" pitchFamily="18" charset="0"/>
                  </a:rPr>
                  <a:t>Keuangan Perusahaan</a:t>
                </a:r>
              </a:p>
            </p:txBody>
          </p:sp>
          <p:sp>
            <p:nvSpPr>
              <p:cNvPr id="97" name="Rectangle 52"/>
              <p:cNvSpPr>
                <a:spLocks noChangeArrowheads="1"/>
              </p:cNvSpPr>
              <p:nvPr/>
            </p:nvSpPr>
            <p:spPr bwMode="auto">
              <a:xfrm>
                <a:off x="790" y="1516"/>
                <a:ext cx="755"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98" name="Rectangle 53"/>
              <p:cNvSpPr>
                <a:spLocks noChangeArrowheads="1"/>
              </p:cNvSpPr>
              <p:nvPr/>
            </p:nvSpPr>
            <p:spPr bwMode="auto">
              <a:xfrm>
                <a:off x="812" y="1565"/>
                <a:ext cx="710" cy="364"/>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600" b="1">
                    <a:solidFill>
                      <a:schemeClr val="bg2"/>
                    </a:solidFill>
                    <a:effectLst>
                      <a:outerShdw blurRad="38100" dist="38100" dir="2700000" algn="tl">
                        <a:srgbClr val="000000"/>
                      </a:outerShdw>
                    </a:effectLst>
                    <a:latin typeface="Times New Roman" pitchFamily="18" charset="0"/>
                  </a:rPr>
                  <a:t>R&amp;D Perusahaan</a:t>
                </a:r>
              </a:p>
            </p:txBody>
          </p:sp>
          <p:sp>
            <p:nvSpPr>
              <p:cNvPr id="99" name="Rectangle 54"/>
              <p:cNvSpPr>
                <a:spLocks noChangeArrowheads="1"/>
              </p:cNvSpPr>
              <p:nvPr/>
            </p:nvSpPr>
            <p:spPr bwMode="auto">
              <a:xfrm>
                <a:off x="3290" y="1565"/>
                <a:ext cx="941" cy="364"/>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600" b="1">
                    <a:solidFill>
                      <a:schemeClr val="bg2"/>
                    </a:solidFill>
                    <a:effectLst>
                      <a:outerShdw blurRad="38100" dist="38100" dir="2700000" algn="tl">
                        <a:srgbClr val="000000"/>
                      </a:outerShdw>
                    </a:effectLst>
                    <a:latin typeface="Times New Roman" pitchFamily="18" charset="0"/>
                  </a:rPr>
                  <a:t>Pemasaran Perusahaan</a:t>
                </a:r>
              </a:p>
            </p:txBody>
          </p:sp>
          <p:sp>
            <p:nvSpPr>
              <p:cNvPr id="21528" name="Rectangle 55"/>
              <p:cNvSpPr>
                <a:spLocks noChangeArrowheads="1"/>
              </p:cNvSpPr>
              <p:nvPr/>
            </p:nvSpPr>
            <p:spPr bwMode="auto">
              <a:xfrm>
                <a:off x="4212" y="1564"/>
                <a:ext cx="863"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id-ID"/>
              </a:p>
            </p:txBody>
          </p:sp>
          <p:sp>
            <p:nvSpPr>
              <p:cNvPr id="101" name="Rectangle 56"/>
              <p:cNvSpPr>
                <a:spLocks noChangeArrowheads="1"/>
              </p:cNvSpPr>
              <p:nvPr/>
            </p:nvSpPr>
            <p:spPr bwMode="auto">
              <a:xfrm>
                <a:off x="2520" y="1516"/>
                <a:ext cx="755"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102" name="Rectangle 57"/>
              <p:cNvSpPr>
                <a:spLocks noChangeArrowheads="1"/>
              </p:cNvSpPr>
              <p:nvPr/>
            </p:nvSpPr>
            <p:spPr bwMode="auto">
              <a:xfrm>
                <a:off x="2404" y="1565"/>
                <a:ext cx="964" cy="364"/>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1600" b="1">
                    <a:solidFill>
                      <a:schemeClr val="bg2"/>
                    </a:solidFill>
                    <a:effectLst>
                      <a:outerShdw blurRad="38100" dist="38100" dir="2700000" algn="tl">
                        <a:srgbClr val="000000"/>
                      </a:outerShdw>
                    </a:effectLst>
                    <a:latin typeface="Times New Roman" pitchFamily="18" charset="0"/>
                  </a:rPr>
                  <a:t>Perencanaan Stratejik</a:t>
                </a:r>
              </a:p>
            </p:txBody>
          </p:sp>
          <p:sp>
            <p:nvSpPr>
              <p:cNvPr id="103" name="Line 58"/>
              <p:cNvSpPr>
                <a:spLocks noChangeShapeType="1"/>
              </p:cNvSpPr>
              <p:nvPr/>
            </p:nvSpPr>
            <p:spPr bwMode="auto">
              <a:xfrm>
                <a:off x="4608" y="1392"/>
                <a:ext cx="0" cy="386"/>
              </a:xfrm>
              <a:prstGeom prst="line">
                <a:avLst/>
              </a:prstGeom>
              <a:noFill/>
              <a:ln w="50800">
                <a:solidFill>
                  <a:schemeClr val="tx2"/>
                </a:solidFill>
                <a:round/>
                <a:headEnd/>
                <a:tailEnd/>
              </a:ln>
              <a:effectLst>
                <a:outerShdw dist="53882" dir="2700000" algn="ctr" rotWithShape="0">
                  <a:schemeClr val="bg2"/>
                </a:outerShdw>
              </a:effectLst>
            </p:spPr>
            <p:txBody>
              <a:bodyPr wrap="none" anchor="ctr"/>
              <a:lstStyle/>
              <a:p>
                <a:pPr>
                  <a:defRPr/>
                </a:pPr>
                <a:endParaRPr lang="en-US">
                  <a:latin typeface="Arial" charset="0"/>
                </a:endParaRPr>
              </a:p>
            </p:txBody>
          </p:sp>
          <p:sp>
            <p:nvSpPr>
              <p:cNvPr id="104" name="Rectangle 59"/>
              <p:cNvSpPr>
                <a:spLocks noChangeArrowheads="1"/>
              </p:cNvSpPr>
              <p:nvPr/>
            </p:nvSpPr>
            <p:spPr bwMode="auto">
              <a:xfrm>
                <a:off x="4266" y="1516"/>
                <a:ext cx="755" cy="462"/>
              </a:xfrm>
              <a:prstGeom prst="rect">
                <a:avLst/>
              </a:prstGeom>
              <a:solidFill>
                <a:schemeClr val="tx2"/>
              </a:solidFill>
              <a:ln w="12700">
                <a:solidFill>
                  <a:schemeClr val="bg2"/>
                </a:solidFill>
                <a:miter lim="800000"/>
                <a:headEnd/>
                <a:tailEnd/>
              </a:ln>
              <a:effectLst>
                <a:outerShdw dist="35921" dir="2700000" algn="ctr" rotWithShape="0">
                  <a:schemeClr val="bg2"/>
                </a:outerShdw>
              </a:effectLst>
            </p:spPr>
            <p:txBody>
              <a:bodyPr wrap="none" anchor="ctr"/>
              <a:lstStyle/>
              <a:p>
                <a:pPr>
                  <a:defRPr/>
                </a:pPr>
                <a:endParaRPr lang="en-US">
                  <a:latin typeface="Arial" charset="0"/>
                </a:endParaRPr>
              </a:p>
            </p:txBody>
          </p:sp>
          <p:sp>
            <p:nvSpPr>
              <p:cNvPr id="105" name="Rectangle 60"/>
              <p:cNvSpPr>
                <a:spLocks noChangeArrowheads="1"/>
              </p:cNvSpPr>
              <p:nvPr/>
            </p:nvSpPr>
            <p:spPr bwMode="auto">
              <a:xfrm>
                <a:off x="4234" y="1488"/>
                <a:ext cx="819" cy="518"/>
              </a:xfrm>
              <a:prstGeom prst="rect">
                <a:avLst/>
              </a:prstGeom>
              <a:noFill/>
              <a:ln w="12700">
                <a:noFill/>
                <a:miter lim="800000"/>
                <a:headEnd/>
                <a:tailEnd/>
              </a:ln>
              <a:effectLst/>
            </p:spPr>
            <p:txBody>
              <a:bodyPr lIns="90488" tIns="44450" rIns="90488" bIns="44450">
                <a:spAutoFit/>
              </a:bodyPr>
              <a:lstStyle/>
              <a:p>
                <a:pPr algn="ctr" eaLnBrk="0" hangingPunct="0">
                  <a:defRPr/>
                </a:pPr>
                <a:endParaRPr lang="en-US" sz="1600" b="1">
                  <a:solidFill>
                    <a:schemeClr val="bg2"/>
                  </a:solidFill>
                  <a:effectLst>
                    <a:outerShdw blurRad="38100" dist="38100" dir="2700000" algn="tl">
                      <a:srgbClr val="000000"/>
                    </a:outerShdw>
                  </a:effectLst>
                  <a:latin typeface="Times New Roman" pitchFamily="18" charset="0"/>
                </a:endParaRPr>
              </a:p>
              <a:p>
                <a:pPr algn="ctr" eaLnBrk="0" hangingPunct="0">
                  <a:defRPr/>
                </a:pPr>
                <a:r>
                  <a:rPr lang="en-US" sz="1600" b="1">
                    <a:solidFill>
                      <a:schemeClr val="bg2"/>
                    </a:solidFill>
                    <a:effectLst>
                      <a:outerShdw blurRad="38100" dist="38100" dir="2700000" algn="tl">
                        <a:srgbClr val="000000"/>
                      </a:outerShdw>
                    </a:effectLst>
                    <a:latin typeface="Times New Roman" pitchFamily="18" charset="0"/>
                  </a:rPr>
                  <a:t>SDM Perusahaan </a:t>
                </a:r>
              </a:p>
            </p:txBody>
          </p:sp>
        </p:grpSp>
      </p:grpSp>
    </p:spTree>
    <p:extLst>
      <p:ext uri="{BB962C8B-B14F-4D97-AF65-F5344CB8AC3E}">
        <p14:creationId xmlns:p14="http://schemas.microsoft.com/office/powerpoint/2010/main" val="36175089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1251678" y="382385"/>
            <a:ext cx="10178322" cy="599250"/>
          </a:xfrm>
        </p:spPr>
        <p:txBody>
          <a:bodyPr/>
          <a:lstStyle/>
          <a:p>
            <a:pPr eaLnBrk="1" hangingPunct="1">
              <a:defRPr/>
            </a:pPr>
            <a:r>
              <a:rPr lang="id-ID" sz="3200" b="1" dirty="0">
                <a:latin typeface="Cambria" panose="02040503050406030204" pitchFamily="18" charset="0"/>
              </a:rPr>
              <a:t>Struktur Matrik</a:t>
            </a:r>
            <a:endParaRPr lang="en-GB" sz="3200" b="1" dirty="0">
              <a:latin typeface="Cambria" panose="02040503050406030204" pitchFamily="18" charset="0"/>
            </a:endParaRPr>
          </a:p>
        </p:txBody>
      </p:sp>
      <p:sp>
        <p:nvSpPr>
          <p:cNvPr id="109571" name="Rectangle 3"/>
          <p:cNvSpPr>
            <a:spLocks noGrp="1" noChangeArrowheads="1"/>
          </p:cNvSpPr>
          <p:nvPr>
            <p:ph type="body" idx="1"/>
          </p:nvPr>
        </p:nvSpPr>
        <p:spPr>
          <a:xfrm>
            <a:off x="1251678" y="1237130"/>
            <a:ext cx="10178322" cy="3593591"/>
          </a:xfrm>
        </p:spPr>
        <p:txBody>
          <a:bodyPr>
            <a:noAutofit/>
          </a:bodyPr>
          <a:lstStyle/>
          <a:p>
            <a:pPr marL="0" indent="0">
              <a:buNone/>
              <a:defRPr/>
            </a:pPr>
            <a:r>
              <a:rPr lang="id-ID" sz="3600" dirty="0" smtClean="0">
                <a:solidFill>
                  <a:schemeClr val="tx1"/>
                </a:solidFill>
                <a:latin typeface="Cambria" panose="02040503050406030204" pitchFamily="18" charset="0"/>
              </a:rPr>
              <a:t>Dalam organisasi matrik biasanya ada manajer fungsional dan manajer proyek yang harus mampu menkoordinasikan kegiata-kegiatan fungsi dengan proyek-proyek yang dilaksanakan sehingga tujuan proyek dapat dicapai</a:t>
            </a:r>
            <a:endParaRPr lang="en-GB" sz="3600" dirty="0" smtClean="0">
              <a:solidFill>
                <a:schemeClr val="tx1"/>
              </a:solidFill>
              <a:latin typeface="Cambria" panose="02040503050406030204" pitchFamily="18" charset="0"/>
            </a:endParaRPr>
          </a:p>
        </p:txBody>
      </p:sp>
    </p:spTree>
    <p:extLst>
      <p:ext uri="{BB962C8B-B14F-4D97-AF65-F5344CB8AC3E}">
        <p14:creationId xmlns:p14="http://schemas.microsoft.com/office/powerpoint/2010/main" val="3793564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pPr eaLnBrk="1" hangingPunct="1">
              <a:defRPr/>
            </a:pPr>
            <a:r>
              <a:rPr lang="id-ID" sz="3200"/>
              <a:t>Struktur organisasi bisa dikatakan baik jika cocok dengan :</a:t>
            </a:r>
            <a:endParaRPr lang="en-GB" sz="3200"/>
          </a:p>
        </p:txBody>
      </p:sp>
      <p:sp>
        <p:nvSpPr>
          <p:cNvPr id="110595" name="Rectangle 3"/>
          <p:cNvSpPr>
            <a:spLocks noGrp="1" noChangeArrowheads="1"/>
          </p:cNvSpPr>
          <p:nvPr>
            <p:ph type="body" idx="1"/>
          </p:nvPr>
        </p:nvSpPr>
        <p:spPr>
          <a:xfrm>
            <a:off x="1251678" y="1874517"/>
            <a:ext cx="10178322" cy="3593591"/>
          </a:xfrm>
        </p:spPr>
        <p:txBody>
          <a:bodyPr>
            <a:normAutofit/>
          </a:bodyPr>
          <a:lstStyle/>
          <a:p>
            <a:pPr marL="609600" indent="-609600">
              <a:buNone/>
              <a:defRPr/>
            </a:pPr>
            <a:r>
              <a:rPr lang="id-ID" sz="3600" dirty="0">
                <a:solidFill>
                  <a:schemeClr val="tx1"/>
                </a:solidFill>
                <a:latin typeface="Cambria" panose="02040503050406030204" pitchFamily="18" charset="0"/>
              </a:rPr>
              <a:t>1. Ukuran perusahaan</a:t>
            </a:r>
          </a:p>
          <a:p>
            <a:pPr marL="609600" indent="-609600">
              <a:buNone/>
              <a:defRPr/>
            </a:pPr>
            <a:r>
              <a:rPr lang="id-ID" sz="3600" dirty="0">
                <a:solidFill>
                  <a:schemeClr val="tx1"/>
                </a:solidFill>
                <a:latin typeface="Cambria" panose="02040503050406030204" pitchFamily="18" charset="0"/>
              </a:rPr>
              <a:t>2. Perubahan-perubahan dalam perusahaan</a:t>
            </a:r>
          </a:p>
          <a:p>
            <a:pPr marL="609600" indent="-609600">
              <a:buNone/>
              <a:defRPr/>
            </a:pPr>
            <a:r>
              <a:rPr lang="id-ID" sz="3600" dirty="0">
                <a:solidFill>
                  <a:schemeClr val="tx1"/>
                </a:solidFill>
                <a:latin typeface="Cambria" panose="02040503050406030204" pitchFamily="18" charset="0"/>
              </a:rPr>
              <a:t>3. Kompleksitas perusahaan</a:t>
            </a:r>
          </a:p>
          <a:p>
            <a:pPr marL="609600" indent="-609600">
              <a:buNone/>
              <a:defRPr/>
            </a:pPr>
            <a:r>
              <a:rPr lang="id-ID" sz="3600" dirty="0">
                <a:solidFill>
                  <a:schemeClr val="tx1"/>
                </a:solidFill>
                <a:latin typeface="Cambria" panose="02040503050406030204" pitchFamily="18" charset="0"/>
              </a:rPr>
              <a:t>4. Karakteristik personel</a:t>
            </a:r>
          </a:p>
          <a:p>
            <a:pPr marL="609600" indent="-609600">
              <a:buNone/>
              <a:defRPr/>
            </a:pPr>
            <a:r>
              <a:rPr lang="id-ID" sz="3600" dirty="0">
                <a:solidFill>
                  <a:schemeClr val="tx1"/>
                </a:solidFill>
                <a:latin typeface="Cambria" panose="02040503050406030204" pitchFamily="18" charset="0"/>
              </a:rPr>
              <a:t>5. Ketergantungan perusahaan pada lingkungan </a:t>
            </a:r>
            <a:endParaRPr lang="en-GB" sz="3600" dirty="0">
              <a:solidFill>
                <a:schemeClr val="tx1"/>
              </a:solidFill>
              <a:latin typeface="Cambria" panose="02040503050406030204" pitchFamily="18" charset="0"/>
            </a:endParaRPr>
          </a:p>
        </p:txBody>
      </p:sp>
    </p:spTree>
    <p:extLst>
      <p:ext uri="{BB962C8B-B14F-4D97-AF65-F5344CB8AC3E}">
        <p14:creationId xmlns:p14="http://schemas.microsoft.com/office/powerpoint/2010/main" val="4115440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627094" y="735245"/>
            <a:ext cx="9211235" cy="5433593"/>
          </a:xfrm>
          <a:prstGeom prst="rect">
            <a:avLst/>
          </a:prstGeom>
        </p:spPr>
      </p:pic>
      <p:sp>
        <p:nvSpPr>
          <p:cNvPr id="5" name="Oval 4"/>
          <p:cNvSpPr/>
          <p:nvPr/>
        </p:nvSpPr>
        <p:spPr>
          <a:xfrm>
            <a:off x="7153834" y="1479177"/>
            <a:ext cx="1963270" cy="2783541"/>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4140299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524000" y="242047"/>
            <a:ext cx="7772400" cy="1143000"/>
          </a:xfrm>
        </p:spPr>
        <p:txBody>
          <a:bodyPr/>
          <a:lstStyle/>
          <a:p>
            <a:pPr eaLnBrk="1" hangingPunct="1">
              <a:defRPr/>
            </a:pPr>
            <a:r>
              <a:rPr lang="en-US" sz="3600" dirty="0"/>
              <a:t>KASUS PT ASTRA INTERNATIONAL INCOPORATED (PT AI)</a:t>
            </a:r>
          </a:p>
        </p:txBody>
      </p:sp>
      <p:sp>
        <p:nvSpPr>
          <p:cNvPr id="5" name="Rectangle 3"/>
          <p:cNvSpPr txBox="1">
            <a:spLocks noChangeArrowheads="1"/>
          </p:cNvSpPr>
          <p:nvPr/>
        </p:nvSpPr>
        <p:spPr bwMode="auto">
          <a:xfrm>
            <a:off x="1524000" y="1600200"/>
            <a:ext cx="4495800" cy="5105400"/>
          </a:xfrm>
          <a:prstGeom prst="rect">
            <a:avLst/>
          </a:prstGeom>
          <a:noFill/>
          <a:ln w="9525">
            <a:noFill/>
            <a:miter lim="800000"/>
            <a:headEnd/>
            <a:tailEnd/>
          </a:ln>
          <a:effectLst/>
        </p:spPr>
        <p:txBody>
          <a:bodyPr/>
          <a:lstStyle/>
          <a:p>
            <a:pPr marL="342900" indent="-342900">
              <a:lnSpc>
                <a:spcPct val="90000"/>
              </a:lnSpc>
              <a:spcBef>
                <a:spcPct val="20000"/>
              </a:spcBef>
              <a:buClr>
                <a:schemeClr val="hlink"/>
              </a:buClr>
              <a:buSzPct val="80000"/>
              <a:buFont typeface="Wingdings" pitchFamily="2" charset="2"/>
              <a:buChar char="Ø"/>
              <a:defRPr/>
            </a:pPr>
            <a:r>
              <a:rPr lang="en-US" sz="1600" kern="0" dirty="0" err="1">
                <a:latin typeface="Cambria" panose="02040503050406030204" pitchFamily="18" charset="0"/>
              </a:rPr>
              <a:t>Tahun</a:t>
            </a:r>
            <a:r>
              <a:rPr lang="en-US" sz="1600" kern="0" dirty="0">
                <a:latin typeface="Cambria" panose="02040503050406030204" pitchFamily="18" charset="0"/>
              </a:rPr>
              <a:t> 1995: 125 </a:t>
            </a:r>
            <a:r>
              <a:rPr lang="en-US" sz="1600" kern="0" dirty="0" err="1">
                <a:latin typeface="Cambria" panose="02040503050406030204" pitchFamily="18" charset="0"/>
              </a:rPr>
              <a:t>perusahaan</a:t>
            </a:r>
            <a:r>
              <a:rPr lang="en-US" sz="1600" kern="0" dirty="0">
                <a:latin typeface="Cambria" panose="02040503050406030204" pitchFamily="18" charset="0"/>
              </a:rPr>
              <a:t>; 105 </a:t>
            </a:r>
            <a:r>
              <a:rPr lang="en-US" sz="1600" kern="0" dirty="0" err="1">
                <a:latin typeface="Cambria" panose="02040503050406030204" pitchFamily="18" charset="0"/>
              </a:rPr>
              <a:t>ribu</a:t>
            </a:r>
            <a:r>
              <a:rPr lang="en-US" sz="1600" kern="0" dirty="0">
                <a:latin typeface="Cambria" panose="02040503050406030204" pitchFamily="18" charset="0"/>
              </a:rPr>
              <a:t> </a:t>
            </a:r>
            <a:r>
              <a:rPr lang="en-US" sz="1600" kern="0" dirty="0" err="1">
                <a:latin typeface="Cambria" panose="02040503050406030204" pitchFamily="18" charset="0"/>
              </a:rPr>
              <a:t>karyawan</a:t>
            </a:r>
            <a:r>
              <a:rPr lang="en-US" sz="1600" kern="0" dirty="0">
                <a:latin typeface="Cambria" panose="02040503050406030204" pitchFamily="18" charset="0"/>
              </a:rPr>
              <a:t>; net </a:t>
            </a:r>
            <a:r>
              <a:rPr lang="en-US" sz="1600" kern="0" dirty="0" err="1">
                <a:latin typeface="Cambria" panose="02040503050406030204" pitchFamily="18" charset="0"/>
              </a:rPr>
              <a:t>omset</a:t>
            </a:r>
            <a:r>
              <a:rPr lang="en-US" sz="1600" kern="0" dirty="0">
                <a:latin typeface="Cambria" panose="02040503050406030204" pitchFamily="18" charset="0"/>
              </a:rPr>
              <a:t> </a:t>
            </a:r>
            <a:r>
              <a:rPr lang="en-US" sz="1600" kern="0" dirty="0" err="1">
                <a:latin typeface="Cambria" panose="02040503050406030204" pitchFamily="18" charset="0"/>
              </a:rPr>
              <a:t>Rp</a:t>
            </a:r>
            <a:r>
              <a:rPr lang="en-US" sz="1600" kern="0" dirty="0">
                <a:latin typeface="Cambria" panose="02040503050406030204" pitchFamily="18" charset="0"/>
              </a:rPr>
              <a:t> 12,6 </a:t>
            </a:r>
            <a:r>
              <a:rPr lang="en-US" sz="1600" kern="0" dirty="0" err="1">
                <a:latin typeface="Cambria" panose="02040503050406030204" pitchFamily="18" charset="0"/>
              </a:rPr>
              <a:t>trilyun</a:t>
            </a:r>
            <a:r>
              <a:rPr lang="en-US" sz="1600" kern="0" dirty="0">
                <a:latin typeface="Cambria" panose="02040503050406030204" pitchFamily="18" charset="0"/>
              </a:rPr>
              <a:t>; </a:t>
            </a:r>
            <a:r>
              <a:rPr lang="en-US" sz="1600" kern="0" dirty="0" err="1">
                <a:latin typeface="Cambria" panose="02040503050406030204" pitchFamily="18" charset="0"/>
              </a:rPr>
              <a:t>aset</a:t>
            </a:r>
            <a:r>
              <a:rPr lang="en-US" sz="1600" kern="0" dirty="0">
                <a:latin typeface="Cambria" panose="02040503050406030204" pitchFamily="18" charset="0"/>
              </a:rPr>
              <a:t> </a:t>
            </a:r>
            <a:r>
              <a:rPr lang="en-US" sz="1600" kern="0" dirty="0" err="1">
                <a:latin typeface="Cambria" panose="02040503050406030204" pitchFamily="18" charset="0"/>
              </a:rPr>
              <a:t>Rp</a:t>
            </a:r>
            <a:r>
              <a:rPr lang="en-US" sz="1600" kern="0" dirty="0">
                <a:latin typeface="Cambria" panose="02040503050406030204" pitchFamily="18" charset="0"/>
              </a:rPr>
              <a:t> 15,6 </a:t>
            </a:r>
            <a:r>
              <a:rPr lang="en-US" sz="1600" kern="0" dirty="0" err="1">
                <a:latin typeface="Cambria" panose="02040503050406030204" pitchFamily="18" charset="0"/>
              </a:rPr>
              <a:t>trilyun</a:t>
            </a:r>
            <a:endParaRPr lang="en-US" sz="1600" kern="0" dirty="0">
              <a:latin typeface="Cambria" panose="02040503050406030204" pitchFamily="18" charset="0"/>
            </a:endParaRPr>
          </a:p>
          <a:p>
            <a:pPr marL="342900" indent="-342900">
              <a:lnSpc>
                <a:spcPct val="90000"/>
              </a:lnSpc>
              <a:spcBef>
                <a:spcPct val="20000"/>
              </a:spcBef>
              <a:buClr>
                <a:schemeClr val="hlink"/>
              </a:buClr>
              <a:buSzPct val="80000"/>
              <a:buFont typeface="Wingdings" pitchFamily="2" charset="2"/>
              <a:buChar char="Ø"/>
              <a:defRPr/>
            </a:pPr>
            <a:r>
              <a:rPr lang="en-US" sz="1600" kern="0" dirty="0" err="1">
                <a:latin typeface="Cambria" panose="02040503050406030204" pitchFamily="18" charset="0"/>
              </a:rPr>
              <a:t>Struktur</a:t>
            </a:r>
            <a:r>
              <a:rPr lang="en-US" sz="1600" kern="0" dirty="0">
                <a:latin typeface="Cambria" panose="02040503050406030204" pitchFamily="18" charset="0"/>
              </a:rPr>
              <a:t> </a:t>
            </a:r>
            <a:r>
              <a:rPr lang="en-US" sz="1600" kern="0" dirty="0" err="1">
                <a:latin typeface="Cambria" panose="02040503050406030204" pitchFamily="18" charset="0"/>
              </a:rPr>
              <a:t>organisasi</a:t>
            </a:r>
            <a:r>
              <a:rPr lang="en-US" sz="1600" kern="0" dirty="0">
                <a:latin typeface="Cambria" panose="02040503050406030204" pitchFamily="18" charset="0"/>
              </a:rPr>
              <a:t> divisional </a:t>
            </a:r>
            <a:r>
              <a:rPr lang="en-US" sz="1600" kern="0" dirty="0" err="1">
                <a:latin typeface="Cambria" panose="02040503050406030204" pitchFamily="18" charset="0"/>
              </a:rPr>
              <a:t>dengan</a:t>
            </a:r>
            <a:r>
              <a:rPr lang="en-US" sz="1600" kern="0" dirty="0">
                <a:latin typeface="Cambria" panose="02040503050406030204" pitchFamily="18" charset="0"/>
              </a:rPr>
              <a:t>  7 </a:t>
            </a:r>
            <a:r>
              <a:rPr lang="en-US" sz="1600" kern="0" dirty="0" err="1">
                <a:latin typeface="Cambria" panose="02040503050406030204" pitchFamily="18" charset="0"/>
              </a:rPr>
              <a:t>divisi</a:t>
            </a:r>
            <a:r>
              <a:rPr lang="en-US" sz="1600" kern="0" dirty="0">
                <a:latin typeface="Cambria" panose="02040503050406030204" pitchFamily="18" charset="0"/>
              </a:rPr>
              <a:t>:</a:t>
            </a:r>
          </a:p>
          <a:p>
            <a:pPr marL="742950" lvl="1" indent="-285750">
              <a:lnSpc>
                <a:spcPct val="90000"/>
              </a:lnSpc>
              <a:spcBef>
                <a:spcPct val="20000"/>
              </a:spcBef>
              <a:buClr>
                <a:schemeClr val="tx2"/>
              </a:buClr>
              <a:buSzPct val="50000"/>
              <a:buFont typeface="Wingdings" pitchFamily="2" charset="2"/>
              <a:buChar char="l"/>
              <a:defRPr/>
            </a:pPr>
            <a:r>
              <a:rPr lang="en-US" sz="1600" kern="0" dirty="0" err="1">
                <a:latin typeface="Cambria" panose="02040503050406030204" pitchFamily="18" charset="0"/>
              </a:rPr>
              <a:t>Otomotif</a:t>
            </a:r>
            <a:r>
              <a:rPr lang="en-US" sz="1600" kern="0" dirty="0">
                <a:latin typeface="Cambria" panose="02040503050406030204" pitchFamily="18" charset="0"/>
              </a:rPr>
              <a:t>: </a:t>
            </a:r>
          </a:p>
          <a:p>
            <a:pPr marL="1143000" lvl="2" indent="-228600">
              <a:lnSpc>
                <a:spcPct val="90000"/>
              </a:lnSpc>
              <a:spcBef>
                <a:spcPct val="20000"/>
              </a:spcBef>
              <a:buClr>
                <a:schemeClr val="accent2"/>
              </a:buClr>
              <a:buFontTx/>
              <a:buChar char="•"/>
              <a:defRPr/>
            </a:pPr>
            <a:r>
              <a:rPr lang="en-US" sz="1600" kern="0" dirty="0">
                <a:latin typeface="Cambria" panose="02040503050406030204" pitchFamily="18" charset="0"/>
              </a:rPr>
              <a:t>Mobil: Toyota, Daihatsu, Nissan, BMW, Peugeot, Renault</a:t>
            </a:r>
          </a:p>
          <a:p>
            <a:pPr marL="1143000" lvl="2" indent="-228600">
              <a:lnSpc>
                <a:spcPct val="90000"/>
              </a:lnSpc>
              <a:spcBef>
                <a:spcPct val="20000"/>
              </a:spcBef>
              <a:buClr>
                <a:schemeClr val="accent2"/>
              </a:buClr>
              <a:buFontTx/>
              <a:buChar char="•"/>
              <a:defRPr/>
            </a:pPr>
            <a:r>
              <a:rPr lang="en-US" sz="1600" kern="0" dirty="0" err="1">
                <a:latin typeface="Cambria" panose="02040503050406030204" pitchFamily="18" charset="0"/>
              </a:rPr>
              <a:t>Spd</a:t>
            </a:r>
            <a:r>
              <a:rPr lang="en-US" sz="1600" kern="0" dirty="0">
                <a:latin typeface="Cambria" panose="02040503050406030204" pitchFamily="18" charset="0"/>
              </a:rPr>
              <a:t> motor: Honda</a:t>
            </a:r>
          </a:p>
          <a:p>
            <a:pPr marL="742950" lvl="1" indent="-285750">
              <a:lnSpc>
                <a:spcPct val="90000"/>
              </a:lnSpc>
              <a:spcBef>
                <a:spcPct val="20000"/>
              </a:spcBef>
              <a:buClr>
                <a:schemeClr val="tx2"/>
              </a:buClr>
              <a:buSzPct val="50000"/>
              <a:buFont typeface="Wingdings" pitchFamily="2" charset="2"/>
              <a:buChar char="l"/>
              <a:defRPr/>
            </a:pPr>
            <a:r>
              <a:rPr lang="en-US" sz="1600" kern="0" dirty="0" err="1">
                <a:latin typeface="Cambria" panose="02040503050406030204" pitchFamily="18" charset="0"/>
              </a:rPr>
              <a:t>Jasa</a:t>
            </a:r>
            <a:r>
              <a:rPr lang="en-US" sz="1600" kern="0" dirty="0">
                <a:latin typeface="Cambria" panose="02040503050406030204" pitchFamily="18" charset="0"/>
              </a:rPr>
              <a:t> </a:t>
            </a:r>
            <a:r>
              <a:rPr lang="en-US" sz="1600" kern="0" dirty="0" err="1">
                <a:latin typeface="Cambria" panose="02040503050406030204" pitchFamily="18" charset="0"/>
              </a:rPr>
              <a:t>keuangan</a:t>
            </a:r>
            <a:endParaRPr lang="en-US" sz="1600" kern="0" dirty="0">
              <a:latin typeface="Cambria" panose="02040503050406030204" pitchFamily="18" charset="0"/>
            </a:endParaRPr>
          </a:p>
          <a:p>
            <a:pPr marL="742950" lvl="1" indent="-285750">
              <a:lnSpc>
                <a:spcPct val="90000"/>
              </a:lnSpc>
              <a:spcBef>
                <a:spcPct val="20000"/>
              </a:spcBef>
              <a:buClr>
                <a:schemeClr val="tx2"/>
              </a:buClr>
              <a:buSzPct val="50000"/>
              <a:buFont typeface="Wingdings" pitchFamily="2" charset="2"/>
              <a:buChar char="l"/>
              <a:defRPr/>
            </a:pPr>
            <a:r>
              <a:rPr lang="en-US" sz="1600" kern="0" dirty="0" err="1">
                <a:latin typeface="Cambria" panose="02040503050406030204" pitchFamily="18" charset="0"/>
              </a:rPr>
              <a:t>Peralatan</a:t>
            </a:r>
            <a:r>
              <a:rPr lang="en-US" sz="1600" kern="0" dirty="0">
                <a:latin typeface="Cambria" panose="02040503050406030204" pitchFamily="18" charset="0"/>
              </a:rPr>
              <a:t> </a:t>
            </a:r>
            <a:r>
              <a:rPr lang="en-US" sz="1600" kern="0" dirty="0" err="1">
                <a:latin typeface="Cambria" panose="02040503050406030204" pitchFamily="18" charset="0"/>
              </a:rPr>
              <a:t>berat</a:t>
            </a:r>
            <a:endParaRPr lang="en-US" sz="1600" kern="0" dirty="0">
              <a:latin typeface="Cambria" panose="02040503050406030204" pitchFamily="18" charset="0"/>
            </a:endParaRPr>
          </a:p>
          <a:p>
            <a:pPr marL="742950" lvl="1" indent="-285750">
              <a:lnSpc>
                <a:spcPct val="90000"/>
              </a:lnSpc>
              <a:spcBef>
                <a:spcPct val="20000"/>
              </a:spcBef>
              <a:buClr>
                <a:schemeClr val="tx2"/>
              </a:buClr>
              <a:buSzPct val="50000"/>
              <a:buFont typeface="Wingdings" pitchFamily="2" charset="2"/>
              <a:buChar char="l"/>
              <a:defRPr/>
            </a:pPr>
            <a:r>
              <a:rPr lang="en-US" sz="1600" kern="0" dirty="0" err="1">
                <a:latin typeface="Cambria" panose="02040503050406030204" pitchFamily="18" charset="0"/>
              </a:rPr>
              <a:t>Berbasis</a:t>
            </a:r>
            <a:r>
              <a:rPr lang="en-US" sz="1600" kern="0" dirty="0">
                <a:latin typeface="Cambria" panose="02040503050406030204" pitchFamily="18" charset="0"/>
              </a:rPr>
              <a:t> </a:t>
            </a:r>
            <a:r>
              <a:rPr lang="en-US" sz="1600" kern="0" dirty="0" err="1">
                <a:latin typeface="Cambria" panose="02040503050406030204" pitchFamily="18" charset="0"/>
              </a:rPr>
              <a:t>kayu</a:t>
            </a:r>
            <a:endParaRPr lang="en-US" sz="1600" kern="0" dirty="0">
              <a:latin typeface="Cambria" panose="02040503050406030204" pitchFamily="18" charset="0"/>
            </a:endParaRPr>
          </a:p>
          <a:p>
            <a:pPr marL="742950" lvl="1" indent="-285750">
              <a:lnSpc>
                <a:spcPct val="90000"/>
              </a:lnSpc>
              <a:spcBef>
                <a:spcPct val="20000"/>
              </a:spcBef>
              <a:buClr>
                <a:schemeClr val="tx2"/>
              </a:buClr>
              <a:buSzPct val="50000"/>
              <a:buFont typeface="Wingdings" pitchFamily="2" charset="2"/>
              <a:buChar char="l"/>
              <a:defRPr/>
            </a:pPr>
            <a:r>
              <a:rPr lang="en-US" sz="1600" kern="0" dirty="0" err="1">
                <a:latin typeface="Cambria" panose="02040503050406030204" pitchFamily="18" charset="0"/>
              </a:rPr>
              <a:t>Agribisnis</a:t>
            </a:r>
            <a:endParaRPr lang="en-US" sz="1600" kern="0" dirty="0">
              <a:latin typeface="Cambria" panose="02040503050406030204" pitchFamily="18" charset="0"/>
            </a:endParaRPr>
          </a:p>
          <a:p>
            <a:pPr marL="742950" lvl="1" indent="-285750">
              <a:lnSpc>
                <a:spcPct val="90000"/>
              </a:lnSpc>
              <a:spcBef>
                <a:spcPct val="20000"/>
              </a:spcBef>
              <a:buClr>
                <a:schemeClr val="tx2"/>
              </a:buClr>
              <a:buSzPct val="50000"/>
              <a:buFont typeface="Wingdings" pitchFamily="2" charset="2"/>
              <a:buChar char="l"/>
              <a:defRPr/>
            </a:pPr>
            <a:r>
              <a:rPr lang="en-US" sz="1600" kern="0" dirty="0" err="1">
                <a:latin typeface="Cambria" panose="02040503050406030204" pitchFamily="18" charset="0"/>
              </a:rPr>
              <a:t>Elektronika</a:t>
            </a:r>
            <a:endParaRPr lang="en-US" sz="1600" kern="0" dirty="0">
              <a:latin typeface="Cambria" panose="02040503050406030204" pitchFamily="18" charset="0"/>
            </a:endParaRPr>
          </a:p>
          <a:p>
            <a:pPr marL="742950" lvl="1" indent="-285750">
              <a:lnSpc>
                <a:spcPct val="90000"/>
              </a:lnSpc>
              <a:spcBef>
                <a:spcPct val="20000"/>
              </a:spcBef>
              <a:buClr>
                <a:schemeClr val="tx2"/>
              </a:buClr>
              <a:buSzPct val="50000"/>
              <a:buFont typeface="Wingdings" pitchFamily="2" charset="2"/>
              <a:buChar char="l"/>
              <a:defRPr/>
            </a:pPr>
            <a:r>
              <a:rPr lang="en-US" sz="1600" kern="0" dirty="0">
                <a:latin typeface="Cambria" panose="02040503050406030204" pitchFamily="18" charset="0"/>
              </a:rPr>
              <a:t>Lain2 (e.g. MSG, TV, </a:t>
            </a:r>
            <a:r>
              <a:rPr lang="en-US" sz="1600" kern="0" dirty="0" err="1">
                <a:latin typeface="Cambria" panose="02040503050406030204" pitchFamily="18" charset="0"/>
              </a:rPr>
              <a:t>lemari</a:t>
            </a:r>
            <a:r>
              <a:rPr lang="en-US" sz="1600" kern="0" dirty="0">
                <a:latin typeface="Cambria" panose="02040503050406030204" pitchFamily="18" charset="0"/>
              </a:rPr>
              <a:t> </a:t>
            </a:r>
            <a:r>
              <a:rPr lang="en-US" sz="1600" kern="0" dirty="0" err="1">
                <a:latin typeface="Cambria" panose="02040503050406030204" pitchFamily="18" charset="0"/>
              </a:rPr>
              <a:t>es</a:t>
            </a:r>
            <a:r>
              <a:rPr lang="en-US" sz="1600" kern="0" dirty="0">
                <a:latin typeface="Cambria" panose="02040503050406030204" pitchFamily="18" charset="0"/>
              </a:rPr>
              <a:t>)</a:t>
            </a:r>
          </a:p>
          <a:p>
            <a:pPr marL="342900" indent="-342900">
              <a:lnSpc>
                <a:spcPct val="90000"/>
              </a:lnSpc>
              <a:spcBef>
                <a:spcPct val="20000"/>
              </a:spcBef>
              <a:buClr>
                <a:schemeClr val="hlink"/>
              </a:buClr>
              <a:buSzPct val="80000"/>
              <a:defRPr/>
            </a:pPr>
            <a:endParaRPr lang="en-US" sz="1600" kern="0" dirty="0">
              <a:latin typeface="Cambria" panose="02040503050406030204" pitchFamily="18" charset="0"/>
            </a:endParaRPr>
          </a:p>
        </p:txBody>
      </p:sp>
      <p:sp>
        <p:nvSpPr>
          <p:cNvPr id="6" name="Rectangle 4"/>
          <p:cNvSpPr txBox="1">
            <a:spLocks noChangeArrowheads="1"/>
          </p:cNvSpPr>
          <p:nvPr/>
        </p:nvSpPr>
        <p:spPr>
          <a:xfrm>
            <a:off x="6172200" y="1600200"/>
            <a:ext cx="4495800" cy="5105400"/>
          </a:xfrm>
          <a:prstGeom prst="rect">
            <a:avLst/>
          </a:prstGeom>
        </p:spPr>
        <p:txBody>
          <a:bodyPr/>
          <a:lstStyle/>
          <a:p>
            <a:pPr marL="342900" indent="-342900">
              <a:lnSpc>
                <a:spcPct val="90000"/>
              </a:lnSpc>
              <a:spcBef>
                <a:spcPct val="20000"/>
              </a:spcBef>
              <a:buClr>
                <a:schemeClr val="hlink"/>
              </a:buClr>
              <a:buSzPct val="80000"/>
              <a:buFont typeface="Wingdings" pitchFamily="2" charset="2"/>
              <a:buChar char="Ø"/>
              <a:defRPr/>
            </a:pPr>
            <a:r>
              <a:rPr lang="en-US" kern="0" dirty="0" err="1">
                <a:latin typeface="Cambria" panose="02040503050406030204" pitchFamily="18" charset="0"/>
              </a:rPr>
              <a:t>Sistem</a:t>
            </a:r>
            <a:r>
              <a:rPr lang="en-US" kern="0" dirty="0">
                <a:latin typeface="Cambria" panose="02040503050406030204" pitchFamily="18" charset="0"/>
              </a:rPr>
              <a:t> </a:t>
            </a:r>
            <a:r>
              <a:rPr lang="en-US" i="1" kern="0" dirty="0">
                <a:latin typeface="Cambria" panose="02040503050406030204" pitchFamily="18" charset="0"/>
              </a:rPr>
              <a:t>holding company:</a:t>
            </a:r>
          </a:p>
          <a:p>
            <a:pPr marL="742950" lvl="1" indent="-285750">
              <a:lnSpc>
                <a:spcPct val="90000"/>
              </a:lnSpc>
              <a:spcBef>
                <a:spcPct val="20000"/>
              </a:spcBef>
              <a:buClr>
                <a:schemeClr val="tx2"/>
              </a:buClr>
              <a:buSzPct val="50000"/>
              <a:buFont typeface="Wingdings" pitchFamily="2" charset="2"/>
              <a:buChar char="l"/>
              <a:defRPr/>
            </a:pPr>
            <a:r>
              <a:rPr lang="en-US" kern="0" dirty="0" err="1">
                <a:latin typeface="Cambria" panose="02040503050406030204" pitchFamily="18" charset="0"/>
              </a:rPr>
              <a:t>Tidak</a:t>
            </a:r>
            <a:r>
              <a:rPr lang="en-US" kern="0" dirty="0">
                <a:latin typeface="Cambria" panose="02040503050406030204" pitchFamily="18" charset="0"/>
              </a:rPr>
              <a:t> </a:t>
            </a:r>
            <a:r>
              <a:rPr lang="en-US" kern="0" dirty="0" err="1">
                <a:latin typeface="Cambria" panose="02040503050406030204" pitchFamily="18" charset="0"/>
              </a:rPr>
              <a:t>hanya</a:t>
            </a:r>
            <a:r>
              <a:rPr lang="en-US" kern="0" dirty="0">
                <a:latin typeface="Cambria" panose="02040503050406030204" pitchFamily="18" charset="0"/>
              </a:rPr>
              <a:t> </a:t>
            </a:r>
            <a:r>
              <a:rPr lang="en-US" kern="0" dirty="0" err="1">
                <a:latin typeface="Cambria" panose="02040503050406030204" pitchFamily="18" charset="0"/>
              </a:rPr>
              <a:t>berfungsi</a:t>
            </a:r>
            <a:r>
              <a:rPr lang="en-US" kern="0" dirty="0">
                <a:latin typeface="Cambria" panose="02040503050406030204" pitchFamily="18" charset="0"/>
              </a:rPr>
              <a:t> </a:t>
            </a:r>
            <a:r>
              <a:rPr lang="en-US" kern="0" dirty="0" err="1">
                <a:latin typeface="Cambria" panose="02040503050406030204" pitchFamily="18" charset="0"/>
              </a:rPr>
              <a:t>kepemilikan</a:t>
            </a:r>
            <a:r>
              <a:rPr lang="en-US" kern="0" dirty="0">
                <a:latin typeface="Cambria" panose="02040503050406030204" pitchFamily="18" charset="0"/>
              </a:rPr>
              <a:t> </a:t>
            </a:r>
            <a:r>
              <a:rPr lang="en-US" kern="0" dirty="0" err="1">
                <a:latin typeface="Cambria" panose="02040503050406030204" pitchFamily="18" charset="0"/>
              </a:rPr>
              <a:t>tapi</a:t>
            </a:r>
            <a:r>
              <a:rPr lang="en-US" kern="0" dirty="0">
                <a:latin typeface="Cambria" panose="02040503050406030204" pitchFamily="18" charset="0"/>
              </a:rPr>
              <a:t> </a:t>
            </a:r>
            <a:r>
              <a:rPr lang="en-US" kern="0" dirty="0" err="1">
                <a:latin typeface="Cambria" panose="02040503050406030204" pitchFamily="18" charset="0"/>
              </a:rPr>
              <a:t>koordinasi</a:t>
            </a:r>
            <a:r>
              <a:rPr lang="en-US" kern="0" dirty="0">
                <a:latin typeface="Cambria" panose="02040503050406030204" pitchFamily="18" charset="0"/>
              </a:rPr>
              <a:t> &amp; </a:t>
            </a:r>
            <a:r>
              <a:rPr lang="en-US" kern="0" dirty="0" err="1">
                <a:latin typeface="Cambria" panose="02040503050406030204" pitchFamily="18" charset="0"/>
              </a:rPr>
              <a:t>pengendalian</a:t>
            </a:r>
            <a:r>
              <a:rPr lang="en-US" kern="0" dirty="0">
                <a:latin typeface="Cambria" panose="02040503050406030204" pitchFamily="18" charset="0"/>
              </a:rPr>
              <a:t> </a:t>
            </a:r>
            <a:r>
              <a:rPr lang="en-US" kern="0" dirty="0" err="1">
                <a:latin typeface="Cambria" panose="02040503050406030204" pitchFamily="18" charset="0"/>
              </a:rPr>
              <a:t>cabang</a:t>
            </a:r>
            <a:r>
              <a:rPr lang="en-US" kern="0" dirty="0">
                <a:latin typeface="Cambria" panose="02040503050406030204" pitchFamily="18" charset="0"/>
              </a:rPr>
              <a:t> </a:t>
            </a:r>
            <a:r>
              <a:rPr lang="en-US" kern="0" dirty="0" err="1">
                <a:latin typeface="Cambria" panose="02040503050406030204" pitchFamily="18" charset="0"/>
              </a:rPr>
              <a:t>perusahaan</a:t>
            </a:r>
            <a:endParaRPr lang="en-US" kern="0" dirty="0">
              <a:latin typeface="Cambria" panose="02040503050406030204" pitchFamily="18" charset="0"/>
            </a:endParaRPr>
          </a:p>
          <a:p>
            <a:pPr marL="742950" lvl="1" indent="-285750">
              <a:lnSpc>
                <a:spcPct val="90000"/>
              </a:lnSpc>
              <a:spcBef>
                <a:spcPct val="20000"/>
              </a:spcBef>
              <a:buClr>
                <a:schemeClr val="tx2"/>
              </a:buClr>
              <a:buSzPct val="50000"/>
              <a:buFont typeface="Wingdings" pitchFamily="2" charset="2"/>
              <a:buChar char="l"/>
              <a:defRPr/>
            </a:pPr>
            <a:r>
              <a:rPr lang="en-US" kern="0" dirty="0" err="1">
                <a:latin typeface="Cambria" panose="02040503050406030204" pitchFamily="18" charset="0"/>
              </a:rPr>
              <a:t>Sistem</a:t>
            </a:r>
            <a:r>
              <a:rPr lang="en-US" kern="0" dirty="0">
                <a:latin typeface="Cambria" panose="02040503050406030204" pitchFamily="18" charset="0"/>
              </a:rPr>
              <a:t> </a:t>
            </a:r>
            <a:r>
              <a:rPr lang="en-US" kern="0" dirty="0" err="1">
                <a:latin typeface="Cambria" panose="02040503050406030204" pitchFamily="18" charset="0"/>
              </a:rPr>
              <a:t>kontrol</a:t>
            </a:r>
            <a:r>
              <a:rPr lang="en-US" kern="0" dirty="0">
                <a:latin typeface="Cambria" panose="02040503050406030204" pitchFamily="18" charset="0"/>
              </a:rPr>
              <a:t> dg Astra TQC </a:t>
            </a:r>
            <a:r>
              <a:rPr lang="en-US" kern="0" dirty="0" err="1">
                <a:latin typeface="Cambria" panose="02040503050406030204" pitchFamily="18" charset="0"/>
              </a:rPr>
              <a:t>sejak</a:t>
            </a:r>
            <a:r>
              <a:rPr lang="en-US" kern="0" dirty="0">
                <a:latin typeface="Cambria" panose="02040503050406030204" pitchFamily="18" charset="0"/>
              </a:rPr>
              <a:t> 1983:</a:t>
            </a:r>
          </a:p>
          <a:p>
            <a:pPr marL="1143000" lvl="2" indent="-228600">
              <a:lnSpc>
                <a:spcPct val="90000"/>
              </a:lnSpc>
              <a:spcBef>
                <a:spcPct val="20000"/>
              </a:spcBef>
              <a:buClr>
                <a:schemeClr val="accent2"/>
              </a:buClr>
              <a:buFontTx/>
              <a:buChar char="•"/>
              <a:defRPr/>
            </a:pPr>
            <a:r>
              <a:rPr lang="en-US" kern="0" dirty="0" err="1">
                <a:latin typeface="Cambria" panose="02040503050406030204" pitchFamily="18" charset="0"/>
              </a:rPr>
              <a:t>Kontrol</a:t>
            </a:r>
            <a:r>
              <a:rPr lang="en-US" kern="0" dirty="0">
                <a:latin typeface="Cambria" panose="02040503050406030204" pitchFamily="18" charset="0"/>
              </a:rPr>
              <a:t> </a:t>
            </a:r>
            <a:r>
              <a:rPr lang="en-US" kern="0" dirty="0" err="1">
                <a:latin typeface="Cambria" panose="02040503050406030204" pitchFamily="18" charset="0"/>
              </a:rPr>
              <a:t>kualitas</a:t>
            </a:r>
            <a:r>
              <a:rPr lang="en-US" kern="0" dirty="0">
                <a:latin typeface="Cambria" panose="02040503050406030204" pitchFamily="18" charset="0"/>
              </a:rPr>
              <a:t> </a:t>
            </a:r>
            <a:r>
              <a:rPr lang="en-US" kern="0" dirty="0" err="1">
                <a:latin typeface="Cambria" panose="02040503050406030204" pitchFamily="18" charset="0"/>
              </a:rPr>
              <a:t>yg</a:t>
            </a:r>
            <a:r>
              <a:rPr lang="en-US" kern="0" dirty="0">
                <a:latin typeface="Cambria" panose="02040503050406030204" pitchFamily="18" charset="0"/>
              </a:rPr>
              <a:t> </a:t>
            </a:r>
            <a:r>
              <a:rPr lang="en-US" kern="0" dirty="0" err="1">
                <a:latin typeface="Cambria" panose="02040503050406030204" pitchFamily="18" charset="0"/>
              </a:rPr>
              <a:t>komprehensif</a:t>
            </a:r>
            <a:endParaRPr lang="en-US" kern="0" dirty="0">
              <a:latin typeface="Cambria" panose="02040503050406030204" pitchFamily="18" charset="0"/>
            </a:endParaRPr>
          </a:p>
          <a:p>
            <a:pPr marL="1143000" lvl="2" indent="-228600">
              <a:lnSpc>
                <a:spcPct val="90000"/>
              </a:lnSpc>
              <a:spcBef>
                <a:spcPct val="20000"/>
              </a:spcBef>
              <a:buClr>
                <a:schemeClr val="accent2"/>
              </a:buClr>
              <a:buFontTx/>
              <a:buChar char="•"/>
              <a:defRPr/>
            </a:pPr>
            <a:r>
              <a:rPr lang="en-US" kern="0" dirty="0" err="1">
                <a:latin typeface="Cambria" panose="02040503050406030204" pitchFamily="18" charset="0"/>
              </a:rPr>
              <a:t>Kontrol</a:t>
            </a:r>
            <a:r>
              <a:rPr lang="en-US" kern="0" dirty="0">
                <a:latin typeface="Cambria" panose="02040503050406030204" pitchFamily="18" charset="0"/>
              </a:rPr>
              <a:t> </a:t>
            </a:r>
            <a:r>
              <a:rPr lang="en-US" kern="0" dirty="0" err="1">
                <a:latin typeface="Cambria" panose="02040503050406030204" pitchFamily="18" charset="0"/>
              </a:rPr>
              <a:t>kualitas</a:t>
            </a:r>
            <a:r>
              <a:rPr lang="en-US" kern="0" dirty="0">
                <a:latin typeface="Cambria" panose="02040503050406030204" pitchFamily="18" charset="0"/>
              </a:rPr>
              <a:t> </a:t>
            </a:r>
            <a:r>
              <a:rPr lang="en-US" kern="0" dirty="0" err="1">
                <a:latin typeface="Cambria" panose="02040503050406030204" pitchFamily="18" charset="0"/>
              </a:rPr>
              <a:t>produksi</a:t>
            </a:r>
            <a:endParaRPr lang="en-US" kern="0" dirty="0">
              <a:latin typeface="Cambria" panose="02040503050406030204" pitchFamily="18" charset="0"/>
            </a:endParaRPr>
          </a:p>
          <a:p>
            <a:pPr marL="1143000" lvl="2" indent="-228600">
              <a:lnSpc>
                <a:spcPct val="90000"/>
              </a:lnSpc>
              <a:spcBef>
                <a:spcPct val="20000"/>
              </a:spcBef>
              <a:buClr>
                <a:schemeClr val="accent2"/>
              </a:buClr>
              <a:buFontTx/>
              <a:buChar char="•"/>
              <a:defRPr/>
            </a:pPr>
            <a:r>
              <a:rPr lang="en-US" kern="0" dirty="0" err="1">
                <a:latin typeface="Cambria" panose="02040503050406030204" pitchFamily="18" charset="0"/>
              </a:rPr>
              <a:t>Kontrol</a:t>
            </a:r>
            <a:r>
              <a:rPr lang="en-US" kern="0" dirty="0">
                <a:latin typeface="Cambria" panose="02040503050406030204" pitchFamily="18" charset="0"/>
              </a:rPr>
              <a:t> </a:t>
            </a:r>
            <a:r>
              <a:rPr lang="en-US" kern="0" dirty="0" err="1">
                <a:latin typeface="Cambria" panose="02040503050406030204" pitchFamily="18" charset="0"/>
              </a:rPr>
              <a:t>kualitas</a:t>
            </a:r>
            <a:r>
              <a:rPr lang="en-US" kern="0" dirty="0">
                <a:latin typeface="Cambria" panose="02040503050406030204" pitchFamily="18" charset="0"/>
              </a:rPr>
              <a:t> non-</a:t>
            </a:r>
            <a:r>
              <a:rPr lang="en-US" kern="0" dirty="0" err="1">
                <a:latin typeface="Cambria" panose="02040503050406030204" pitchFamily="18" charset="0"/>
              </a:rPr>
              <a:t>produksi</a:t>
            </a:r>
            <a:r>
              <a:rPr lang="en-US" kern="0" dirty="0">
                <a:latin typeface="Cambria" panose="02040503050406030204" pitchFamily="18" charset="0"/>
              </a:rPr>
              <a:t> (</a:t>
            </a:r>
            <a:r>
              <a:rPr lang="en-US" kern="0" dirty="0" err="1">
                <a:latin typeface="Cambria" panose="02040503050406030204" pitchFamily="18" charset="0"/>
              </a:rPr>
              <a:t>penjualan</a:t>
            </a:r>
            <a:r>
              <a:rPr lang="en-US" kern="0" dirty="0">
                <a:latin typeface="Cambria" panose="02040503050406030204" pitchFamily="18" charset="0"/>
              </a:rPr>
              <a:t>, </a:t>
            </a:r>
            <a:r>
              <a:rPr lang="en-US" kern="0" dirty="0" err="1">
                <a:latin typeface="Cambria" panose="02040503050406030204" pitchFamily="18" charset="0"/>
              </a:rPr>
              <a:t>akuntansi</a:t>
            </a:r>
            <a:r>
              <a:rPr lang="en-US" kern="0" dirty="0">
                <a:latin typeface="Cambria" panose="02040503050406030204" pitchFamily="18" charset="0"/>
              </a:rPr>
              <a:t>, </a:t>
            </a:r>
            <a:r>
              <a:rPr lang="en-US" kern="0" dirty="0" err="1">
                <a:latin typeface="Cambria" panose="02040503050406030204" pitchFamily="18" charset="0"/>
              </a:rPr>
              <a:t>perencanaan</a:t>
            </a:r>
            <a:r>
              <a:rPr lang="en-US" kern="0" dirty="0">
                <a:latin typeface="Cambria" panose="02040503050406030204" pitchFamily="18" charset="0"/>
              </a:rPr>
              <a:t>, </a:t>
            </a:r>
            <a:r>
              <a:rPr lang="en-US" kern="0" dirty="0" err="1">
                <a:latin typeface="Cambria" panose="02040503050406030204" pitchFamily="18" charset="0"/>
              </a:rPr>
              <a:t>pengembangan</a:t>
            </a:r>
            <a:r>
              <a:rPr lang="en-US" kern="0" dirty="0">
                <a:latin typeface="Cambria" panose="02040503050406030204" pitchFamily="18" charset="0"/>
              </a:rPr>
              <a:t>)</a:t>
            </a:r>
          </a:p>
          <a:p>
            <a:pPr marL="1143000" lvl="2" indent="-228600">
              <a:lnSpc>
                <a:spcPct val="90000"/>
              </a:lnSpc>
              <a:spcBef>
                <a:spcPct val="20000"/>
              </a:spcBef>
              <a:buClr>
                <a:schemeClr val="accent2"/>
              </a:buClr>
              <a:buFontTx/>
              <a:buChar char="•"/>
              <a:defRPr/>
            </a:pPr>
            <a:r>
              <a:rPr lang="en-US" kern="0" dirty="0" err="1">
                <a:latin typeface="Cambria" panose="02040503050406030204" pitchFamily="18" charset="0"/>
              </a:rPr>
              <a:t>Rapat</a:t>
            </a:r>
            <a:r>
              <a:rPr lang="en-US" kern="0" dirty="0">
                <a:latin typeface="Cambria" panose="02040503050406030204" pitchFamily="18" charset="0"/>
              </a:rPr>
              <a:t> </a:t>
            </a:r>
            <a:r>
              <a:rPr lang="en-US" kern="0" dirty="0" err="1">
                <a:latin typeface="Cambria" panose="02040503050406030204" pitchFamily="18" charset="0"/>
              </a:rPr>
              <a:t>pimpinan</a:t>
            </a:r>
            <a:r>
              <a:rPr lang="en-US" kern="0" dirty="0">
                <a:latin typeface="Cambria" panose="02040503050406030204" pitchFamily="18" charset="0"/>
              </a:rPr>
              <a:t>: </a:t>
            </a:r>
            <a:r>
              <a:rPr lang="en-US" kern="0" dirty="0" err="1">
                <a:latin typeface="Cambria" panose="02040503050406030204" pitchFamily="18" charset="0"/>
              </a:rPr>
              <a:t>para</a:t>
            </a:r>
            <a:r>
              <a:rPr lang="en-US" kern="0" dirty="0">
                <a:latin typeface="Cambria" panose="02040503050406030204" pitchFamily="18" charset="0"/>
              </a:rPr>
              <a:t> </a:t>
            </a:r>
            <a:r>
              <a:rPr lang="en-US" kern="0" dirty="0" err="1">
                <a:latin typeface="Cambria" panose="02040503050406030204" pitchFamily="18" charset="0"/>
              </a:rPr>
              <a:t>manajer</a:t>
            </a:r>
            <a:r>
              <a:rPr lang="en-US" kern="0" dirty="0">
                <a:latin typeface="Cambria" panose="02040503050406030204" pitchFamily="18" charset="0"/>
              </a:rPr>
              <a:t> </a:t>
            </a:r>
            <a:r>
              <a:rPr lang="en-US" kern="0" dirty="0" err="1">
                <a:latin typeface="Cambria" panose="02040503050406030204" pitchFamily="18" charset="0"/>
              </a:rPr>
              <a:t>perusahaan</a:t>
            </a:r>
            <a:r>
              <a:rPr lang="en-US" kern="0" dirty="0">
                <a:latin typeface="Cambria" panose="02040503050406030204" pitchFamily="18" charset="0"/>
              </a:rPr>
              <a:t> </a:t>
            </a:r>
            <a:r>
              <a:rPr lang="en-US" kern="0" dirty="0" err="1">
                <a:latin typeface="Cambria" panose="02040503050406030204" pitchFamily="18" charset="0"/>
              </a:rPr>
              <a:t>afiliasi</a:t>
            </a:r>
            <a:endParaRPr lang="en-US" kern="0" dirty="0">
              <a:latin typeface="Cambria" panose="02040503050406030204" pitchFamily="18" charset="0"/>
            </a:endParaRPr>
          </a:p>
          <a:p>
            <a:pPr marL="1143000" lvl="2" indent="-228600">
              <a:lnSpc>
                <a:spcPct val="90000"/>
              </a:lnSpc>
              <a:spcBef>
                <a:spcPct val="20000"/>
              </a:spcBef>
              <a:buClr>
                <a:schemeClr val="accent2"/>
              </a:buClr>
              <a:defRPr/>
            </a:pPr>
            <a:endParaRPr lang="en-US" sz="2400" kern="0" dirty="0">
              <a:latin typeface="Cambria" panose="02040503050406030204" pitchFamily="18" charset="0"/>
            </a:endParaRPr>
          </a:p>
          <a:p>
            <a:pPr marL="342900" indent="-342900">
              <a:lnSpc>
                <a:spcPct val="90000"/>
              </a:lnSpc>
              <a:spcBef>
                <a:spcPct val="20000"/>
              </a:spcBef>
              <a:buClr>
                <a:schemeClr val="hlink"/>
              </a:buClr>
              <a:buSzPct val="80000"/>
              <a:buFont typeface="Wingdings" pitchFamily="2" charset="2"/>
              <a:buChar char="Ø"/>
              <a:defRPr/>
            </a:pPr>
            <a:endParaRPr lang="en-US" sz="3200" kern="0" dirty="0">
              <a:latin typeface="Cambria" panose="02040503050406030204" pitchFamily="18" charset="0"/>
            </a:endParaRPr>
          </a:p>
        </p:txBody>
      </p:sp>
    </p:spTree>
    <p:extLst>
      <p:ext uri="{BB962C8B-B14F-4D97-AF65-F5344CB8AC3E}">
        <p14:creationId xmlns:p14="http://schemas.microsoft.com/office/powerpoint/2010/main" val="2092951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981200" y="274638"/>
            <a:ext cx="8229600" cy="1143000"/>
          </a:xfrm>
        </p:spPr>
        <p:txBody>
          <a:bodyPr/>
          <a:lstStyle/>
          <a:p>
            <a:pPr eaLnBrk="1" hangingPunct="1">
              <a:defRPr/>
            </a:pPr>
            <a:r>
              <a:rPr lang="en-US" sz="3600" dirty="0"/>
              <a:t>KASUS PT ASTRA INTERNATIONAL INCOPORATED (PT AI)</a:t>
            </a:r>
          </a:p>
        </p:txBody>
      </p:sp>
      <p:sp>
        <p:nvSpPr>
          <p:cNvPr id="5" name="Rectangle 3"/>
          <p:cNvSpPr txBox="1">
            <a:spLocks noChangeArrowheads="1"/>
          </p:cNvSpPr>
          <p:nvPr/>
        </p:nvSpPr>
        <p:spPr bwMode="auto">
          <a:xfrm>
            <a:off x="1524000" y="1981200"/>
            <a:ext cx="4495800" cy="4876800"/>
          </a:xfrm>
          <a:prstGeom prst="rect">
            <a:avLst/>
          </a:prstGeom>
          <a:noFill/>
          <a:ln w="9525">
            <a:noFill/>
            <a:miter lim="800000"/>
            <a:headEnd/>
            <a:tailEnd/>
          </a:ln>
          <a:effectLst/>
        </p:spPr>
        <p:txBody>
          <a:bodyPr/>
          <a:lstStyle/>
          <a:p>
            <a:pPr marL="342900" indent="-342900">
              <a:spcBef>
                <a:spcPct val="20000"/>
              </a:spcBef>
              <a:buClr>
                <a:schemeClr val="hlink"/>
              </a:buClr>
              <a:buSzPct val="80000"/>
              <a:buFont typeface="Wingdings" pitchFamily="2" charset="2"/>
              <a:buChar char="Ø"/>
              <a:defRPr/>
            </a:pPr>
            <a:r>
              <a:rPr lang="en-US" sz="3200" kern="0" dirty="0" err="1">
                <a:latin typeface="Cambria" panose="02040503050406030204" pitchFamily="18" charset="0"/>
              </a:rPr>
              <a:t>Budaya</a:t>
            </a:r>
            <a:r>
              <a:rPr lang="en-US" sz="3200" kern="0" dirty="0">
                <a:latin typeface="Cambria" panose="02040503050406030204" pitchFamily="18" charset="0"/>
              </a:rPr>
              <a:t> </a:t>
            </a:r>
            <a:r>
              <a:rPr lang="en-US" sz="3200" kern="0" dirty="0" err="1">
                <a:latin typeface="Cambria" panose="02040503050406030204" pitchFamily="18" charset="0"/>
              </a:rPr>
              <a:t>Korporat</a:t>
            </a:r>
            <a:endParaRPr lang="en-US" sz="3200" kern="0" dirty="0">
              <a:latin typeface="Cambria" panose="02040503050406030204" pitchFamily="18" charset="0"/>
            </a:endParaRPr>
          </a:p>
          <a:p>
            <a:pPr marL="742950" lvl="1" indent="-285750">
              <a:spcBef>
                <a:spcPct val="20000"/>
              </a:spcBef>
              <a:buClr>
                <a:schemeClr val="tx2"/>
              </a:buClr>
              <a:buSzPct val="50000"/>
              <a:buFont typeface="Wingdings" pitchFamily="2" charset="2"/>
              <a:buChar char="l"/>
              <a:defRPr/>
            </a:pPr>
            <a:r>
              <a:rPr lang="en-US" sz="2000" kern="0" dirty="0" err="1">
                <a:latin typeface="Cambria" panose="02040503050406030204" pitchFamily="18" charset="0"/>
              </a:rPr>
              <a:t>Menjadi</a:t>
            </a:r>
            <a:r>
              <a:rPr lang="en-US" sz="2000" kern="0" dirty="0">
                <a:latin typeface="Cambria" panose="02040503050406030204" pitchFamily="18" charset="0"/>
              </a:rPr>
              <a:t> </a:t>
            </a:r>
            <a:r>
              <a:rPr lang="en-US" sz="2000" kern="0" dirty="0" err="1">
                <a:latin typeface="Cambria" panose="02040503050406030204" pitchFamily="18" charset="0"/>
              </a:rPr>
              <a:t>aset</a:t>
            </a:r>
            <a:r>
              <a:rPr lang="en-US" sz="2000" kern="0" dirty="0">
                <a:latin typeface="Cambria" panose="02040503050406030204" pitchFamily="18" charset="0"/>
              </a:rPr>
              <a:t> </a:t>
            </a:r>
            <a:r>
              <a:rPr lang="en-US" sz="2000" kern="0" dirty="0" err="1">
                <a:latin typeface="Cambria" panose="02040503050406030204" pitchFamily="18" charset="0"/>
              </a:rPr>
              <a:t>negara</a:t>
            </a:r>
            <a:endParaRPr lang="en-US" sz="2000" kern="0" dirty="0">
              <a:latin typeface="Cambria" panose="02040503050406030204" pitchFamily="18" charset="0"/>
            </a:endParaRPr>
          </a:p>
          <a:p>
            <a:pPr marL="742950" lvl="1" indent="-285750">
              <a:spcBef>
                <a:spcPct val="20000"/>
              </a:spcBef>
              <a:buClr>
                <a:schemeClr val="tx2"/>
              </a:buClr>
              <a:buSzPct val="50000"/>
              <a:buFont typeface="Wingdings" pitchFamily="2" charset="2"/>
              <a:buChar char="l"/>
              <a:defRPr/>
            </a:pPr>
            <a:r>
              <a:rPr lang="en-US" sz="2000" kern="0" dirty="0" err="1">
                <a:latin typeface="Cambria" panose="02040503050406030204" pitchFamily="18" charset="0"/>
              </a:rPr>
              <a:t>Memberikan</a:t>
            </a:r>
            <a:r>
              <a:rPr lang="en-US" sz="2000" kern="0" dirty="0">
                <a:latin typeface="Cambria" panose="02040503050406030204" pitchFamily="18" charset="0"/>
              </a:rPr>
              <a:t> </a:t>
            </a:r>
            <a:r>
              <a:rPr lang="en-US" sz="2000" kern="0" dirty="0" err="1">
                <a:latin typeface="Cambria" panose="02040503050406030204" pitchFamily="18" charset="0"/>
              </a:rPr>
              <a:t>pelayanan</a:t>
            </a:r>
            <a:r>
              <a:rPr lang="en-US" sz="2000" kern="0" dirty="0">
                <a:latin typeface="Cambria" panose="02040503050406030204" pitchFamily="18" charset="0"/>
              </a:rPr>
              <a:t> </a:t>
            </a:r>
            <a:r>
              <a:rPr lang="en-US" sz="2000" kern="0" dirty="0" err="1">
                <a:latin typeface="Cambria" panose="02040503050406030204" pitchFamily="18" charset="0"/>
              </a:rPr>
              <a:t>terbaik</a:t>
            </a:r>
            <a:r>
              <a:rPr lang="en-US" sz="2000" kern="0" dirty="0">
                <a:latin typeface="Cambria" panose="02040503050406030204" pitchFamily="18" charset="0"/>
              </a:rPr>
              <a:t> </a:t>
            </a:r>
            <a:r>
              <a:rPr lang="en-US" sz="2000" kern="0" dirty="0" err="1">
                <a:latin typeface="Cambria" panose="02040503050406030204" pitchFamily="18" charset="0"/>
              </a:rPr>
              <a:t>kepada</a:t>
            </a:r>
            <a:r>
              <a:rPr lang="en-US" sz="2000" kern="0" dirty="0">
                <a:latin typeface="Cambria" panose="02040503050406030204" pitchFamily="18" charset="0"/>
              </a:rPr>
              <a:t> </a:t>
            </a:r>
            <a:r>
              <a:rPr lang="en-US" sz="2000" kern="0" dirty="0" err="1">
                <a:latin typeface="Cambria" panose="02040503050406030204" pitchFamily="18" charset="0"/>
              </a:rPr>
              <a:t>pelanggan</a:t>
            </a:r>
            <a:endParaRPr lang="en-US" sz="2000" kern="0" dirty="0">
              <a:latin typeface="Cambria" panose="02040503050406030204" pitchFamily="18" charset="0"/>
            </a:endParaRPr>
          </a:p>
          <a:p>
            <a:pPr marL="742950" lvl="1" indent="-285750">
              <a:spcBef>
                <a:spcPct val="20000"/>
              </a:spcBef>
              <a:buClr>
                <a:schemeClr val="tx2"/>
              </a:buClr>
              <a:buSzPct val="50000"/>
              <a:buFont typeface="Wingdings" pitchFamily="2" charset="2"/>
              <a:buChar char="l"/>
              <a:defRPr/>
            </a:pPr>
            <a:r>
              <a:rPr lang="en-US" sz="2000" kern="0" dirty="0" err="1">
                <a:latin typeface="Cambria" panose="02040503050406030204" pitchFamily="18" charset="0"/>
              </a:rPr>
              <a:t>Menghargai</a:t>
            </a:r>
            <a:r>
              <a:rPr lang="en-US" sz="2000" kern="0" dirty="0">
                <a:latin typeface="Cambria" panose="02040503050406030204" pitchFamily="18" charset="0"/>
              </a:rPr>
              <a:t> </a:t>
            </a:r>
            <a:r>
              <a:rPr lang="en-US" sz="2000" kern="0" dirty="0" err="1">
                <a:latin typeface="Cambria" panose="02040503050406030204" pitchFamily="18" charset="0"/>
              </a:rPr>
              <a:t>individu</a:t>
            </a:r>
            <a:r>
              <a:rPr lang="en-US" sz="2000" kern="0" dirty="0">
                <a:latin typeface="Cambria" panose="02040503050406030204" pitchFamily="18" charset="0"/>
              </a:rPr>
              <a:t> &amp; </a:t>
            </a:r>
            <a:r>
              <a:rPr lang="en-US" sz="2000" kern="0" dirty="0" err="1">
                <a:latin typeface="Cambria" panose="02040503050406030204" pitchFamily="18" charset="0"/>
              </a:rPr>
              <a:t>mengembangkan</a:t>
            </a:r>
            <a:r>
              <a:rPr lang="en-US" sz="2000" kern="0" dirty="0">
                <a:latin typeface="Cambria" panose="02040503050406030204" pitchFamily="18" charset="0"/>
              </a:rPr>
              <a:t> </a:t>
            </a:r>
            <a:r>
              <a:rPr lang="en-US" sz="2000" kern="0" dirty="0" err="1">
                <a:latin typeface="Cambria" panose="02040503050406030204" pitchFamily="18" charset="0"/>
              </a:rPr>
              <a:t>kerja</a:t>
            </a:r>
            <a:r>
              <a:rPr lang="en-US" sz="2000" kern="0" dirty="0">
                <a:latin typeface="Cambria" panose="02040503050406030204" pitchFamily="18" charset="0"/>
              </a:rPr>
              <a:t> </a:t>
            </a:r>
            <a:r>
              <a:rPr lang="en-US" sz="2000" kern="0" dirty="0" err="1">
                <a:latin typeface="Cambria" panose="02040503050406030204" pitchFamily="18" charset="0"/>
              </a:rPr>
              <a:t>tim</a:t>
            </a:r>
            <a:endParaRPr lang="en-US" sz="2000" kern="0" dirty="0">
              <a:latin typeface="Cambria" panose="02040503050406030204" pitchFamily="18" charset="0"/>
            </a:endParaRPr>
          </a:p>
          <a:p>
            <a:pPr marL="742950" lvl="1" indent="-285750">
              <a:spcBef>
                <a:spcPct val="20000"/>
              </a:spcBef>
              <a:buClr>
                <a:schemeClr val="tx2"/>
              </a:buClr>
              <a:buSzPct val="50000"/>
              <a:buFont typeface="Wingdings" pitchFamily="2" charset="2"/>
              <a:buChar char="l"/>
              <a:defRPr/>
            </a:pPr>
            <a:r>
              <a:rPr lang="en-US" sz="2000" kern="0" dirty="0" err="1">
                <a:latin typeface="Cambria" panose="02040503050406030204" pitchFamily="18" charset="0"/>
              </a:rPr>
              <a:t>Terus</a:t>
            </a:r>
            <a:r>
              <a:rPr lang="en-US" sz="2000" kern="0" dirty="0">
                <a:latin typeface="Cambria" panose="02040503050406030204" pitchFamily="18" charset="0"/>
              </a:rPr>
              <a:t> </a:t>
            </a:r>
            <a:r>
              <a:rPr lang="en-US" sz="2000" kern="0" dirty="0" err="1">
                <a:latin typeface="Cambria" panose="02040503050406030204" pitchFamily="18" charset="0"/>
              </a:rPr>
              <a:t>mencapai</a:t>
            </a:r>
            <a:r>
              <a:rPr lang="en-US" sz="2000" kern="0" dirty="0">
                <a:latin typeface="Cambria" panose="02040503050406030204" pitchFamily="18" charset="0"/>
              </a:rPr>
              <a:t> yang </a:t>
            </a:r>
            <a:r>
              <a:rPr lang="en-US" sz="2000" kern="0" dirty="0" err="1">
                <a:latin typeface="Cambria" panose="02040503050406030204" pitchFamily="18" charset="0"/>
              </a:rPr>
              <a:t>terbaik</a:t>
            </a:r>
            <a:endParaRPr lang="en-US" sz="2000" kern="0" dirty="0">
              <a:latin typeface="Cambria" panose="02040503050406030204" pitchFamily="18" charset="0"/>
            </a:endParaRPr>
          </a:p>
          <a:p>
            <a:pPr marL="742950" lvl="1" indent="-285750">
              <a:spcBef>
                <a:spcPct val="20000"/>
              </a:spcBef>
              <a:buClr>
                <a:schemeClr val="tx2"/>
              </a:buClr>
              <a:buSzPct val="50000"/>
              <a:buFont typeface="Wingdings" pitchFamily="2" charset="2"/>
              <a:buChar char="l"/>
              <a:defRPr/>
            </a:pPr>
            <a:endParaRPr lang="en-US" sz="2800" kern="0" dirty="0">
              <a:latin typeface="Cambria" panose="02040503050406030204" pitchFamily="18" charset="0"/>
            </a:endParaRPr>
          </a:p>
          <a:p>
            <a:pPr marL="742950" lvl="1" indent="-285750">
              <a:spcBef>
                <a:spcPct val="20000"/>
              </a:spcBef>
              <a:buClr>
                <a:schemeClr val="tx2"/>
              </a:buClr>
              <a:buSzPct val="50000"/>
              <a:buFont typeface="Wingdings" pitchFamily="2" charset="2"/>
              <a:buChar char="l"/>
              <a:defRPr/>
            </a:pPr>
            <a:endParaRPr lang="en-US" sz="2800" kern="0" dirty="0">
              <a:latin typeface="Cambria" panose="02040503050406030204" pitchFamily="18" charset="0"/>
            </a:endParaRPr>
          </a:p>
        </p:txBody>
      </p:sp>
      <p:sp>
        <p:nvSpPr>
          <p:cNvPr id="6" name="Rectangle 4"/>
          <p:cNvSpPr txBox="1">
            <a:spLocks noChangeArrowheads="1"/>
          </p:cNvSpPr>
          <p:nvPr/>
        </p:nvSpPr>
        <p:spPr>
          <a:xfrm>
            <a:off x="5867400" y="1981200"/>
            <a:ext cx="4800600" cy="4114800"/>
          </a:xfrm>
          <a:prstGeom prst="rect">
            <a:avLst/>
          </a:prstGeom>
        </p:spPr>
        <p:txBody>
          <a:bodyPr/>
          <a:lstStyle/>
          <a:p>
            <a:pPr marL="342900" indent="-342900">
              <a:lnSpc>
                <a:spcPct val="90000"/>
              </a:lnSpc>
              <a:spcBef>
                <a:spcPct val="20000"/>
              </a:spcBef>
              <a:buClr>
                <a:schemeClr val="hlink"/>
              </a:buClr>
              <a:buSzPct val="80000"/>
              <a:buFont typeface="Wingdings" pitchFamily="2" charset="2"/>
              <a:buChar char="Ø"/>
              <a:defRPr/>
            </a:pPr>
            <a:r>
              <a:rPr lang="en-US" sz="1600" kern="0" dirty="0">
                <a:latin typeface="Cambria" panose="02040503050406030204" pitchFamily="18" charset="0"/>
              </a:rPr>
              <a:t>Managerial &amp; </a:t>
            </a:r>
            <a:r>
              <a:rPr lang="en-US" sz="1600" kern="0" dirty="0" err="1">
                <a:latin typeface="Cambria" panose="02040503050406030204" pitchFamily="18" charset="0"/>
              </a:rPr>
              <a:t>struktur</a:t>
            </a:r>
            <a:r>
              <a:rPr lang="en-US" sz="1600" kern="0" dirty="0">
                <a:latin typeface="Cambria" panose="02040503050406030204" pitchFamily="18" charset="0"/>
              </a:rPr>
              <a:t> </a:t>
            </a:r>
            <a:r>
              <a:rPr lang="en-US" sz="1600" kern="0" dirty="0" err="1">
                <a:latin typeface="Cambria" panose="02040503050406030204" pitchFamily="18" charset="0"/>
              </a:rPr>
              <a:t>kepemilikan</a:t>
            </a:r>
            <a:r>
              <a:rPr lang="en-US" sz="1600" kern="0" dirty="0">
                <a:latin typeface="Cambria" panose="02040503050406030204" pitchFamily="18" charset="0"/>
              </a:rPr>
              <a:t>:</a:t>
            </a:r>
          </a:p>
          <a:p>
            <a:pPr marL="742950" lvl="1" indent="-285750">
              <a:lnSpc>
                <a:spcPct val="90000"/>
              </a:lnSpc>
              <a:spcBef>
                <a:spcPct val="20000"/>
              </a:spcBef>
              <a:buClr>
                <a:schemeClr val="tx2"/>
              </a:buClr>
              <a:buSzPct val="50000"/>
              <a:buFont typeface="Wingdings" pitchFamily="2" charset="2"/>
              <a:buChar char="l"/>
              <a:defRPr/>
            </a:pPr>
            <a:r>
              <a:rPr lang="en-US" sz="1600" kern="0" dirty="0">
                <a:latin typeface="Cambria" panose="02040503050406030204" pitchFamily="18" charset="0"/>
              </a:rPr>
              <a:t>1970-87: </a:t>
            </a:r>
            <a:r>
              <a:rPr lang="en-US" sz="1600" kern="0" dirty="0" err="1">
                <a:latin typeface="Cambria" panose="02040503050406030204" pitchFamily="18" charset="0"/>
              </a:rPr>
              <a:t>kepemilikan</a:t>
            </a:r>
            <a:r>
              <a:rPr lang="en-US" sz="1600" kern="0" dirty="0">
                <a:latin typeface="Cambria" panose="02040503050406030204" pitchFamily="18" charset="0"/>
              </a:rPr>
              <a:t> </a:t>
            </a:r>
            <a:r>
              <a:rPr lang="en-US" sz="1600" kern="0" dirty="0" err="1">
                <a:latin typeface="Cambria" panose="02040503050406030204" pitchFamily="18" charset="0"/>
              </a:rPr>
              <a:t>eksklusif</a:t>
            </a:r>
            <a:r>
              <a:rPr lang="en-US" sz="1600" kern="0" dirty="0">
                <a:latin typeface="Cambria" panose="02040503050406030204" pitchFamily="18" charset="0"/>
              </a:rPr>
              <a:t> </a:t>
            </a:r>
            <a:r>
              <a:rPr lang="en-US" sz="1600" kern="0" dirty="0" err="1">
                <a:latin typeface="Cambria" panose="02040503050406030204" pitchFamily="18" charset="0"/>
              </a:rPr>
              <a:t>oleh</a:t>
            </a:r>
            <a:r>
              <a:rPr lang="en-US" sz="1600" kern="0" dirty="0">
                <a:latin typeface="Cambria" panose="02040503050406030204" pitchFamily="18" charset="0"/>
              </a:rPr>
              <a:t> </a:t>
            </a:r>
            <a:r>
              <a:rPr lang="en-US" sz="1600" kern="0" dirty="0" err="1">
                <a:latin typeface="Cambria" panose="02040503050406030204" pitchFamily="18" charset="0"/>
              </a:rPr>
              <a:t>keluarga</a:t>
            </a:r>
            <a:r>
              <a:rPr lang="en-US" sz="1600" kern="0" dirty="0">
                <a:latin typeface="Cambria" panose="02040503050406030204" pitchFamily="18" charset="0"/>
              </a:rPr>
              <a:t> </a:t>
            </a:r>
            <a:r>
              <a:rPr lang="en-US" sz="1600" kern="0" dirty="0" err="1">
                <a:latin typeface="Cambria" panose="02040503050406030204" pitchFamily="18" charset="0"/>
              </a:rPr>
              <a:t>pendiri</a:t>
            </a:r>
            <a:r>
              <a:rPr lang="en-US" sz="1600" kern="0" dirty="0">
                <a:latin typeface="Cambria" panose="02040503050406030204" pitchFamily="18" charset="0"/>
              </a:rPr>
              <a:t> (William S+4anak)</a:t>
            </a:r>
          </a:p>
          <a:p>
            <a:pPr marL="742950" lvl="1" indent="-285750">
              <a:lnSpc>
                <a:spcPct val="90000"/>
              </a:lnSpc>
              <a:spcBef>
                <a:spcPct val="20000"/>
              </a:spcBef>
              <a:buClr>
                <a:schemeClr val="tx2"/>
              </a:buClr>
              <a:buSzPct val="50000"/>
              <a:buFont typeface="Wingdings" pitchFamily="2" charset="2"/>
              <a:buChar char="l"/>
              <a:defRPr/>
            </a:pPr>
            <a:r>
              <a:rPr lang="en-US" sz="1600" kern="0" dirty="0">
                <a:latin typeface="Cambria" panose="02040503050406030204" pitchFamily="18" charset="0"/>
              </a:rPr>
              <a:t>1988: </a:t>
            </a:r>
            <a:r>
              <a:rPr lang="en-US" sz="1600" kern="0" dirty="0" err="1">
                <a:latin typeface="Cambria" panose="02040503050406030204" pitchFamily="18" charset="0"/>
              </a:rPr>
              <a:t>kepemilikan</a:t>
            </a:r>
            <a:r>
              <a:rPr lang="en-US" sz="1600" kern="0" dirty="0">
                <a:latin typeface="Cambria" panose="02040503050406030204" pitchFamily="18" charset="0"/>
              </a:rPr>
              <a:t> </a:t>
            </a:r>
            <a:r>
              <a:rPr lang="en-US" sz="1600" kern="0" dirty="0" err="1">
                <a:latin typeface="Cambria" panose="02040503050406030204" pitchFamily="18" charset="0"/>
              </a:rPr>
              <a:t>oleh</a:t>
            </a:r>
            <a:r>
              <a:rPr lang="en-US" sz="1600" kern="0" dirty="0">
                <a:latin typeface="Cambria" panose="02040503050406030204" pitchFamily="18" charset="0"/>
              </a:rPr>
              <a:t> </a:t>
            </a:r>
            <a:r>
              <a:rPr lang="en-US" sz="1600" kern="0" dirty="0" err="1">
                <a:latin typeface="Cambria" panose="02040503050406030204" pitchFamily="18" charset="0"/>
              </a:rPr>
              <a:t>manajer</a:t>
            </a:r>
            <a:r>
              <a:rPr lang="en-US" sz="1600" kern="0" dirty="0">
                <a:latin typeface="Cambria" panose="02040503050406030204" pitchFamily="18" charset="0"/>
              </a:rPr>
              <a:t> </a:t>
            </a:r>
            <a:r>
              <a:rPr lang="en-US" sz="1600" kern="0" dirty="0" err="1">
                <a:latin typeface="Cambria" panose="02040503050406030204" pitchFamily="18" charset="0"/>
              </a:rPr>
              <a:t>yg</a:t>
            </a:r>
            <a:r>
              <a:rPr lang="en-US" sz="1600" kern="0" dirty="0">
                <a:latin typeface="Cambria" panose="02040503050406030204" pitchFamily="18" charset="0"/>
              </a:rPr>
              <a:t> </a:t>
            </a:r>
            <a:r>
              <a:rPr lang="en-US" sz="1600" kern="0" dirty="0" err="1">
                <a:latin typeface="Cambria" panose="02040503050406030204" pitchFamily="18" charset="0"/>
              </a:rPr>
              <a:t>memiliki</a:t>
            </a:r>
            <a:r>
              <a:rPr lang="en-US" sz="1600" kern="0" dirty="0">
                <a:latin typeface="Cambria" panose="02040503050406030204" pitchFamily="18" charset="0"/>
              </a:rPr>
              <a:t> </a:t>
            </a:r>
            <a:r>
              <a:rPr lang="en-US" sz="1600" kern="0" dirty="0" err="1">
                <a:latin typeface="Cambria" panose="02040503050406030204" pitchFamily="18" charset="0"/>
              </a:rPr>
              <a:t>hubungan</a:t>
            </a:r>
            <a:r>
              <a:rPr lang="en-US" sz="1600" kern="0" dirty="0">
                <a:latin typeface="Cambria" panose="02040503050406030204" pitchFamily="18" charset="0"/>
              </a:rPr>
              <a:t> </a:t>
            </a:r>
            <a:r>
              <a:rPr lang="en-US" sz="1600" kern="0" dirty="0" err="1">
                <a:latin typeface="Cambria" panose="02040503050406030204" pitchFamily="18" charset="0"/>
              </a:rPr>
              <a:t>darah</a:t>
            </a:r>
            <a:r>
              <a:rPr lang="en-US" sz="1600" kern="0" dirty="0">
                <a:latin typeface="Cambria" panose="02040503050406030204" pitchFamily="18" charset="0"/>
              </a:rPr>
              <a:t> (</a:t>
            </a:r>
            <a:r>
              <a:rPr lang="en-US" sz="1600" kern="0" dirty="0" err="1">
                <a:latin typeface="Cambria" panose="02040503050406030204" pitchFamily="18" charset="0"/>
              </a:rPr>
              <a:t>keluarga</a:t>
            </a:r>
            <a:r>
              <a:rPr lang="en-US" sz="1600" kern="0" dirty="0">
                <a:latin typeface="Cambria" panose="02040503050406030204" pitchFamily="18" charset="0"/>
              </a:rPr>
              <a:t>)</a:t>
            </a:r>
          </a:p>
          <a:p>
            <a:pPr marL="742950" lvl="1" indent="-285750">
              <a:lnSpc>
                <a:spcPct val="90000"/>
              </a:lnSpc>
              <a:spcBef>
                <a:spcPct val="20000"/>
              </a:spcBef>
              <a:buClr>
                <a:schemeClr val="tx2"/>
              </a:buClr>
              <a:buSzPct val="50000"/>
              <a:buFont typeface="Wingdings" pitchFamily="2" charset="2"/>
              <a:buChar char="l"/>
              <a:defRPr/>
            </a:pPr>
            <a:r>
              <a:rPr lang="en-US" sz="1600" kern="0" dirty="0">
                <a:latin typeface="Cambria" panose="02040503050406030204" pitchFamily="18" charset="0"/>
              </a:rPr>
              <a:t>1989: IFC </a:t>
            </a:r>
            <a:r>
              <a:rPr lang="en-US" sz="1600" kern="0" dirty="0" err="1">
                <a:latin typeface="Cambria" panose="02040503050406030204" pitchFamily="18" charset="0"/>
              </a:rPr>
              <a:t>mulai</a:t>
            </a:r>
            <a:r>
              <a:rPr lang="en-US" sz="1600" kern="0" dirty="0">
                <a:latin typeface="Cambria" panose="02040503050406030204" pitchFamily="18" charset="0"/>
              </a:rPr>
              <a:t> </a:t>
            </a:r>
            <a:r>
              <a:rPr lang="en-US" sz="1600" kern="0" dirty="0" err="1">
                <a:latin typeface="Cambria" panose="02040503050406030204" pitchFamily="18" charset="0"/>
              </a:rPr>
              <a:t>masuk</a:t>
            </a:r>
            <a:endParaRPr lang="en-US" sz="1600" kern="0" dirty="0">
              <a:latin typeface="Cambria" panose="02040503050406030204" pitchFamily="18" charset="0"/>
            </a:endParaRPr>
          </a:p>
          <a:p>
            <a:pPr marL="742950" lvl="1" indent="-285750">
              <a:lnSpc>
                <a:spcPct val="90000"/>
              </a:lnSpc>
              <a:spcBef>
                <a:spcPct val="20000"/>
              </a:spcBef>
              <a:buClr>
                <a:schemeClr val="tx2"/>
              </a:buClr>
              <a:buSzPct val="50000"/>
              <a:buFont typeface="Wingdings" pitchFamily="2" charset="2"/>
              <a:buChar char="l"/>
              <a:defRPr/>
            </a:pPr>
            <a:r>
              <a:rPr lang="en-US" sz="1600" kern="0" dirty="0">
                <a:latin typeface="Cambria" panose="02040503050406030204" pitchFamily="18" charset="0"/>
              </a:rPr>
              <a:t>1990: go public </a:t>
            </a:r>
            <a:r>
              <a:rPr lang="en-US" sz="1600" kern="0" dirty="0" err="1">
                <a:latin typeface="Cambria" panose="02040503050406030204" pitchFamily="18" charset="0"/>
              </a:rPr>
              <a:t>di</a:t>
            </a:r>
            <a:r>
              <a:rPr lang="en-US" sz="1600" kern="0" dirty="0">
                <a:latin typeface="Cambria" panose="02040503050406030204" pitchFamily="18" charset="0"/>
              </a:rPr>
              <a:t> BEJ</a:t>
            </a:r>
          </a:p>
          <a:p>
            <a:pPr marL="742950" lvl="1" indent="-285750">
              <a:lnSpc>
                <a:spcPct val="90000"/>
              </a:lnSpc>
              <a:spcBef>
                <a:spcPct val="20000"/>
              </a:spcBef>
              <a:buClr>
                <a:schemeClr val="tx2"/>
              </a:buClr>
              <a:buSzPct val="50000"/>
              <a:buFont typeface="Wingdings" pitchFamily="2" charset="2"/>
              <a:buChar char="l"/>
              <a:defRPr/>
            </a:pPr>
            <a:r>
              <a:rPr lang="en-US" sz="1600" kern="0" dirty="0" err="1">
                <a:latin typeface="Cambria" panose="02040503050406030204" pitchFamily="18" charset="0"/>
              </a:rPr>
              <a:t>Sejak</a:t>
            </a:r>
            <a:r>
              <a:rPr lang="en-US" sz="1600" kern="0" dirty="0">
                <a:latin typeface="Cambria" panose="02040503050406030204" pitchFamily="18" charset="0"/>
              </a:rPr>
              <a:t> 1993: multiple ownership</a:t>
            </a:r>
          </a:p>
          <a:p>
            <a:pPr marL="1143000" lvl="2" indent="-228600">
              <a:lnSpc>
                <a:spcPct val="90000"/>
              </a:lnSpc>
              <a:spcBef>
                <a:spcPct val="20000"/>
              </a:spcBef>
              <a:buClr>
                <a:schemeClr val="accent2"/>
              </a:buClr>
              <a:buFontTx/>
              <a:buChar char="•"/>
              <a:defRPr/>
            </a:pPr>
            <a:r>
              <a:rPr lang="en-US" sz="1600" kern="0" dirty="0" err="1">
                <a:latin typeface="Cambria" panose="02040503050406030204" pitchFamily="18" charset="0"/>
              </a:rPr>
              <a:t>Pemodal</a:t>
            </a:r>
            <a:r>
              <a:rPr lang="en-US" sz="1600" kern="0" dirty="0">
                <a:latin typeface="Cambria" panose="02040503050406030204" pitchFamily="18" charset="0"/>
              </a:rPr>
              <a:t> </a:t>
            </a:r>
            <a:r>
              <a:rPr lang="en-US" sz="1600" kern="0" dirty="0" err="1">
                <a:latin typeface="Cambria" panose="02040503050406030204" pitchFamily="18" charset="0"/>
              </a:rPr>
              <a:t>swasta</a:t>
            </a:r>
            <a:r>
              <a:rPr lang="en-US" sz="1600" kern="0" dirty="0">
                <a:latin typeface="Cambria" panose="02040503050406030204" pitchFamily="18" charset="0"/>
              </a:rPr>
              <a:t> </a:t>
            </a:r>
            <a:r>
              <a:rPr lang="en-US" sz="1600" kern="0" dirty="0" err="1">
                <a:latin typeface="Cambria" panose="02040503050406030204" pitchFamily="18" charset="0"/>
              </a:rPr>
              <a:t>domestik</a:t>
            </a:r>
            <a:endParaRPr lang="en-US" sz="1600" kern="0" dirty="0">
              <a:latin typeface="Cambria" panose="02040503050406030204" pitchFamily="18" charset="0"/>
            </a:endParaRPr>
          </a:p>
          <a:p>
            <a:pPr marL="1143000" lvl="2" indent="-228600">
              <a:lnSpc>
                <a:spcPct val="90000"/>
              </a:lnSpc>
              <a:spcBef>
                <a:spcPct val="20000"/>
              </a:spcBef>
              <a:buClr>
                <a:schemeClr val="accent2"/>
              </a:buClr>
              <a:buFontTx/>
              <a:buChar char="•"/>
              <a:defRPr/>
            </a:pPr>
            <a:r>
              <a:rPr lang="en-US" sz="1600" kern="0" dirty="0" err="1">
                <a:latin typeface="Cambria" panose="02040503050406030204" pitchFamily="18" charset="0"/>
              </a:rPr>
              <a:t>Organisasi</a:t>
            </a:r>
            <a:r>
              <a:rPr lang="en-US" sz="1600" kern="0" dirty="0">
                <a:latin typeface="Cambria" panose="02040503050406030204" pitchFamily="18" charset="0"/>
              </a:rPr>
              <a:t> </a:t>
            </a:r>
            <a:r>
              <a:rPr lang="en-US" sz="1600" kern="0" dirty="0" err="1">
                <a:latin typeface="Cambria" panose="02040503050406030204" pitchFamily="18" charset="0"/>
              </a:rPr>
              <a:t>keuangan</a:t>
            </a:r>
            <a:r>
              <a:rPr lang="en-US" sz="1600" kern="0" dirty="0">
                <a:latin typeface="Cambria" panose="02040503050406030204" pitchFamily="18" charset="0"/>
              </a:rPr>
              <a:t> </a:t>
            </a:r>
            <a:r>
              <a:rPr lang="en-US" sz="1600" kern="0" dirty="0" err="1">
                <a:latin typeface="Cambria" panose="02040503050406030204" pitchFamily="18" charset="0"/>
              </a:rPr>
              <a:t>pemerintah</a:t>
            </a:r>
            <a:endParaRPr lang="en-US" sz="1600" kern="0" dirty="0">
              <a:latin typeface="Cambria" panose="02040503050406030204" pitchFamily="18" charset="0"/>
            </a:endParaRPr>
          </a:p>
          <a:p>
            <a:pPr marL="1143000" lvl="2" indent="-228600">
              <a:lnSpc>
                <a:spcPct val="90000"/>
              </a:lnSpc>
              <a:spcBef>
                <a:spcPct val="20000"/>
              </a:spcBef>
              <a:buClr>
                <a:schemeClr val="accent2"/>
              </a:buClr>
              <a:buFontTx/>
              <a:buChar char="•"/>
              <a:defRPr/>
            </a:pPr>
            <a:r>
              <a:rPr lang="en-US" sz="1600" kern="0" dirty="0" err="1">
                <a:latin typeface="Cambria" panose="02040503050406030204" pitchFamily="18" charset="0"/>
              </a:rPr>
              <a:t>Pemodal</a:t>
            </a:r>
            <a:r>
              <a:rPr lang="en-US" sz="1600" kern="0" dirty="0">
                <a:latin typeface="Cambria" panose="02040503050406030204" pitchFamily="18" charset="0"/>
              </a:rPr>
              <a:t> </a:t>
            </a:r>
            <a:r>
              <a:rPr lang="en-US" sz="1600" kern="0" dirty="0" err="1">
                <a:latin typeface="Cambria" panose="02040503050406030204" pitchFamily="18" charset="0"/>
              </a:rPr>
              <a:t>asing</a:t>
            </a:r>
            <a:endParaRPr lang="en-US" sz="1600" kern="0" dirty="0">
              <a:latin typeface="Cambria" panose="02040503050406030204" pitchFamily="18" charset="0"/>
            </a:endParaRPr>
          </a:p>
          <a:p>
            <a:pPr marL="1143000" lvl="2" indent="-228600">
              <a:lnSpc>
                <a:spcPct val="90000"/>
              </a:lnSpc>
              <a:spcBef>
                <a:spcPct val="20000"/>
              </a:spcBef>
              <a:buClr>
                <a:schemeClr val="accent2"/>
              </a:buClr>
              <a:buFontTx/>
              <a:buChar char="•"/>
              <a:defRPr/>
            </a:pPr>
            <a:r>
              <a:rPr lang="en-US" sz="1600" kern="0" dirty="0" err="1">
                <a:latin typeface="Cambria" panose="02040503050406030204" pitchFamily="18" charset="0"/>
              </a:rPr>
              <a:t>Publik</a:t>
            </a:r>
            <a:r>
              <a:rPr lang="en-US" sz="1600" kern="0" dirty="0">
                <a:latin typeface="Cambria" panose="02040503050406030204" pitchFamily="18" charset="0"/>
              </a:rPr>
              <a:t> (</a:t>
            </a:r>
            <a:r>
              <a:rPr lang="en-US" sz="1600" kern="0" dirty="0" err="1">
                <a:latin typeface="Cambria" panose="02040503050406030204" pitchFamily="18" charset="0"/>
              </a:rPr>
              <a:t>masyarakat</a:t>
            </a:r>
            <a:r>
              <a:rPr lang="en-US" sz="1600" kern="0" dirty="0">
                <a:latin typeface="Cambria" panose="02040503050406030204" pitchFamily="18" charset="0"/>
              </a:rPr>
              <a:t>)</a:t>
            </a:r>
          </a:p>
          <a:p>
            <a:pPr marL="1143000" lvl="2" indent="-228600">
              <a:lnSpc>
                <a:spcPct val="90000"/>
              </a:lnSpc>
              <a:spcBef>
                <a:spcPct val="20000"/>
              </a:spcBef>
              <a:buClr>
                <a:schemeClr val="accent2"/>
              </a:buClr>
              <a:buFontTx/>
              <a:buChar char="•"/>
              <a:defRPr/>
            </a:pPr>
            <a:r>
              <a:rPr lang="en-US" sz="1600" kern="0" dirty="0" err="1">
                <a:latin typeface="Cambria" panose="02040503050406030204" pitchFamily="18" charset="0"/>
              </a:rPr>
              <a:t>Manajer</a:t>
            </a:r>
            <a:r>
              <a:rPr lang="en-US" sz="1600" kern="0" dirty="0">
                <a:latin typeface="Cambria" panose="02040503050406030204" pitchFamily="18" charset="0"/>
              </a:rPr>
              <a:t> &amp; </a:t>
            </a:r>
            <a:r>
              <a:rPr lang="en-US" sz="1600" kern="0" dirty="0" err="1">
                <a:latin typeface="Cambria" panose="02040503050406030204" pitchFamily="18" charset="0"/>
              </a:rPr>
              <a:t>organisasi</a:t>
            </a:r>
            <a:r>
              <a:rPr lang="en-US" sz="1600" kern="0" dirty="0">
                <a:latin typeface="Cambria" panose="02040503050406030204" pitchFamily="18" charset="0"/>
              </a:rPr>
              <a:t> </a:t>
            </a:r>
            <a:r>
              <a:rPr lang="en-US" sz="1600" kern="0" dirty="0" err="1">
                <a:latin typeface="Cambria" panose="02040503050406030204" pitchFamily="18" charset="0"/>
              </a:rPr>
              <a:t>karyawan</a:t>
            </a:r>
            <a:r>
              <a:rPr lang="en-US" sz="1600" kern="0" dirty="0">
                <a:latin typeface="Cambria" panose="02040503050406030204" pitchFamily="18" charset="0"/>
              </a:rPr>
              <a:t> AI</a:t>
            </a:r>
          </a:p>
        </p:txBody>
      </p:sp>
    </p:spTree>
    <p:extLst>
      <p:ext uri="{BB962C8B-B14F-4D97-AF65-F5344CB8AC3E}">
        <p14:creationId xmlns:p14="http://schemas.microsoft.com/office/powerpoint/2010/main" val="3723075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7208" y="510990"/>
            <a:ext cx="10433816" cy="5768787"/>
          </a:xfrm>
        </p:spPr>
        <p:txBody>
          <a:bodyPr>
            <a:noAutofit/>
          </a:bodyPr>
          <a:lstStyle/>
          <a:p>
            <a:pPr marL="820738" lvl="1" indent="-363538">
              <a:buFont typeface="Wingdings" panose="05000000000000000000" pitchFamily="2" charset="2"/>
              <a:buChar char="§"/>
            </a:pPr>
            <a:r>
              <a:rPr lang="id-ID" sz="2600" dirty="0" smtClean="0">
                <a:solidFill>
                  <a:schemeClr val="tx1"/>
                </a:solidFill>
                <a:latin typeface="Cambria" panose="02040503050406030204" pitchFamily="18" charset="0"/>
              </a:rPr>
              <a:t>Implementasi strategi seringkali disebut sebagai rencana opeasional (operational planning) karena terdiri dari sejumlah aktivitas (program) yang melibatkan SDM perusahaan (people) dan didukung prosedur pelaksanaan yang terstandarisasi  (procedure) serta anggaran perusahaan yang layak (budget) </a:t>
            </a:r>
          </a:p>
          <a:p>
            <a:pPr marL="820738" lvl="1" indent="-363538">
              <a:buFont typeface="Wingdings" panose="05000000000000000000" pitchFamily="2" charset="2"/>
              <a:buChar char="§"/>
            </a:pPr>
            <a:r>
              <a:rPr lang="id-ID" sz="2600" dirty="0" smtClean="0">
                <a:solidFill>
                  <a:schemeClr val="tx1"/>
                </a:solidFill>
                <a:latin typeface="Cambria" panose="02040503050406030204" pitchFamily="18" charset="0"/>
              </a:rPr>
              <a:t>Implementasi strategi menjelaskan unsur-unsur yang disingkat menjadi 3P + 1B yaitu Program (Sejumlah kegiatan yang akan dilaksanakan), People (departemen dan personalia yang bertanggungjawab melaksanakan kegiatan) dan Procedure (procedure standar operasi untuk melaksanakan kegiatan) serta Budget (anggaran yang dialokasikan untuk melaksanakan program)</a:t>
            </a:r>
            <a:endParaRPr lang="id-ID" sz="2600" dirty="0" smtClean="0">
              <a:solidFill>
                <a:schemeClr val="tx1"/>
              </a:solidFill>
              <a:latin typeface="Cambria" panose="02040503050406030204" pitchFamily="18" charset="0"/>
            </a:endParaRPr>
          </a:p>
        </p:txBody>
      </p:sp>
    </p:spTree>
    <p:extLst>
      <p:ext uri="{BB962C8B-B14F-4D97-AF65-F5344CB8AC3E}">
        <p14:creationId xmlns:p14="http://schemas.microsoft.com/office/powerpoint/2010/main" val="3967391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Rectangle 6"/>
          <p:cNvSpPr>
            <a:spLocks noGrp="1" noChangeArrowheads="1"/>
          </p:cNvSpPr>
          <p:nvPr>
            <p:ph type="body" idx="1"/>
          </p:nvPr>
        </p:nvSpPr>
        <p:spPr>
          <a:xfrm>
            <a:off x="1349187" y="1223682"/>
            <a:ext cx="10309412" cy="5105400"/>
          </a:xfrm>
        </p:spPr>
        <p:txBody>
          <a:bodyPr>
            <a:normAutofit/>
          </a:bodyPr>
          <a:lstStyle/>
          <a:p>
            <a:pPr marL="0" indent="0">
              <a:lnSpc>
                <a:spcPct val="90000"/>
              </a:lnSpc>
              <a:buNone/>
              <a:defRPr/>
            </a:pPr>
            <a:r>
              <a:rPr lang="en-US" sz="2800" dirty="0" err="1">
                <a:solidFill>
                  <a:schemeClr val="tx1"/>
                </a:solidFill>
                <a:latin typeface="Cambria" panose="02040503050406030204" pitchFamily="18" charset="0"/>
              </a:rPr>
              <a:t>Implementasi</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strategi</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merupakan</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penugasan</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atau</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penugasan</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kembali</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kepada</a:t>
            </a:r>
            <a:r>
              <a:rPr lang="en-US" sz="2800" dirty="0">
                <a:solidFill>
                  <a:schemeClr val="tx1"/>
                </a:solidFill>
                <a:latin typeface="Cambria" panose="02040503050406030204" pitchFamily="18" charset="0"/>
              </a:rPr>
              <a:t> para </a:t>
            </a:r>
            <a:r>
              <a:rPr lang="en-US" sz="2800" dirty="0" err="1">
                <a:solidFill>
                  <a:schemeClr val="tx1"/>
                </a:solidFill>
                <a:latin typeface="Cambria" panose="02040503050406030204" pitchFamily="18" charset="0"/>
              </a:rPr>
              <a:t>pemimpin</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perusahaan</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baik</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pada</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tingkat</a:t>
            </a:r>
            <a:r>
              <a:rPr lang="en-US" sz="2800" dirty="0">
                <a:solidFill>
                  <a:schemeClr val="tx1"/>
                </a:solidFill>
                <a:latin typeface="Cambria" panose="02040503050406030204" pitchFamily="18" charset="0"/>
              </a:rPr>
              <a:t> </a:t>
            </a:r>
            <a:r>
              <a:rPr lang="en-US" sz="2800" i="1" dirty="0">
                <a:solidFill>
                  <a:schemeClr val="tx1"/>
                </a:solidFill>
                <a:latin typeface="Cambria" panose="02040503050406030204" pitchFamily="18" charset="0"/>
              </a:rPr>
              <a:t>corporate</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maupun</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tingkat</a:t>
            </a:r>
            <a:r>
              <a:rPr lang="en-US" sz="2800" dirty="0">
                <a:solidFill>
                  <a:schemeClr val="tx1"/>
                </a:solidFill>
                <a:latin typeface="Cambria" panose="02040503050406030204" pitchFamily="18" charset="0"/>
              </a:rPr>
              <a:t> unit </a:t>
            </a:r>
            <a:r>
              <a:rPr lang="en-US" sz="2800" dirty="0" err="1">
                <a:solidFill>
                  <a:schemeClr val="tx1"/>
                </a:solidFill>
                <a:latin typeface="Cambria" panose="02040503050406030204" pitchFamily="18" charset="0"/>
              </a:rPr>
              <a:t>bisnis</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untuk</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mengkomunikasikan</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dan</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mengimplementasikan</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strategi</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bersama-sama</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karyawan</a:t>
            </a:r>
            <a:r>
              <a:rPr lang="en-US" sz="2800" dirty="0">
                <a:solidFill>
                  <a:schemeClr val="tx1"/>
                </a:solidFill>
                <a:latin typeface="Cambria" panose="02040503050406030204" pitchFamily="18" charset="0"/>
              </a:rPr>
              <a:t>.  </a:t>
            </a:r>
          </a:p>
          <a:p>
            <a:pPr marL="609600" indent="-609600">
              <a:lnSpc>
                <a:spcPct val="90000"/>
              </a:lnSpc>
              <a:buNone/>
              <a:defRPr/>
            </a:pPr>
            <a:endParaRPr lang="en-US" sz="2800" dirty="0">
              <a:solidFill>
                <a:schemeClr val="tx1"/>
              </a:solidFill>
              <a:latin typeface="Cambria" panose="02040503050406030204" pitchFamily="18" charset="0"/>
            </a:endParaRPr>
          </a:p>
          <a:p>
            <a:pPr marL="609600" indent="-609600">
              <a:lnSpc>
                <a:spcPct val="90000"/>
              </a:lnSpc>
              <a:buNone/>
              <a:defRPr/>
            </a:pPr>
            <a:r>
              <a:rPr lang="en-US" sz="2800" dirty="0" err="1">
                <a:solidFill>
                  <a:schemeClr val="tx1"/>
                </a:solidFill>
                <a:latin typeface="Cambria" panose="02040503050406030204" pitchFamily="18" charset="0"/>
              </a:rPr>
              <a:t>Implementasi</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strategi</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meliputi</a:t>
            </a:r>
            <a:r>
              <a:rPr lang="en-US" sz="2800" dirty="0">
                <a:solidFill>
                  <a:schemeClr val="tx1"/>
                </a:solidFill>
                <a:latin typeface="Cambria" panose="02040503050406030204" pitchFamily="18" charset="0"/>
              </a:rPr>
              <a:t> :</a:t>
            </a:r>
          </a:p>
          <a:p>
            <a:pPr marL="609600" indent="-609600">
              <a:lnSpc>
                <a:spcPct val="90000"/>
              </a:lnSpc>
              <a:buNone/>
              <a:defRPr/>
            </a:pPr>
            <a:r>
              <a:rPr lang="en-US" sz="2800" dirty="0">
                <a:solidFill>
                  <a:schemeClr val="tx1"/>
                </a:solidFill>
                <a:latin typeface="Cambria" panose="02040503050406030204" pitchFamily="18" charset="0"/>
              </a:rPr>
              <a:t>1. </a:t>
            </a:r>
            <a:r>
              <a:rPr lang="en-US" sz="2800" dirty="0" err="1">
                <a:solidFill>
                  <a:schemeClr val="tx1"/>
                </a:solidFill>
                <a:latin typeface="Cambria" panose="02040503050406030204" pitchFamily="18" charset="0"/>
              </a:rPr>
              <a:t>Implementasi</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kepemimpinan</a:t>
            </a:r>
            <a:r>
              <a:rPr lang="en-US" sz="2800" dirty="0">
                <a:solidFill>
                  <a:schemeClr val="tx1"/>
                </a:solidFill>
                <a:latin typeface="Cambria" panose="02040503050406030204" pitchFamily="18" charset="0"/>
              </a:rPr>
              <a:t> </a:t>
            </a:r>
          </a:p>
          <a:p>
            <a:pPr marL="609600" indent="-609600">
              <a:lnSpc>
                <a:spcPct val="90000"/>
              </a:lnSpc>
              <a:buNone/>
              <a:defRPr/>
            </a:pPr>
            <a:r>
              <a:rPr lang="en-US" sz="2800" dirty="0">
                <a:solidFill>
                  <a:schemeClr val="tx1"/>
                </a:solidFill>
                <a:latin typeface="Cambria" panose="02040503050406030204" pitchFamily="18" charset="0"/>
              </a:rPr>
              <a:t>2. </a:t>
            </a:r>
            <a:r>
              <a:rPr lang="en-US" sz="2800" dirty="0" err="1">
                <a:solidFill>
                  <a:schemeClr val="tx1"/>
                </a:solidFill>
                <a:latin typeface="Cambria" panose="02040503050406030204" pitchFamily="18" charset="0"/>
              </a:rPr>
              <a:t>Implementasi</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kebijaksanaan</a:t>
            </a:r>
            <a:endParaRPr lang="en-US" sz="2800" dirty="0">
              <a:solidFill>
                <a:schemeClr val="tx1"/>
              </a:solidFill>
              <a:latin typeface="Cambria" panose="02040503050406030204" pitchFamily="18" charset="0"/>
            </a:endParaRPr>
          </a:p>
          <a:p>
            <a:pPr marL="609600" indent="-609600">
              <a:lnSpc>
                <a:spcPct val="90000"/>
              </a:lnSpc>
              <a:buNone/>
              <a:defRPr/>
            </a:pPr>
            <a:r>
              <a:rPr lang="en-US" sz="2800" dirty="0">
                <a:solidFill>
                  <a:schemeClr val="tx1"/>
                </a:solidFill>
                <a:latin typeface="Cambria" panose="02040503050406030204" pitchFamily="18" charset="0"/>
              </a:rPr>
              <a:t>3. </a:t>
            </a:r>
            <a:r>
              <a:rPr lang="en-US" sz="2800" dirty="0" err="1">
                <a:solidFill>
                  <a:schemeClr val="tx1"/>
                </a:solidFill>
                <a:latin typeface="Cambria" panose="02040503050406030204" pitchFamily="18" charset="0"/>
              </a:rPr>
              <a:t>Implementasi</a:t>
            </a:r>
            <a:r>
              <a:rPr lang="en-US" sz="2800" dirty="0">
                <a:solidFill>
                  <a:schemeClr val="tx1"/>
                </a:solidFill>
                <a:latin typeface="Cambria" panose="02040503050406030204" pitchFamily="18" charset="0"/>
              </a:rPr>
              <a:t> </a:t>
            </a:r>
            <a:r>
              <a:rPr lang="en-US" sz="2800" dirty="0" err="1">
                <a:solidFill>
                  <a:schemeClr val="tx1"/>
                </a:solidFill>
                <a:latin typeface="Cambria" panose="02040503050406030204" pitchFamily="18" charset="0"/>
              </a:rPr>
              <a:t>organisasional</a:t>
            </a:r>
            <a:endParaRPr lang="en-US" sz="2800" dirty="0">
              <a:solidFill>
                <a:schemeClr val="tx1"/>
              </a:solidFill>
              <a:latin typeface="Cambria" panose="02040503050406030204" pitchFamily="18" charset="0"/>
            </a:endParaRPr>
          </a:p>
        </p:txBody>
      </p:sp>
      <p:sp>
        <p:nvSpPr>
          <p:cNvPr id="11271" name="Rectangle 7"/>
          <p:cNvSpPr>
            <a:spLocks noGrp="1" noChangeArrowheads="1"/>
          </p:cNvSpPr>
          <p:nvPr>
            <p:ph type="title"/>
          </p:nvPr>
        </p:nvSpPr>
        <p:spPr>
          <a:xfrm>
            <a:off x="1241612" y="237473"/>
            <a:ext cx="8229600" cy="714375"/>
          </a:xfrm>
        </p:spPr>
        <p:txBody>
          <a:bodyPr/>
          <a:lstStyle/>
          <a:p>
            <a:pPr eaLnBrk="1" hangingPunct="1">
              <a:defRPr/>
            </a:pPr>
            <a:r>
              <a:rPr lang="en-US" sz="3600" b="1" dirty="0" err="1">
                <a:solidFill>
                  <a:srgbClr val="C00000"/>
                </a:solidFill>
                <a:latin typeface="Cambria" panose="02040503050406030204" pitchFamily="18" charset="0"/>
              </a:rPr>
              <a:t>Pengertian</a:t>
            </a:r>
            <a:endParaRPr lang="en-US" sz="3600" b="1" dirty="0">
              <a:solidFill>
                <a:srgbClr val="C00000"/>
              </a:solidFill>
              <a:latin typeface="Cambria" panose="02040503050406030204" pitchFamily="18" charset="0"/>
            </a:endParaRPr>
          </a:p>
        </p:txBody>
      </p:sp>
    </p:spTree>
    <p:extLst>
      <p:ext uri="{BB962C8B-B14F-4D97-AF65-F5344CB8AC3E}">
        <p14:creationId xmlns:p14="http://schemas.microsoft.com/office/powerpoint/2010/main" val="37012929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1271"/>
                                        </p:tgtEl>
                                        <p:attrNameLst>
                                          <p:attrName>style.visibility</p:attrName>
                                        </p:attrNameLst>
                                      </p:cBhvr>
                                      <p:to>
                                        <p:strVal val="visible"/>
                                      </p:to>
                                    </p:set>
                                    <p:anim calcmode="lin" valueType="num">
                                      <p:cBhvr>
                                        <p:cTn id="7" dur="500" fill="hold"/>
                                        <p:tgtEl>
                                          <p:spTgt spid="11271"/>
                                        </p:tgtEl>
                                        <p:attrNameLst>
                                          <p:attrName>ppt_w</p:attrName>
                                        </p:attrNameLst>
                                      </p:cBhvr>
                                      <p:tavLst>
                                        <p:tav tm="0">
                                          <p:val>
                                            <p:fltVal val="0"/>
                                          </p:val>
                                        </p:tav>
                                        <p:tav tm="100000">
                                          <p:val>
                                            <p:strVal val="#ppt_w"/>
                                          </p:val>
                                        </p:tav>
                                      </p:tavLst>
                                    </p:anim>
                                    <p:anim calcmode="lin" valueType="num">
                                      <p:cBhvr>
                                        <p:cTn id="8" dur="500" fill="hold"/>
                                        <p:tgtEl>
                                          <p:spTgt spid="11271"/>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4" presetClass="entr" presetSubtype="0" accel="100000" fill="hold" grpId="0" nodeType="clickEffect">
                                  <p:stCondLst>
                                    <p:cond delay="0"/>
                                  </p:stCondLst>
                                  <p:childTnLst>
                                    <p:set>
                                      <p:cBhvr>
                                        <p:cTn id="12" dur="1" fill="hold">
                                          <p:stCondLst>
                                            <p:cond delay="0"/>
                                          </p:stCondLst>
                                        </p:cTn>
                                        <p:tgtEl>
                                          <p:spTgt spid="11270">
                                            <p:txEl>
                                              <p:pRg st="0" end="0"/>
                                            </p:txEl>
                                          </p:spTgt>
                                        </p:tgtEl>
                                        <p:attrNameLst>
                                          <p:attrName>style.visibility</p:attrName>
                                        </p:attrNameLst>
                                      </p:cBhvr>
                                      <p:to>
                                        <p:strVal val="visible"/>
                                      </p:to>
                                    </p:set>
                                    <p:anim calcmode="lin" valueType="num">
                                      <p:cBhvr>
                                        <p:cTn id="13" dur="500" fill="hold"/>
                                        <p:tgtEl>
                                          <p:spTgt spid="11270">
                                            <p:txEl>
                                              <p:pRg st="0" end="0"/>
                                            </p:txEl>
                                          </p:spTgt>
                                        </p:tgtEl>
                                        <p:attrNameLst>
                                          <p:attrName>ppt_w</p:attrName>
                                        </p:attrNameLst>
                                      </p:cBhvr>
                                      <p:tavLst>
                                        <p:tav tm="0">
                                          <p:val>
                                            <p:strVal val="#ppt_w*0.05"/>
                                          </p:val>
                                        </p:tav>
                                        <p:tav tm="100000">
                                          <p:val>
                                            <p:strVal val="#ppt_w"/>
                                          </p:val>
                                        </p:tav>
                                      </p:tavLst>
                                    </p:anim>
                                    <p:anim calcmode="lin" valueType="num">
                                      <p:cBhvr>
                                        <p:cTn id="14" dur="500" fill="hold"/>
                                        <p:tgtEl>
                                          <p:spTgt spid="11270">
                                            <p:txEl>
                                              <p:pRg st="0" end="0"/>
                                            </p:txEl>
                                          </p:spTgt>
                                        </p:tgtEl>
                                        <p:attrNameLst>
                                          <p:attrName>ppt_h</p:attrName>
                                        </p:attrNameLst>
                                      </p:cBhvr>
                                      <p:tavLst>
                                        <p:tav tm="0">
                                          <p:val>
                                            <p:strVal val="#ppt_h"/>
                                          </p:val>
                                        </p:tav>
                                        <p:tav tm="100000">
                                          <p:val>
                                            <p:strVal val="#ppt_h"/>
                                          </p:val>
                                        </p:tav>
                                      </p:tavLst>
                                    </p:anim>
                                    <p:anim calcmode="lin" valueType="num">
                                      <p:cBhvr>
                                        <p:cTn id="15" dur="500" fill="hold"/>
                                        <p:tgtEl>
                                          <p:spTgt spid="11270">
                                            <p:txEl>
                                              <p:pRg st="0" end="0"/>
                                            </p:txEl>
                                          </p:spTgt>
                                        </p:tgtEl>
                                        <p:attrNameLst>
                                          <p:attrName>ppt_x</p:attrName>
                                        </p:attrNameLst>
                                      </p:cBhvr>
                                      <p:tavLst>
                                        <p:tav tm="0">
                                          <p:val>
                                            <p:strVal val="#ppt_x-.2"/>
                                          </p:val>
                                        </p:tav>
                                        <p:tav tm="100000">
                                          <p:val>
                                            <p:strVal val="#ppt_x"/>
                                          </p:val>
                                        </p:tav>
                                      </p:tavLst>
                                    </p:anim>
                                    <p:anim calcmode="lin" valueType="num">
                                      <p:cBhvr>
                                        <p:cTn id="16" dur="500" fill="hold"/>
                                        <p:tgtEl>
                                          <p:spTgt spid="11270">
                                            <p:txEl>
                                              <p:pRg st="0" end="0"/>
                                            </p:txEl>
                                          </p:spTgt>
                                        </p:tgtEl>
                                        <p:attrNameLst>
                                          <p:attrName>ppt_y</p:attrName>
                                        </p:attrNameLst>
                                      </p:cBhvr>
                                      <p:tavLst>
                                        <p:tav tm="0">
                                          <p:val>
                                            <p:strVal val="#ppt_y"/>
                                          </p:val>
                                        </p:tav>
                                        <p:tav tm="100000">
                                          <p:val>
                                            <p:strVal val="#ppt_y"/>
                                          </p:val>
                                        </p:tav>
                                      </p:tavLst>
                                    </p:anim>
                                    <p:animEffect transition="in" filter="fade">
                                      <p:cBhvr>
                                        <p:cTn id="17" dur="500"/>
                                        <p:tgtEl>
                                          <p:spTgt spid="11270">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4" presetClass="entr" presetSubtype="0" accel="100000" fill="hold" grpId="0" nodeType="clickEffect">
                                  <p:stCondLst>
                                    <p:cond delay="0"/>
                                  </p:stCondLst>
                                  <p:childTnLst>
                                    <p:set>
                                      <p:cBhvr>
                                        <p:cTn id="21" dur="1" fill="hold">
                                          <p:stCondLst>
                                            <p:cond delay="0"/>
                                          </p:stCondLst>
                                        </p:cTn>
                                        <p:tgtEl>
                                          <p:spTgt spid="11270">
                                            <p:txEl>
                                              <p:pRg st="2" end="2"/>
                                            </p:txEl>
                                          </p:spTgt>
                                        </p:tgtEl>
                                        <p:attrNameLst>
                                          <p:attrName>style.visibility</p:attrName>
                                        </p:attrNameLst>
                                      </p:cBhvr>
                                      <p:to>
                                        <p:strVal val="visible"/>
                                      </p:to>
                                    </p:set>
                                    <p:anim calcmode="lin" valueType="num">
                                      <p:cBhvr>
                                        <p:cTn id="22" dur="500" fill="hold"/>
                                        <p:tgtEl>
                                          <p:spTgt spid="11270">
                                            <p:txEl>
                                              <p:pRg st="2" end="2"/>
                                            </p:txEl>
                                          </p:spTgt>
                                        </p:tgtEl>
                                        <p:attrNameLst>
                                          <p:attrName>ppt_w</p:attrName>
                                        </p:attrNameLst>
                                      </p:cBhvr>
                                      <p:tavLst>
                                        <p:tav tm="0">
                                          <p:val>
                                            <p:strVal val="#ppt_w*0.05"/>
                                          </p:val>
                                        </p:tav>
                                        <p:tav tm="100000">
                                          <p:val>
                                            <p:strVal val="#ppt_w"/>
                                          </p:val>
                                        </p:tav>
                                      </p:tavLst>
                                    </p:anim>
                                    <p:anim calcmode="lin" valueType="num">
                                      <p:cBhvr>
                                        <p:cTn id="23" dur="500" fill="hold"/>
                                        <p:tgtEl>
                                          <p:spTgt spid="11270">
                                            <p:txEl>
                                              <p:pRg st="2" end="2"/>
                                            </p:txEl>
                                          </p:spTgt>
                                        </p:tgtEl>
                                        <p:attrNameLst>
                                          <p:attrName>ppt_h</p:attrName>
                                        </p:attrNameLst>
                                      </p:cBhvr>
                                      <p:tavLst>
                                        <p:tav tm="0">
                                          <p:val>
                                            <p:strVal val="#ppt_h"/>
                                          </p:val>
                                        </p:tav>
                                        <p:tav tm="100000">
                                          <p:val>
                                            <p:strVal val="#ppt_h"/>
                                          </p:val>
                                        </p:tav>
                                      </p:tavLst>
                                    </p:anim>
                                    <p:anim calcmode="lin" valueType="num">
                                      <p:cBhvr>
                                        <p:cTn id="24" dur="500" fill="hold"/>
                                        <p:tgtEl>
                                          <p:spTgt spid="11270">
                                            <p:txEl>
                                              <p:pRg st="2" end="2"/>
                                            </p:txEl>
                                          </p:spTgt>
                                        </p:tgtEl>
                                        <p:attrNameLst>
                                          <p:attrName>ppt_x</p:attrName>
                                        </p:attrNameLst>
                                      </p:cBhvr>
                                      <p:tavLst>
                                        <p:tav tm="0">
                                          <p:val>
                                            <p:strVal val="#ppt_x-.2"/>
                                          </p:val>
                                        </p:tav>
                                        <p:tav tm="100000">
                                          <p:val>
                                            <p:strVal val="#ppt_x"/>
                                          </p:val>
                                        </p:tav>
                                      </p:tavLst>
                                    </p:anim>
                                    <p:anim calcmode="lin" valueType="num">
                                      <p:cBhvr>
                                        <p:cTn id="25" dur="500" fill="hold"/>
                                        <p:tgtEl>
                                          <p:spTgt spid="11270">
                                            <p:txEl>
                                              <p:pRg st="2" end="2"/>
                                            </p:txEl>
                                          </p:spTgt>
                                        </p:tgtEl>
                                        <p:attrNameLst>
                                          <p:attrName>ppt_y</p:attrName>
                                        </p:attrNameLst>
                                      </p:cBhvr>
                                      <p:tavLst>
                                        <p:tav tm="0">
                                          <p:val>
                                            <p:strVal val="#ppt_y"/>
                                          </p:val>
                                        </p:tav>
                                        <p:tav tm="100000">
                                          <p:val>
                                            <p:strVal val="#ppt_y"/>
                                          </p:val>
                                        </p:tav>
                                      </p:tavLst>
                                    </p:anim>
                                    <p:animEffect transition="in" filter="fade">
                                      <p:cBhvr>
                                        <p:cTn id="26" dur="500"/>
                                        <p:tgtEl>
                                          <p:spTgt spid="11270">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4" presetClass="entr" presetSubtype="0" accel="100000" fill="hold" grpId="0" nodeType="clickEffect">
                                  <p:stCondLst>
                                    <p:cond delay="0"/>
                                  </p:stCondLst>
                                  <p:childTnLst>
                                    <p:set>
                                      <p:cBhvr>
                                        <p:cTn id="30" dur="1" fill="hold">
                                          <p:stCondLst>
                                            <p:cond delay="0"/>
                                          </p:stCondLst>
                                        </p:cTn>
                                        <p:tgtEl>
                                          <p:spTgt spid="11270">
                                            <p:txEl>
                                              <p:pRg st="3" end="3"/>
                                            </p:txEl>
                                          </p:spTgt>
                                        </p:tgtEl>
                                        <p:attrNameLst>
                                          <p:attrName>style.visibility</p:attrName>
                                        </p:attrNameLst>
                                      </p:cBhvr>
                                      <p:to>
                                        <p:strVal val="visible"/>
                                      </p:to>
                                    </p:set>
                                    <p:anim calcmode="lin" valueType="num">
                                      <p:cBhvr>
                                        <p:cTn id="31" dur="500" fill="hold"/>
                                        <p:tgtEl>
                                          <p:spTgt spid="11270">
                                            <p:txEl>
                                              <p:pRg st="3" end="3"/>
                                            </p:txEl>
                                          </p:spTgt>
                                        </p:tgtEl>
                                        <p:attrNameLst>
                                          <p:attrName>ppt_w</p:attrName>
                                        </p:attrNameLst>
                                      </p:cBhvr>
                                      <p:tavLst>
                                        <p:tav tm="0">
                                          <p:val>
                                            <p:strVal val="#ppt_w*0.05"/>
                                          </p:val>
                                        </p:tav>
                                        <p:tav tm="100000">
                                          <p:val>
                                            <p:strVal val="#ppt_w"/>
                                          </p:val>
                                        </p:tav>
                                      </p:tavLst>
                                    </p:anim>
                                    <p:anim calcmode="lin" valueType="num">
                                      <p:cBhvr>
                                        <p:cTn id="32" dur="500" fill="hold"/>
                                        <p:tgtEl>
                                          <p:spTgt spid="11270">
                                            <p:txEl>
                                              <p:pRg st="3" end="3"/>
                                            </p:txEl>
                                          </p:spTgt>
                                        </p:tgtEl>
                                        <p:attrNameLst>
                                          <p:attrName>ppt_h</p:attrName>
                                        </p:attrNameLst>
                                      </p:cBhvr>
                                      <p:tavLst>
                                        <p:tav tm="0">
                                          <p:val>
                                            <p:strVal val="#ppt_h"/>
                                          </p:val>
                                        </p:tav>
                                        <p:tav tm="100000">
                                          <p:val>
                                            <p:strVal val="#ppt_h"/>
                                          </p:val>
                                        </p:tav>
                                      </p:tavLst>
                                    </p:anim>
                                    <p:anim calcmode="lin" valueType="num">
                                      <p:cBhvr>
                                        <p:cTn id="33" dur="500" fill="hold"/>
                                        <p:tgtEl>
                                          <p:spTgt spid="11270">
                                            <p:txEl>
                                              <p:pRg st="3" end="3"/>
                                            </p:txEl>
                                          </p:spTgt>
                                        </p:tgtEl>
                                        <p:attrNameLst>
                                          <p:attrName>ppt_x</p:attrName>
                                        </p:attrNameLst>
                                      </p:cBhvr>
                                      <p:tavLst>
                                        <p:tav tm="0">
                                          <p:val>
                                            <p:strVal val="#ppt_x-.2"/>
                                          </p:val>
                                        </p:tav>
                                        <p:tav tm="100000">
                                          <p:val>
                                            <p:strVal val="#ppt_x"/>
                                          </p:val>
                                        </p:tav>
                                      </p:tavLst>
                                    </p:anim>
                                    <p:anim calcmode="lin" valueType="num">
                                      <p:cBhvr>
                                        <p:cTn id="34" dur="500" fill="hold"/>
                                        <p:tgtEl>
                                          <p:spTgt spid="11270">
                                            <p:txEl>
                                              <p:pRg st="3" end="3"/>
                                            </p:txEl>
                                          </p:spTgt>
                                        </p:tgtEl>
                                        <p:attrNameLst>
                                          <p:attrName>ppt_y</p:attrName>
                                        </p:attrNameLst>
                                      </p:cBhvr>
                                      <p:tavLst>
                                        <p:tav tm="0">
                                          <p:val>
                                            <p:strVal val="#ppt_y"/>
                                          </p:val>
                                        </p:tav>
                                        <p:tav tm="100000">
                                          <p:val>
                                            <p:strVal val="#ppt_y"/>
                                          </p:val>
                                        </p:tav>
                                      </p:tavLst>
                                    </p:anim>
                                    <p:animEffect transition="in" filter="fade">
                                      <p:cBhvr>
                                        <p:cTn id="35" dur="500"/>
                                        <p:tgtEl>
                                          <p:spTgt spid="11270">
                                            <p:txEl>
                                              <p:pRg st="3" end="3"/>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4" presetClass="entr" presetSubtype="0" accel="100000" fill="hold" grpId="0" nodeType="clickEffect">
                                  <p:stCondLst>
                                    <p:cond delay="0"/>
                                  </p:stCondLst>
                                  <p:childTnLst>
                                    <p:set>
                                      <p:cBhvr>
                                        <p:cTn id="39" dur="1" fill="hold">
                                          <p:stCondLst>
                                            <p:cond delay="0"/>
                                          </p:stCondLst>
                                        </p:cTn>
                                        <p:tgtEl>
                                          <p:spTgt spid="11270">
                                            <p:txEl>
                                              <p:pRg st="4" end="4"/>
                                            </p:txEl>
                                          </p:spTgt>
                                        </p:tgtEl>
                                        <p:attrNameLst>
                                          <p:attrName>style.visibility</p:attrName>
                                        </p:attrNameLst>
                                      </p:cBhvr>
                                      <p:to>
                                        <p:strVal val="visible"/>
                                      </p:to>
                                    </p:set>
                                    <p:anim calcmode="lin" valueType="num">
                                      <p:cBhvr>
                                        <p:cTn id="40" dur="500" fill="hold"/>
                                        <p:tgtEl>
                                          <p:spTgt spid="11270">
                                            <p:txEl>
                                              <p:pRg st="4" end="4"/>
                                            </p:txEl>
                                          </p:spTgt>
                                        </p:tgtEl>
                                        <p:attrNameLst>
                                          <p:attrName>ppt_w</p:attrName>
                                        </p:attrNameLst>
                                      </p:cBhvr>
                                      <p:tavLst>
                                        <p:tav tm="0">
                                          <p:val>
                                            <p:strVal val="#ppt_w*0.05"/>
                                          </p:val>
                                        </p:tav>
                                        <p:tav tm="100000">
                                          <p:val>
                                            <p:strVal val="#ppt_w"/>
                                          </p:val>
                                        </p:tav>
                                      </p:tavLst>
                                    </p:anim>
                                    <p:anim calcmode="lin" valueType="num">
                                      <p:cBhvr>
                                        <p:cTn id="41" dur="500" fill="hold"/>
                                        <p:tgtEl>
                                          <p:spTgt spid="11270">
                                            <p:txEl>
                                              <p:pRg st="4" end="4"/>
                                            </p:txEl>
                                          </p:spTgt>
                                        </p:tgtEl>
                                        <p:attrNameLst>
                                          <p:attrName>ppt_h</p:attrName>
                                        </p:attrNameLst>
                                      </p:cBhvr>
                                      <p:tavLst>
                                        <p:tav tm="0">
                                          <p:val>
                                            <p:strVal val="#ppt_h"/>
                                          </p:val>
                                        </p:tav>
                                        <p:tav tm="100000">
                                          <p:val>
                                            <p:strVal val="#ppt_h"/>
                                          </p:val>
                                        </p:tav>
                                      </p:tavLst>
                                    </p:anim>
                                    <p:anim calcmode="lin" valueType="num">
                                      <p:cBhvr>
                                        <p:cTn id="42" dur="500" fill="hold"/>
                                        <p:tgtEl>
                                          <p:spTgt spid="11270">
                                            <p:txEl>
                                              <p:pRg st="4" end="4"/>
                                            </p:txEl>
                                          </p:spTgt>
                                        </p:tgtEl>
                                        <p:attrNameLst>
                                          <p:attrName>ppt_x</p:attrName>
                                        </p:attrNameLst>
                                      </p:cBhvr>
                                      <p:tavLst>
                                        <p:tav tm="0">
                                          <p:val>
                                            <p:strVal val="#ppt_x-.2"/>
                                          </p:val>
                                        </p:tav>
                                        <p:tav tm="100000">
                                          <p:val>
                                            <p:strVal val="#ppt_x"/>
                                          </p:val>
                                        </p:tav>
                                      </p:tavLst>
                                    </p:anim>
                                    <p:anim calcmode="lin" valueType="num">
                                      <p:cBhvr>
                                        <p:cTn id="43" dur="500" fill="hold"/>
                                        <p:tgtEl>
                                          <p:spTgt spid="11270">
                                            <p:txEl>
                                              <p:pRg st="4" end="4"/>
                                            </p:txEl>
                                          </p:spTgt>
                                        </p:tgtEl>
                                        <p:attrNameLst>
                                          <p:attrName>ppt_y</p:attrName>
                                        </p:attrNameLst>
                                      </p:cBhvr>
                                      <p:tavLst>
                                        <p:tav tm="0">
                                          <p:val>
                                            <p:strVal val="#ppt_y"/>
                                          </p:val>
                                        </p:tav>
                                        <p:tav tm="100000">
                                          <p:val>
                                            <p:strVal val="#ppt_y"/>
                                          </p:val>
                                        </p:tav>
                                      </p:tavLst>
                                    </p:anim>
                                    <p:animEffect transition="in" filter="fade">
                                      <p:cBhvr>
                                        <p:cTn id="44" dur="500"/>
                                        <p:tgtEl>
                                          <p:spTgt spid="11270">
                                            <p:txEl>
                                              <p:pRg st="4" end="4"/>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4" presetClass="entr" presetSubtype="0" accel="100000" fill="hold" grpId="0" nodeType="clickEffect">
                                  <p:stCondLst>
                                    <p:cond delay="0"/>
                                  </p:stCondLst>
                                  <p:childTnLst>
                                    <p:set>
                                      <p:cBhvr>
                                        <p:cTn id="48" dur="1" fill="hold">
                                          <p:stCondLst>
                                            <p:cond delay="0"/>
                                          </p:stCondLst>
                                        </p:cTn>
                                        <p:tgtEl>
                                          <p:spTgt spid="11270">
                                            <p:txEl>
                                              <p:pRg st="5" end="5"/>
                                            </p:txEl>
                                          </p:spTgt>
                                        </p:tgtEl>
                                        <p:attrNameLst>
                                          <p:attrName>style.visibility</p:attrName>
                                        </p:attrNameLst>
                                      </p:cBhvr>
                                      <p:to>
                                        <p:strVal val="visible"/>
                                      </p:to>
                                    </p:set>
                                    <p:anim calcmode="lin" valueType="num">
                                      <p:cBhvr>
                                        <p:cTn id="49" dur="500" fill="hold"/>
                                        <p:tgtEl>
                                          <p:spTgt spid="11270">
                                            <p:txEl>
                                              <p:pRg st="5" end="5"/>
                                            </p:txEl>
                                          </p:spTgt>
                                        </p:tgtEl>
                                        <p:attrNameLst>
                                          <p:attrName>ppt_w</p:attrName>
                                        </p:attrNameLst>
                                      </p:cBhvr>
                                      <p:tavLst>
                                        <p:tav tm="0">
                                          <p:val>
                                            <p:strVal val="#ppt_w*0.05"/>
                                          </p:val>
                                        </p:tav>
                                        <p:tav tm="100000">
                                          <p:val>
                                            <p:strVal val="#ppt_w"/>
                                          </p:val>
                                        </p:tav>
                                      </p:tavLst>
                                    </p:anim>
                                    <p:anim calcmode="lin" valueType="num">
                                      <p:cBhvr>
                                        <p:cTn id="50" dur="500" fill="hold"/>
                                        <p:tgtEl>
                                          <p:spTgt spid="11270">
                                            <p:txEl>
                                              <p:pRg st="5" end="5"/>
                                            </p:txEl>
                                          </p:spTgt>
                                        </p:tgtEl>
                                        <p:attrNameLst>
                                          <p:attrName>ppt_h</p:attrName>
                                        </p:attrNameLst>
                                      </p:cBhvr>
                                      <p:tavLst>
                                        <p:tav tm="0">
                                          <p:val>
                                            <p:strVal val="#ppt_h"/>
                                          </p:val>
                                        </p:tav>
                                        <p:tav tm="100000">
                                          <p:val>
                                            <p:strVal val="#ppt_h"/>
                                          </p:val>
                                        </p:tav>
                                      </p:tavLst>
                                    </p:anim>
                                    <p:anim calcmode="lin" valueType="num">
                                      <p:cBhvr>
                                        <p:cTn id="51" dur="500" fill="hold"/>
                                        <p:tgtEl>
                                          <p:spTgt spid="11270">
                                            <p:txEl>
                                              <p:pRg st="5" end="5"/>
                                            </p:txEl>
                                          </p:spTgt>
                                        </p:tgtEl>
                                        <p:attrNameLst>
                                          <p:attrName>ppt_x</p:attrName>
                                        </p:attrNameLst>
                                      </p:cBhvr>
                                      <p:tavLst>
                                        <p:tav tm="0">
                                          <p:val>
                                            <p:strVal val="#ppt_x-.2"/>
                                          </p:val>
                                        </p:tav>
                                        <p:tav tm="100000">
                                          <p:val>
                                            <p:strVal val="#ppt_x"/>
                                          </p:val>
                                        </p:tav>
                                      </p:tavLst>
                                    </p:anim>
                                    <p:anim calcmode="lin" valueType="num">
                                      <p:cBhvr>
                                        <p:cTn id="52" dur="500" fill="hold"/>
                                        <p:tgtEl>
                                          <p:spTgt spid="11270">
                                            <p:txEl>
                                              <p:pRg st="5" end="5"/>
                                            </p:txEl>
                                          </p:spTgt>
                                        </p:tgtEl>
                                        <p:attrNameLst>
                                          <p:attrName>ppt_y</p:attrName>
                                        </p:attrNameLst>
                                      </p:cBhvr>
                                      <p:tavLst>
                                        <p:tav tm="0">
                                          <p:val>
                                            <p:strVal val="#ppt_y"/>
                                          </p:val>
                                        </p:tav>
                                        <p:tav tm="100000">
                                          <p:val>
                                            <p:strVal val="#ppt_y"/>
                                          </p:val>
                                        </p:tav>
                                      </p:tavLst>
                                    </p:anim>
                                    <p:animEffect transition="in" filter="fade">
                                      <p:cBhvr>
                                        <p:cTn id="53" dur="500"/>
                                        <p:tgtEl>
                                          <p:spTgt spid="1127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build="p"/>
      <p:bldP spid="1127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1251678" y="382385"/>
            <a:ext cx="10178322" cy="626144"/>
          </a:xfrm>
        </p:spPr>
        <p:txBody>
          <a:bodyPr>
            <a:noAutofit/>
          </a:bodyPr>
          <a:lstStyle/>
          <a:p>
            <a:pPr eaLnBrk="1" hangingPunct="1">
              <a:defRPr/>
            </a:pPr>
            <a:r>
              <a:rPr lang="id-ID" sz="4000" b="1" dirty="0">
                <a:solidFill>
                  <a:srgbClr val="C00000"/>
                </a:solidFill>
                <a:latin typeface="Cambria" panose="02040503050406030204" pitchFamily="18" charset="0"/>
              </a:rPr>
              <a:t>Implementasi Kepemimpinan</a:t>
            </a:r>
            <a:endParaRPr lang="en-GB" sz="4000" b="1" dirty="0">
              <a:solidFill>
                <a:srgbClr val="C00000"/>
              </a:solidFill>
              <a:latin typeface="Cambria" panose="02040503050406030204" pitchFamily="18" charset="0"/>
            </a:endParaRPr>
          </a:p>
        </p:txBody>
      </p:sp>
      <p:sp>
        <p:nvSpPr>
          <p:cNvPr id="98307" name="Rectangle 3"/>
          <p:cNvSpPr>
            <a:spLocks noGrp="1" noChangeArrowheads="1"/>
          </p:cNvSpPr>
          <p:nvPr>
            <p:ph type="body" idx="1"/>
          </p:nvPr>
        </p:nvSpPr>
        <p:spPr>
          <a:xfrm>
            <a:off x="1251678" y="1667436"/>
            <a:ext cx="10178322" cy="4800599"/>
          </a:xfrm>
        </p:spPr>
        <p:txBody>
          <a:bodyPr>
            <a:noAutofit/>
          </a:bodyPr>
          <a:lstStyle/>
          <a:p>
            <a:pPr marL="742950" indent="-742950">
              <a:buFont typeface="+mj-lt"/>
              <a:buAutoNum type="arabicPeriod"/>
              <a:defRPr/>
            </a:pPr>
            <a:r>
              <a:rPr lang="id-ID" sz="4000" dirty="0" smtClean="0">
                <a:solidFill>
                  <a:schemeClr val="tx1"/>
                </a:solidFill>
                <a:latin typeface="Cambria" panose="02040503050406030204" pitchFamily="18" charset="0"/>
              </a:rPr>
              <a:t>Mengubah </a:t>
            </a:r>
            <a:r>
              <a:rPr lang="id-ID" sz="4000" dirty="0" smtClean="0">
                <a:solidFill>
                  <a:schemeClr val="tx1"/>
                </a:solidFill>
                <a:latin typeface="Cambria" panose="02040503050406030204" pitchFamily="18" charset="0"/>
              </a:rPr>
              <a:t>kepemimpinan saat sekarang pada tingkatan yang tepat</a:t>
            </a:r>
          </a:p>
          <a:p>
            <a:pPr marL="742950" indent="-742950">
              <a:buFont typeface="+mj-lt"/>
              <a:buAutoNum type="arabicPeriod"/>
              <a:defRPr/>
            </a:pPr>
            <a:r>
              <a:rPr lang="id-ID" sz="4000" dirty="0" smtClean="0">
                <a:solidFill>
                  <a:schemeClr val="tx1"/>
                </a:solidFill>
                <a:latin typeface="Cambria" panose="02040503050406030204" pitchFamily="18" charset="0"/>
              </a:rPr>
              <a:t>Memperkuat </a:t>
            </a:r>
            <a:r>
              <a:rPr lang="id-ID" sz="4000" dirty="0" smtClean="0">
                <a:solidFill>
                  <a:schemeClr val="tx1"/>
                </a:solidFill>
                <a:latin typeface="Cambria" panose="02040503050406030204" pitchFamily="18" charset="0"/>
              </a:rPr>
              <a:t>motivasi para manajer melalui pemberian insentif</a:t>
            </a:r>
          </a:p>
          <a:p>
            <a:pPr marL="742950" indent="-742950">
              <a:buFont typeface="+mj-lt"/>
              <a:buAutoNum type="arabicPeriod"/>
              <a:defRPr/>
            </a:pPr>
            <a:r>
              <a:rPr lang="id-ID" sz="4000" dirty="0" smtClean="0">
                <a:solidFill>
                  <a:schemeClr val="tx1"/>
                </a:solidFill>
                <a:latin typeface="Cambria" panose="02040503050406030204" pitchFamily="18" charset="0"/>
              </a:rPr>
              <a:t>Melibatkan </a:t>
            </a:r>
            <a:r>
              <a:rPr lang="id-ID" sz="4000" dirty="0" smtClean="0">
                <a:solidFill>
                  <a:schemeClr val="tx1"/>
                </a:solidFill>
                <a:latin typeface="Cambria" panose="02040503050406030204" pitchFamily="18" charset="0"/>
              </a:rPr>
              <a:t>pengembangan karir para penyusun strategi dimasa depan</a:t>
            </a:r>
          </a:p>
        </p:txBody>
      </p:sp>
    </p:spTree>
    <p:extLst>
      <p:ext uri="{BB962C8B-B14F-4D97-AF65-F5344CB8AC3E}">
        <p14:creationId xmlns:p14="http://schemas.microsoft.com/office/powerpoint/2010/main" val="2332430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1251678" y="247914"/>
            <a:ext cx="10178322" cy="653039"/>
          </a:xfrm>
        </p:spPr>
        <p:txBody>
          <a:bodyPr>
            <a:normAutofit fontScale="90000"/>
          </a:bodyPr>
          <a:lstStyle/>
          <a:p>
            <a:pPr eaLnBrk="1" hangingPunct="1">
              <a:defRPr/>
            </a:pPr>
            <a:r>
              <a:rPr lang="id-ID" sz="4000" b="1" dirty="0">
                <a:solidFill>
                  <a:srgbClr val="C00000"/>
                </a:solidFill>
                <a:latin typeface="Cambria" panose="02040503050406030204" pitchFamily="18" charset="0"/>
              </a:rPr>
              <a:t>Implementasi Kebijaksanaan</a:t>
            </a:r>
            <a:br>
              <a:rPr lang="id-ID" sz="4000" b="1" dirty="0">
                <a:solidFill>
                  <a:srgbClr val="C00000"/>
                </a:solidFill>
                <a:latin typeface="Cambria" panose="02040503050406030204" pitchFamily="18" charset="0"/>
              </a:rPr>
            </a:br>
            <a:endParaRPr lang="en-GB" sz="4000" b="1" dirty="0">
              <a:solidFill>
                <a:srgbClr val="C00000"/>
              </a:solidFill>
              <a:latin typeface="Cambria" panose="02040503050406030204" pitchFamily="18" charset="0"/>
            </a:endParaRPr>
          </a:p>
        </p:txBody>
      </p:sp>
      <p:sp>
        <p:nvSpPr>
          <p:cNvPr id="99331" name="Rectangle 3"/>
          <p:cNvSpPr>
            <a:spLocks noGrp="1" noChangeArrowheads="1"/>
          </p:cNvSpPr>
          <p:nvPr>
            <p:ph type="body" idx="1"/>
          </p:nvPr>
        </p:nvSpPr>
        <p:spPr>
          <a:xfrm>
            <a:off x="1251678" y="1084730"/>
            <a:ext cx="10527946" cy="5571563"/>
          </a:xfrm>
        </p:spPr>
        <p:txBody>
          <a:bodyPr>
            <a:noAutofit/>
          </a:bodyPr>
          <a:lstStyle/>
          <a:p>
            <a:pPr marL="0" indent="0">
              <a:lnSpc>
                <a:spcPct val="90000"/>
              </a:lnSpc>
              <a:buNone/>
              <a:defRPr/>
            </a:pPr>
            <a:r>
              <a:rPr lang="id-ID" sz="3200" dirty="0">
                <a:solidFill>
                  <a:schemeClr val="tx1"/>
                </a:solidFill>
                <a:latin typeface="Cambria" panose="02040503050406030204" pitchFamily="18" charset="0"/>
              </a:rPr>
              <a:t>Kebijaksanaan (</a:t>
            </a:r>
            <a:r>
              <a:rPr lang="id-ID" sz="3200" i="1" dirty="0">
                <a:solidFill>
                  <a:schemeClr val="tx1"/>
                </a:solidFill>
                <a:latin typeface="Cambria" panose="02040503050406030204" pitchFamily="18" charset="0"/>
              </a:rPr>
              <a:t>policy</a:t>
            </a:r>
            <a:r>
              <a:rPr lang="id-ID" sz="3200" dirty="0">
                <a:solidFill>
                  <a:schemeClr val="tx1"/>
                </a:solidFill>
                <a:latin typeface="Cambria" panose="02040503050406030204" pitchFamily="18" charset="0"/>
              </a:rPr>
              <a:t>) adalah pedoman pelaksanaan tindakan-tindakan tertentu. Kebijasanaan merupakan kumpulan keputusan yang : </a:t>
            </a:r>
            <a:endParaRPr lang="id-ID" sz="3200" dirty="0" smtClean="0">
              <a:solidFill>
                <a:schemeClr val="tx1"/>
              </a:solidFill>
              <a:latin typeface="Cambria" panose="02040503050406030204" pitchFamily="18" charset="0"/>
            </a:endParaRPr>
          </a:p>
          <a:p>
            <a:pPr marL="514350" indent="-514350">
              <a:lnSpc>
                <a:spcPct val="90000"/>
              </a:lnSpc>
              <a:buAutoNum type="alphaLcPeriod"/>
              <a:defRPr/>
            </a:pPr>
            <a:r>
              <a:rPr lang="id-ID" sz="3200" dirty="0" smtClean="0">
                <a:solidFill>
                  <a:schemeClr val="tx1"/>
                </a:solidFill>
                <a:latin typeface="Cambria" panose="02040503050406030204" pitchFamily="18" charset="0"/>
              </a:rPr>
              <a:t>Menentukan </a:t>
            </a:r>
            <a:r>
              <a:rPr lang="id-ID" sz="3200" dirty="0">
                <a:solidFill>
                  <a:schemeClr val="tx1"/>
                </a:solidFill>
                <a:latin typeface="Cambria" panose="02040503050406030204" pitchFamily="18" charset="0"/>
              </a:rPr>
              <a:t>secara teliti tentang bagaimana strategi yang dipilih akan dilaksanakan, </a:t>
            </a:r>
            <a:endParaRPr lang="id-ID" sz="3200" dirty="0" smtClean="0">
              <a:solidFill>
                <a:schemeClr val="tx1"/>
              </a:solidFill>
              <a:latin typeface="Cambria" panose="02040503050406030204" pitchFamily="18" charset="0"/>
            </a:endParaRPr>
          </a:p>
          <a:p>
            <a:pPr marL="514350" indent="-514350">
              <a:lnSpc>
                <a:spcPct val="90000"/>
              </a:lnSpc>
              <a:buAutoNum type="alphaLcPeriod"/>
              <a:defRPr/>
            </a:pPr>
            <a:r>
              <a:rPr lang="id-ID" sz="3200" dirty="0" smtClean="0">
                <a:solidFill>
                  <a:schemeClr val="tx1"/>
                </a:solidFill>
                <a:latin typeface="Cambria" panose="02040503050406030204" pitchFamily="18" charset="0"/>
              </a:rPr>
              <a:t>Mengatur </a:t>
            </a:r>
            <a:r>
              <a:rPr lang="id-ID" sz="3200" dirty="0">
                <a:solidFill>
                  <a:schemeClr val="tx1"/>
                </a:solidFill>
                <a:latin typeface="Cambria" panose="02040503050406030204" pitchFamily="18" charset="0"/>
              </a:rPr>
              <a:t>suatu mekanisme tindakan lanjutan untuk membuat yakin atas strategi yang dipilih </a:t>
            </a:r>
            <a:r>
              <a:rPr lang="id-ID" sz="3200" dirty="0" smtClean="0">
                <a:solidFill>
                  <a:schemeClr val="tx1"/>
                </a:solidFill>
                <a:latin typeface="Cambria" panose="02040503050406030204" pitchFamily="18" charset="0"/>
              </a:rPr>
              <a:t>dan kebijaksanaan </a:t>
            </a:r>
            <a:r>
              <a:rPr lang="id-ID" sz="3200" dirty="0">
                <a:solidFill>
                  <a:schemeClr val="tx1"/>
                </a:solidFill>
                <a:latin typeface="Cambria" panose="02040503050406030204" pitchFamily="18" charset="0"/>
              </a:rPr>
              <a:t>yang diputuskan </a:t>
            </a:r>
            <a:endParaRPr lang="id-ID" sz="3200" dirty="0" smtClean="0">
              <a:solidFill>
                <a:schemeClr val="tx1"/>
              </a:solidFill>
              <a:latin typeface="Cambria" panose="02040503050406030204" pitchFamily="18" charset="0"/>
            </a:endParaRPr>
          </a:p>
          <a:p>
            <a:pPr marL="0" indent="0">
              <a:lnSpc>
                <a:spcPct val="90000"/>
              </a:lnSpc>
              <a:buNone/>
              <a:defRPr/>
            </a:pPr>
            <a:endParaRPr lang="id-ID" sz="500" dirty="0">
              <a:solidFill>
                <a:schemeClr val="tx1"/>
              </a:solidFill>
              <a:latin typeface="Cambria" panose="02040503050406030204" pitchFamily="18" charset="0"/>
            </a:endParaRPr>
          </a:p>
          <a:p>
            <a:pPr marL="609600" indent="-609600">
              <a:lnSpc>
                <a:spcPct val="90000"/>
              </a:lnSpc>
              <a:buNone/>
              <a:defRPr/>
            </a:pPr>
            <a:r>
              <a:rPr lang="id-ID" sz="3200" dirty="0">
                <a:solidFill>
                  <a:schemeClr val="tx1"/>
                </a:solidFill>
                <a:latin typeface="Cambria" panose="02040503050406030204" pitchFamily="18" charset="0"/>
              </a:rPr>
              <a:t>Implementasi kebijaksanaan melibatkan :</a:t>
            </a:r>
          </a:p>
          <a:p>
            <a:pPr marL="609600" indent="-609600">
              <a:lnSpc>
                <a:spcPct val="90000"/>
              </a:lnSpc>
              <a:buNone/>
              <a:defRPr/>
            </a:pPr>
            <a:r>
              <a:rPr lang="id-ID" sz="3200" dirty="0">
                <a:solidFill>
                  <a:schemeClr val="tx1"/>
                </a:solidFill>
                <a:latin typeface="Cambria" panose="02040503050406030204" pitchFamily="18" charset="0"/>
              </a:rPr>
              <a:t>1. Penyebaran sumber-sumber</a:t>
            </a:r>
          </a:p>
          <a:p>
            <a:pPr marL="609600" indent="-609600">
              <a:lnSpc>
                <a:spcPct val="90000"/>
              </a:lnSpc>
              <a:buNone/>
              <a:defRPr/>
            </a:pPr>
            <a:r>
              <a:rPr lang="id-ID" sz="3200" dirty="0">
                <a:solidFill>
                  <a:schemeClr val="tx1"/>
                </a:solidFill>
                <a:latin typeface="Cambria" panose="02040503050406030204" pitchFamily="18" charset="0"/>
              </a:rPr>
              <a:t>2. Pengembangan kebijaksanaan</a:t>
            </a:r>
          </a:p>
        </p:txBody>
      </p:sp>
    </p:spTree>
    <p:extLst>
      <p:ext uri="{BB962C8B-B14F-4D97-AF65-F5344CB8AC3E}">
        <p14:creationId xmlns:p14="http://schemas.microsoft.com/office/powerpoint/2010/main" val="291478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1251678" y="382385"/>
            <a:ext cx="10178322" cy="626144"/>
          </a:xfrm>
        </p:spPr>
        <p:txBody>
          <a:bodyPr/>
          <a:lstStyle/>
          <a:p>
            <a:pPr eaLnBrk="1" hangingPunct="1">
              <a:defRPr/>
            </a:pPr>
            <a:r>
              <a:rPr lang="id-ID" sz="3200" b="1" dirty="0">
                <a:solidFill>
                  <a:srgbClr val="C00000"/>
                </a:solidFill>
                <a:latin typeface="Cambria" panose="02040503050406030204" pitchFamily="18" charset="0"/>
              </a:rPr>
              <a:t>Kebijakan yang dikembangkan meliputi :</a:t>
            </a:r>
            <a:endParaRPr lang="en-GB" sz="3200" b="1" dirty="0">
              <a:solidFill>
                <a:srgbClr val="C00000"/>
              </a:solidFill>
              <a:latin typeface="Cambria" panose="02040503050406030204" pitchFamily="18" charset="0"/>
            </a:endParaRPr>
          </a:p>
        </p:txBody>
      </p:sp>
      <p:sp>
        <p:nvSpPr>
          <p:cNvPr id="100355" name="Rectangle 3"/>
          <p:cNvSpPr>
            <a:spLocks noGrp="1" noChangeArrowheads="1"/>
          </p:cNvSpPr>
          <p:nvPr>
            <p:ph type="body" idx="1"/>
          </p:nvPr>
        </p:nvSpPr>
        <p:spPr>
          <a:xfrm>
            <a:off x="1251678" y="1317813"/>
            <a:ext cx="8763000" cy="4525963"/>
          </a:xfrm>
        </p:spPr>
        <p:txBody>
          <a:bodyPr>
            <a:normAutofit/>
          </a:bodyPr>
          <a:lstStyle/>
          <a:p>
            <a:pPr marL="609600" indent="-609600">
              <a:buFont typeface="Wingdings" panose="05000000000000000000" pitchFamily="2" charset="2"/>
              <a:buAutoNum type="arabicPeriod"/>
              <a:defRPr/>
            </a:pPr>
            <a:r>
              <a:rPr lang="id-ID" sz="3600" dirty="0" smtClean="0">
                <a:solidFill>
                  <a:schemeClr val="tx1"/>
                </a:solidFill>
                <a:latin typeface="Cambria" panose="02040503050406030204" pitchFamily="18" charset="0"/>
              </a:rPr>
              <a:t>Kebijaksanaan manajemen produksi</a:t>
            </a:r>
          </a:p>
          <a:p>
            <a:pPr marL="609600" indent="-609600">
              <a:buFont typeface="Wingdings" panose="05000000000000000000" pitchFamily="2" charset="2"/>
              <a:buAutoNum type="arabicPeriod"/>
              <a:defRPr/>
            </a:pPr>
            <a:r>
              <a:rPr lang="id-ID" sz="3600" dirty="0" smtClean="0">
                <a:solidFill>
                  <a:schemeClr val="tx1"/>
                </a:solidFill>
                <a:latin typeface="Cambria" panose="02040503050406030204" pitchFamily="18" charset="0"/>
              </a:rPr>
              <a:t>Kebijaksanaan pemasaran</a:t>
            </a:r>
          </a:p>
          <a:p>
            <a:pPr marL="609600" indent="-609600">
              <a:buFont typeface="Wingdings" panose="05000000000000000000" pitchFamily="2" charset="2"/>
              <a:buAutoNum type="arabicPeriod"/>
              <a:defRPr/>
            </a:pPr>
            <a:r>
              <a:rPr lang="id-ID" sz="3600" dirty="0" smtClean="0">
                <a:solidFill>
                  <a:schemeClr val="tx1"/>
                </a:solidFill>
                <a:latin typeface="Cambria" panose="02040503050406030204" pitchFamily="18" charset="0"/>
              </a:rPr>
              <a:t>Kebijaksanaan Litbang</a:t>
            </a:r>
          </a:p>
          <a:p>
            <a:pPr marL="609600" indent="-609600">
              <a:buFont typeface="Wingdings" panose="05000000000000000000" pitchFamily="2" charset="2"/>
              <a:buAutoNum type="arabicPeriod"/>
              <a:defRPr/>
            </a:pPr>
            <a:r>
              <a:rPr lang="id-ID" sz="3600" dirty="0" smtClean="0">
                <a:solidFill>
                  <a:schemeClr val="tx1"/>
                </a:solidFill>
                <a:latin typeface="Cambria" panose="02040503050406030204" pitchFamily="18" charset="0"/>
              </a:rPr>
              <a:t>Kebijaksanaan logistik</a:t>
            </a:r>
          </a:p>
          <a:p>
            <a:pPr marL="609600" indent="-609600">
              <a:buFont typeface="Wingdings" panose="05000000000000000000" pitchFamily="2" charset="2"/>
              <a:buAutoNum type="arabicPeriod"/>
              <a:defRPr/>
            </a:pPr>
            <a:r>
              <a:rPr lang="id-ID" sz="3600" dirty="0" smtClean="0">
                <a:solidFill>
                  <a:schemeClr val="tx1"/>
                </a:solidFill>
                <a:latin typeface="Cambria" panose="02040503050406030204" pitchFamily="18" charset="0"/>
              </a:rPr>
              <a:t>Kebijaksanaan personalia</a:t>
            </a:r>
          </a:p>
          <a:p>
            <a:pPr marL="609600" indent="-609600">
              <a:buFont typeface="Wingdings" panose="05000000000000000000" pitchFamily="2" charset="2"/>
              <a:buAutoNum type="arabicPeriod"/>
              <a:defRPr/>
            </a:pPr>
            <a:r>
              <a:rPr lang="id-ID" sz="3600" dirty="0" smtClean="0">
                <a:solidFill>
                  <a:schemeClr val="tx1"/>
                </a:solidFill>
                <a:latin typeface="Cambria" panose="02040503050406030204" pitchFamily="18" charset="0"/>
              </a:rPr>
              <a:t>Kebijaksanaan keuangan dan akuntansi</a:t>
            </a:r>
            <a:endParaRPr lang="en-GB" sz="3600" dirty="0" smtClean="0">
              <a:solidFill>
                <a:schemeClr val="tx1"/>
              </a:solidFill>
              <a:latin typeface="Cambria" panose="02040503050406030204" pitchFamily="18" charset="0"/>
            </a:endParaRPr>
          </a:p>
        </p:txBody>
      </p:sp>
    </p:spTree>
    <p:extLst>
      <p:ext uri="{BB962C8B-B14F-4D97-AF65-F5344CB8AC3E}">
        <p14:creationId xmlns:p14="http://schemas.microsoft.com/office/powerpoint/2010/main" val="205784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noChangeArrowheads="1"/>
          </p:cNvSpPr>
          <p:nvPr>
            <p:ph type="body" idx="1"/>
          </p:nvPr>
        </p:nvSpPr>
        <p:spPr>
          <a:xfrm>
            <a:off x="1676400" y="2380129"/>
            <a:ext cx="8763000" cy="3746035"/>
          </a:xfrm>
        </p:spPr>
        <p:txBody>
          <a:bodyPr>
            <a:normAutofit fontScale="92500"/>
          </a:bodyPr>
          <a:lstStyle/>
          <a:p>
            <a:pPr marL="609600" indent="-609600" algn="ctr">
              <a:buNone/>
              <a:defRPr/>
            </a:pPr>
            <a:r>
              <a:rPr lang="id-ID" sz="6000" b="1" dirty="0" smtClean="0">
                <a:solidFill>
                  <a:schemeClr val="tx1"/>
                </a:solidFill>
                <a:latin typeface="Cambria" panose="02040503050406030204" pitchFamily="18" charset="0"/>
              </a:rPr>
              <a:t>Implementasi Organisasi</a:t>
            </a:r>
          </a:p>
          <a:p>
            <a:pPr marL="609600" indent="-609600" algn="ctr">
              <a:buNone/>
              <a:defRPr/>
            </a:pPr>
            <a:endParaRPr lang="id-ID" sz="3600" b="1" dirty="0" smtClean="0">
              <a:solidFill>
                <a:schemeClr val="tx1"/>
              </a:solidFill>
              <a:latin typeface="Cambria" panose="02040503050406030204" pitchFamily="18" charset="0"/>
            </a:endParaRPr>
          </a:p>
          <a:p>
            <a:pPr marL="0" indent="0" algn="ctr">
              <a:buNone/>
              <a:defRPr/>
            </a:pPr>
            <a:r>
              <a:rPr lang="id-ID" sz="3600" dirty="0" smtClean="0">
                <a:solidFill>
                  <a:schemeClr val="tx1"/>
                </a:solidFill>
                <a:latin typeface="Cambria" panose="02040503050406030204" pitchFamily="18" charset="0"/>
              </a:rPr>
              <a:t>Untuk mengimplementasikan strategi memerlukan struktur organisasi yang sesuai dengan strategi tersebut</a:t>
            </a:r>
          </a:p>
          <a:p>
            <a:pPr marL="0" indent="0" algn="ctr">
              <a:buNone/>
              <a:defRPr/>
            </a:pPr>
            <a:endParaRPr lang="en-GB" sz="3600" dirty="0" smtClean="0">
              <a:solidFill>
                <a:schemeClr val="tx1"/>
              </a:solidFill>
              <a:latin typeface="Cambria" panose="02040503050406030204" pitchFamily="18" charset="0"/>
            </a:endParaRPr>
          </a:p>
        </p:txBody>
      </p:sp>
    </p:spTree>
    <p:extLst>
      <p:ext uri="{BB962C8B-B14F-4D97-AF65-F5344CB8AC3E}">
        <p14:creationId xmlns:p14="http://schemas.microsoft.com/office/powerpoint/2010/main" val="616138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algn="ctr" eaLnBrk="1" hangingPunct="1">
              <a:defRPr/>
            </a:pPr>
            <a:r>
              <a:rPr lang="id-ID" sz="2800" b="1" dirty="0">
                <a:solidFill>
                  <a:schemeClr val="tx1"/>
                </a:solidFill>
                <a:latin typeface="Cambria" panose="02040503050406030204" pitchFamily="18" charset="0"/>
              </a:rPr>
              <a:t>Hubungan Strategi dengan Struktur menurut Chandler</a:t>
            </a:r>
            <a:endParaRPr lang="en-GB" sz="2800" b="1" dirty="0">
              <a:solidFill>
                <a:schemeClr val="tx1"/>
              </a:solidFill>
              <a:latin typeface="Cambria" panose="02040503050406030204" pitchFamily="18" charset="0"/>
            </a:endParaRPr>
          </a:p>
        </p:txBody>
      </p:sp>
      <p:grpSp>
        <p:nvGrpSpPr>
          <p:cNvPr id="13315" name="Group 19"/>
          <p:cNvGrpSpPr>
            <a:grpSpLocks/>
          </p:cNvGrpSpPr>
          <p:nvPr/>
        </p:nvGrpSpPr>
        <p:grpSpPr bwMode="auto">
          <a:xfrm>
            <a:off x="2057400" y="2362200"/>
            <a:ext cx="8229600" cy="3200400"/>
            <a:chOff x="336" y="1488"/>
            <a:chExt cx="5184" cy="2016"/>
          </a:xfrm>
        </p:grpSpPr>
        <p:sp>
          <p:nvSpPr>
            <p:cNvPr id="102404" name="Rectangle 4"/>
            <p:cNvSpPr>
              <a:spLocks noChangeArrowheads="1"/>
            </p:cNvSpPr>
            <p:nvPr/>
          </p:nvSpPr>
          <p:spPr bwMode="auto">
            <a:xfrm>
              <a:off x="336" y="1488"/>
              <a:ext cx="1392" cy="720"/>
            </a:xfrm>
            <a:prstGeom prst="rect">
              <a:avLst/>
            </a:prstGeom>
            <a:solidFill>
              <a:schemeClr val="accent1"/>
            </a:solidFill>
            <a:ln w="9525">
              <a:solidFill>
                <a:schemeClr val="tx1"/>
              </a:solidFill>
              <a:miter lim="800000"/>
              <a:headEnd/>
              <a:tailEnd/>
            </a:ln>
            <a:effectLst>
              <a:outerShdw dist="107763" dir="8100000" algn="ctr" rotWithShape="0">
                <a:schemeClr val="bg2"/>
              </a:outerShdw>
            </a:effectLst>
          </p:spPr>
          <p:txBody>
            <a:bodyPr wrap="none" anchor="ctr"/>
            <a:lstStyle/>
            <a:p>
              <a:pPr algn="ctr">
                <a:defRPr/>
              </a:pPr>
              <a:r>
                <a:rPr lang="id-ID" sz="2400">
                  <a:latin typeface="Arial" charset="0"/>
                </a:rPr>
                <a:t>Strategi baru </a:t>
              </a:r>
            </a:p>
            <a:p>
              <a:pPr algn="ctr">
                <a:defRPr/>
              </a:pPr>
              <a:r>
                <a:rPr lang="id-ID" sz="2400">
                  <a:latin typeface="Arial" charset="0"/>
                </a:rPr>
                <a:t>dirumuskan</a:t>
              </a:r>
              <a:endParaRPr lang="en-GB" sz="2400">
                <a:latin typeface="Arial" charset="0"/>
              </a:endParaRPr>
            </a:p>
          </p:txBody>
        </p:sp>
        <p:sp>
          <p:nvSpPr>
            <p:cNvPr id="102406" name="Rectangle 6"/>
            <p:cNvSpPr>
              <a:spLocks noChangeArrowheads="1"/>
            </p:cNvSpPr>
            <p:nvPr/>
          </p:nvSpPr>
          <p:spPr bwMode="auto">
            <a:xfrm>
              <a:off x="2064" y="1536"/>
              <a:ext cx="1584" cy="672"/>
            </a:xfrm>
            <a:prstGeom prst="rect">
              <a:avLst/>
            </a:prstGeom>
            <a:solidFill>
              <a:schemeClr val="accent1"/>
            </a:solidFill>
            <a:ln w="9525">
              <a:solidFill>
                <a:schemeClr val="tx1"/>
              </a:solidFill>
              <a:miter lim="800000"/>
              <a:headEnd/>
              <a:tailEnd/>
            </a:ln>
            <a:effectLst>
              <a:outerShdw dist="107763" dir="8100000" algn="ctr" rotWithShape="0">
                <a:schemeClr val="bg2"/>
              </a:outerShdw>
            </a:effectLst>
          </p:spPr>
          <p:txBody>
            <a:bodyPr wrap="none" anchor="ctr"/>
            <a:lstStyle/>
            <a:p>
              <a:pPr algn="ctr">
                <a:defRPr/>
              </a:pPr>
              <a:r>
                <a:rPr lang="id-ID" sz="2400">
                  <a:latin typeface="Arial" charset="0"/>
                </a:rPr>
                <a:t>Timbul Masalah</a:t>
              </a:r>
            </a:p>
            <a:p>
              <a:pPr algn="ctr">
                <a:defRPr/>
              </a:pPr>
              <a:r>
                <a:rPr lang="id-ID" sz="2400">
                  <a:latin typeface="Arial" charset="0"/>
                </a:rPr>
                <a:t>Administrasi baru</a:t>
              </a:r>
              <a:endParaRPr lang="en-GB" sz="2400">
                <a:latin typeface="Arial" charset="0"/>
              </a:endParaRPr>
            </a:p>
          </p:txBody>
        </p:sp>
        <p:sp>
          <p:nvSpPr>
            <p:cNvPr id="102407" name="Rectangle 7"/>
            <p:cNvSpPr>
              <a:spLocks noChangeArrowheads="1"/>
            </p:cNvSpPr>
            <p:nvPr/>
          </p:nvSpPr>
          <p:spPr bwMode="auto">
            <a:xfrm>
              <a:off x="3936" y="1533"/>
              <a:ext cx="1584" cy="672"/>
            </a:xfrm>
            <a:prstGeom prst="rect">
              <a:avLst/>
            </a:prstGeom>
            <a:solidFill>
              <a:schemeClr val="accent1"/>
            </a:solidFill>
            <a:ln w="9525">
              <a:solidFill>
                <a:schemeClr val="tx1"/>
              </a:solidFill>
              <a:miter lim="800000"/>
              <a:headEnd/>
              <a:tailEnd/>
            </a:ln>
            <a:effectLst>
              <a:outerShdw dist="107763" dir="8100000" algn="ctr" rotWithShape="0">
                <a:schemeClr val="bg2"/>
              </a:outerShdw>
            </a:effectLst>
          </p:spPr>
          <p:txBody>
            <a:bodyPr wrap="none" anchor="ctr"/>
            <a:lstStyle/>
            <a:p>
              <a:pPr algn="ctr">
                <a:defRPr/>
              </a:pPr>
              <a:r>
                <a:rPr lang="id-ID" sz="2400">
                  <a:latin typeface="Arial" charset="0"/>
                </a:rPr>
                <a:t>Kinerja organisasi </a:t>
              </a:r>
            </a:p>
            <a:p>
              <a:pPr algn="ctr">
                <a:defRPr/>
              </a:pPr>
              <a:r>
                <a:rPr lang="id-ID" sz="2400">
                  <a:latin typeface="Arial" charset="0"/>
                </a:rPr>
                <a:t>turun</a:t>
              </a:r>
              <a:endParaRPr lang="en-GB" sz="2400">
                <a:latin typeface="Arial" charset="0"/>
              </a:endParaRPr>
            </a:p>
          </p:txBody>
        </p:sp>
        <p:sp>
          <p:nvSpPr>
            <p:cNvPr id="102408" name="Rectangle 8"/>
            <p:cNvSpPr>
              <a:spLocks noChangeArrowheads="1"/>
            </p:cNvSpPr>
            <p:nvPr/>
          </p:nvSpPr>
          <p:spPr bwMode="auto">
            <a:xfrm>
              <a:off x="3216" y="2880"/>
              <a:ext cx="1968" cy="624"/>
            </a:xfrm>
            <a:prstGeom prst="rect">
              <a:avLst/>
            </a:prstGeom>
            <a:solidFill>
              <a:schemeClr val="accent1"/>
            </a:solidFill>
            <a:ln w="9525">
              <a:solidFill>
                <a:schemeClr val="tx1"/>
              </a:solidFill>
              <a:miter lim="800000"/>
              <a:headEnd/>
              <a:tailEnd/>
            </a:ln>
            <a:effectLst>
              <a:outerShdw dist="107763" dir="8100000" algn="ctr" rotWithShape="0">
                <a:schemeClr val="bg2"/>
              </a:outerShdw>
            </a:effectLst>
          </p:spPr>
          <p:txBody>
            <a:bodyPr wrap="none" anchor="ctr"/>
            <a:lstStyle/>
            <a:p>
              <a:pPr algn="ctr">
                <a:defRPr/>
              </a:pPr>
              <a:r>
                <a:rPr lang="id-ID" sz="2400">
                  <a:latin typeface="Arial" charset="0"/>
                </a:rPr>
                <a:t>Struktur baru</a:t>
              </a:r>
            </a:p>
            <a:p>
              <a:pPr algn="ctr">
                <a:defRPr/>
              </a:pPr>
              <a:r>
                <a:rPr lang="id-ID" sz="2400">
                  <a:latin typeface="Arial" charset="0"/>
                </a:rPr>
                <a:t>Organisasi terbentuk</a:t>
              </a:r>
              <a:endParaRPr lang="en-GB" sz="2400">
                <a:latin typeface="Arial" charset="0"/>
              </a:endParaRPr>
            </a:p>
          </p:txBody>
        </p:sp>
        <p:sp>
          <p:nvSpPr>
            <p:cNvPr id="13320" name="Rectangle 9"/>
            <p:cNvSpPr>
              <a:spLocks noChangeArrowheads="1"/>
            </p:cNvSpPr>
            <p:nvPr/>
          </p:nvSpPr>
          <p:spPr bwMode="auto">
            <a:xfrm>
              <a:off x="960" y="2916"/>
              <a:ext cx="1776" cy="588"/>
            </a:xfrm>
            <a:prstGeom prst="rect">
              <a:avLst/>
            </a:prstGeom>
            <a:solidFill>
              <a:schemeClr val="accent1"/>
            </a:solidFill>
            <a:ln w="9525">
              <a:solidFill>
                <a:schemeClr val="tx1"/>
              </a:solidFill>
              <a:miter lim="800000"/>
              <a:headEnd/>
              <a:tailEnd/>
            </a:ln>
            <a:effectLst>
              <a:prstShdw prst="shdw13" dist="53882" dir="13500000">
                <a:schemeClr val="bg2"/>
              </a:prstShdw>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id-ID" sz="2400"/>
                <a:t>Kinerja organisasi </a:t>
              </a:r>
            </a:p>
            <a:p>
              <a:pPr algn="ctr" eaLnBrk="1" hangingPunct="1"/>
              <a:r>
                <a:rPr lang="id-ID" sz="2400"/>
                <a:t>meningkat</a:t>
              </a:r>
              <a:endParaRPr lang="en-GB" sz="2400"/>
            </a:p>
          </p:txBody>
        </p:sp>
        <p:sp>
          <p:nvSpPr>
            <p:cNvPr id="13321" name="Line 11"/>
            <p:cNvSpPr>
              <a:spLocks noChangeShapeType="1"/>
            </p:cNvSpPr>
            <p:nvPr/>
          </p:nvSpPr>
          <p:spPr bwMode="auto">
            <a:xfrm>
              <a:off x="1728" y="1872"/>
              <a:ext cx="336"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3322" name="Line 12"/>
            <p:cNvSpPr>
              <a:spLocks noChangeShapeType="1"/>
            </p:cNvSpPr>
            <p:nvPr/>
          </p:nvSpPr>
          <p:spPr bwMode="auto">
            <a:xfrm>
              <a:off x="3648" y="1872"/>
              <a:ext cx="288"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3323" name="Line 13"/>
            <p:cNvSpPr>
              <a:spLocks noChangeShapeType="1"/>
            </p:cNvSpPr>
            <p:nvPr/>
          </p:nvSpPr>
          <p:spPr bwMode="auto">
            <a:xfrm>
              <a:off x="5424" y="2208"/>
              <a:ext cx="0" cy="100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3324" name="Line 14"/>
            <p:cNvSpPr>
              <a:spLocks noChangeShapeType="1"/>
            </p:cNvSpPr>
            <p:nvPr/>
          </p:nvSpPr>
          <p:spPr bwMode="auto">
            <a:xfrm flipH="1">
              <a:off x="5184" y="3216"/>
              <a:ext cx="24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3325" name="Line 16"/>
            <p:cNvSpPr>
              <a:spLocks noChangeShapeType="1"/>
            </p:cNvSpPr>
            <p:nvPr/>
          </p:nvSpPr>
          <p:spPr bwMode="auto">
            <a:xfrm flipH="1">
              <a:off x="2736" y="3168"/>
              <a:ext cx="48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3326" name="Line 17"/>
            <p:cNvSpPr>
              <a:spLocks noChangeShapeType="1"/>
            </p:cNvSpPr>
            <p:nvPr/>
          </p:nvSpPr>
          <p:spPr bwMode="auto">
            <a:xfrm flipH="1">
              <a:off x="720" y="3216"/>
              <a:ext cx="24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3327" name="Line 18"/>
            <p:cNvSpPr>
              <a:spLocks noChangeShapeType="1"/>
            </p:cNvSpPr>
            <p:nvPr/>
          </p:nvSpPr>
          <p:spPr bwMode="auto">
            <a:xfrm flipV="1">
              <a:off x="729" y="2265"/>
              <a:ext cx="0" cy="96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grpSp>
    </p:spTree>
    <p:extLst>
      <p:ext uri="{BB962C8B-B14F-4D97-AF65-F5344CB8AC3E}">
        <p14:creationId xmlns:p14="http://schemas.microsoft.com/office/powerpoint/2010/main" val="1125703051"/>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TM10001106[[fn=Badge]]</Template>
  <TotalTime>274</TotalTime>
  <Words>811</Words>
  <Application>Microsoft Office PowerPoint</Application>
  <PresentationFormat>Widescreen</PresentationFormat>
  <Paragraphs>167</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Cambria</vt:lpstr>
      <vt:lpstr>Gill Sans MT</vt:lpstr>
      <vt:lpstr>Impact</vt:lpstr>
      <vt:lpstr>Times New Roman</vt:lpstr>
      <vt:lpstr>Wingdings</vt:lpstr>
      <vt:lpstr>Badge</vt:lpstr>
      <vt:lpstr>IMPLEMENTASI STRATEGI</vt:lpstr>
      <vt:lpstr>PowerPoint Presentation</vt:lpstr>
      <vt:lpstr>PowerPoint Presentation</vt:lpstr>
      <vt:lpstr>Pengertian</vt:lpstr>
      <vt:lpstr>Implementasi Kepemimpinan</vt:lpstr>
      <vt:lpstr>Implementasi Kebijaksanaan </vt:lpstr>
      <vt:lpstr>Kebijakan yang dikembangkan meliputi :</vt:lpstr>
      <vt:lpstr>PowerPoint Presentation</vt:lpstr>
      <vt:lpstr>Hubungan Strategi dengan Struktur menurut Chandler</vt:lpstr>
      <vt:lpstr>Perbedaan antara formulasi strategi dengan implementasi strategi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Struktur Matrik</vt:lpstr>
      <vt:lpstr>Struktur organisasi bisa dikatakan baik jika cocok dengan :</vt:lpstr>
      <vt:lpstr>KASUS PT ASTRA INTERNATIONAL INCOPORATED (PT AI)</vt:lpstr>
      <vt:lpstr>KASUS PT ASTRA INTERNATIONAL INCOPORATED (PT AI)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PEMETAAN STRATEGI PERUSAHAAN</dc:title>
  <dc:creator>adirobith setiana</dc:creator>
  <cp:lastModifiedBy>adirobith setiana</cp:lastModifiedBy>
  <cp:revision>38</cp:revision>
  <dcterms:created xsi:type="dcterms:W3CDTF">2017-11-20T10:12:39Z</dcterms:created>
  <dcterms:modified xsi:type="dcterms:W3CDTF">2017-12-04T23:05:31Z</dcterms:modified>
</cp:coreProperties>
</file>