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600200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en-US" sz="6000" dirty="0" err="1" smtClean="0"/>
              <a:t>komputer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Pengantar</a:t>
            </a:r>
            <a:r>
              <a:rPr lang="en-US" sz="4400" dirty="0" smtClean="0"/>
              <a:t> </a:t>
            </a:r>
            <a:r>
              <a:rPr lang="en-US" sz="4400" dirty="0" err="1" smtClean="0"/>
              <a:t>Teknologi</a:t>
            </a:r>
            <a:r>
              <a:rPr lang="en-US" sz="4400" dirty="0" smtClean="0"/>
              <a:t> </a:t>
            </a:r>
            <a:r>
              <a:rPr lang="en-US" sz="4400" dirty="0" err="1" smtClean="0"/>
              <a:t>Komputer</a:t>
            </a:r>
            <a:endParaRPr lang="en-US" sz="44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18652" y="5410200"/>
            <a:ext cx="8458200" cy="914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 err="1" smtClean="0"/>
              <a:t>Pertemuan</a:t>
            </a:r>
            <a:r>
              <a:rPr lang="en-US" sz="4400" smtClean="0"/>
              <a:t> ke-5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9586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 </a:t>
            </a:r>
            <a:r>
              <a:rPr lang="en-US" dirty="0" err="1" smtClean="0"/>
              <a:t>mengumpulkan</a:t>
            </a:r>
            <a:r>
              <a:rPr lang="en-US" dirty="0" smtClean="0"/>
              <a:t> data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mengkonversinya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proses </a:t>
            </a:r>
            <a:r>
              <a:rPr lang="en-US" dirty="0" err="1" smtClean="0"/>
              <a:t>komputer</a:t>
            </a:r>
            <a:endParaRPr lang="en-US" dirty="0" smtClean="0"/>
          </a:p>
          <a:p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 = </a:t>
            </a:r>
            <a:r>
              <a:rPr lang="en-US" dirty="0" err="1" smtClean="0"/>
              <a:t>alat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 yang 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 data </a:t>
            </a:r>
            <a:r>
              <a:rPr lang="en-US" dirty="0" err="1" smtClean="0"/>
              <a:t>maupun</a:t>
            </a:r>
            <a:r>
              <a:rPr lang="en-US" dirty="0" smtClean="0"/>
              <a:t>  program</a:t>
            </a:r>
          </a:p>
          <a:p>
            <a:r>
              <a:rPr lang="en-US" dirty="0" smtClean="0"/>
              <a:t>Ex. Keyboard, pointing device, </a:t>
            </a:r>
            <a:r>
              <a:rPr lang="en-US" dirty="0" err="1" smtClean="0"/>
              <a:t>scanner,lighpen</a:t>
            </a:r>
            <a:r>
              <a:rPr lang="en-US" dirty="0" smtClean="0"/>
              <a:t>, Trackball, Touch screen, Magnetic Ink Character  Reader (MICR), Optical Character Reader (OCR), Optical Mark  Recognition (OMR) Reader </a:t>
            </a:r>
            <a:r>
              <a:rPr lang="en-US" dirty="0" err="1" smtClean="0"/>
              <a:t>dll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277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75238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Pemroses</a:t>
            </a:r>
            <a:endParaRPr lang="en-US" dirty="0" smtClean="0"/>
          </a:p>
          <a:p>
            <a:pPr marL="796925" indent="-457200">
              <a:buFont typeface="Wingdings" pitchFamily="2" charset="2"/>
              <a:buChar char="ü"/>
            </a:pP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pemrosesan</a:t>
            </a:r>
            <a:r>
              <a:rPr lang="en-US" dirty="0" smtClean="0"/>
              <a:t> data, </a:t>
            </a:r>
            <a:r>
              <a:rPr lang="en-US" dirty="0" err="1" smtClean="0"/>
              <a:t>menghitung</a:t>
            </a:r>
            <a:r>
              <a:rPr lang="en-US" dirty="0" smtClean="0"/>
              <a:t>,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logik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mengirim</a:t>
            </a:r>
            <a:r>
              <a:rPr lang="en-US" dirty="0" smtClean="0"/>
              <a:t> data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mengeksekusi</a:t>
            </a:r>
            <a:r>
              <a:rPr lang="en-US" dirty="0" smtClean="0"/>
              <a:t>.</a:t>
            </a:r>
          </a:p>
          <a:p>
            <a:pPr marL="796925" indent="-457200">
              <a:buFont typeface="Wingdings" pitchFamily="2" charset="2"/>
              <a:buChar char="ü"/>
            </a:pP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pemroses</a:t>
            </a:r>
            <a:r>
              <a:rPr lang="en-US" dirty="0" smtClean="0"/>
              <a:t> :</a:t>
            </a:r>
          </a:p>
          <a:p>
            <a:pPr marL="1311275" indent="-514350">
              <a:buFont typeface="+mj-lt"/>
              <a:buAutoNum type="arabicPeriod"/>
            </a:pPr>
            <a:r>
              <a:rPr lang="en-US" dirty="0" smtClean="0"/>
              <a:t>CPU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otak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 smtClean="0"/>
          </a:p>
          <a:p>
            <a:pPr marL="1311275" indent="-514350">
              <a:buFont typeface="+mj-lt"/>
              <a:buAutoNum type="arabicPeriod"/>
            </a:pPr>
            <a:r>
              <a:rPr lang="en-US" dirty="0" smtClean="0"/>
              <a:t>Main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RAM, Internal Memory </a:t>
            </a:r>
            <a:r>
              <a:rPr lang="en-US" dirty="0" err="1" smtClean="0"/>
              <a:t>Promary</a:t>
            </a:r>
            <a:r>
              <a:rPr lang="en-US" dirty="0" smtClean="0"/>
              <a:t> Storage.</a:t>
            </a:r>
          </a:p>
          <a:p>
            <a:pPr marL="1311275" indent="-514350">
              <a:buFont typeface="+mj-lt"/>
              <a:buAutoNum type="arabicPeriod"/>
            </a:pPr>
            <a:r>
              <a:rPr lang="en-US" dirty="0" smtClean="0"/>
              <a:t>Memory 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data </a:t>
            </a:r>
            <a:r>
              <a:rPr lang="en-US" dirty="0" err="1" smtClean="0"/>
              <a:t>dan</a:t>
            </a:r>
            <a:r>
              <a:rPr lang="en-US" dirty="0" smtClean="0"/>
              <a:t>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673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838200"/>
          </a:xfrm>
        </p:spPr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CPU (Central Processing Unit),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otak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2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ALU (Arithmetical Logical Unit)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pengolah</a:t>
            </a:r>
            <a:r>
              <a:rPr lang="en-US" dirty="0" smtClean="0"/>
              <a:t> data, </a:t>
            </a:r>
            <a:r>
              <a:rPr lang="en-US" dirty="0" err="1" smtClean="0"/>
              <a:t>dan</a:t>
            </a:r>
            <a:r>
              <a:rPr lang="en-US" dirty="0" smtClean="0"/>
              <a:t> CU (Control Unit)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pengontrol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Memori</a:t>
            </a:r>
            <a:r>
              <a:rPr lang="en-US" dirty="0" smtClean="0"/>
              <a:t> : </a:t>
            </a:r>
            <a:r>
              <a:rPr lang="en-US" dirty="0" err="1" smtClean="0"/>
              <a:t>terbagi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2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internal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:</a:t>
            </a:r>
          </a:p>
          <a:p>
            <a:pPr marL="796925" indent="-457200">
              <a:buFont typeface="Courier New" pitchFamily="49" charset="0"/>
              <a:buChar char="o"/>
            </a:pPr>
            <a:r>
              <a:rPr lang="en-US" dirty="0" err="1" smtClean="0"/>
              <a:t>Memori</a:t>
            </a:r>
            <a:r>
              <a:rPr lang="en-US" dirty="0" smtClean="0"/>
              <a:t> Internal </a:t>
            </a:r>
            <a:r>
              <a:rPr lang="en-US" dirty="0" err="1" smtClean="0"/>
              <a:t>berupa</a:t>
            </a:r>
            <a:r>
              <a:rPr lang="en-US" dirty="0" smtClean="0"/>
              <a:t> RAM (Random Access Memory), yang </a:t>
            </a:r>
            <a:r>
              <a:rPr lang="en-US" dirty="0" err="1" smtClean="0"/>
              <a:t>berfungsi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program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olah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.</a:t>
            </a:r>
          </a:p>
          <a:p>
            <a:pPr marL="796925" indent="-457200">
              <a:buFont typeface="Courier New" pitchFamily="49" charset="0"/>
              <a:buChar char="o"/>
            </a:pPr>
            <a:r>
              <a:rPr lang="en-US" dirty="0" smtClean="0"/>
              <a:t>ROM (Read Only Memory)</a:t>
            </a:r>
            <a:r>
              <a:rPr lang="en-US" dirty="0" err="1" smtClean="0"/>
              <a:t>yaitu</a:t>
            </a:r>
            <a:r>
              <a:rPr lang="en-US" dirty="0" smtClean="0"/>
              <a:t> memory yang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dibaca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berguna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 </a:t>
            </a:r>
            <a:r>
              <a:rPr lang="en-US" dirty="0" err="1" smtClean="0"/>
              <a:t>penyedia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kali </a:t>
            </a:r>
            <a:r>
              <a:rPr lang="en-US" dirty="0" err="1" smtClean="0"/>
              <a:t>dinyalakan</a:t>
            </a:r>
            <a:endParaRPr lang="en-US" dirty="0" smtClean="0"/>
          </a:p>
          <a:p>
            <a:pPr marL="796925" indent="-457200">
              <a:buFont typeface="Courier New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904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1" t="26271" r="46366" b="30063"/>
          <a:stretch/>
        </p:blipFill>
        <p:spPr bwMode="auto">
          <a:xfrm>
            <a:off x="609600" y="1295400"/>
            <a:ext cx="7380026" cy="5345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32278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Penyimpan</a:t>
            </a:r>
            <a:endParaRPr lang="en-US" dirty="0" smtClean="0"/>
          </a:p>
          <a:p>
            <a:pPr marL="796925" indent="-457200">
              <a:buClr>
                <a:schemeClr val="accent6">
                  <a:lumMod val="50000"/>
                </a:schemeClr>
              </a:buClr>
              <a:buFont typeface="Arial" pitchFamily="34" charset="0"/>
              <a:buChar char="•"/>
            </a:pP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software </a:t>
            </a:r>
            <a:r>
              <a:rPr lang="en-US" dirty="0" err="1" smtClean="0"/>
              <a:t>dan</a:t>
            </a:r>
            <a:r>
              <a:rPr lang="en-US" dirty="0" smtClean="0"/>
              <a:t> data, </a:t>
            </a:r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pPr marL="1254125" indent="-457200">
              <a:buClr>
                <a:schemeClr val="accent6">
                  <a:lumMod val="50000"/>
                </a:schemeClr>
              </a:buClr>
              <a:buFont typeface="Wingdings" pitchFamily="2" charset="2"/>
              <a:buChar char="ü"/>
            </a:pPr>
            <a:r>
              <a:rPr lang="en-US" dirty="0" smtClean="0"/>
              <a:t>Floppy disk</a:t>
            </a:r>
          </a:p>
          <a:p>
            <a:pPr marL="1254125" indent="-457200">
              <a:buClr>
                <a:schemeClr val="accent6">
                  <a:lumMod val="50000"/>
                </a:schemeClr>
              </a:buClr>
              <a:buFont typeface="Wingdings" pitchFamily="2" charset="2"/>
              <a:buChar char="ü"/>
            </a:pPr>
            <a:r>
              <a:rPr lang="en-US" dirty="0" err="1" smtClean="0"/>
              <a:t>Harddisk</a:t>
            </a:r>
            <a:endParaRPr lang="en-US" dirty="0" smtClean="0"/>
          </a:p>
          <a:p>
            <a:pPr marL="1254125" indent="-457200">
              <a:buClr>
                <a:schemeClr val="accent6">
                  <a:lumMod val="50000"/>
                </a:schemeClr>
              </a:buClr>
              <a:buFont typeface="Wingdings" pitchFamily="2" charset="2"/>
              <a:buChar char="ü"/>
            </a:pPr>
            <a:r>
              <a:rPr lang="en-US" dirty="0" smtClean="0"/>
              <a:t>Tape</a:t>
            </a:r>
          </a:p>
          <a:p>
            <a:pPr marL="1254125" indent="-457200">
              <a:buClr>
                <a:schemeClr val="accent6">
                  <a:lumMod val="50000"/>
                </a:schemeClr>
              </a:buClr>
              <a:buFont typeface="Wingdings" pitchFamily="2" charset="2"/>
              <a:buChar char="ü"/>
            </a:pPr>
            <a:r>
              <a:rPr lang="en-US" dirty="0" smtClean="0"/>
              <a:t>CD (Compact disk)</a:t>
            </a:r>
          </a:p>
          <a:p>
            <a:pPr marL="1254125" indent="-457200">
              <a:buClr>
                <a:schemeClr val="accent6">
                  <a:lumMod val="50000"/>
                </a:schemeClr>
              </a:buClr>
              <a:buFont typeface="Wingdings" pitchFamily="2" charset="2"/>
              <a:buChar char="ü"/>
            </a:pPr>
            <a:r>
              <a:rPr lang="en-US" dirty="0" smtClean="0"/>
              <a:t>DVD (Digital </a:t>
            </a:r>
            <a:r>
              <a:rPr lang="en-US" dirty="0" err="1" smtClean="0"/>
              <a:t>Vidio</a:t>
            </a:r>
            <a:r>
              <a:rPr lang="en-US" dirty="0" smtClean="0"/>
              <a:t> Disk)</a:t>
            </a:r>
          </a:p>
          <a:p>
            <a:pPr marL="1254125" indent="-457200">
              <a:buClr>
                <a:schemeClr val="accent6">
                  <a:lumMod val="50000"/>
                </a:schemeClr>
              </a:buClr>
              <a:buFont typeface="Wingdings" pitchFamily="2" charset="2"/>
              <a:buChar char="ü"/>
            </a:pPr>
            <a:r>
              <a:rPr lang="en-US" dirty="0" err="1" smtClean="0"/>
              <a:t>Flashdisk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916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Output Hardware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data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digolongkan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4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:</a:t>
            </a:r>
          </a:p>
          <a:p>
            <a:pPr marL="796925" indent="-457200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n-US" dirty="0" err="1" smtClean="0"/>
              <a:t>Tulisan</a:t>
            </a:r>
            <a:r>
              <a:rPr lang="en-US" dirty="0" smtClean="0"/>
              <a:t> (</a:t>
            </a:r>
            <a:r>
              <a:rPr lang="en-US" dirty="0" err="1" smtClean="0"/>
              <a:t>huruf</a:t>
            </a:r>
            <a:r>
              <a:rPr lang="en-US" dirty="0" smtClean="0"/>
              <a:t>, </a:t>
            </a:r>
            <a:r>
              <a:rPr lang="en-US" dirty="0" err="1" smtClean="0"/>
              <a:t>angka</a:t>
            </a:r>
            <a:r>
              <a:rPr lang="en-US" dirty="0" smtClean="0"/>
              <a:t>, kata, 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simbol-simbol</a:t>
            </a:r>
            <a:r>
              <a:rPr lang="en-US" dirty="0" smtClean="0"/>
              <a:t>)</a:t>
            </a:r>
          </a:p>
          <a:p>
            <a:pPr marL="796925" indent="-457200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n-US" dirty="0" smtClean="0"/>
              <a:t>Image (</a:t>
            </a:r>
            <a:r>
              <a:rPr lang="en-US" dirty="0" err="1" smtClean="0"/>
              <a:t>Grafik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)</a:t>
            </a:r>
          </a:p>
          <a:p>
            <a:pPr marL="796925" indent="-457200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musik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)</a:t>
            </a:r>
          </a:p>
          <a:p>
            <a:pPr marL="796925" indent="-457200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n-US" dirty="0" err="1" smtClean="0"/>
              <a:t>Bentuk</a:t>
            </a:r>
            <a:r>
              <a:rPr lang="en-US" dirty="0" smtClean="0"/>
              <a:t> yang </a:t>
            </a:r>
            <a:r>
              <a:rPr lang="en-US" dirty="0" err="1" smtClean="0"/>
              <a:t>dibaca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simbol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dibaca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dimengerti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705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Pengelompokkan</a:t>
            </a:r>
            <a:r>
              <a:rPr lang="en-US" dirty="0" smtClean="0"/>
              <a:t> 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Visual Output</a:t>
            </a:r>
          </a:p>
          <a:p>
            <a:pPr marL="796925" indent="-457200">
              <a:buFont typeface="Wingdings" pitchFamily="2" charset="2"/>
              <a:buChar char="ü"/>
            </a:pPr>
            <a:r>
              <a:rPr lang="en-US" dirty="0" smtClean="0"/>
              <a:t>Monitor (Cathode ray tubes, LCD Screen), </a:t>
            </a:r>
            <a:r>
              <a:rPr lang="en-US" dirty="0" err="1" smtClean="0"/>
              <a:t>Proektor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endParaRPr lang="en-US" dirty="0" smtClean="0"/>
          </a:p>
          <a:p>
            <a:r>
              <a:rPr lang="en-US" dirty="0" smtClean="0"/>
              <a:t>Audio Output</a:t>
            </a:r>
          </a:p>
          <a:p>
            <a:pPr marL="796925" indent="-457200">
              <a:buFont typeface="Wingdings" pitchFamily="2" charset="2"/>
              <a:buChar char="ü"/>
            </a:pPr>
            <a:r>
              <a:rPr lang="en-US" dirty="0" smtClean="0"/>
              <a:t>Speaker</a:t>
            </a:r>
          </a:p>
          <a:p>
            <a:r>
              <a:rPr lang="en-US" dirty="0" smtClean="0"/>
              <a:t>Printing Devices</a:t>
            </a:r>
          </a:p>
          <a:p>
            <a:pPr marL="796925" indent="-457200">
              <a:buFont typeface="Wingdings" pitchFamily="2" charset="2"/>
              <a:buChar char="ü"/>
            </a:pPr>
            <a:r>
              <a:rPr lang="en-US" dirty="0" smtClean="0"/>
              <a:t>Printer </a:t>
            </a:r>
            <a:r>
              <a:rPr lang="en-US" dirty="0" err="1" smtClean="0"/>
              <a:t>dan</a:t>
            </a:r>
            <a:r>
              <a:rPr lang="en-US" dirty="0" smtClean="0"/>
              <a:t> Plotter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895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 smtClean="0"/>
          </a:p>
          <a:p>
            <a:pPr marL="398463" indent="-398463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koneksi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, </a:t>
            </a:r>
            <a:r>
              <a:rPr lang="en-US" dirty="0" err="1" smtClean="0"/>
              <a:t>misal</a:t>
            </a:r>
            <a:r>
              <a:rPr lang="en-US" dirty="0" smtClean="0"/>
              <a:t> :</a:t>
            </a:r>
          </a:p>
          <a:p>
            <a:pPr marL="854075" indent="-514350">
              <a:buClr>
                <a:schemeClr val="accent2">
                  <a:lumMod val="50000"/>
                </a:schemeClr>
              </a:buClr>
              <a:buFont typeface="+mj-lt"/>
              <a:buAutoNum type="arabicPeriod"/>
            </a:pPr>
            <a:r>
              <a:rPr lang="en-US" dirty="0" smtClean="0"/>
              <a:t>Digital</a:t>
            </a:r>
          </a:p>
          <a:p>
            <a:pPr marL="854075" indent="-514350">
              <a:buClr>
                <a:schemeClr val="accent2">
                  <a:lumMod val="50000"/>
                </a:schemeClr>
              </a:buClr>
              <a:buFont typeface="+mj-lt"/>
              <a:buAutoNum type="arabicPeriod"/>
            </a:pPr>
            <a:r>
              <a:rPr lang="en-US" dirty="0" smtClean="0"/>
              <a:t>Analog</a:t>
            </a:r>
          </a:p>
          <a:p>
            <a:pPr marL="854075" indent="-514350">
              <a:buClr>
                <a:schemeClr val="accent2">
                  <a:lumMod val="50000"/>
                </a:schemeClr>
              </a:buClr>
              <a:buFont typeface="+mj-lt"/>
              <a:buAutoNum type="arabicPeriod"/>
            </a:pPr>
            <a:r>
              <a:rPr lang="en-US" dirty="0" smtClean="0"/>
              <a:t>Cable</a:t>
            </a:r>
          </a:p>
          <a:p>
            <a:pPr marL="854075" indent="-514350">
              <a:buClr>
                <a:schemeClr val="accent2">
                  <a:lumMod val="50000"/>
                </a:schemeClr>
              </a:buClr>
              <a:buFont typeface="+mj-lt"/>
              <a:buAutoNum type="arabicPeriod"/>
            </a:pPr>
            <a:r>
              <a:rPr lang="en-US" dirty="0" smtClean="0"/>
              <a:t>Fax Modem</a:t>
            </a:r>
          </a:p>
          <a:p>
            <a:pPr marL="854075" indent="-514350">
              <a:buClr>
                <a:schemeClr val="accent2">
                  <a:lumMod val="50000"/>
                </a:schemeClr>
              </a:buClr>
              <a:buFont typeface="+mj-lt"/>
              <a:buAutoNum type="arabicPeriod"/>
            </a:pPr>
            <a:r>
              <a:rPr lang="en-US" dirty="0" smtClean="0"/>
              <a:t>Modem (Modulator </a:t>
            </a:r>
            <a:r>
              <a:rPr lang="en-US" dirty="0" err="1" smtClean="0"/>
              <a:t>Demudelator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6833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4748"/>
            <a:ext cx="8686800" cy="838200"/>
          </a:xfrm>
        </p:spPr>
        <p:txBody>
          <a:bodyPr/>
          <a:lstStyle/>
          <a:p>
            <a:r>
              <a:rPr lang="en-US" dirty="0" err="1" smtClean="0"/>
              <a:t>lanjut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Sinyal</a:t>
            </a:r>
            <a:r>
              <a:rPr lang="en-US" dirty="0" smtClean="0"/>
              <a:t> Analog</a:t>
            </a:r>
          </a:p>
          <a:p>
            <a:pPr marL="854075" indent="-514350">
              <a:buFont typeface="+mj-lt"/>
              <a:buAutoNum type="arabicPeriod"/>
            </a:pP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gelombang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 smtClean="0"/>
          </a:p>
          <a:p>
            <a:pPr marL="854075" indent="-514350">
              <a:buFont typeface="+mj-lt"/>
              <a:buAutoNum type="arabicPeriod"/>
            </a:pPr>
            <a:r>
              <a:rPr lang="en-US" dirty="0" err="1" smtClean="0"/>
              <a:t>Mengalir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medium </a:t>
            </a:r>
            <a:r>
              <a:rPr lang="en-US" dirty="0" err="1" smtClean="0"/>
              <a:t>komunikasi</a:t>
            </a:r>
            <a:endParaRPr lang="en-US" dirty="0" smtClean="0"/>
          </a:p>
          <a:p>
            <a:pPr marL="854075" indent="-514350">
              <a:buFont typeface="+mj-lt"/>
              <a:buAutoNum type="arabicPeriod"/>
            </a:pP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endParaRPr lang="en-US" dirty="0" smtClean="0"/>
          </a:p>
          <a:p>
            <a:r>
              <a:rPr lang="en-US" dirty="0" err="1" smtClean="0"/>
              <a:t>Sinyal</a:t>
            </a:r>
            <a:r>
              <a:rPr lang="en-US" dirty="0" smtClean="0"/>
              <a:t> digital</a:t>
            </a:r>
          </a:p>
          <a:p>
            <a:pPr marL="854075" indent="-514350">
              <a:buFont typeface="+mj-lt"/>
              <a:buAutoNum type="arabicPeriod"/>
            </a:pP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Gelombang</a:t>
            </a:r>
            <a:r>
              <a:rPr lang="en-US" dirty="0" smtClean="0"/>
              <a:t> </a:t>
            </a:r>
            <a:r>
              <a:rPr lang="en-US" dirty="0" err="1" smtClean="0"/>
              <a:t>Kaku</a:t>
            </a:r>
            <a:r>
              <a:rPr lang="en-US" dirty="0" smtClean="0"/>
              <a:t> (discrete)</a:t>
            </a:r>
          </a:p>
          <a:p>
            <a:pPr marL="854075" indent="-514350">
              <a:buFont typeface="+mj-lt"/>
              <a:buAutoNum type="arabicPeriod"/>
            </a:pPr>
            <a:r>
              <a:rPr lang="en-US" dirty="0" err="1" smtClean="0"/>
              <a:t>Mengirim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data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yatu</a:t>
            </a:r>
            <a:r>
              <a:rPr lang="en-US" dirty="0" smtClean="0"/>
              <a:t>, bit-1 </a:t>
            </a:r>
            <a:r>
              <a:rPr lang="en-US" dirty="0" err="1" smtClean="0"/>
              <a:t>dan</a:t>
            </a:r>
            <a:r>
              <a:rPr lang="en-US" dirty="0" smtClean="0"/>
              <a:t> bit-0</a:t>
            </a:r>
          </a:p>
          <a:p>
            <a:pPr marL="854075" indent="-514350">
              <a:buFont typeface="+mj-lt"/>
              <a:buAutoNum type="arabicPeriod"/>
            </a:pP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Data</a:t>
            </a:r>
          </a:p>
          <a:p>
            <a:r>
              <a:rPr lang="en-US" dirty="0" smtClean="0"/>
              <a:t>Modem (Modulate, Demodulate)</a:t>
            </a:r>
          </a:p>
          <a:p>
            <a:pPr marL="854075" indent="-514350">
              <a:buFont typeface="+mj-lt"/>
              <a:buAutoNum type="arabicPeriod"/>
            </a:pP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sinyal</a:t>
            </a:r>
            <a:r>
              <a:rPr lang="en-US" dirty="0" smtClean="0"/>
              <a:t> digital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sinyal</a:t>
            </a:r>
            <a:r>
              <a:rPr lang="en-US" dirty="0" smtClean="0"/>
              <a:t> analog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5913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08" t="32137" r="47282" b="43097"/>
          <a:stretch/>
        </p:blipFill>
        <p:spPr bwMode="auto">
          <a:xfrm>
            <a:off x="228600" y="1600200"/>
            <a:ext cx="8486279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7710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“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 yang </a:t>
            </a:r>
            <a:r>
              <a:rPr lang="en-US" dirty="0" err="1" smtClean="0"/>
              <a:t>sempurna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perancang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 </a:t>
            </a:r>
            <a:r>
              <a:rPr lang="en-US" dirty="0" err="1" smtClean="0"/>
              <a:t>tersebut</a:t>
            </a:r>
            <a:r>
              <a:rPr lang="en-US" dirty="0" smtClean="0"/>
              <a:t> 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 </a:t>
            </a:r>
            <a:r>
              <a:rPr lang="en-US" dirty="0" err="1" smtClean="0"/>
              <a:t>mengerti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 </a:t>
            </a:r>
            <a:r>
              <a:rPr lang="en-US" dirty="0" err="1" smtClean="0"/>
              <a:t>mengolah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”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HAL UTAMA =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444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:</a:t>
            </a:r>
          </a:p>
          <a:p>
            <a:pPr marL="854075" indent="-514350">
              <a:buFont typeface="+mj-lt"/>
              <a:buAutoNum type="arabicPeriod"/>
            </a:pPr>
            <a:r>
              <a:rPr lang="en-US" dirty="0" err="1" smtClean="0"/>
              <a:t>Jenis</a:t>
            </a:r>
            <a:r>
              <a:rPr lang="en-US" dirty="0" smtClean="0"/>
              <a:t> data yang </a:t>
            </a:r>
            <a:r>
              <a:rPr lang="en-US" dirty="0" err="1" smtClean="0"/>
              <a:t>diolah</a:t>
            </a:r>
            <a:endParaRPr lang="en-US" dirty="0" smtClean="0"/>
          </a:p>
          <a:p>
            <a:pPr marL="854075" indent="-514350">
              <a:buFont typeface="+mj-lt"/>
              <a:buAutoNum type="arabicPeriod"/>
            </a:pP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 smtClean="0"/>
          </a:p>
          <a:p>
            <a:pPr marL="854075" indent="-514350">
              <a:buFont typeface="+mj-lt"/>
              <a:buAutoNum type="arabicPeriod"/>
            </a:pP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endParaRPr lang="en-US" dirty="0" smtClean="0"/>
          </a:p>
          <a:p>
            <a:pPr marL="854075" indent="-514350">
              <a:buFont typeface="+mj-lt"/>
              <a:buAutoNum type="arabicPeriod"/>
            </a:pP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555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Klasifikasi</a:t>
            </a:r>
            <a:r>
              <a:rPr lang="en-US" dirty="0" smtClean="0"/>
              <a:t>  </a:t>
            </a:r>
            <a:r>
              <a:rPr lang="en-US" dirty="0" err="1" smtClean="0"/>
              <a:t>Komputer</a:t>
            </a:r>
            <a:r>
              <a:rPr lang="en-US" dirty="0" smtClean="0"/>
              <a:t>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Berdasarkan</a:t>
            </a:r>
            <a:r>
              <a:rPr lang="en-US" dirty="0" smtClean="0"/>
              <a:t>  </a:t>
            </a:r>
            <a:r>
              <a:rPr lang="en-US" dirty="0" err="1" smtClean="0"/>
              <a:t>Jenis</a:t>
            </a:r>
            <a:r>
              <a:rPr lang="en-US" dirty="0" smtClean="0"/>
              <a:t> Data yang </a:t>
            </a:r>
            <a:r>
              <a:rPr lang="en-US" dirty="0" err="1" smtClean="0"/>
              <a:t>diolah</a:t>
            </a:r>
            <a:r>
              <a:rPr lang="en-US" dirty="0" smtClean="0"/>
              <a:t> :</a:t>
            </a:r>
          </a:p>
          <a:p>
            <a:pPr marL="854075" indent="-514350">
              <a:buClr>
                <a:schemeClr val="accent2">
                  <a:lumMod val="50000"/>
                </a:schemeClr>
              </a:buClr>
              <a:buFont typeface="+mj-lt"/>
              <a:buAutoNum type="arabicPeriod"/>
            </a:pPr>
            <a:r>
              <a:rPr lang="en-US" dirty="0" err="1" smtClean="0"/>
              <a:t>Komputer</a:t>
            </a:r>
            <a:r>
              <a:rPr lang="en-US" dirty="0" smtClean="0"/>
              <a:t> Analog (</a:t>
            </a:r>
            <a:r>
              <a:rPr lang="en-US" i="1" dirty="0" smtClean="0"/>
              <a:t>Analog Computer</a:t>
            </a:r>
            <a:r>
              <a:rPr lang="en-US" dirty="0" smtClean="0"/>
              <a:t>)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mengolah</a:t>
            </a:r>
            <a:r>
              <a:rPr lang="en-US" dirty="0" smtClean="0"/>
              <a:t> data </a:t>
            </a:r>
            <a:r>
              <a:rPr lang="en-US" dirty="0" err="1" smtClean="0"/>
              <a:t>kualitatif</a:t>
            </a:r>
            <a:endParaRPr lang="en-US" dirty="0" smtClean="0"/>
          </a:p>
          <a:p>
            <a:pPr marL="854075" indent="-514350">
              <a:buClr>
                <a:schemeClr val="accent2">
                  <a:lumMod val="50000"/>
                </a:schemeClr>
              </a:buClr>
              <a:buFont typeface="+mj-lt"/>
              <a:buAutoNum type="arabicPeriod"/>
            </a:pPr>
            <a:r>
              <a:rPr lang="en-US" dirty="0" err="1" smtClean="0"/>
              <a:t>Komputer</a:t>
            </a:r>
            <a:r>
              <a:rPr lang="en-US" dirty="0" smtClean="0"/>
              <a:t> Digital (</a:t>
            </a:r>
            <a:r>
              <a:rPr lang="en-US" i="1" dirty="0" smtClean="0"/>
              <a:t>Digital Computer</a:t>
            </a:r>
            <a:r>
              <a:rPr lang="en-US" dirty="0" smtClean="0"/>
              <a:t>) 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mengolah</a:t>
            </a:r>
            <a:r>
              <a:rPr lang="en-US" dirty="0" smtClean="0"/>
              <a:t> data </a:t>
            </a:r>
            <a:r>
              <a:rPr lang="en-US" dirty="0" err="1" smtClean="0"/>
              <a:t>kuantitatif</a:t>
            </a:r>
            <a:endParaRPr lang="en-US" dirty="0" smtClean="0"/>
          </a:p>
          <a:p>
            <a:pPr marL="854075" indent="-514350">
              <a:buClr>
                <a:schemeClr val="accent2">
                  <a:lumMod val="50000"/>
                </a:schemeClr>
              </a:buClr>
              <a:buFont typeface="+mj-lt"/>
              <a:buAutoNum type="arabicPeriod"/>
            </a:pPr>
            <a:r>
              <a:rPr lang="en-US" dirty="0" err="1" smtClean="0"/>
              <a:t>Komputer</a:t>
            </a:r>
            <a:r>
              <a:rPr lang="en-US" dirty="0" smtClean="0"/>
              <a:t> Hybrid (</a:t>
            </a:r>
            <a:r>
              <a:rPr lang="en-US" i="1" dirty="0" smtClean="0"/>
              <a:t>Hybrid Computer</a:t>
            </a:r>
            <a:r>
              <a:rPr lang="en-US" dirty="0" smtClean="0"/>
              <a:t>)  </a:t>
            </a:r>
            <a:r>
              <a:rPr lang="en-US" dirty="0" err="1" smtClean="0"/>
              <a:t>Kombinasi</a:t>
            </a:r>
            <a:r>
              <a:rPr lang="en-US" dirty="0" smtClean="0"/>
              <a:t>  </a:t>
            </a:r>
            <a:r>
              <a:rPr lang="en-US" dirty="0" err="1" smtClean="0"/>
              <a:t>komputer</a:t>
            </a:r>
            <a:r>
              <a:rPr lang="en-US" dirty="0" smtClean="0"/>
              <a:t> analog </a:t>
            </a:r>
            <a:r>
              <a:rPr lang="en-US" dirty="0" err="1" smtClean="0"/>
              <a:t>dankomputer</a:t>
            </a:r>
            <a:r>
              <a:rPr lang="en-US" dirty="0" smtClean="0"/>
              <a:t> digital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1201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Kalsifikasi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 smtClean="0"/>
          </a:p>
          <a:p>
            <a:pPr marL="796925" indent="-457200">
              <a:buClr>
                <a:schemeClr val="accent2">
                  <a:lumMod val="50000"/>
                </a:schemeClr>
              </a:buClr>
              <a:buFont typeface="Wingdings" pitchFamily="2" charset="2"/>
              <a:buChar char="v"/>
            </a:pPr>
            <a:r>
              <a:rPr lang="en-US" dirty="0" smtClean="0"/>
              <a:t>Small Scale Computer</a:t>
            </a:r>
          </a:p>
          <a:p>
            <a:pPr marL="796925" indent="-457200">
              <a:buClr>
                <a:schemeClr val="accent2">
                  <a:lumMod val="50000"/>
                </a:schemeClr>
              </a:buClr>
              <a:buFont typeface="Wingdings" pitchFamily="2" charset="2"/>
              <a:buChar char="v"/>
            </a:pPr>
            <a:r>
              <a:rPr lang="en-US" dirty="0" smtClean="0"/>
              <a:t>Medium Scale Computer</a:t>
            </a:r>
          </a:p>
          <a:p>
            <a:pPr marL="796925" indent="-457200">
              <a:buClr>
                <a:schemeClr val="accent2">
                  <a:lumMod val="50000"/>
                </a:schemeClr>
              </a:buClr>
              <a:buFont typeface="Wingdings" pitchFamily="2" charset="2"/>
              <a:buChar char="v"/>
            </a:pPr>
            <a:r>
              <a:rPr lang="en-US" dirty="0" smtClean="0"/>
              <a:t>Large Scale Computer</a:t>
            </a:r>
          </a:p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endParaRPr lang="en-US" dirty="0" smtClean="0"/>
          </a:p>
          <a:p>
            <a:pPr marL="796925" indent="-457200">
              <a:buClr>
                <a:schemeClr val="accent2">
                  <a:lumMod val="50000"/>
                </a:schemeClr>
              </a:buClr>
              <a:buFont typeface="Wingdings" pitchFamily="2" charset="2"/>
              <a:buChar char="v"/>
            </a:pPr>
            <a:r>
              <a:rPr lang="en-US" dirty="0" err="1" smtClean="0"/>
              <a:t>Komputer</a:t>
            </a:r>
            <a:r>
              <a:rPr lang="en-US" dirty="0" smtClean="0"/>
              <a:t> Mini (mini computer)</a:t>
            </a:r>
          </a:p>
          <a:p>
            <a:pPr marL="796925" indent="-457200">
              <a:buClr>
                <a:schemeClr val="accent2">
                  <a:lumMod val="50000"/>
                </a:schemeClr>
              </a:buClr>
              <a:buFont typeface="Wingdings" pitchFamily="2" charset="2"/>
              <a:buChar char="v"/>
            </a:pP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Mikro</a:t>
            </a:r>
            <a:r>
              <a:rPr lang="en-US" dirty="0" smtClean="0"/>
              <a:t> (micro computer)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6307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Kalsifikasi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87562"/>
            <a:ext cx="8686800" cy="2103438"/>
          </a:xfrm>
        </p:spPr>
        <p:txBody>
          <a:bodyPr/>
          <a:lstStyle/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v"/>
            </a:pPr>
            <a:r>
              <a:rPr lang="en-US" dirty="0" err="1" smtClean="0"/>
              <a:t>Berdasrkan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pPr indent="-3175"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Spesial</a:t>
            </a:r>
            <a:r>
              <a:rPr lang="en-US" dirty="0" smtClean="0"/>
              <a:t> Purpose Computer</a:t>
            </a:r>
          </a:p>
          <a:p>
            <a:pPr indent="-3175"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   General Purpose Computer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3435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895600"/>
            <a:ext cx="8686800" cy="838200"/>
          </a:xfrm>
        </p:spPr>
        <p:txBody>
          <a:bodyPr/>
          <a:lstStyle/>
          <a:p>
            <a:pPr algn="ctr"/>
            <a:r>
              <a:rPr lang="en-US" dirty="0" err="1" smtClean="0"/>
              <a:t>terimakasih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516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Pemakai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Profesional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 orang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 </a:t>
            </a:r>
            <a:r>
              <a:rPr lang="en-US" dirty="0" err="1" smtClean="0"/>
              <a:t>pendidikan</a:t>
            </a:r>
            <a:r>
              <a:rPr lang="en-US" dirty="0" smtClean="0"/>
              <a:t> formal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 smtClean="0"/>
          </a:p>
          <a:p>
            <a:r>
              <a:rPr lang="en-US" dirty="0" err="1" smtClean="0"/>
              <a:t>Pemakai</a:t>
            </a:r>
            <a:r>
              <a:rPr lang="en-US" dirty="0" smtClean="0"/>
              <a:t> (</a:t>
            </a:r>
            <a:r>
              <a:rPr lang="en-US" dirty="0" err="1" smtClean="0"/>
              <a:t>Pemakai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) orang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</a:p>
          <a:p>
            <a:pPr marL="696913">
              <a:buFont typeface="Wingdings" pitchFamily="2" charset="2"/>
              <a:buChar char="ü"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pemekaian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karyawan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753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Literasi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Literasi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orang 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 </a:t>
            </a:r>
            <a:r>
              <a:rPr lang="en-US" dirty="0" err="1" smtClean="0"/>
              <a:t>tentang</a:t>
            </a:r>
            <a:r>
              <a:rPr lang="en-US" dirty="0" smtClean="0"/>
              <a:t> 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endParaRPr lang="en-US" dirty="0" smtClean="0"/>
          </a:p>
          <a:p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orang yang </a:t>
            </a:r>
            <a:r>
              <a:rPr lang="en-US" dirty="0" err="1" smtClean="0"/>
              <a:t>menerapkan</a:t>
            </a:r>
            <a:r>
              <a:rPr lang="en-US" dirty="0" smtClean="0"/>
              <a:t>  </a:t>
            </a:r>
            <a:r>
              <a:rPr lang="en-US" dirty="0" err="1" smtClean="0"/>
              <a:t>keahlian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produktifitas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083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Literasi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Menyiapkan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“</a:t>
            </a:r>
            <a:r>
              <a:rPr lang="en-US" dirty="0" err="1" smtClean="0"/>
              <a:t>baca</a:t>
            </a:r>
            <a:r>
              <a:rPr lang="en-US" dirty="0" smtClean="0"/>
              <a:t> </a:t>
            </a:r>
            <a:r>
              <a:rPr lang="en-US" dirty="0" err="1" smtClean="0"/>
              <a:t>tulis</a:t>
            </a:r>
            <a:r>
              <a:rPr lang="en-US" dirty="0" smtClean="0"/>
              <a:t>” </a:t>
            </a:r>
            <a:r>
              <a:rPr lang="en-US" dirty="0" err="1" smtClean="0"/>
              <a:t>komputer</a:t>
            </a:r>
            <a:endParaRPr lang="en-US" dirty="0" smtClean="0"/>
          </a:p>
          <a:p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kemajuanpencapaian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telematika</a:t>
            </a:r>
            <a:endParaRPr lang="en-US" dirty="0" smtClean="0"/>
          </a:p>
          <a:p>
            <a:r>
              <a:rPr lang="en-US" dirty="0" smtClean="0"/>
              <a:t>Ada </a:t>
            </a:r>
            <a:r>
              <a:rPr lang="en-US" dirty="0" err="1" smtClean="0"/>
              <a:t>koreksi</a:t>
            </a:r>
            <a:r>
              <a:rPr lang="en-US" dirty="0" smtClean="0"/>
              <a:t> yang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penetrasi</a:t>
            </a:r>
            <a:r>
              <a:rPr lang="en-US" dirty="0" smtClean="0"/>
              <a:t> 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pengguna</a:t>
            </a:r>
            <a:r>
              <a:rPr lang="en-US" dirty="0" smtClean="0"/>
              <a:t> internet</a:t>
            </a:r>
          </a:p>
          <a:p>
            <a:r>
              <a:rPr lang="en-US" dirty="0" err="1" smtClean="0"/>
              <a:t>Targetkan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260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Komputer</a:t>
            </a:r>
            <a:r>
              <a:rPr lang="en-US" dirty="0" smtClean="0"/>
              <a:t> “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input, </a:t>
            </a:r>
            <a:r>
              <a:rPr lang="en-US" dirty="0" err="1" smtClean="0"/>
              <a:t>mengolah</a:t>
            </a:r>
            <a:r>
              <a:rPr lang="en-US" dirty="0" smtClean="0"/>
              <a:t> input, 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program </a:t>
            </a:r>
            <a:r>
              <a:rPr lang="en-US" dirty="0" err="1" smtClean="0"/>
              <a:t>yag</a:t>
            </a:r>
            <a:r>
              <a:rPr lang="en-US" dirty="0" smtClean="0"/>
              <a:t> </a:t>
            </a:r>
            <a:r>
              <a:rPr lang="en-US" dirty="0" err="1" smtClean="0"/>
              <a:t>disimpan</a:t>
            </a:r>
            <a:r>
              <a:rPr lang="en-US" dirty="0" smtClean="0"/>
              <a:t> </a:t>
            </a:r>
            <a:r>
              <a:rPr lang="en-US" dirty="0" err="1" smtClean="0"/>
              <a:t>dimemori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program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otomatis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Terdapat</a:t>
            </a:r>
            <a:r>
              <a:rPr lang="en-US" dirty="0" smtClean="0"/>
              <a:t>  3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: Input (Data), Proses (</a:t>
            </a:r>
            <a:r>
              <a:rPr lang="en-US" dirty="0" err="1" smtClean="0"/>
              <a:t>Pengolahan</a:t>
            </a:r>
            <a:r>
              <a:rPr lang="en-US" dirty="0" smtClean="0"/>
              <a:t> Data), Output (</a:t>
            </a:r>
            <a:r>
              <a:rPr lang="en-US" dirty="0" err="1" smtClean="0"/>
              <a:t>Luaran</a:t>
            </a:r>
            <a:r>
              <a:rPr lang="en-US" dirty="0" smtClean="0"/>
              <a:t> /</a:t>
            </a:r>
            <a:r>
              <a:rPr lang="en-US" dirty="0" err="1" smtClean="0"/>
              <a:t>Hasil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Pengolahan</a:t>
            </a:r>
            <a:r>
              <a:rPr lang="en-US" dirty="0" smtClean="0"/>
              <a:t> Data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Data </a:t>
            </a:r>
            <a:r>
              <a:rPr lang="en-US" dirty="0" err="1" smtClean="0"/>
              <a:t>Elektronik</a:t>
            </a:r>
            <a:r>
              <a:rPr lang="en-US" dirty="0" smtClean="0"/>
              <a:t> (PDE)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 Data Processing (PDE)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135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yang  </a:t>
            </a:r>
            <a:r>
              <a:rPr lang="en-US" dirty="0" err="1" smtClean="0"/>
              <a:t>yang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 </a:t>
            </a:r>
            <a:r>
              <a:rPr lang="en-US" dirty="0" err="1" smtClean="0"/>
              <a:t>tujuan</a:t>
            </a:r>
            <a:r>
              <a:rPr lang="en-US" dirty="0" smtClean="0"/>
              <a:t>  </a:t>
            </a:r>
            <a:r>
              <a:rPr lang="en-US" dirty="0" err="1" smtClean="0"/>
              <a:t>pokok</a:t>
            </a:r>
            <a:r>
              <a:rPr lang="en-US" dirty="0" smtClean="0"/>
              <a:t> yang </a:t>
            </a:r>
            <a:r>
              <a:rPr lang="en-US" dirty="0" err="1" smtClean="0"/>
              <a:t>ditargetkan</a:t>
            </a:r>
            <a:endParaRPr lang="en-US" dirty="0" smtClean="0"/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elemen-elemen</a:t>
            </a:r>
            <a:r>
              <a:rPr lang="en-US" dirty="0" smtClean="0"/>
              <a:t> 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aktifitas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 smtClean="0"/>
          </a:p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 </a:t>
            </a:r>
            <a:r>
              <a:rPr lang="en-US" dirty="0" err="1" smtClean="0"/>
              <a:t>mengolah</a:t>
            </a:r>
            <a:r>
              <a:rPr lang="en-US" dirty="0" smtClean="0"/>
              <a:t> data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256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6 </a:t>
            </a:r>
            <a:r>
              <a:rPr lang="en-US" dirty="0" err="1" smtClean="0"/>
              <a:t>elemen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 (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Keras</a:t>
            </a:r>
            <a:r>
              <a:rPr lang="en-US" dirty="0" smtClean="0"/>
              <a:t>)</a:t>
            </a:r>
          </a:p>
          <a:p>
            <a:r>
              <a:rPr lang="en-US" dirty="0" smtClean="0"/>
              <a:t>Software (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)</a:t>
            </a:r>
          </a:p>
          <a:p>
            <a:r>
              <a:rPr lang="en-US" dirty="0" smtClean="0"/>
              <a:t>Data / </a:t>
            </a:r>
            <a:r>
              <a:rPr lang="en-US" dirty="0" err="1" smtClean="0"/>
              <a:t>Informasi</a:t>
            </a:r>
            <a:endParaRPr lang="en-US" dirty="0" smtClean="0"/>
          </a:p>
          <a:p>
            <a:r>
              <a:rPr lang="en-US" dirty="0" err="1" smtClean="0"/>
              <a:t>Prosedur</a:t>
            </a:r>
            <a:endParaRPr lang="en-US" dirty="0" smtClean="0"/>
          </a:p>
          <a:p>
            <a:r>
              <a:rPr lang="en-US" dirty="0" smtClean="0"/>
              <a:t>Orang / </a:t>
            </a:r>
            <a:r>
              <a:rPr lang="en-US" dirty="0" err="1" smtClean="0"/>
              <a:t>Manusia</a:t>
            </a:r>
            <a:endParaRPr lang="en-US" dirty="0" smtClean="0"/>
          </a:p>
          <a:p>
            <a:r>
              <a:rPr lang="en-US" dirty="0" err="1" smtClean="0"/>
              <a:t>Komunikasi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312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Dibagi</a:t>
            </a:r>
            <a:r>
              <a:rPr lang="en-US" dirty="0" smtClean="0"/>
              <a:t> 5 </a:t>
            </a:r>
            <a:r>
              <a:rPr lang="en-US" dirty="0" err="1" smtClean="0"/>
              <a:t>kategori</a:t>
            </a:r>
            <a:r>
              <a:rPr lang="en-US" dirty="0" smtClean="0"/>
              <a:t> :</a:t>
            </a:r>
          </a:p>
          <a:p>
            <a:pPr marL="796925" indent="-457200">
              <a:buFont typeface="Wingdings" pitchFamily="2" charset="2"/>
              <a:buChar char="ü"/>
            </a:pPr>
            <a:r>
              <a:rPr lang="en-US" dirty="0" smtClean="0"/>
              <a:t>Input</a:t>
            </a:r>
          </a:p>
          <a:p>
            <a:pPr marL="796925" indent="-457200">
              <a:buFont typeface="Wingdings" pitchFamily="2" charset="2"/>
              <a:buChar char="ü"/>
            </a:pPr>
            <a:r>
              <a:rPr lang="en-US" dirty="0" smtClean="0"/>
              <a:t>Proses</a:t>
            </a:r>
          </a:p>
          <a:p>
            <a:pPr marL="796925" indent="-457200">
              <a:buFont typeface="Wingdings" pitchFamily="2" charset="2"/>
              <a:buChar char="ü"/>
            </a:pPr>
            <a:r>
              <a:rPr lang="en-US" dirty="0" err="1" smtClean="0"/>
              <a:t>Penyimpanan</a:t>
            </a:r>
            <a:r>
              <a:rPr lang="en-US" dirty="0" smtClean="0"/>
              <a:t> (Storage)</a:t>
            </a:r>
          </a:p>
          <a:p>
            <a:pPr marL="796925" indent="-457200">
              <a:buFont typeface="Wingdings" pitchFamily="2" charset="2"/>
              <a:buChar char="ü"/>
            </a:pPr>
            <a:r>
              <a:rPr lang="en-US" dirty="0" smtClean="0"/>
              <a:t>Output</a:t>
            </a:r>
          </a:p>
          <a:p>
            <a:pPr marL="796925" indent="-457200">
              <a:buFont typeface="Wingdings" pitchFamily="2" charset="2"/>
              <a:buChar char="ü"/>
            </a:pPr>
            <a:r>
              <a:rPr lang="en-US" dirty="0" err="1" smtClean="0"/>
              <a:t>Komunikasi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123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571</TotalTime>
  <Words>824</Words>
  <Application>Microsoft Office PowerPoint</Application>
  <PresentationFormat>On-screen Show (4:3)</PresentationFormat>
  <Paragraphs>123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Trek</vt:lpstr>
      <vt:lpstr>komputer</vt:lpstr>
      <vt:lpstr>Pendahuluan</vt:lpstr>
      <vt:lpstr>Pemakai komputer</vt:lpstr>
      <vt:lpstr>Literasi dan kompetensi komputer</vt:lpstr>
      <vt:lpstr>Literasi Komputer</vt:lpstr>
      <vt:lpstr>Definisi Komputer</vt:lpstr>
      <vt:lpstr>lanjutan</vt:lpstr>
      <vt:lpstr>Sistem komputer memiliki 6 elemen</vt:lpstr>
      <vt:lpstr>Hardware</vt:lpstr>
      <vt:lpstr>Input  Hardware</vt:lpstr>
      <vt:lpstr>Processing Hardware</vt:lpstr>
      <vt:lpstr>lanjutan</vt:lpstr>
      <vt:lpstr>Komponen komputer</vt:lpstr>
      <vt:lpstr>Storage hardware</vt:lpstr>
      <vt:lpstr>Output hardware</vt:lpstr>
      <vt:lpstr>Pengelompokkan  Output</vt:lpstr>
      <vt:lpstr>Communication  hardware</vt:lpstr>
      <vt:lpstr>lanjut</vt:lpstr>
      <vt:lpstr>PowerPoint Presentation</vt:lpstr>
      <vt:lpstr>Klasifikasi komputer</vt:lpstr>
      <vt:lpstr>Klasifikasi  Komputer (1)</vt:lpstr>
      <vt:lpstr>Kalsifikasi Komputer (2)</vt:lpstr>
      <vt:lpstr>Kalsifikasi Komputer (3)</vt:lpstr>
      <vt:lpstr>terimakasih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komputer</dc:title>
  <dc:creator>User</dc:creator>
  <cp:lastModifiedBy>User</cp:lastModifiedBy>
  <cp:revision>25</cp:revision>
  <dcterms:created xsi:type="dcterms:W3CDTF">2023-09-02T10:04:33Z</dcterms:created>
  <dcterms:modified xsi:type="dcterms:W3CDTF">2023-09-05T04:06:30Z</dcterms:modified>
</cp:coreProperties>
</file>