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61" r:id="rId3"/>
    <p:sldId id="362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37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4" autoAdjust="0"/>
    <p:restoredTop sz="94323" autoAdjust="0"/>
  </p:normalViewPr>
  <p:slideViewPr>
    <p:cSldViewPr>
      <p:cViewPr varScale="1">
        <p:scale>
          <a:sx n="104" d="100"/>
          <a:sy n="104" d="100"/>
        </p:scale>
        <p:origin x="1936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BISNS – LEMBAGA PEMBIAYAAN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HKB24402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BISNIS – LEMBAGA PEMBIAYAAN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PENYELESAIAN TINDAK PIDANA DI BIDANG BISMIS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55290" y="4580985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093279B1-3672-48A6-ABE2-9FE99720F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064896" cy="422602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Peran Teknologi dalam Penyelesaian Tindak Pidana Bisnis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Forensik Digital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Teknologi digunakan untuk mengumpulkan, menganalisis, dan memverifikasi bukti digital (misalnya transaksi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online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, email, data server).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Blockchain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 untuk Keamanan Transaksi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Penggunaan teknologi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blockchain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untuk memastikan transparansi dan keamanan transaksi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Platform Penyelesaian Sengketa Digital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Platform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online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yang memungkinkan penyelesaian sengketa secara efisien dan hemat biaya.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842229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2C54778-4DB8-CB30-67FA-113780DA7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208912" cy="393799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Kesimpulan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Pentingnya Penyelesaian yang Tepat dan Tepat Waktu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penyelesaian yang efisien dapat mencegah kerugian lebih lanjut dan memberikan keadilan bagi pihak yang dirugikan.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Peran Penting Pengawasan dan Regulasi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Pengawasan yang lebih ketat dari lembaga negara dan sektor privat sangat penting untuk menghindari tindak pidana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Kolaborasi antara Penegak Hukum, Regulasi, dan Teknologi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Kerja sama antara penegak hukum, regulator, dan pengembangan teknologi yang inovatif diperlukan untuk mengatasi tindak pidana bisnis secara efektif.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5592044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95EA7-DFD6-852E-F685-47E1DA18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50A61-4DBB-BB36-519B-9AF25F56BC96}"/>
              </a:ext>
            </a:extLst>
          </p:cNvPr>
          <p:cNvSpPr txBox="1">
            <a:spLocks/>
          </p:cNvSpPr>
          <p:nvPr/>
        </p:nvSpPr>
        <p:spPr>
          <a:xfrm>
            <a:off x="243786" y="803735"/>
            <a:ext cx="792088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Penyelesaian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Pidana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Bidang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Bisnis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ACC783-0EEF-1CA9-4063-1B6C56AABD5B}"/>
              </a:ext>
            </a:extLst>
          </p:cNvPr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96BE9FEA-DDDB-C71F-9E43-6A11EF0AB450}"/>
              </a:ext>
            </a:extLst>
          </p:cNvPr>
          <p:cNvSpPr/>
          <p:nvPr/>
        </p:nvSpPr>
        <p:spPr>
          <a:xfrm>
            <a:off x="7713083" y="1471353"/>
            <a:ext cx="735550" cy="95319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37A5AB-8035-1135-914F-2BCE9D1ACD06}"/>
              </a:ext>
            </a:extLst>
          </p:cNvPr>
          <p:cNvSpPr/>
          <p:nvPr/>
        </p:nvSpPr>
        <p:spPr>
          <a:xfrm>
            <a:off x="166559" y="2316356"/>
            <a:ext cx="873365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Tindak pidana di bidang bisnis semakin beragam dan kompleks, terutama dengan berkembangnya teknologi digital dan globalisasi.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Kejahatan bisnis dapat merugikan banyak pihak, baik perusahaan, konsumen, maupun negara.</a:t>
            </a:r>
          </a:p>
        </p:txBody>
      </p:sp>
    </p:spTree>
    <p:extLst>
      <p:ext uri="{BB962C8B-B14F-4D97-AF65-F5344CB8AC3E}">
        <p14:creationId xmlns:p14="http://schemas.microsoft.com/office/powerpoint/2010/main" val="186939752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28C48D-37EA-2512-877D-B92FD57EF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424936" cy="4658072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Jenis-Jenis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Tindak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Pidana</a:t>
            </a:r>
            <a:r>
              <a:rPr lang="en-US" sz="3200" dirty="0">
                <a:solidFill>
                  <a:schemeClr val="tx1"/>
                </a:solidFill>
              </a:rPr>
              <a:t> di </a:t>
            </a:r>
            <a:r>
              <a:rPr lang="en-US" sz="3200" dirty="0" err="1">
                <a:solidFill>
                  <a:schemeClr val="tx1"/>
                </a:solidFill>
              </a:rPr>
              <a:t>Bidang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Bisnis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endParaRPr lang="en-ID" sz="3200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9EC5DA70-51F6-CAC3-58A6-113926FF19D9}"/>
              </a:ext>
            </a:extLst>
          </p:cNvPr>
          <p:cNvSpPr/>
          <p:nvPr/>
        </p:nvSpPr>
        <p:spPr>
          <a:xfrm>
            <a:off x="4319972" y="2060848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C3DF5A-0FFF-01B2-59D0-4534E9EB2241}"/>
              </a:ext>
            </a:extLst>
          </p:cNvPr>
          <p:cNvSpPr/>
          <p:nvPr/>
        </p:nvSpPr>
        <p:spPr>
          <a:xfrm>
            <a:off x="0" y="3435946"/>
            <a:ext cx="9036496" cy="2801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id-ID" sz="2000" dirty="0">
                <a:solidFill>
                  <a:srgbClr val="000000"/>
                </a:solidFill>
                <a:latin typeface="-webkit-standard"/>
              </a:rPr>
              <a:t>Penipuan Bisnis : Penipuan dalam transaksi perdagangan, investasi bodong, dll.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rgbClr val="000000"/>
                </a:solidFill>
                <a:latin typeface="-webkit-standard"/>
              </a:rPr>
              <a:t>Korupsi dan Suap: Suap untuk mendapatkan kontrak atau izin usaha yang tidak sah.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rgbClr val="000000"/>
                </a:solidFill>
                <a:latin typeface="-webkit-standard"/>
              </a:rPr>
              <a:t>Penggelapan dan Penyalahgunaan Keuangan: Penggelapan dana oleh karyawan atau manajer perusahaan.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rgbClr val="000000"/>
                </a:solidFill>
                <a:latin typeface="-webkit-standard"/>
              </a:rPr>
              <a:t>Pelanggaran Hak Kekayaan Intelektual (HKI): Pembajakan produk atau pelanggaran paten, merek dagang, dll.</a:t>
            </a:r>
          </a:p>
          <a:p>
            <a:pPr marL="342900" indent="-342900" algn="just">
              <a:buAutoNum type="arabicPeriod"/>
            </a:pPr>
            <a:r>
              <a:rPr lang="id-ID" sz="2000" dirty="0">
                <a:solidFill>
                  <a:srgbClr val="000000"/>
                </a:solidFill>
                <a:latin typeface="-webkit-standard"/>
              </a:rPr>
              <a:t>Pelanggaran Persaingan Usaha (Anti-Monopoli): Kartel, manipulasi harga, atau </a:t>
            </a:r>
            <a:r>
              <a:rPr lang="id-ID" sz="2000" dirty="0" err="1">
                <a:solidFill>
                  <a:srgbClr val="000000"/>
                </a:solidFill>
                <a:latin typeface="-webkit-standard"/>
              </a:rPr>
              <a:t>praktek</a:t>
            </a:r>
            <a:r>
              <a:rPr lang="id-ID" sz="2000" dirty="0">
                <a:solidFill>
                  <a:srgbClr val="000000"/>
                </a:solidFill>
                <a:latin typeface="-webkit-standard"/>
              </a:rPr>
              <a:t> bisnis yang merugikan pasar.</a:t>
            </a:r>
          </a:p>
        </p:txBody>
      </p:sp>
    </p:spTree>
    <p:extLst>
      <p:ext uri="{BB962C8B-B14F-4D97-AF65-F5344CB8AC3E}">
        <p14:creationId xmlns:p14="http://schemas.microsoft.com/office/powerpoint/2010/main" val="96921864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AF351E24-3673-D212-B639-89CB17FE4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964488" cy="422602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id-ID" i="0" u="none" strike="noStrike" dirty="0">
                <a:solidFill>
                  <a:srgbClr val="000000"/>
                </a:solidFill>
                <a:effectLst/>
              </a:rPr>
              <a:t>Dasar Hukum Penyelesaian Tindak Pidana Bisnis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i="0" u="none" strike="noStrike" dirty="0">
                <a:solidFill>
                  <a:srgbClr val="000000"/>
                </a:solidFill>
                <a:effectLst/>
              </a:rPr>
              <a:t>Kitab </a:t>
            </a:r>
            <a:r>
              <a:rPr lang="id-ID" i="0" u="none" strike="noStrike" dirty="0" err="1">
                <a:solidFill>
                  <a:srgbClr val="000000"/>
                </a:solidFill>
                <a:effectLst/>
              </a:rPr>
              <a:t>Undang-Undang</a:t>
            </a:r>
            <a:r>
              <a:rPr lang="id-ID" i="0" u="none" strike="noStrike" dirty="0">
                <a:solidFill>
                  <a:srgbClr val="000000"/>
                </a:solidFill>
                <a:effectLst/>
              </a:rPr>
              <a:t> Hukum Pidana (KUHP)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i="0" u="none" strike="noStrike" dirty="0">
                <a:solidFill>
                  <a:srgbClr val="000000"/>
                </a:solidFill>
                <a:effectLst/>
              </a:rPr>
              <a:t>Aturan dasar yang mengatur tindak pidana umum dalam dunia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i="0" u="none" strike="noStrike" dirty="0" err="1">
                <a:solidFill>
                  <a:srgbClr val="000000"/>
                </a:solidFill>
                <a:effectLst/>
              </a:rPr>
              <a:t>Undang-Undang</a:t>
            </a:r>
            <a:r>
              <a:rPr lang="id-ID" i="0" u="none" strike="noStrike" dirty="0">
                <a:solidFill>
                  <a:srgbClr val="000000"/>
                </a:solidFill>
                <a:effectLst/>
              </a:rPr>
              <a:t> No. 8 Tahun 1999 tentang Perlindungan Konsumen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i="0" u="none" strike="noStrike" dirty="0">
                <a:solidFill>
                  <a:srgbClr val="000000"/>
                </a:solidFill>
                <a:effectLst/>
              </a:rPr>
              <a:t>Mengatur hak konsumen dan perlindungan terhadap penipuan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i="0" u="none" strike="noStrike" dirty="0" err="1">
                <a:solidFill>
                  <a:srgbClr val="000000"/>
                </a:solidFill>
                <a:effectLst/>
              </a:rPr>
              <a:t>Undang-Undang</a:t>
            </a:r>
            <a:r>
              <a:rPr lang="id-ID" i="0" u="none" strike="noStrike" dirty="0">
                <a:solidFill>
                  <a:srgbClr val="000000"/>
                </a:solidFill>
                <a:effectLst/>
              </a:rPr>
              <a:t> No. 5 Tahun 1999 tentang Larangan </a:t>
            </a:r>
            <a:r>
              <a:rPr lang="id-ID" i="0" u="none" strike="noStrike" dirty="0" err="1">
                <a:solidFill>
                  <a:srgbClr val="000000"/>
                </a:solidFill>
                <a:effectLst/>
              </a:rPr>
              <a:t>Praktek</a:t>
            </a:r>
            <a:r>
              <a:rPr lang="id-ID" i="0" u="none" strike="noStrike" dirty="0">
                <a:solidFill>
                  <a:srgbClr val="000000"/>
                </a:solidFill>
                <a:effectLst/>
              </a:rPr>
              <a:t> Monopoli dan Persaingan Usaha Tidak Sehat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i="0" u="none" strike="noStrike" dirty="0">
                <a:solidFill>
                  <a:srgbClr val="000000"/>
                </a:solidFill>
                <a:effectLst/>
              </a:rPr>
              <a:t>Mengatur perlindungan terhadap persaingan usaha yang tidak sehat dan monopoli.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i="0" u="none" strike="noStrike" dirty="0" err="1">
                <a:solidFill>
                  <a:srgbClr val="000000"/>
                </a:solidFill>
                <a:effectLst/>
              </a:rPr>
              <a:t>Undang-Undang</a:t>
            </a:r>
            <a:r>
              <a:rPr lang="id-ID" i="0" u="none" strike="noStrike" dirty="0">
                <a:solidFill>
                  <a:srgbClr val="000000"/>
                </a:solidFill>
                <a:effectLst/>
              </a:rPr>
              <a:t> Informasi dan Transaksi Elektronik (ITE)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i="0" u="none" strike="noStrike" dirty="0">
                <a:solidFill>
                  <a:srgbClr val="000000"/>
                </a:solidFill>
                <a:effectLst/>
              </a:rPr>
              <a:t>Mengatur transaksi elektronik dan perlindungan data pribadi.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9450750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FDEDE1F5-1BE3-8C7F-4A24-970243CAE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424936" cy="451405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Proses Penyelesaian Tindak Pidana Bisnis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Penanganan Laporan Kasus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Penerimaan laporan atau pengaduan dari korban.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Penyelidikan dan Pengumpulan Bukti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Penyidik mengumpulkan bukti fisik dan elektronik yang relevan (dokumen, transaksi digital, saksi).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Penyidikan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pendalaman kasus dan penetapan tersangka.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Tuntutan Hukum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Jaksa menyusun dakwaan berdasarkan bukti dan membawa perkara ke pengadilan.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Sidang Pengadilan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pembuktian di pengadilan dengan peran hakim, jaksa, dan pengacara.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Keputusan Pengadilan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Vonis terhadap terdakwa dan sanksi yang diberikan (pidana atau denda)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26843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A66BC15-FF62-EF5F-7FF0-251912C95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568952" cy="475252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Pendekatan Penyelesaian Tindak Pidana Bisnis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Litigasi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 (Proses Hukum Formal)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Kasus diselesaikan di pengadilan, baik pidana maupun perdata.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Pengadilan memberikan sanksi hukum sesuai dengan ketentuan yang berlaku.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Non-</a:t>
            </a: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Litigasi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 (Penyelesaian Alternatif)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Mediasi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sengketa melalui pertemuan dan negosiasi antara pihak-pihak yang berselisih.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Arbitrase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melalui keputusan pihak ketiga yang disetujui oleh kedua belah pihak.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Penyelesaian melalui Otoritas Regulasi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Kasus seperti pelanggaran persaingan usaha atau hak kekayaan intelektual dapat diselesaikan oleh lembaga pengawas seperti KPPU atau DJKI.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72890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B413C101-CF93-D9A5-9105-573626DD9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568952" cy="458606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Peran Pihak-pihak dalam Penyelesaian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Penyidik dan Kepolisian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Melakukan penyelidikan dan pengumpulan bukti yang sah.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Jaksa dan Pengacara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Jaksa menuntut perkara di pengadilan, sedangkan pengacara membela hak klien.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Hakim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Memutuskan perkara berdasarkan bukti yang ada dan memberikan keputusan hukum.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Mediator/</a:t>
            </a: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Arbitrator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Dalam penyelesaian non-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litigasi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, mereka membantu pihak-pihak yang berselisih mencapai kesepakatan.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764754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25F13B29-2A21-DCF0-CF05-71004CCBF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268760"/>
            <a:ext cx="8856984" cy="437004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Tantangan dalam Penyelesaian Tindak Pidana Bisnis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Kompleksitas Bukti dan Transaksi Keuangan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Kejahatan bisnis sering melibatkan transaksi yang kompleks dan sulit untuk dilacak.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Anonymitas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 Pelaku dalam Kasus Digital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Kejahatan siber atau bisnis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online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seringkali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melibatkan pelaku yang anonim, membuat mereka sulit dilacak.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Perbedaan Yurisdiksi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Kasus yang melibatkan pelaku atau transaksi internasional </a:t>
            </a: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seringkali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menghadapi kendala hukum lintas negara.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Kurangnya Kepatuhan Terhadap Regulasi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Banyak pelaku bisnis yang tidak sepenuhnya memahami atau mematuhi regulasi yang ada, baik dalam hukum pidana maupun peraturan bisnis.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202029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64207EC-1AD5-1E81-7365-93582FE11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2204864"/>
            <a:ext cx="8640960" cy="34339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b="1" dirty="0">
                <a:solidFill>
                  <a:srgbClr val="000000"/>
                </a:solidFill>
              </a:rPr>
              <a:t>S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tudi Kasus: Penyelesaian Tindak Pidana Bisnis</a:t>
            </a:r>
          </a:p>
          <a:p>
            <a:pPr algn="just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Kasus Penipuan Bisnis (</a:t>
            </a:r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E-commerce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)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Penyelesaian melalui jalur pengadilan dan tindakan dari otoritas perlindungan konsumen.</a:t>
            </a:r>
          </a:p>
          <a:p>
            <a:pPr algn="just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Kasus Penggelapan Dana Perusahaan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Penyelesaian melalui jalur pidana dengan hukuman penjara dan ganti rugi kepada perusahaan.</a:t>
            </a:r>
          </a:p>
          <a:p>
            <a:pPr algn="just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Kasus Kartel dan Persaingan Tidak Sehat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Penyelesaian oleh Komisi Pengawas Persaingan Usaha (KPPU) dan pengadilan niaga.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179528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4359</TotalTime>
  <Words>741</Words>
  <Application>Microsoft Macintosh PowerPoint</Application>
  <PresentationFormat>Tampilan Layar (4:3)</PresentationFormat>
  <Paragraphs>85</Paragraphs>
  <Slides>12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9" baseType="lpstr">
      <vt:lpstr>-webkit-standard</vt:lpstr>
      <vt:lpstr>Arial</vt:lpstr>
      <vt:lpstr>Calibri</vt:lpstr>
      <vt:lpstr>Cambria</vt:lpstr>
      <vt:lpstr>Poppins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525</cp:revision>
  <cp:lastPrinted>2017-08-29T02:54:51Z</cp:lastPrinted>
  <dcterms:created xsi:type="dcterms:W3CDTF">2010-04-18T12:06:30Z</dcterms:created>
  <dcterms:modified xsi:type="dcterms:W3CDTF">2025-01-01T14:50:11Z</dcterms:modified>
</cp:coreProperties>
</file>