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81" r:id="rId3"/>
    <p:sldId id="276" r:id="rId4"/>
    <p:sldId id="288" r:id="rId5"/>
    <p:sldId id="277" r:id="rId6"/>
    <p:sldId id="290" r:id="rId7"/>
    <p:sldId id="279" r:id="rId8"/>
    <p:sldId id="289" r:id="rId9"/>
    <p:sldId id="284" r:id="rId10"/>
    <p:sldId id="280" r:id="rId11"/>
    <p:sldId id="282" r:id="rId12"/>
    <p:sldId id="283" r:id="rId13"/>
    <p:sldId id="275" r:id="rId14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205CF6E-EA94-4E54-8E85-434199323BC8}" type="datetimeFigureOut">
              <a:rPr lang="en-US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B8EDDD-B54D-400C-AFF2-5BDD04902B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68315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29B1488-5422-4EEB-9521-FD3D47B3B4B3}" type="datetimeFigureOut">
              <a:rPr lang="en-US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D1E28D6-3BBB-422E-BCB1-DFBE09EF3C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4072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C5712C-C07F-491D-82B4-73374BED6DA4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50E27-8E3E-492A-991C-02152B31E1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C2FE98-D04A-42D2-976F-EF6B04D0032F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3F8DF0-AD83-4A0C-AE31-A8CDE57D2E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52E62-A69C-4A66-BC7E-26E6226688AE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EF6D05-A58D-4ED5-BB81-F4FDB104F5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49B5E-F69A-4CE0-AFA5-0B412C5D2527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B28000-5D56-49EA-9DB8-42C7934979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A5EBD-C26D-461F-8D7D-8766995D7C44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25C647-93DB-431F-ACA6-F77D610331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6D22F-19D8-43CD-B0CB-2D4EB119DEE1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23F2E-9194-43D3-B3DA-C9EFA5C852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4D7C72-C6D1-4237-8CC4-1BC12730CB80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686E8-199A-44A1-8D96-A20E47251C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D2E6B-270A-472D-883D-92EF2EBBCFAD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3D19D-A75F-4CC0-B096-FB3C516D0D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9AD121-E910-4BC8-B111-3F834E23F8A5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1B06B0-87AE-408C-A487-592B3E24DB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289D03-6460-4A86-BB00-E8D5870C3C3E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59492-B6BA-4F70-8E46-3F940DDC22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096F5-04F2-4E66-8338-C7414E2DAE25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D4467A-070E-49D7-A9A0-7A1A578C1A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73AEB04-D084-4228-A2EE-721492E72006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F62690D-597E-4D19-B9C0-53FF7BDA82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10" Type="http://schemas.openxmlformats.org/officeDocument/2006/relationships/image" Target="../media/image19.png"/><Relationship Id="rId4" Type="http://schemas.openxmlformats.org/officeDocument/2006/relationships/image" Target="../media/image29.png"/><Relationship Id="rId9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5.jpe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0.png"/><Relationship Id="rId12" Type="http://schemas.openxmlformats.org/officeDocument/2006/relationships/image" Target="../media/image14.jpeg"/><Relationship Id="rId17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8.jpeg"/><Relationship Id="rId1" Type="http://schemas.openxmlformats.org/officeDocument/2006/relationships/tags" Target="../tags/tag4.xml"/><Relationship Id="rId6" Type="http://schemas.openxmlformats.org/officeDocument/2006/relationships/image" Target="../media/image9.png"/><Relationship Id="rId11" Type="http://schemas.openxmlformats.org/officeDocument/2006/relationships/hyperlink" Target="http://aa.wrs.yahoo.com/_ylt=A9FJqh30aGJFMZ8A_YzNQwx./SIG=1g4b12qtb/EXP=1164163700/**http%3A/id.search.yahoo.com/search/images/view%3Fback=http%253A%252F%252Fid.search.yahoo.com%252Fsearch%252Fimages%253Fp%253D%252Bproklamasi%252Bkemerdekaan%2526ei%253DUTF-8%2526fr%253DFP-tab-img-t-t%2526x%253Dwrt%26w=210%26h=144%26imgurl=enda.goblogmedia.com%252Fimages%252Fproklamasi-resize.jpg%26rurl=http%253A%252F%252Fenda.goblogmedia.com%252Fdemi-bangsa.html%26size=10.2kB%26name=proklamasi-resize.jpg%26p=proklamasi%2Bkemerdekaan%26type=jpeg%26no=4%26tt=41%26oid=8085e591c6a51d9c%26ei=UTF-8" TargetMode="External"/><Relationship Id="rId5" Type="http://schemas.openxmlformats.org/officeDocument/2006/relationships/image" Target="../media/image8.png"/><Relationship Id="rId15" Type="http://schemas.openxmlformats.org/officeDocument/2006/relationships/image" Target="../media/image17.jpe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>
            <p:custDataLst>
              <p:tags r:id="rId1"/>
            </p:custDataLst>
          </p:nvPr>
        </p:nvSpPr>
        <p:spPr>
          <a:xfrm>
            <a:off x="0" y="1785938"/>
            <a:ext cx="9144000" cy="2524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Pertemuan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ke-2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IDENTITAS NASIONAL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(</a:t>
            </a:r>
            <a:r>
              <a:rPr lang="id-ID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People Character, National Character, National Identity</a:t>
            </a:r>
            <a:r>
              <a:rPr lang="en-US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)</a:t>
            </a: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775601F-C947-4DBD-A442-D1A50C7AC7C8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6B476C-82D8-442A-9FFF-71468E834C66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4FDB30B-158F-4E6A-9E26-D53E8434A93E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D2697E-4D36-4BA7-B2F3-F0E2CDFDE3C5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6" name="Footer Placeholder 5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t>Revisi 01 Pendidikan Kewarganegaraan</a:t>
            </a:r>
          </a:p>
        </p:txBody>
      </p:sp>
      <p:sp>
        <p:nvSpPr>
          <p:cNvPr id="7" name="Date Placeholder 6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t>20/8/2010</a:t>
            </a:r>
          </a:p>
        </p:txBody>
      </p:sp>
      <p:sp>
        <p:nvSpPr>
          <p:cNvPr id="8" name="Slide Number Placeholder 7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DDF321F8-3FBB-4AD2-8904-528812AF1C20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10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611560" y="260350"/>
            <a:ext cx="8075240" cy="646331"/>
          </a:xfrm>
          <a:prstGeom prst="rect">
            <a:avLst/>
          </a:prstGeom>
          <a:solidFill>
            <a:srgbClr val="33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3600" b="1" dirty="0">
                <a:latin typeface="Tahoma" pitchFamily="34" charset="0"/>
              </a:rPr>
              <a:t>PEMBERDAYAAN </a:t>
            </a:r>
            <a:r>
              <a:rPr lang="en-US" sz="3600" b="1" dirty="0" smtClean="0">
                <a:latin typeface="Tahoma" pitchFamily="34" charset="0"/>
              </a:rPr>
              <a:t>ID</a:t>
            </a:r>
            <a:r>
              <a:rPr lang="id-ID" sz="3600" b="1" dirty="0" smtClean="0">
                <a:latin typeface="Tahoma" pitchFamily="34" charset="0"/>
              </a:rPr>
              <a:t>ENTITAS</a:t>
            </a:r>
            <a:r>
              <a:rPr lang="en-US" sz="3600" b="1" dirty="0" smtClean="0">
                <a:latin typeface="Tahoma" pitchFamily="34" charset="0"/>
              </a:rPr>
              <a:t> </a:t>
            </a:r>
            <a:r>
              <a:rPr lang="en-US" sz="3600" b="1" dirty="0">
                <a:latin typeface="Tahoma" pitchFamily="34" charset="0"/>
              </a:rPr>
              <a:t>KITA</a:t>
            </a:r>
            <a:endParaRPr lang="en-US" sz="3600" b="1" dirty="0">
              <a:solidFill>
                <a:srgbClr val="CC9900"/>
              </a:solidFill>
              <a:latin typeface="Tahoma" pitchFamily="34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23850" y="1125538"/>
            <a:ext cx="8496300" cy="55086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  <a:buFontTx/>
              <a:buAutoNum type="arabicPeriod"/>
            </a:pP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Melalui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REVITALISASI PANCASILA –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dimensi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realitas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;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idealitas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,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dan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fleksibilitas</a:t>
            </a:r>
            <a:endParaRPr lang="en-US" sz="3200" b="1" dirty="0">
              <a:solidFill>
                <a:schemeClr val="tx2"/>
              </a:solidFill>
              <a:latin typeface="Arial" charset="0"/>
            </a:endParaRPr>
          </a:p>
          <a:p>
            <a:pPr algn="l" eaLnBrk="1" hangingPunct="1">
              <a:spcBef>
                <a:spcPct val="50000"/>
              </a:spcBef>
              <a:buFontTx/>
              <a:buAutoNum type="arabicPeriod"/>
            </a:pP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Diarahkan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kepada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pembinaan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dan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pengembangan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moral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disertai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dukungan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hukum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yang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kondusif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dan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suprematif</a:t>
            </a:r>
            <a:endParaRPr lang="en-US" sz="3200" b="1" dirty="0">
              <a:solidFill>
                <a:schemeClr val="tx2"/>
              </a:solidFill>
              <a:latin typeface="Arial" charset="0"/>
            </a:endParaRPr>
          </a:p>
          <a:p>
            <a:pPr algn="l" eaLnBrk="1" hangingPunct="1">
              <a:spcBef>
                <a:spcPct val="50000"/>
              </a:spcBef>
              <a:buFontTx/>
              <a:buAutoNum type="arabicPeriod"/>
            </a:pP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Dalam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konteks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pembinaan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ID-NAS,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penyelenggaraan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MPK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supaya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dikaitkan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dengan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wawasan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>
                <a:latin typeface="Arial" charset="0"/>
              </a:rPr>
              <a:t>spiritual, </a:t>
            </a:r>
            <a:r>
              <a:rPr lang="en-US" sz="3200" b="1" dirty="0" err="1">
                <a:latin typeface="Arial" charset="0"/>
              </a:rPr>
              <a:t>akademis</a:t>
            </a:r>
            <a:r>
              <a:rPr lang="en-US" sz="3200" b="1" dirty="0">
                <a:latin typeface="Arial" charset="0"/>
              </a:rPr>
              <a:t>, </a:t>
            </a:r>
            <a:r>
              <a:rPr lang="en-US" sz="3200" b="1" dirty="0" err="1">
                <a:latin typeface="Arial" charset="0"/>
              </a:rPr>
              <a:t>kebangsaan</a:t>
            </a:r>
            <a:r>
              <a:rPr lang="en-US" sz="3200" b="1" dirty="0">
                <a:latin typeface="Arial" charset="0"/>
              </a:rPr>
              <a:t> </a:t>
            </a:r>
            <a:r>
              <a:rPr lang="en-US" sz="3200" b="1" dirty="0" err="1">
                <a:latin typeface="Arial" charset="0"/>
              </a:rPr>
              <a:t>dan</a:t>
            </a:r>
            <a:r>
              <a:rPr lang="en-US" sz="3200" b="1" dirty="0">
                <a:latin typeface="Arial" charset="0"/>
              </a:rPr>
              <a:t> </a:t>
            </a:r>
            <a:r>
              <a:rPr lang="en-US" sz="3200" b="1" dirty="0" err="1">
                <a:latin typeface="Arial" charset="0"/>
              </a:rPr>
              <a:t>mondial</a:t>
            </a:r>
            <a:endParaRPr lang="en-US" sz="3200" b="1" dirty="0">
              <a:latin typeface="Arial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overty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2520950" cy="1728788"/>
          </a:xfrm>
          <a:prstGeom prst="rect">
            <a:avLst/>
          </a:prstGeom>
          <a:noFill/>
          <a:ln w="57150">
            <a:solidFill>
              <a:srgbClr val="CC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education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88913"/>
            <a:ext cx="2376487" cy="1944687"/>
          </a:xfrm>
          <a:prstGeom prst="rect">
            <a:avLst/>
          </a:prstGeom>
          <a:noFill/>
          <a:ln w="57150">
            <a:solidFill>
              <a:srgbClr val="CC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val 12"/>
          <p:cNvSpPr>
            <a:spLocks noChangeArrowheads="1"/>
          </p:cNvSpPr>
          <p:nvPr/>
        </p:nvSpPr>
        <p:spPr bwMode="auto">
          <a:xfrm>
            <a:off x="3419475" y="3357563"/>
            <a:ext cx="2159000" cy="12239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2800"/>
              <a:t>revitalisasi</a:t>
            </a:r>
          </a:p>
        </p:txBody>
      </p:sp>
      <p:pic>
        <p:nvPicPr>
          <p:cNvPr id="14" name="Picture 13" descr="diskus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868863"/>
            <a:ext cx="2592388" cy="1728787"/>
          </a:xfrm>
          <a:prstGeom prst="rect">
            <a:avLst/>
          </a:prstGeom>
          <a:noFill/>
          <a:ln w="57150">
            <a:solidFill>
              <a:srgbClr val="CC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ug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2636838"/>
            <a:ext cx="2449512" cy="1873250"/>
          </a:xfrm>
          <a:prstGeom prst="rect">
            <a:avLst/>
          </a:prstGeom>
          <a:noFill/>
          <a:ln w="57150">
            <a:solidFill>
              <a:srgbClr val="CC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sekola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260350"/>
            <a:ext cx="2447925" cy="1800225"/>
          </a:xfrm>
          <a:prstGeom prst="rect">
            <a:avLst/>
          </a:prstGeom>
          <a:noFill/>
          <a:ln w="57150">
            <a:solidFill>
              <a:srgbClr val="CC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8" descr="fotoadpe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4868863"/>
            <a:ext cx="2376487" cy="1757362"/>
          </a:xfrm>
          <a:prstGeom prst="rect">
            <a:avLst/>
          </a:prstGeom>
          <a:noFill/>
          <a:ln w="57150">
            <a:solidFill>
              <a:srgbClr val="CC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0" descr="P820023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797425"/>
            <a:ext cx="2592387" cy="1728788"/>
          </a:xfrm>
          <a:prstGeom prst="rect">
            <a:avLst/>
          </a:prstGeom>
          <a:noFill/>
          <a:ln w="57150">
            <a:solidFill>
              <a:srgbClr val="CC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1" descr="Gras991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420938"/>
            <a:ext cx="2592387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2" descr="ps-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2060575"/>
            <a:ext cx="1800225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771775" y="6453188"/>
            <a:ext cx="4537075" cy="333375"/>
          </a:xfrm>
        </p:spPr>
        <p:txBody>
          <a:bodyPr/>
          <a:lstStyle/>
          <a:p>
            <a:pPr>
              <a:defRPr/>
            </a:pPr>
            <a:r>
              <a:rPr lang="en-US"/>
              <a:t>Pendidikan Kewarganegaraan</a:t>
            </a:r>
            <a:endParaRPr lang="en-US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2D5A588-E000-4637-9F85-9FBFC57A4F84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DFE197-8DE0-44AE-B581-E34B6E13E215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pic>
        <p:nvPicPr>
          <p:cNvPr id="13317" name="Picture 13" descr="pe01753_"/>
          <p:cNvPicPr>
            <a:picLocks noGrp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" y="3046413"/>
            <a:ext cx="2000250" cy="259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Callout 5"/>
          <p:cNvSpPr/>
          <p:nvPr/>
        </p:nvSpPr>
        <p:spPr>
          <a:xfrm>
            <a:off x="1643042" y="428604"/>
            <a:ext cx="7072362" cy="2857520"/>
          </a:xfrm>
          <a:prstGeom prst="wedgeEllipseCallout">
            <a:avLst>
              <a:gd name="adj1" fmla="val -41094"/>
              <a:gd name="adj2" fmla="val 84693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Perlukah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identitas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nasional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dipertahankan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?</a:t>
            </a:r>
          </a:p>
          <a:p>
            <a:pPr algn="ctr">
              <a:defRPr/>
            </a:pPr>
            <a:endParaRPr lang="en-US" sz="2400" dirty="0">
              <a:solidFill>
                <a:schemeClr val="tx1"/>
              </a:solidFill>
              <a:latin typeface="Cambria" pitchFamily="18" charset="0"/>
            </a:endParaRPr>
          </a:p>
          <a:p>
            <a:pPr algn="ctr">
              <a:defRPr/>
            </a:pPr>
            <a:r>
              <a:rPr lang="en-US" sz="2800" dirty="0" err="1">
                <a:solidFill>
                  <a:srgbClr val="002060"/>
                </a:solidFill>
                <a:latin typeface="Cambria" pitchFamily="18" charset="0"/>
              </a:rPr>
              <a:t>Strategi</a:t>
            </a:r>
            <a:r>
              <a:rPr lang="en-US" sz="28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itchFamily="18" charset="0"/>
              </a:rPr>
              <a:t>apa</a:t>
            </a:r>
            <a:r>
              <a:rPr lang="en-US" sz="2800" dirty="0">
                <a:solidFill>
                  <a:srgbClr val="002060"/>
                </a:solidFill>
                <a:latin typeface="Cambria" pitchFamily="18" charset="0"/>
              </a:rPr>
              <a:t> yang </a:t>
            </a:r>
            <a:r>
              <a:rPr lang="en-US" sz="2800" dirty="0" err="1">
                <a:solidFill>
                  <a:srgbClr val="002060"/>
                </a:solidFill>
                <a:latin typeface="Cambria" pitchFamily="18" charset="0"/>
              </a:rPr>
              <a:t>anda</a:t>
            </a:r>
            <a:r>
              <a:rPr lang="en-US" sz="28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itchFamily="18" charset="0"/>
              </a:rPr>
              <a:t>rekomendasikan</a:t>
            </a:r>
            <a:r>
              <a:rPr lang="en-US" sz="2800" dirty="0">
                <a:solidFill>
                  <a:srgbClr val="002060"/>
                </a:solidFill>
                <a:latin typeface="Cambria" pitchFamily="18" charset="0"/>
              </a:rPr>
              <a:t>?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89452B9-6366-4429-9731-A2E75B89844C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AF9087-3C2D-47B6-84A3-3668D0C8BBA0}" type="slidenum">
              <a:rPr lang="en-US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2E7EABF-FE27-44CA-8130-BFD34332FB4A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E62D0B-02A3-40AC-8FC4-128739E7F92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5126" name="Picture 2" descr="D:\LAMPUNG\GALLERY FOTO\LOGO\Garuda Pancasila 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4160566" cy="3786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32" y="3696868"/>
            <a:ext cx="4214842" cy="3161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43372" y="285728"/>
            <a:ext cx="4843885" cy="628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1071538" y="2786058"/>
            <a:ext cx="5214938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Apa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persepsi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Anda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?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9BE9F17-8374-4A47-B873-0E21DF7FC72C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7F7636-ED24-43F8-8698-73FD91E6698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Rectangle 3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57188" y="509588"/>
            <a:ext cx="8567737" cy="847725"/>
          </a:xfrm>
          <a:prstGeom prst="rect">
            <a:avLst/>
          </a:prstGeom>
        </p:spPr>
        <p:txBody>
          <a:bodyPr/>
          <a:lstStyle>
            <a:extLst/>
          </a:lstStyle>
          <a:p>
            <a:pPr algn="r" eaLnBrk="0" fontAlgn="auto" hangingPunct="0">
              <a:spcAft>
                <a:spcPts val="0"/>
              </a:spcAft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Pengertian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I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dentitas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Nasional</a:t>
            </a:r>
            <a:endParaRPr lang="en-US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6" name="Rectangle 4"/>
          <p:cNvSpPr txBox="1">
            <a:spLocks/>
          </p:cNvSpPr>
          <p:nvPr/>
        </p:nvSpPr>
        <p:spPr>
          <a:xfrm>
            <a:off x="285720" y="1357299"/>
            <a:ext cx="8558218" cy="128588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>
            <a:extLst/>
          </a:lstStyle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en-US" sz="3200" b="1" dirty="0" err="1">
                <a:solidFill>
                  <a:srgbClr val="C00000"/>
                </a:solidFill>
                <a:latin typeface="Cambria" pitchFamily="18" charset="0"/>
              </a:rPr>
              <a:t>Ciri</a:t>
            </a:r>
            <a:r>
              <a:rPr lang="en-US" sz="32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mbria" pitchFamily="18" charset="0"/>
              </a:rPr>
              <a:t>khas</a:t>
            </a:r>
            <a:r>
              <a:rPr lang="en-US" sz="32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mbria" pitchFamily="18" charset="0"/>
              </a:rPr>
              <a:t>suatu</a:t>
            </a:r>
            <a:r>
              <a:rPr lang="en-US" sz="32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mbria" pitchFamily="18" charset="0"/>
              </a:rPr>
              <a:t>bangsa</a:t>
            </a:r>
            <a:r>
              <a:rPr lang="en-US" sz="32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mbria" pitchFamily="18" charset="0"/>
              </a:rPr>
              <a:t>sehingga</a:t>
            </a:r>
            <a:r>
              <a:rPr lang="en-US" sz="32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mbria" pitchFamily="18" charset="0"/>
              </a:rPr>
              <a:t>membedakan</a:t>
            </a:r>
            <a:r>
              <a:rPr lang="en-US" sz="32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mbria" pitchFamily="18" charset="0"/>
              </a:rPr>
              <a:t>dengan</a:t>
            </a:r>
            <a:r>
              <a:rPr lang="en-US" sz="32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mbria" pitchFamily="18" charset="0"/>
              </a:rPr>
              <a:t>bangsa</a:t>
            </a:r>
            <a:r>
              <a:rPr lang="en-US" sz="3200" b="1" dirty="0">
                <a:solidFill>
                  <a:srgbClr val="C00000"/>
                </a:solidFill>
                <a:latin typeface="Cambria" pitchFamily="18" charset="0"/>
              </a:rPr>
              <a:t> lain.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en-US" sz="3200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7" name="Footer Placeholder 5"/>
          <p:cNvSpPr txBox="1">
            <a:spLocks/>
          </p:cNvSpPr>
          <p:nvPr/>
        </p:nvSpPr>
        <p:spPr>
          <a:xfrm>
            <a:off x="3276600" y="6508750"/>
            <a:ext cx="2895600" cy="36512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t>Revisi 01 Pendidikan Kewarganegaraan</a:t>
            </a:r>
          </a:p>
        </p:txBody>
      </p:sp>
      <p:sp>
        <p:nvSpPr>
          <p:cNvPr id="8" name="Date Placeholder 6"/>
          <p:cNvSpPr txBox="1">
            <a:spLocks/>
          </p:cNvSpPr>
          <p:nvPr/>
        </p:nvSpPr>
        <p:spPr>
          <a:xfrm>
            <a:off x="609600" y="65087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t>20/8/2010</a:t>
            </a:r>
            <a:endParaRPr lang="en-US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9" name="Slide Number Placeholder 7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3C59ED4B-4D34-4052-93BE-C153057C1A67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71604" y="3125316"/>
            <a:ext cx="7072362" cy="201593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342900" indent="-342900" fontAlgn="auto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 err="1">
                <a:solidFill>
                  <a:srgbClr val="7030A0"/>
                </a:solidFill>
                <a:latin typeface="Cambria" pitchFamily="18" charset="0"/>
              </a:rPr>
              <a:t>Fisik</a:t>
            </a:r>
            <a:r>
              <a:rPr lang="en-US" sz="2800" b="1" dirty="0">
                <a:solidFill>
                  <a:srgbClr val="7030A0"/>
                </a:solidFill>
                <a:latin typeface="Cambria" pitchFamily="18" charset="0"/>
              </a:rPr>
              <a:t> (</a:t>
            </a:r>
            <a:r>
              <a:rPr lang="en-US" sz="2800" b="1" dirty="0" err="1">
                <a:solidFill>
                  <a:srgbClr val="7030A0"/>
                </a:solidFill>
                <a:latin typeface="Cambria" pitchFamily="18" charset="0"/>
              </a:rPr>
              <a:t>geografis</a:t>
            </a:r>
            <a:r>
              <a:rPr lang="en-US" sz="2800" b="1" dirty="0">
                <a:solidFill>
                  <a:srgbClr val="7030A0"/>
                </a:solidFill>
                <a:latin typeface="Cambria" pitchFamily="18" charset="0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Cambria" pitchFamily="18" charset="0"/>
              </a:rPr>
              <a:t>demografis</a:t>
            </a:r>
            <a:r>
              <a:rPr lang="en-US" sz="2800" b="1" dirty="0">
                <a:solidFill>
                  <a:srgbClr val="7030A0"/>
                </a:solidFill>
                <a:latin typeface="Cambria" pitchFamily="18" charset="0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Cambria" pitchFamily="18" charset="0"/>
              </a:rPr>
              <a:t>kultural</a:t>
            </a:r>
            <a:r>
              <a:rPr lang="en-US" sz="2800" b="1" dirty="0">
                <a:solidFill>
                  <a:srgbClr val="7030A0"/>
                </a:solidFill>
                <a:latin typeface="Cambria" pitchFamily="18" charset="0"/>
              </a:rPr>
              <a:t>)</a:t>
            </a:r>
          </a:p>
          <a:p>
            <a:pPr marL="342900" indent="-342900" fontAlgn="auto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 err="1">
                <a:solidFill>
                  <a:srgbClr val="7030A0"/>
                </a:solidFill>
                <a:latin typeface="Cambria" pitchFamily="18" charset="0"/>
              </a:rPr>
              <a:t>Psikologis</a:t>
            </a:r>
            <a:r>
              <a:rPr lang="en-US" sz="2800" b="1" dirty="0">
                <a:solidFill>
                  <a:srgbClr val="7030A0"/>
                </a:solidFill>
                <a:latin typeface="Cambria" pitchFamily="18" charset="0"/>
              </a:rPr>
              <a:t> (</a:t>
            </a:r>
            <a:r>
              <a:rPr lang="en-US" sz="2800" b="1" dirty="0" err="1">
                <a:solidFill>
                  <a:srgbClr val="7030A0"/>
                </a:solidFill>
                <a:latin typeface="Cambria" pitchFamily="18" charset="0"/>
              </a:rPr>
              <a:t>kepribadian</a:t>
            </a:r>
            <a:r>
              <a:rPr lang="en-US" sz="2800" b="1" dirty="0">
                <a:solidFill>
                  <a:srgbClr val="7030A0"/>
                </a:solidFill>
                <a:latin typeface="Cambria" pitchFamily="18" charset="0"/>
              </a:rPr>
              <a:t>)</a:t>
            </a:r>
          </a:p>
          <a:p>
            <a:pPr marL="342900" indent="-342900" fontAlgn="auto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 err="1">
                <a:solidFill>
                  <a:srgbClr val="7030A0"/>
                </a:solidFill>
                <a:latin typeface="Cambria" pitchFamily="18" charset="0"/>
              </a:rPr>
              <a:t>Ideologis</a:t>
            </a:r>
            <a:endParaRPr lang="en-US" sz="2800" b="1" dirty="0">
              <a:solidFill>
                <a:srgbClr val="7030A0"/>
              </a:solidFill>
              <a:latin typeface="Cambria" pitchFamily="18" charset="0"/>
            </a:endParaRPr>
          </a:p>
        </p:txBody>
      </p:sp>
      <p:sp>
        <p:nvSpPr>
          <p:cNvPr id="11" name="Down Arrow 10"/>
          <p:cNvSpPr/>
          <p:nvPr/>
        </p:nvSpPr>
        <p:spPr>
          <a:xfrm>
            <a:off x="4429124" y="2500306"/>
            <a:ext cx="928694" cy="714380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9AD121-E910-4BC8-B111-3F834E23F8A5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1B06B0-87AE-408C-A487-592B3E24DB1F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500166" y="642918"/>
            <a:ext cx="64235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Identitas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Nasional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6" name="Content Placeholder 5"/>
          <p:cNvGraphicFramePr>
            <a:graphicFrameLocks/>
          </p:cNvGraphicFramePr>
          <p:nvPr/>
        </p:nvGraphicFramePr>
        <p:xfrm>
          <a:off x="357158" y="2285992"/>
          <a:ext cx="8229600" cy="2328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1966"/>
                <a:gridCol w="4157634"/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Konteks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Bangsa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Konteks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 Negara</a:t>
                      </a: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Budaya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Karakter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khas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Geografis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Simbol-simbol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negara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Ideologi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FC642C3-5D45-4C1C-BAC5-D0FB5F5673AA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727620-1B2C-4CE3-97B5-5827D0E727B2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-9525" y="285750"/>
            <a:ext cx="8904288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4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Faktor</a:t>
            </a: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Pendukung</a:t>
            </a: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Identitas</a:t>
            </a: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Nasional</a:t>
            </a:r>
            <a:endParaRPr lang="en-US" sz="4000" b="1" dirty="0"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graphicFrame>
        <p:nvGraphicFramePr>
          <p:cNvPr id="6" name="Content Placeholder 5"/>
          <p:cNvGraphicFramePr>
            <a:graphicFrameLocks/>
          </p:cNvGraphicFramePr>
          <p:nvPr/>
        </p:nvGraphicFramePr>
        <p:xfrm>
          <a:off x="428625" y="1357313"/>
          <a:ext cx="8229600" cy="2231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3"/>
                <a:gridCol w="3657597"/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Faktor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Objektif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Faktor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Subjektif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Geografis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Demografis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Historis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Sosial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,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politik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,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Budayaan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, agama</a:t>
                      </a: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7" name="Footer Placeholder 6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t>Revisi 01 Pendidikan Kewarganegaraan</a:t>
            </a:r>
          </a:p>
        </p:txBody>
      </p:sp>
      <p:sp>
        <p:nvSpPr>
          <p:cNvPr id="8" name="Date Placeholder 7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t>20/8/2010</a:t>
            </a:r>
          </a:p>
        </p:txBody>
      </p:sp>
      <p:sp>
        <p:nvSpPr>
          <p:cNvPr id="9" name="Slide Number Placeholder 8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9E8219D-6ADF-4C60-8530-926D92A19161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034" y="4500570"/>
            <a:ext cx="8143932" cy="156966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3200" dirty="0" err="1">
                <a:latin typeface="Cambria" pitchFamily="18" charset="0"/>
              </a:rPr>
              <a:t>Identitas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Nasional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smtClean="0">
                <a:latin typeface="Cambria" pitchFamily="18" charset="0"/>
              </a:rPr>
              <a:t> </a:t>
            </a:r>
            <a:r>
              <a:rPr lang="en-US" sz="3200" dirty="0" err="1" smtClean="0">
                <a:latin typeface="Cambria" pitchFamily="18" charset="0"/>
              </a:rPr>
              <a:t>berfungsi</a:t>
            </a:r>
            <a:r>
              <a:rPr lang="en-US" sz="3200" dirty="0" smtClean="0">
                <a:latin typeface="Cambria" pitchFamily="18" charset="0"/>
              </a:rPr>
              <a:t> </a:t>
            </a:r>
            <a:r>
              <a:rPr lang="en-US" sz="3200" dirty="0" err="1" smtClean="0">
                <a:latin typeface="Cambria" pitchFamily="18" charset="0"/>
              </a:rPr>
              <a:t>sebagai</a:t>
            </a:r>
            <a:r>
              <a:rPr lang="en-US" sz="3200" dirty="0" smtClean="0">
                <a:latin typeface="Cambria" pitchFamily="18" charset="0"/>
              </a:rPr>
              <a:t> </a:t>
            </a:r>
            <a:r>
              <a:rPr lang="en-US" sz="3200" dirty="0" err="1" smtClean="0">
                <a:latin typeface="Cambria" pitchFamily="18" charset="0"/>
              </a:rPr>
              <a:t>pemersatu</a:t>
            </a:r>
            <a:r>
              <a:rPr lang="en-US" sz="3200" dirty="0" smtClean="0">
                <a:latin typeface="Cambria" pitchFamily="18" charset="0"/>
              </a:rPr>
              <a:t>, </a:t>
            </a:r>
            <a:r>
              <a:rPr lang="en-US" sz="3200" dirty="0" err="1" smtClean="0">
                <a:latin typeface="Cambria" pitchFamily="18" charset="0"/>
              </a:rPr>
              <a:t>ciri</a:t>
            </a:r>
            <a:r>
              <a:rPr lang="en-US" sz="3200" dirty="0" smtClean="0">
                <a:latin typeface="Cambria" pitchFamily="18" charset="0"/>
              </a:rPr>
              <a:t> </a:t>
            </a:r>
            <a:r>
              <a:rPr lang="en-US" sz="3200" dirty="0" err="1" smtClean="0">
                <a:latin typeface="Cambria" pitchFamily="18" charset="0"/>
              </a:rPr>
              <a:t>khas</a:t>
            </a:r>
            <a:r>
              <a:rPr lang="en-US" sz="3200" dirty="0" smtClean="0">
                <a:latin typeface="Cambria" pitchFamily="18" charset="0"/>
              </a:rPr>
              <a:t> </a:t>
            </a:r>
            <a:r>
              <a:rPr lang="en-US" sz="3200" dirty="0" err="1" smtClean="0">
                <a:latin typeface="Cambria" pitchFamily="18" charset="0"/>
              </a:rPr>
              <a:t>kepemilikan</a:t>
            </a:r>
            <a:r>
              <a:rPr lang="en-US" sz="3200" dirty="0" smtClean="0">
                <a:latin typeface="Cambria" pitchFamily="18" charset="0"/>
              </a:rPr>
              <a:t>, </a:t>
            </a:r>
            <a:r>
              <a:rPr lang="en-US" sz="3200" dirty="0" err="1" smtClean="0">
                <a:latin typeface="Cambria" pitchFamily="18" charset="0"/>
              </a:rPr>
              <a:t>serta</a:t>
            </a:r>
            <a:r>
              <a:rPr lang="en-US" sz="3200" dirty="0" smtClean="0">
                <a:latin typeface="Cambria" pitchFamily="18" charset="0"/>
              </a:rPr>
              <a:t> </a:t>
            </a:r>
            <a:r>
              <a:rPr lang="en-US" sz="3200" dirty="0" err="1" smtClean="0">
                <a:latin typeface="Cambria" pitchFamily="18" charset="0"/>
              </a:rPr>
              <a:t>sebagai</a:t>
            </a:r>
            <a:r>
              <a:rPr lang="en-US" sz="3200" dirty="0" smtClean="0">
                <a:latin typeface="Cambria" pitchFamily="18" charset="0"/>
              </a:rPr>
              <a:t> </a:t>
            </a:r>
            <a:r>
              <a:rPr lang="en-US" sz="3200" dirty="0" err="1" smtClean="0">
                <a:latin typeface="Cambria" pitchFamily="18" charset="0"/>
              </a:rPr>
              <a:t>kebanggaan</a:t>
            </a:r>
            <a:r>
              <a:rPr lang="en-US" sz="3200" dirty="0" smtClean="0">
                <a:latin typeface="Cambria" pitchFamily="18" charset="0"/>
              </a:rPr>
              <a:t> </a:t>
            </a:r>
            <a:r>
              <a:rPr lang="en-US" sz="3200" dirty="0" err="1" smtClean="0">
                <a:latin typeface="Cambria" pitchFamily="18" charset="0"/>
              </a:rPr>
              <a:t>bangsa</a:t>
            </a:r>
            <a:r>
              <a:rPr lang="en-US" sz="3200" dirty="0" smtClean="0">
                <a:latin typeface="Cambria" pitchFamily="18" charset="0"/>
              </a:rPr>
              <a:t>. </a:t>
            </a:r>
            <a:endParaRPr lang="en-US" sz="3200" dirty="0">
              <a:latin typeface="Cambri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8596" y="3929066"/>
            <a:ext cx="8001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/>
              <a:t>Fungsi</a:t>
            </a:r>
            <a:r>
              <a:rPr lang="en-US" sz="3200" b="1" dirty="0" smtClean="0"/>
              <a:t>  </a:t>
            </a:r>
            <a:r>
              <a:rPr lang="en-US" sz="3200" b="1" dirty="0" err="1" smtClean="0"/>
              <a:t>Identitas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Nasional</a:t>
            </a:r>
            <a:endParaRPr lang="en-US" sz="3200" b="1" dirty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9AD121-E910-4BC8-B111-3F834E23F8A5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1B06B0-87AE-408C-A487-592B3E24DB1F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4ABD1F31-A55B-46D8-963C-E07ADC69CB8F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B828BB8A-98D3-4EBB-B55B-A07FB5870CD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714375" y="714375"/>
            <a:ext cx="7429500" cy="10779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3200" b="1" dirty="0">
                <a:solidFill>
                  <a:srgbClr val="C00000"/>
                </a:solidFill>
                <a:latin typeface="Cambria" pitchFamily="18" charset="0"/>
              </a:rPr>
              <a:t>Idetitas suatu bangsa selalu dinamis, mengikuti aktivitas dan kreativitas.</a:t>
            </a:r>
            <a:endParaRPr lang="en-US" sz="32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304800" y="2133600"/>
            <a:ext cx="84820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714375" y="2071688"/>
            <a:ext cx="7429500" cy="157003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3200" b="1" dirty="0">
                <a:solidFill>
                  <a:srgbClr val="002060"/>
                </a:solidFill>
                <a:latin typeface="Cambria" pitchFamily="18" charset="0"/>
              </a:rPr>
              <a:t>Bangsa yang semula homogen, dapat berubah menjadi masyarakat plural karena interaksi dengan dunia lain.</a:t>
            </a:r>
            <a:endParaRPr lang="en-US" sz="3200" b="1" dirty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714375" y="4002088"/>
            <a:ext cx="7429500" cy="157003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3200" b="1" dirty="0">
                <a:solidFill>
                  <a:srgbClr val="00B050"/>
                </a:solidFill>
                <a:latin typeface="Cambria" pitchFamily="18" charset="0"/>
              </a:rPr>
              <a:t>Negara agraris bisa menjadi negara industri,</a:t>
            </a:r>
            <a:r>
              <a:rPr lang="en-US" sz="3200" b="1" dirty="0">
                <a:solidFill>
                  <a:srgbClr val="00B050"/>
                </a:solidFill>
                <a:latin typeface="Cambria" pitchFamily="18" charset="0"/>
              </a:rPr>
              <a:t> </a:t>
            </a:r>
            <a:r>
              <a:rPr lang="id-ID" sz="3200" b="1" dirty="0">
                <a:solidFill>
                  <a:srgbClr val="00B050"/>
                </a:solidFill>
                <a:latin typeface="Cambria" pitchFamily="18" charset="0"/>
              </a:rPr>
              <a:t>negara theistis dapat juga menjadi sekuler.</a:t>
            </a:r>
            <a:endParaRPr lang="en-US" sz="3200" b="1" dirty="0">
              <a:solidFill>
                <a:srgbClr val="00B050"/>
              </a:solidFill>
              <a:latin typeface="Cambria" pitchFamily="18" charset="0"/>
            </a:endParaRPr>
          </a:p>
        </p:txBody>
      </p:sp>
      <p:sp>
        <p:nvSpPr>
          <p:cNvPr id="12" name="Curved Right Arrow 11"/>
          <p:cNvSpPr/>
          <p:nvPr/>
        </p:nvSpPr>
        <p:spPr>
          <a:xfrm>
            <a:off x="142876" y="1571612"/>
            <a:ext cx="642910" cy="1071570"/>
          </a:xfrm>
          <a:prstGeom prst="curv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Curved Left Arrow 12"/>
          <p:cNvSpPr/>
          <p:nvPr/>
        </p:nvSpPr>
        <p:spPr>
          <a:xfrm>
            <a:off x="7786710" y="1500174"/>
            <a:ext cx="1071570" cy="3143272"/>
          </a:xfrm>
          <a:prstGeom prst="curvedLeftArrow">
            <a:avLst>
              <a:gd name="adj1" fmla="val 25000"/>
              <a:gd name="adj2" fmla="val 58002"/>
              <a:gd name="adj3" fmla="val 25000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21994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99E033E-AD06-4CD0-AE41-63EF5549BE5C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B5D2A8-D521-44A4-92F8-3A4EEACC19D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6" name="Footer Placeholder 1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t>Revisi 01 Pendidikan Kewarganegaraan</a:t>
            </a:r>
          </a:p>
        </p:txBody>
      </p:sp>
      <p:sp>
        <p:nvSpPr>
          <p:cNvPr id="7" name="Date Placeholder 15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t>20/8/2010</a:t>
            </a:r>
          </a:p>
        </p:txBody>
      </p:sp>
      <p:sp>
        <p:nvSpPr>
          <p:cNvPr id="8" name="Slide Number Placeholder 17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BDB0267-8F01-473E-80D1-85EFC3977802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pic>
        <p:nvPicPr>
          <p:cNvPr id="13" name="Picture 3" descr="peta-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196975"/>
            <a:ext cx="7489825" cy="4895850"/>
          </a:xfrm>
          <a:prstGeom prst="rect">
            <a:avLst/>
          </a:prstGeom>
          <a:noFill/>
          <a:ln w="57150">
            <a:solidFill>
              <a:srgbClr val="00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aya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260350"/>
            <a:ext cx="1800225" cy="158432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tari-bal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708275"/>
            <a:ext cx="1223962" cy="161766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7" descr="tob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60350"/>
            <a:ext cx="1800225" cy="1346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rumah-ada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084763"/>
            <a:ext cx="1512888" cy="136842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9" descr="rumah-toraj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260350"/>
            <a:ext cx="1584325" cy="15128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sawah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5157788"/>
            <a:ext cx="1584325" cy="126682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2" descr="Pergi ke gambar ukuran penuh">
            <a:hlinkClick r:id="rId11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3213100"/>
            <a:ext cx="1944687" cy="143986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4" descr="Farmers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5084763"/>
            <a:ext cx="1728787" cy="1295400"/>
          </a:xfrm>
          <a:prstGeom prst="rect">
            <a:avLst/>
          </a:prstGeom>
          <a:noFill/>
          <a:ln w="38100">
            <a:solidFill>
              <a:srgbClr val="CC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6" descr="bedhaya1_s_46685_s_6903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60350"/>
            <a:ext cx="1512887" cy="158432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8" descr="indonesia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5157788"/>
            <a:ext cx="1511300" cy="12954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9" descr="peta3eb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2636838"/>
            <a:ext cx="1831975" cy="182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0" descr="ps-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2205038"/>
            <a:ext cx="1368425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Footer Placeholder 19"/>
          <p:cNvSpPr txBox="1">
            <a:spLocks/>
          </p:cNvSpPr>
          <p:nvPr/>
        </p:nvSpPr>
        <p:spPr>
          <a:xfrm>
            <a:off x="2771775" y="6453188"/>
            <a:ext cx="4537075" cy="3333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Pendidikan Kewarganegaraan</a:t>
            </a:r>
            <a:endParaRPr lang="en-US"/>
          </a:p>
        </p:txBody>
      </p:sp>
      <p:sp>
        <p:nvSpPr>
          <p:cNvPr id="27" name="Rectangle 3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algn="ctr" fontAlgn="auto">
              <a:spcAft>
                <a:spcPts val="0"/>
              </a:spcAft>
              <a:defRPr/>
            </a:pPr>
            <a:r>
              <a:rPr lang="en-US" sz="4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Identitas</a:t>
            </a:r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4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Nasional</a:t>
            </a:r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4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Indonesia (1)</a:t>
            </a:r>
            <a:endParaRPr lang="en-US" sz="40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C00000"/>
              </a:solidFill>
              <a:latin typeface="Cambria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9AD121-E910-4BC8-B111-3F834E23F8A5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1B06B0-87AE-408C-A487-592B3E24DB1F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79512" y="260648"/>
            <a:ext cx="8640960" cy="584775"/>
          </a:xfrm>
          <a:prstGeom prst="rect">
            <a:avLst/>
          </a:prstGeom>
          <a:solidFill>
            <a:srgbClr val="FFCC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3200" b="1" dirty="0" smtClean="0">
                <a:solidFill>
                  <a:srgbClr val="003300"/>
                </a:solidFill>
                <a:latin typeface="Tahoma" pitchFamily="34" charset="0"/>
              </a:rPr>
              <a:t>TANTANGAN ID</a:t>
            </a:r>
            <a:r>
              <a:rPr lang="id-ID" sz="3200" b="1" dirty="0" smtClean="0">
                <a:solidFill>
                  <a:srgbClr val="003300"/>
                </a:solidFill>
                <a:latin typeface="Tahoma" pitchFamily="34" charset="0"/>
              </a:rPr>
              <a:t>ENTITAS NASIONAL</a:t>
            </a:r>
            <a:r>
              <a:rPr lang="en-US" sz="3200" b="1" dirty="0" smtClean="0">
                <a:solidFill>
                  <a:srgbClr val="003300"/>
                </a:solidFill>
                <a:latin typeface="Tahoma" pitchFamily="34" charset="0"/>
              </a:rPr>
              <a:t> </a:t>
            </a:r>
            <a:r>
              <a:rPr lang="en-US" sz="3200" b="1" dirty="0">
                <a:solidFill>
                  <a:srgbClr val="003300"/>
                </a:solidFill>
                <a:latin typeface="Tahoma" pitchFamily="34" charset="0"/>
              </a:rPr>
              <a:t>KITA</a:t>
            </a:r>
          </a:p>
        </p:txBody>
      </p:sp>
      <p:sp>
        <p:nvSpPr>
          <p:cNvPr id="7" name="Footer Placeholder 8"/>
          <p:cNvSpPr txBox="1">
            <a:spLocks/>
          </p:cNvSpPr>
          <p:nvPr/>
        </p:nvSpPr>
        <p:spPr>
          <a:xfrm>
            <a:off x="2771775" y="6453188"/>
            <a:ext cx="4537075" cy="3333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Pendidikan Kewarganegaraan</a:t>
            </a: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26827" y="1052736"/>
            <a:ext cx="18517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3600" b="1" dirty="0"/>
              <a:t>Internal</a:t>
            </a:r>
            <a:endParaRPr lang="en-US" sz="3600" b="1" dirty="0"/>
          </a:p>
        </p:txBody>
      </p:sp>
      <p:sp>
        <p:nvSpPr>
          <p:cNvPr id="9" name="Rectangle 8"/>
          <p:cNvSpPr/>
          <p:nvPr/>
        </p:nvSpPr>
        <p:spPr>
          <a:xfrm>
            <a:off x="5892775" y="980728"/>
            <a:ext cx="23903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3600" b="1" dirty="0" err="1"/>
              <a:t>Eksternal</a:t>
            </a:r>
            <a:r>
              <a:rPr lang="en-US" sz="3600" b="1" dirty="0"/>
              <a:t> </a:t>
            </a:r>
            <a:endParaRPr lang="en-US" sz="3600" b="1" dirty="0"/>
          </a:p>
        </p:txBody>
      </p:sp>
      <p:pic>
        <p:nvPicPr>
          <p:cNvPr id="13" name="Picture 12" descr="Theys Oluwa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253" y="1772816"/>
            <a:ext cx="1916491" cy="12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 descr="demo-daera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4876" y="1772816"/>
            <a:ext cx="1941100" cy="1224000"/>
          </a:xfrm>
          <a:prstGeom prst="rect">
            <a:avLst/>
          </a:prstGeom>
          <a:noFill/>
          <a:ln w="57150">
            <a:solidFill>
              <a:srgbClr val="CC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7" descr="M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9499" y="1772952"/>
            <a:ext cx="1736757" cy="1224000"/>
          </a:xfrm>
          <a:prstGeom prst="rect">
            <a:avLst/>
          </a:prstGeom>
          <a:noFill/>
          <a:ln w="57150">
            <a:solidFill>
              <a:srgbClr val="CC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hendrahastomo.files.wordpress.com/2016/04/pkn4.jpeg?w=1400&amp;h=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699067"/>
            <a:ext cx="1730223" cy="12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lobalisasi di Indonesia : Pengertian, Konsep, Ciri, Prose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257" y="3068959"/>
            <a:ext cx="3571199" cy="24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erilaku dan Partisipasi Politik: Pengertian hingga Bentuk -  Portal-Ilmu.com | Read More Learn Mor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76" y="3068959"/>
            <a:ext cx="4015825" cy="24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4" descr="mbah"/>
          <p:cNvPicPr>
            <a:picLocks noChangeAspect="1" noChangeArrowheads="1"/>
          </p:cNvPicPr>
          <p:nvPr/>
        </p:nvPicPr>
        <p:blipFill>
          <a:blip r:embed="rId8">
            <a:lum bright="-36000" contrast="-24000"/>
          </a:blip>
          <a:srcRect/>
          <a:stretch>
            <a:fillRect/>
          </a:stretch>
        </p:blipFill>
        <p:spPr bwMode="auto">
          <a:xfrm>
            <a:off x="3256506" y="4503415"/>
            <a:ext cx="2486971" cy="2354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AutoShape 20"/>
          <p:cNvSpPr>
            <a:spLocks noChangeArrowheads="1"/>
          </p:cNvSpPr>
          <p:nvPr/>
        </p:nvSpPr>
        <p:spPr bwMode="auto">
          <a:xfrm>
            <a:off x="2928356" y="6072182"/>
            <a:ext cx="3143272" cy="785818"/>
          </a:xfrm>
          <a:prstGeom prst="wedgeEllipseCallout">
            <a:avLst>
              <a:gd name="adj1" fmla="val -13142"/>
              <a:gd name="adj2" fmla="val -168235"/>
            </a:avLst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" name="Text Box 21"/>
          <p:cNvSpPr txBox="1">
            <a:spLocks noChangeArrowheads="1"/>
          </p:cNvSpPr>
          <p:nvPr/>
        </p:nvSpPr>
        <p:spPr bwMode="auto">
          <a:xfrm>
            <a:off x="3491880" y="6165304"/>
            <a:ext cx="22717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 dirty="0" err="1"/>
              <a:t>Identitas</a:t>
            </a:r>
            <a:r>
              <a:rPr lang="en-US" sz="1600" b="1" dirty="0"/>
              <a:t> </a:t>
            </a:r>
            <a:r>
              <a:rPr lang="id-ID" sz="1600" b="1" dirty="0"/>
              <a:t>Indonesia</a:t>
            </a:r>
            <a:r>
              <a:rPr lang="en-US" sz="1600" b="1" dirty="0"/>
              <a:t> </a:t>
            </a:r>
            <a:r>
              <a:rPr lang="en-US" sz="1600" b="1" dirty="0" err="1"/>
              <a:t>semakin</a:t>
            </a:r>
            <a:r>
              <a:rPr lang="en-US" sz="1600" b="1" dirty="0"/>
              <a:t> </a:t>
            </a:r>
            <a:r>
              <a:rPr lang="en-US" sz="1600" b="1" dirty="0" err="1"/>
              <a:t>kabur</a:t>
            </a:r>
            <a:r>
              <a:rPr lang="en-US" sz="16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9757138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2C3EC68-6A07-400C-B4C9-B6A401D03581}" type="datetime1">
              <a:rPr lang="en-US" smtClean="0"/>
              <a:pPr>
                <a:defRPr/>
              </a:pPr>
              <a:t>8/14/2021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3E0555-BE72-4433-8A74-B5A72B00D74E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04800" y="1714488"/>
            <a:ext cx="4410076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3200" b="1" dirty="0">
                <a:solidFill>
                  <a:srgbClr val="00FFFF"/>
                </a:solidFill>
                <a:latin typeface="Cambria" pitchFamily="18" charset="0"/>
              </a:rPr>
              <a:t>1. Pra kemerdekaan</a:t>
            </a:r>
            <a:endParaRPr lang="en-US" sz="3200" b="1" dirty="0">
              <a:solidFill>
                <a:srgbClr val="00FFFF"/>
              </a:solidFill>
              <a:latin typeface="Cambria" pitchFamily="18" charset="0"/>
            </a:endParaRPr>
          </a:p>
        </p:txBody>
      </p:sp>
      <p:sp>
        <p:nvSpPr>
          <p:cNvPr id="10248" name="Text Box 7"/>
          <p:cNvSpPr txBox="1">
            <a:spLocks noChangeArrowheads="1"/>
          </p:cNvSpPr>
          <p:nvPr/>
        </p:nvSpPr>
        <p:spPr bwMode="auto">
          <a:xfrm>
            <a:off x="1371600" y="2667000"/>
            <a:ext cx="579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295400" y="2500306"/>
            <a:ext cx="6400800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2. Masa merebut kemerdekaan</a:t>
            </a:r>
            <a:endParaRPr lang="en-US" sz="32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2800352" y="3286124"/>
            <a:ext cx="3343284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3200" b="1" dirty="0">
                <a:solidFill>
                  <a:srgbClr val="FFFF00"/>
                </a:solidFill>
                <a:latin typeface="Cambria" pitchFamily="18" charset="0"/>
              </a:rPr>
              <a:t>3. Orde Lama</a:t>
            </a:r>
            <a:endParaRPr lang="en-US" sz="3200" b="1" dirty="0">
              <a:solidFill>
                <a:srgbClr val="FFFF00"/>
              </a:solidFill>
              <a:latin typeface="Cambria" pitchFamily="18" charset="0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3857620" y="4071942"/>
            <a:ext cx="3295664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4. Orde Baru</a:t>
            </a:r>
            <a:endParaRPr lang="en-US" sz="32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4767266" y="4857760"/>
            <a:ext cx="3876700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3200" b="1" dirty="0">
                <a:solidFill>
                  <a:srgbClr val="66FF33"/>
                </a:solidFill>
                <a:latin typeface="Cambria" pitchFamily="18" charset="0"/>
              </a:rPr>
              <a:t>5. Era Reformasi</a:t>
            </a:r>
            <a:endParaRPr lang="en-US" sz="3200" b="1" dirty="0">
              <a:solidFill>
                <a:srgbClr val="66FF33"/>
              </a:solidFill>
              <a:latin typeface="Cambri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85813" y="428625"/>
            <a:ext cx="785812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PERKEMBANGAN INDONESIA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7A1E9824-91B6-4AE9-9E90-089F673FFDE8}&quot;/&gt;&lt;filename val=&quot;D:\template ppt\template darmajaya\flash template\data\asimages\{7A1E9824-91B6-4AE9-9E90-089F673FFDE8}.png&quot;/&gt;&lt;hasEffects val=&quot;1&quot;/&gt;&lt;left val=&quot;35.28&quot;/&gt;&lt;top val=&quot;21.12&quot;/&gt;&lt;width val=&quot;650.64&quot;/&gt;&lt;height val=&quot;92.64&quot;/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639</TotalTime>
  <Words>342</Words>
  <Application>Microsoft Office PowerPoint</Application>
  <PresentationFormat>On-screen Show (4:3)</PresentationFormat>
  <Paragraphs>104</Paragraphs>
  <Slides>13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102</cp:revision>
  <dcterms:created xsi:type="dcterms:W3CDTF">2010-04-18T12:06:30Z</dcterms:created>
  <dcterms:modified xsi:type="dcterms:W3CDTF">2021-08-14T02:56:46Z</dcterms:modified>
</cp:coreProperties>
</file>