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8" r:id="rId3"/>
    <p:sldId id="259" r:id="rId4"/>
    <p:sldId id="303" r:id="rId5"/>
    <p:sldId id="289" r:id="rId6"/>
    <p:sldId id="304" r:id="rId7"/>
    <p:sldId id="305" r:id="rId8"/>
    <p:sldId id="294" r:id="rId9"/>
    <p:sldId id="299" r:id="rId10"/>
  </p:sldIdLst>
  <p:sldSz cx="9144000" cy="6858000" type="screen4x3"/>
  <p:notesSz cx="7077075" cy="90043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37" autoAdjust="0"/>
  </p:normalViewPr>
  <p:slideViewPr>
    <p:cSldViewPr>
      <p:cViewPr varScale="1">
        <p:scale>
          <a:sx n="76" d="100"/>
          <a:sy n="76" d="100"/>
        </p:scale>
        <p:origin x="4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140E434-F6D3-40EE-B91E-860BC20DFFB9}" type="datetimeFigureOut">
              <a:rPr lang="en-US"/>
              <a:pPr>
                <a:defRPr/>
              </a:pPr>
              <a:t>10/10/2025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678245C-731B-4943-8647-0E0AD22701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417E957-DE46-4939-9906-A75A5054DA6D}" type="datetimeFigureOut">
              <a:rPr lang="en-US"/>
              <a:pPr>
                <a:defRPr/>
              </a:pPr>
              <a:t>10/10/2025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93B2D357-075E-42BA-837D-3A1A085339F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A3C1E29-7108-440F-AEBA-F22206267EC9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06B6845-F951-42DC-9DD9-B6A53E403602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0F176-45B5-4886-AA71-07EDD2063B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57E1A-B319-48B0-98F1-8985A8154BE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937330-DBAC-4FCE-BA6F-0F18E781C04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EB81A-0987-456B-96C0-567528A32D6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78F56-0B53-43D9-8461-6D954B3B9A3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FF056-D010-4B75-BB93-27E4D27DE29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B2626-8401-4C34-A34D-21EF5AE1518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C0EB5-0C47-4EF4-870D-672AEBC700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88593-EBF4-43DE-8BD7-D420BA634B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75F1B-16B1-44B5-BA07-D860DBFF83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43478-55BB-4465-8DA9-B4F80634B49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FEAC96C-00D0-4616-B1B4-C8CD3E9CF33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163" y="3933825"/>
            <a:ext cx="8686800" cy="1643063"/>
          </a:xfrm>
        </p:spPr>
        <p:txBody>
          <a:bodyPr/>
          <a:lstStyle/>
          <a:p>
            <a:pPr>
              <a:defRPr/>
            </a:pPr>
            <a:r>
              <a:rPr lang="en-US" altLang="en-US" sz="3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latin typeface="+mn-lt"/>
              </a:rPr>
              <a:t>Kode</a:t>
            </a:r>
            <a:r>
              <a:rPr lang="en-US" altLang="en-US" sz="3600" dirty="0">
                <a:latin typeface="+mn-lt"/>
              </a:rPr>
              <a:t> MK/SKS : </a:t>
            </a:r>
            <a:r>
              <a:rPr lang="en-US" sz="3600" dirty="0">
                <a:latin typeface="+mn-lt"/>
              </a:rPr>
              <a:t>MTI193308</a:t>
            </a:r>
            <a:r>
              <a:rPr lang="en-US" altLang="en-US" sz="3600" dirty="0">
                <a:latin typeface="+mn-lt"/>
              </a:rPr>
              <a:t>/3</a:t>
            </a:r>
            <a:endParaRPr lang="en-US" altLang="en-US" sz="36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00240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" panose="020B0604020202020204" pitchFamily="34" charset="0"/>
                <a:cs typeface="Arial" pitchFamily="34" charset="0"/>
              </a:rPr>
              <a:t>IT GOVERNANCE</a:t>
            </a:r>
          </a:p>
        </p:txBody>
      </p:sp>
      <p:sp>
        <p:nvSpPr>
          <p:cNvPr id="4100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5B8BBD-9FD5-4092-A276-F21288F6BF3F}" type="slidenum">
              <a:rPr lang="en-US" altLang="en-US"/>
              <a:pPr/>
              <a:t>1</a:t>
            </a:fld>
            <a:endParaRPr lang="en-US" altLang="en-US"/>
          </a:p>
        </p:txBody>
      </p:sp>
      <p:pic>
        <p:nvPicPr>
          <p:cNvPr id="4101" name="Picture 8" descr="Logo Darmajaya_Vertical 01"/>
          <p:cNvPicPr>
            <a:picLocks noChangeAspect="1" noChangeArrowheads="1"/>
          </p:cNvPicPr>
          <p:nvPr/>
        </p:nvPicPr>
        <p:blipFill>
          <a:blip r:embed="rId5"/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2771775" y="404813"/>
            <a:ext cx="4103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3600" b="1">
                <a:cs typeface="Arial" charset="0"/>
              </a:rPr>
              <a:t>IT Governance</a:t>
            </a:r>
          </a:p>
        </p:txBody>
      </p:sp>
      <p:sp>
        <p:nvSpPr>
          <p:cNvPr id="6147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C8C877-A9B1-48DC-AD69-A47B17813DE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148" name="Content Placeholder 7"/>
          <p:cNvSpPr>
            <a:spLocks noGrp="1"/>
          </p:cNvSpPr>
          <p:nvPr>
            <p:ph idx="1"/>
          </p:nvPr>
        </p:nvSpPr>
        <p:spPr>
          <a:xfrm>
            <a:off x="492125" y="1484313"/>
            <a:ext cx="8229600" cy="3043237"/>
          </a:xfrm>
        </p:spPr>
        <p:txBody>
          <a:bodyPr/>
          <a:lstStyle/>
          <a:p>
            <a:pPr marL="514350" indent="-514350" eaLnBrk="1" hangingPunct="1"/>
            <a:r>
              <a:rPr lang="id-ID" altLang="en-US" sz="2800">
                <a:latin typeface="Arial" charset="0"/>
                <a:cs typeface="Arial" charset="0"/>
              </a:rPr>
              <a:t>Capaian Pembelajaran Matakuliah</a:t>
            </a:r>
            <a:endParaRPr lang="en-GB" altLang="en-US" sz="2800">
              <a:latin typeface="Arial" charset="0"/>
              <a:cs typeface="Arial" charset="0"/>
            </a:endParaRPr>
          </a:p>
          <a:p>
            <a:pPr marL="514350" indent="-514350" eaLnBrk="1" hangingPunct="1"/>
            <a:r>
              <a:rPr lang="id-ID" altLang="en-US" sz="2800">
                <a:latin typeface="Arial" charset="0"/>
                <a:cs typeface="Arial" charset="0"/>
              </a:rPr>
              <a:t>Penilaian </a:t>
            </a:r>
            <a:endParaRPr lang="en-GB" altLang="en-US" sz="2800">
              <a:latin typeface="Arial" charset="0"/>
              <a:cs typeface="Arial" charset="0"/>
            </a:endParaRPr>
          </a:p>
          <a:p>
            <a:pPr marL="514350" indent="-514350" eaLnBrk="1" hangingPunct="1"/>
            <a:r>
              <a:rPr lang="id-ID" altLang="en-US" sz="2800">
                <a:latin typeface="Arial" charset="0"/>
                <a:cs typeface="Arial" charset="0"/>
              </a:rPr>
              <a:t>Silabus</a:t>
            </a:r>
          </a:p>
          <a:p>
            <a:pPr marL="514350" indent="-514350" eaLnBrk="1" hangingPunct="1"/>
            <a:r>
              <a:rPr lang="id-ID" altLang="en-US" sz="2800">
                <a:latin typeface="Arial" charset="0"/>
                <a:cs typeface="Arial" charset="0"/>
              </a:rPr>
              <a:t>Referensi</a:t>
            </a:r>
            <a:endParaRPr lang="en-GB" altLang="en-US" sz="28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65138" y="1557338"/>
            <a:ext cx="8229600" cy="323056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>
                <a:latin typeface="Arial" charset="0"/>
                <a:cs typeface="Arial" charset="0"/>
              </a:rPr>
              <a:t>Mampu memahami dan bisa memaparkan pentingnya IT Governance, pengukuran kinerja pada IT Governance, implementasi, audit, keamanan informasi, dan mengeloka investasi IT.</a:t>
            </a:r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900113" y="477838"/>
            <a:ext cx="7743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altLang="en-US" sz="3600" b="1">
                <a:cs typeface="Arial" charset="0"/>
              </a:rPr>
              <a:t>Capaian Pembelajaran Matakuliah</a:t>
            </a:r>
            <a:endParaRPr lang="en-US" altLang="en-US" sz="3600" b="1">
              <a:cs typeface="Arial" charset="0"/>
            </a:endParaRPr>
          </a:p>
        </p:txBody>
      </p:sp>
      <p:sp>
        <p:nvSpPr>
          <p:cNvPr id="7172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D2CCC0-1D44-4257-ACC0-16CC16A9C53E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50850" y="1484783"/>
            <a:ext cx="8229600" cy="4354041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Membentuk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id-ID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orang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0" y="47148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4000" dirty="0">
                <a:cs typeface="Arial" charset="0"/>
              </a:rPr>
              <a:t>ATURAN</a:t>
            </a:r>
            <a:endParaRPr lang="en-US" altLang="en-US" sz="4000" b="1" dirty="0">
              <a:cs typeface="Arial" charset="0"/>
            </a:endParaRPr>
          </a:p>
        </p:txBody>
      </p:sp>
      <p:sp>
        <p:nvSpPr>
          <p:cNvPr id="8196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55F564B-58EF-4503-972C-CF19D2ABE020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2195513" y="404813"/>
            <a:ext cx="5643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altLang="en-US" sz="3600">
                <a:cs typeface="Arial" charset="0"/>
              </a:rPr>
              <a:t>KOMPONEN PENILAIAN</a:t>
            </a:r>
            <a:endParaRPr lang="en-US" altLang="en-US" sz="3600" b="1">
              <a:cs typeface="Arial" charset="0"/>
            </a:endParaRPr>
          </a:p>
        </p:txBody>
      </p:sp>
      <p:sp>
        <p:nvSpPr>
          <p:cNvPr id="10244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BC25483-ED73-49C9-BC31-424F060EB4F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C522EE72-1C24-402E-4617-7E5FE36F52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63EE1A3-6AC8-C8A4-33CC-964F52916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69" y="1593056"/>
            <a:ext cx="725646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0475"/>
          </a:xfrm>
        </p:spPr>
        <p:txBody>
          <a:bodyPr/>
          <a:lstStyle/>
          <a:p>
            <a:pPr marL="285750" lvl="2" indent="-285750"/>
            <a:r>
              <a:rPr lang="en-US" altLang="en-US" sz="2800" dirty="0" err="1"/>
              <a:t>Presentasi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hasil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id-ID" altLang="en-US" sz="2800" dirty="0"/>
              <a:t>review </a:t>
            </a:r>
            <a:r>
              <a:rPr lang="en-US" altLang="en-US" sz="2800" dirty="0"/>
              <a:t>2 paper (</a:t>
            </a:r>
            <a:r>
              <a:rPr lang="id-ID" altLang="en-US" sz="2800" dirty="0"/>
              <a:t>j</a:t>
            </a:r>
            <a:r>
              <a:rPr lang="en-US" altLang="en-US" sz="2800" dirty="0"/>
              <a:t>o</a:t>
            </a:r>
            <a:r>
              <a:rPr lang="id-ID" altLang="en-US" sz="2800" dirty="0"/>
              <a:t>urnal</a:t>
            </a:r>
            <a:r>
              <a:rPr lang="en-US" altLang="en-US" sz="2800" dirty="0"/>
              <a:t>/conference International) </a:t>
            </a:r>
            <a:r>
              <a:rPr lang="id-ID" altLang="en-US" sz="2800" dirty="0"/>
              <a:t>tentang </a:t>
            </a:r>
            <a:r>
              <a:rPr lang="en-US" altLang="en-US" sz="2800" dirty="0"/>
              <a:t>IT Governance </a:t>
            </a:r>
          </a:p>
          <a:p>
            <a:pPr marL="914400" lvl="3" indent="-457200">
              <a:buFontTx/>
              <a:buChar char="-"/>
            </a:pPr>
            <a:r>
              <a:rPr lang="en-US" altLang="en-US" sz="2400" dirty="0" err="1"/>
              <a:t>Latar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belakang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masalah</a:t>
            </a:r>
            <a:r>
              <a:rPr lang="en-US" altLang="en-US" sz="2400" dirty="0"/>
              <a:t> </a:t>
            </a:r>
          </a:p>
          <a:p>
            <a:pPr marL="914400" lvl="3" indent="-457200">
              <a:buFontTx/>
              <a:buChar char="-"/>
            </a:pPr>
            <a:r>
              <a:rPr lang="en-US" altLang="en-US" sz="2400" dirty="0" err="1"/>
              <a:t>Kontribusinya</a:t>
            </a:r>
            <a:endParaRPr lang="en-US" altLang="en-US" sz="2400" dirty="0"/>
          </a:p>
          <a:p>
            <a:pPr marL="914400" lvl="3" indent="-457200">
              <a:buFontTx/>
              <a:buChar char="-"/>
            </a:pPr>
            <a:r>
              <a:rPr lang="en-US" altLang="en-US" sz="2400" dirty="0" err="1">
                <a:sym typeface="Wingdings" pitchFamily="2" charset="2"/>
              </a:rPr>
              <a:t>Cari</a:t>
            </a:r>
            <a:r>
              <a:rPr lang="en-US" altLang="en-US" sz="2400" dirty="0">
                <a:sym typeface="Wingdings" pitchFamily="2" charset="2"/>
              </a:rPr>
              <a:t> gap </a:t>
            </a:r>
            <a:r>
              <a:rPr lang="en-US" altLang="en-US" sz="2400" dirty="0" err="1">
                <a:sym typeface="Wingdings" pitchFamily="2" charset="2"/>
              </a:rPr>
              <a:t>dari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penelitian-penelitian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sebelumnya</a:t>
            </a:r>
            <a:endParaRPr lang="en-US" altLang="en-US" sz="2400" dirty="0">
              <a:sym typeface="Wingdings" pitchFamily="2" charset="2"/>
            </a:endParaRPr>
          </a:p>
          <a:p>
            <a:pPr marL="914400" lvl="3" indent="-457200">
              <a:buFontTx/>
              <a:buChar char="-"/>
            </a:pPr>
            <a:r>
              <a:rPr lang="en-US" altLang="en-US" sz="2400" dirty="0" err="1">
                <a:sym typeface="Wingdings" pitchFamily="2" charset="2"/>
              </a:rPr>
              <a:t>Metode</a:t>
            </a:r>
            <a:r>
              <a:rPr lang="en-US" altLang="en-US" sz="2400" dirty="0">
                <a:sym typeface="Wingdings" pitchFamily="2" charset="2"/>
              </a:rPr>
              <a:t> yang </a:t>
            </a:r>
            <a:r>
              <a:rPr lang="en-US" altLang="en-US" sz="2400" dirty="0" err="1">
                <a:sym typeface="Wingdings" pitchFamily="2" charset="2"/>
              </a:rPr>
              <a:t>diusulkan</a:t>
            </a:r>
            <a:r>
              <a:rPr lang="en-US" altLang="en-US" sz="2400" dirty="0">
                <a:sym typeface="Wingdings" pitchFamily="2" charset="2"/>
              </a:rPr>
              <a:t> (</a:t>
            </a:r>
            <a:r>
              <a:rPr lang="en-US" altLang="en-US" sz="2400" dirty="0" err="1">
                <a:sym typeface="Wingdings" pitchFamily="2" charset="2"/>
              </a:rPr>
              <a:t>untuk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menyelesaikan</a:t>
            </a:r>
            <a:r>
              <a:rPr lang="en-US" altLang="en-US" sz="2400" dirty="0">
                <a:sym typeface="Wingdings" pitchFamily="2" charset="2"/>
              </a:rPr>
              <a:t> gap)</a:t>
            </a:r>
          </a:p>
          <a:p>
            <a:pPr marL="914400" lvl="3" indent="-457200">
              <a:buFontTx/>
              <a:buChar char="-"/>
            </a:pPr>
            <a:r>
              <a:rPr lang="en-US" altLang="en-US" sz="2400" dirty="0" err="1">
                <a:sym typeface="Wingdings" pitchFamily="2" charset="2"/>
              </a:rPr>
              <a:t>Hasil</a:t>
            </a:r>
            <a:endParaRPr lang="en-US" altLang="en-US" sz="2400" dirty="0">
              <a:sym typeface="Wingdings" pitchFamily="2" charset="2"/>
            </a:endParaRPr>
          </a:p>
          <a:p>
            <a:pPr marL="914400" lvl="3" indent="-457200">
              <a:buFontTx/>
              <a:buChar char="-"/>
            </a:pPr>
            <a:r>
              <a:rPr lang="en-US" altLang="en-US" sz="2400" dirty="0" err="1">
                <a:sym typeface="Wingdings" pitchFamily="2" charset="2"/>
              </a:rPr>
              <a:t>Kelebihan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dan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kelemahan</a:t>
            </a:r>
            <a:endParaRPr lang="en-US" altLang="en-US" sz="2400" dirty="0">
              <a:sym typeface="Wingdings" pitchFamily="2" charset="2"/>
            </a:endParaRPr>
          </a:p>
          <a:p>
            <a:pPr marL="914400" lvl="3" indent="-457200">
              <a:buFontTx/>
              <a:buChar char="-"/>
            </a:pPr>
            <a:r>
              <a:rPr lang="en-US" altLang="en-US" sz="2400" dirty="0" err="1">
                <a:sym typeface="Wingdings" pitchFamily="2" charset="2"/>
              </a:rPr>
              <a:t>Simpulan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dan</a:t>
            </a:r>
            <a:r>
              <a:rPr lang="en-US" altLang="en-US" sz="2400" dirty="0">
                <a:sym typeface="Wingdings" pitchFamily="2" charset="2"/>
              </a:rPr>
              <a:t> saran</a:t>
            </a:r>
          </a:p>
          <a:p>
            <a:pPr marL="457200" lvl="2" indent="-457200">
              <a:buFont typeface="Arial" pitchFamily="34" charset="0"/>
              <a:buChar char="•"/>
            </a:pPr>
            <a:r>
              <a:rPr lang="en-US" altLang="en-US" sz="2800" dirty="0">
                <a:sym typeface="Wingdings" pitchFamily="2" charset="2"/>
              </a:rPr>
              <a:t>Dan </a:t>
            </a:r>
            <a:r>
              <a:rPr lang="en-US" altLang="en-US" sz="2800" dirty="0" err="1">
                <a:sym typeface="Wingdings" pitchFamily="2" charset="2"/>
              </a:rPr>
              <a:t>tugas</a:t>
            </a:r>
            <a:r>
              <a:rPr lang="en-US" altLang="en-US" sz="2800" dirty="0">
                <a:sym typeface="Wingdings" pitchFamily="2" charset="2"/>
              </a:rPr>
              <a:t> </a:t>
            </a:r>
            <a:r>
              <a:rPr lang="en-US" altLang="en-US" sz="2800" dirty="0" err="1">
                <a:sym typeface="Wingdings" pitchFamily="2" charset="2"/>
              </a:rPr>
              <a:t>tambahan</a:t>
            </a:r>
            <a:r>
              <a:rPr lang="en-US" altLang="en-US" sz="2800" dirty="0">
                <a:sym typeface="Wingdings" pitchFamily="2" charset="2"/>
              </a:rPr>
              <a:t> </a:t>
            </a:r>
            <a:r>
              <a:rPr lang="en-US" altLang="en-US" sz="2800" dirty="0" err="1">
                <a:sym typeface="Wingdings" pitchFamily="2" charset="2"/>
              </a:rPr>
              <a:t>lainnya</a:t>
            </a:r>
            <a:endParaRPr lang="en-US" altLang="en-US" sz="2800" dirty="0">
              <a:sym typeface="Wingdings" pitchFamily="2" charset="2"/>
            </a:endParaRP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268538" y="333375"/>
            <a:ext cx="5643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4000" b="1" dirty="0"/>
              <a:t>TUGAS MANDIRI</a:t>
            </a:r>
            <a:endParaRPr lang="en-US" altLang="en-US" sz="4000" b="1" dirty="0">
              <a:latin typeface="Cambria" pitchFamily="18" charset="0"/>
            </a:endParaRPr>
          </a:p>
        </p:txBody>
      </p:sp>
      <p:sp>
        <p:nvSpPr>
          <p:cNvPr id="12292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B361E0-07C5-449C-A7DC-69807FCAEE9D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0475"/>
          </a:xfrm>
        </p:spPr>
        <p:txBody>
          <a:bodyPr/>
          <a:lstStyle/>
          <a:p>
            <a:pPr marL="0" lvl="2" indent="0">
              <a:buNone/>
              <a:defRPr/>
            </a:pPr>
            <a:r>
              <a:rPr lang="en-US" altLang="en-US" dirty="0">
                <a:latin typeface="Arial" charset="0"/>
                <a:cs typeface="Arial" charset="0"/>
              </a:rPr>
              <a:t>M</a:t>
            </a:r>
            <a:r>
              <a:rPr lang="id-ID" altLang="en-US" dirty="0">
                <a:latin typeface="Arial" charset="0"/>
                <a:cs typeface="Arial" charset="0"/>
              </a:rPr>
              <a:t>embuat paper </a:t>
            </a:r>
            <a:r>
              <a:rPr lang="en-US" altLang="en-US" dirty="0">
                <a:latin typeface="Arial" charset="0"/>
                <a:cs typeface="Arial" charset="0"/>
              </a:rPr>
              <a:t>(</a:t>
            </a:r>
            <a:r>
              <a:rPr lang="en-US" altLang="en-US" dirty="0" err="1">
                <a:latin typeface="Arial" charset="0"/>
                <a:cs typeface="Arial" charset="0"/>
              </a:rPr>
              <a:t>merupakan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hasil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dari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penelitian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anda</a:t>
            </a:r>
            <a:r>
              <a:rPr lang="en-US" altLang="en-US" dirty="0">
                <a:latin typeface="Arial" charset="0"/>
                <a:cs typeface="Arial" charset="0"/>
              </a:rPr>
              <a:t>) </a:t>
            </a:r>
            <a:r>
              <a:rPr lang="id-ID" altLang="en-US" dirty="0">
                <a:latin typeface="Arial" charset="0"/>
                <a:cs typeface="Arial" charset="0"/>
              </a:rPr>
              <a:t>tentang penerapan </a:t>
            </a:r>
            <a:r>
              <a:rPr lang="en-US" altLang="en-US" dirty="0">
                <a:latin typeface="Arial" charset="0"/>
                <a:cs typeface="Arial" charset="0"/>
              </a:rPr>
              <a:t>IT Governance</a:t>
            </a:r>
            <a:r>
              <a:rPr lang="id-ID" altLang="en-US" dirty="0">
                <a:latin typeface="Arial" charset="0"/>
                <a:cs typeface="Arial" charset="0"/>
              </a:rPr>
              <a:t>, dengan format:</a:t>
            </a:r>
            <a:r>
              <a:rPr lang="en-US" altLang="en-US" dirty="0">
                <a:latin typeface="Arial" charset="0"/>
                <a:cs typeface="Arial" charset="0"/>
              </a:rPr>
              <a:t> (</a:t>
            </a:r>
            <a:r>
              <a:rPr lang="en-US" altLang="en-US" dirty="0" err="1">
                <a:latin typeface="Arial" charset="0"/>
                <a:cs typeface="Arial" charset="0"/>
              </a:rPr>
              <a:t>disesuaikan</a:t>
            </a:r>
            <a:r>
              <a:rPr lang="en-US" altLang="en-US" dirty="0">
                <a:latin typeface="Arial" charset="0"/>
                <a:cs typeface="Arial" charset="0"/>
              </a:rPr>
              <a:t> template </a:t>
            </a:r>
            <a:r>
              <a:rPr lang="en-US" altLang="en-US" dirty="0" err="1">
                <a:latin typeface="Arial" charset="0"/>
                <a:cs typeface="Arial" charset="0"/>
              </a:rPr>
              <a:t>jurnal</a:t>
            </a:r>
            <a:r>
              <a:rPr lang="en-US" altLang="en-US" dirty="0">
                <a:latin typeface="Arial" charset="0"/>
                <a:cs typeface="Arial" charset="0"/>
              </a:rPr>
              <a:t>)</a:t>
            </a:r>
            <a:endParaRPr lang="id-ID" alt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>
                <a:latin typeface="Arial" charset="0"/>
                <a:cs typeface="Arial" charset="0"/>
              </a:rPr>
              <a:t>Latar belakang masalah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>
                <a:latin typeface="Arial" charset="0"/>
                <a:cs typeface="Arial" charset="0"/>
              </a:rPr>
              <a:t>Tujuan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>
                <a:latin typeface="Arial" charset="0"/>
                <a:cs typeface="Arial" charset="0"/>
              </a:rPr>
              <a:t>Manfaat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>
                <a:latin typeface="Arial" charset="0"/>
                <a:cs typeface="Arial" charset="0"/>
              </a:rPr>
              <a:t>Landasan Teori</a:t>
            </a:r>
            <a:r>
              <a:rPr lang="en-US" altLang="en-US" sz="2400" dirty="0">
                <a:latin typeface="Arial" charset="0"/>
                <a:cs typeface="Arial" charset="0"/>
              </a:rPr>
              <a:t> (related work)</a:t>
            </a:r>
            <a:endParaRPr lang="id-ID" altLang="en-US" sz="2400" dirty="0">
              <a:latin typeface="Arial" charset="0"/>
              <a:cs typeface="Arial" charset="0"/>
            </a:endParaRP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en-US" altLang="en-US" sz="2400" dirty="0">
                <a:latin typeface="Arial" charset="0"/>
                <a:cs typeface="Arial" charset="0"/>
              </a:rPr>
              <a:t>Proposed method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en-US" altLang="en-US" sz="2400" dirty="0" err="1">
                <a:latin typeface="Arial" charset="0"/>
                <a:cs typeface="Arial" charset="0"/>
              </a:rPr>
              <a:t>Hasil</a:t>
            </a:r>
            <a:r>
              <a:rPr lang="en-US" altLang="en-US" sz="2400" dirty="0">
                <a:latin typeface="Arial" charset="0"/>
                <a:cs typeface="Arial" charset="0"/>
              </a:rPr>
              <a:t> </a:t>
            </a:r>
            <a:r>
              <a:rPr lang="en-US" altLang="en-US" sz="2400" dirty="0" err="1">
                <a:latin typeface="Arial" charset="0"/>
                <a:cs typeface="Arial" charset="0"/>
              </a:rPr>
              <a:t>dan</a:t>
            </a:r>
            <a:r>
              <a:rPr lang="en-US" altLang="en-US" sz="2400" dirty="0">
                <a:latin typeface="Arial" charset="0"/>
                <a:cs typeface="Arial" charset="0"/>
              </a:rPr>
              <a:t> </a:t>
            </a:r>
            <a:r>
              <a:rPr lang="en-US" altLang="en-US" sz="2400" dirty="0" err="1">
                <a:latin typeface="Arial" charset="0"/>
                <a:cs typeface="Arial" charset="0"/>
              </a:rPr>
              <a:t>pembahasan</a:t>
            </a:r>
            <a:endParaRPr lang="id-ID" altLang="en-US" sz="2400" dirty="0">
              <a:latin typeface="Arial" charset="0"/>
              <a:cs typeface="Arial" charset="0"/>
            </a:endParaRP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>
                <a:latin typeface="Arial" charset="0"/>
                <a:cs typeface="Arial" charset="0"/>
              </a:rPr>
              <a:t>Kesimpulan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>
                <a:latin typeface="Arial" charset="0"/>
                <a:cs typeface="Arial" charset="0"/>
              </a:rPr>
              <a:t>Daftar Pustaka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id-ID" altLang="en-US" sz="2400" dirty="0">
              <a:latin typeface="Arial" charset="0"/>
              <a:cs typeface="Arial" charset="0"/>
            </a:endParaRP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2339975" y="212725"/>
            <a:ext cx="5643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4000" b="1" dirty="0"/>
              <a:t>TUGAS KELOMPOK</a:t>
            </a:r>
            <a:endParaRPr lang="en-US" altLang="en-US" sz="4000" b="1" dirty="0">
              <a:latin typeface="Cambria" pitchFamily="18" charset="0"/>
            </a:endParaRPr>
          </a:p>
        </p:txBody>
      </p:sp>
      <p:sp>
        <p:nvSpPr>
          <p:cNvPr id="13316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15A26F-D40D-4B2A-9E29-862582B4032B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5" name="7-Point Star 4"/>
          <p:cNvSpPr/>
          <p:nvPr/>
        </p:nvSpPr>
        <p:spPr>
          <a:xfrm>
            <a:off x="4786314" y="3857628"/>
            <a:ext cx="3929090" cy="257176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Paper </a:t>
            </a:r>
            <a:r>
              <a:rPr lang="en-US" dirty="0" err="1"/>
              <a:t>untuk</a:t>
            </a:r>
            <a:r>
              <a:rPr lang="en-US" dirty="0"/>
              <a:t> di publish di </a:t>
            </a:r>
            <a:r>
              <a:rPr lang="en-US" dirty="0" err="1"/>
              <a:t>Proseding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Journal Nasional Min Sinta 3.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285750" y="1052513"/>
            <a:ext cx="8401050" cy="5162550"/>
          </a:xfrm>
        </p:spPr>
        <p:txBody>
          <a:bodyPr/>
          <a:lstStyle/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GB" altLang="en-US" sz="2800" dirty="0"/>
              <a:t>IT Governance – The Business Case</a:t>
            </a:r>
            <a:r>
              <a:rPr lang="id-ID" altLang="en-US" sz="2800" dirty="0"/>
              <a:t>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Performance Measurement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Implementation Roadmap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Communication Strategy &amp; Culture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Capability Maturity &amp; Assessment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Risk Management</a:t>
            </a:r>
            <a:r>
              <a:rPr lang="id-ID" altLang="en-US" sz="2800" dirty="0"/>
              <a:t>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Supplier Governance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GB" altLang="en-US" sz="2800" dirty="0"/>
              <a:t>IT &amp; Audit Working Together and Using </a:t>
            </a:r>
            <a:r>
              <a:rPr lang="en-GB" altLang="en-US" sz="2800" dirty="0" err="1"/>
              <a:t>CobiT</a:t>
            </a:r>
            <a:r>
              <a:rPr lang="en-GB" altLang="en-US" sz="2800" dirty="0"/>
              <a:t>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Information Security Governance</a:t>
            </a:r>
            <a:r>
              <a:rPr lang="id-ID" altLang="en-US" sz="2800" dirty="0"/>
              <a:t>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GB" altLang="en-US" sz="2800" dirty="0"/>
              <a:t>Legal &amp; Regulatory Aspects of IT Governance 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2800" dirty="0"/>
              <a:t>Architecture Governance</a:t>
            </a: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3000375" y="285750"/>
            <a:ext cx="5643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/>
            <a:r>
              <a:rPr lang="id-ID" altLang="en-US" sz="3600">
                <a:cs typeface="Arial" charset="0"/>
              </a:rPr>
              <a:t>SILABUS</a:t>
            </a:r>
            <a:endParaRPr lang="en-GB" altLang="en-US" sz="3600">
              <a:cs typeface="Arial" charset="0"/>
            </a:endParaRPr>
          </a:p>
        </p:txBody>
      </p:sp>
      <p:sp>
        <p:nvSpPr>
          <p:cNvPr id="14340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034E96E-475C-4DA0-AEA2-6260608C90BF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752975"/>
          </a:xfrm>
        </p:spPr>
        <p:txBody>
          <a:bodyPr/>
          <a:lstStyle/>
          <a:p>
            <a:r>
              <a:rPr lang="en-US" altLang="en-US" sz="2400"/>
              <a:t>…….., 2005. IT Governance Developing a successful govermance strategy. Manchester: The National Computing Center.</a:t>
            </a:r>
            <a:endParaRPr lang="id-ID" altLang="en-US" sz="2400"/>
          </a:p>
          <a:p>
            <a:r>
              <a:rPr lang="en-US" altLang="en-US" sz="2400"/>
              <a:t>……., 2003. Board Briefing on IT Governance. United State of America: IT Governance Institute</a:t>
            </a:r>
          </a:p>
          <a:p>
            <a:r>
              <a:rPr lang="en-US" altLang="en-US" sz="2400"/>
              <a:t>Indrajit, RE, 2016. Tata Kelola Teknologi Informasi. Yogyakarta. PREINEXUS.</a:t>
            </a:r>
          </a:p>
          <a:p>
            <a:r>
              <a:rPr lang="en-US" altLang="en-US" sz="2400"/>
              <a:t>Gunawan, B &amp; Pratama, FA, 2018. Perancangan Tata Kelola Teknologi Informasi. Yogyakarta. Andi Offset. </a:t>
            </a:r>
            <a:endParaRPr lang="id-ID" altLang="en-US" sz="2400"/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3000375" y="285750"/>
            <a:ext cx="5643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3600" b="1">
                <a:cs typeface="Arial" charset="0"/>
              </a:rPr>
              <a:t>REFERANCE</a:t>
            </a:r>
          </a:p>
        </p:txBody>
      </p:sp>
      <p:sp>
        <p:nvSpPr>
          <p:cNvPr id="15364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BA70CF-00CA-4BEF-98D7-149F28542D37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3881</TotalTime>
  <Words>301</Words>
  <Application>Microsoft Office PowerPoint</Application>
  <PresentationFormat>On-screen Show (4:3)</PresentationFormat>
  <Paragraphs>62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Wingdings</vt:lpstr>
      <vt:lpstr>Office Theme</vt:lpstr>
      <vt:lpstr> Kode MK/SKS : MTI193308/3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Sri Lestari</cp:lastModifiedBy>
  <cp:revision>244</cp:revision>
  <dcterms:created xsi:type="dcterms:W3CDTF">2010-04-18T12:06:30Z</dcterms:created>
  <dcterms:modified xsi:type="dcterms:W3CDTF">2025-10-10T10:01:42Z</dcterms:modified>
</cp:coreProperties>
</file>