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64" r:id="rId3"/>
    <p:sldId id="265" r:id="rId4"/>
    <p:sldId id="266" r:id="rId5"/>
    <p:sldId id="267" r:id="rId6"/>
    <p:sldId id="268" r:id="rId7"/>
    <p:sldId id="269" r:id="rId8"/>
    <p:sldId id="259" r:id="rId9"/>
    <p:sldId id="263"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6AE48F-1467-4022-9F10-3254DC9929FD}" type="datetimeFigureOut">
              <a:rPr lang="id-ID" smtClean="0"/>
              <a:t>06/01/2021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6FF517-ED05-40FD-9A45-D8E56EADC085}" type="slidenum">
              <a:rPr lang="id-ID" smtClean="0"/>
              <a:t>‹#›</a:t>
            </a:fld>
            <a:endParaRPr lang="id-ID"/>
          </a:p>
        </p:txBody>
      </p:sp>
    </p:spTree>
    <p:extLst>
      <p:ext uri="{BB962C8B-B14F-4D97-AF65-F5344CB8AC3E}">
        <p14:creationId xmlns:p14="http://schemas.microsoft.com/office/powerpoint/2010/main" val="1538008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smtClean="0"/>
          </a:p>
        </p:txBody>
      </p:sp>
      <p:sp>
        <p:nvSpPr>
          <p:cNvPr id="2" name="Date Placeholder 1"/>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smtClean="0"/>
          </a:p>
          <a:p>
            <a:endParaRPr lang="id-ID" dirty="0"/>
          </a:p>
        </p:txBody>
      </p:sp>
      <p:sp>
        <p:nvSpPr>
          <p:cNvPr id="4" name="Slide Number Placeholder 3"/>
          <p:cNvSpPr>
            <a:spLocks noGrp="1"/>
          </p:cNvSpPr>
          <p:nvPr>
            <p:ph type="sldNum" sz="quarter" idx="10"/>
          </p:nvPr>
        </p:nvSpPr>
        <p:spPr/>
        <p:txBody>
          <a:bodyPr/>
          <a:lstStyle/>
          <a:p>
            <a:fld id="{E46FF517-ED05-40FD-9A45-D8E56EADC085}" type="slidenum">
              <a:rPr lang="id-ID" smtClean="0"/>
              <a:t>4</a:t>
            </a:fld>
            <a:endParaRPr lang="id-ID"/>
          </a:p>
        </p:txBody>
      </p:sp>
    </p:spTree>
    <p:extLst>
      <p:ext uri="{BB962C8B-B14F-4D97-AF65-F5344CB8AC3E}">
        <p14:creationId xmlns:p14="http://schemas.microsoft.com/office/powerpoint/2010/main" val="1630609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E361FA3-605C-4594-97D0-8AA44415F5DC}" type="datetimeFigureOut">
              <a:rPr lang="id-ID" smtClean="0"/>
              <a:t>06/01/2021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1021756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E361FA3-605C-4594-97D0-8AA44415F5DC}" type="datetimeFigureOut">
              <a:rPr lang="id-ID" smtClean="0"/>
              <a:t>06/01/2021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1227877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E361FA3-605C-4594-97D0-8AA44415F5DC}" type="datetimeFigureOut">
              <a:rPr lang="id-ID" smtClean="0"/>
              <a:t>06/01/2021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2511328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E361FA3-605C-4594-97D0-8AA44415F5DC}" type="datetimeFigureOut">
              <a:rPr lang="id-ID" smtClean="0"/>
              <a:t>06/01/2021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3152154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361FA3-605C-4594-97D0-8AA44415F5DC}" type="datetimeFigureOut">
              <a:rPr lang="id-ID" smtClean="0"/>
              <a:t>06/01/2021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678869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E361FA3-605C-4594-97D0-8AA44415F5DC}" type="datetimeFigureOut">
              <a:rPr lang="id-ID" smtClean="0"/>
              <a:t>06/01/2021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2989606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E361FA3-605C-4594-97D0-8AA44415F5DC}" type="datetimeFigureOut">
              <a:rPr lang="id-ID" smtClean="0"/>
              <a:t>06/01/2021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280471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E361FA3-605C-4594-97D0-8AA44415F5DC}" type="datetimeFigureOut">
              <a:rPr lang="id-ID" smtClean="0"/>
              <a:t>06/01/2021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246558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361FA3-605C-4594-97D0-8AA44415F5DC}" type="datetimeFigureOut">
              <a:rPr lang="id-ID" smtClean="0"/>
              <a:t>06/01/2021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3011722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361FA3-605C-4594-97D0-8AA44415F5DC}" type="datetimeFigureOut">
              <a:rPr lang="id-ID" smtClean="0"/>
              <a:t>06/01/2021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533048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361FA3-605C-4594-97D0-8AA44415F5DC}" type="datetimeFigureOut">
              <a:rPr lang="id-ID" smtClean="0"/>
              <a:t>06/01/2021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064EE5F-E47F-4B02-853C-E38E122C181E}" type="slidenum">
              <a:rPr lang="id-ID" smtClean="0"/>
              <a:t>‹#›</a:t>
            </a:fld>
            <a:endParaRPr lang="id-ID"/>
          </a:p>
        </p:txBody>
      </p:sp>
    </p:spTree>
    <p:extLst>
      <p:ext uri="{BB962C8B-B14F-4D97-AF65-F5344CB8AC3E}">
        <p14:creationId xmlns:p14="http://schemas.microsoft.com/office/powerpoint/2010/main" val="147847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361FA3-605C-4594-97D0-8AA44415F5DC}" type="datetimeFigureOut">
              <a:rPr lang="id-ID" smtClean="0"/>
              <a:t>06/01/2021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4EE5F-E47F-4B02-853C-E38E122C181E}" type="slidenum">
              <a:rPr lang="id-ID" smtClean="0"/>
              <a:t>‹#›</a:t>
            </a:fld>
            <a:endParaRPr lang="id-ID"/>
          </a:p>
        </p:txBody>
      </p:sp>
    </p:spTree>
    <p:extLst>
      <p:ext uri="{BB962C8B-B14F-4D97-AF65-F5344CB8AC3E}">
        <p14:creationId xmlns:p14="http://schemas.microsoft.com/office/powerpoint/2010/main" val="1040079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Picture\logo ibi smal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5250" y="142875"/>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itle 1"/>
          <p:cNvSpPr>
            <a:spLocks noGrp="1"/>
          </p:cNvSpPr>
          <p:nvPr>
            <p:ph type="ctrTitle"/>
          </p:nvPr>
        </p:nvSpPr>
        <p:spPr>
          <a:xfrm>
            <a:off x="179388" y="2130425"/>
            <a:ext cx="8785225" cy="1470025"/>
          </a:xfrm>
        </p:spPr>
        <p:txBody>
          <a:bodyPr/>
          <a:lstStyle/>
          <a:p>
            <a:pPr eaLnBrk="1" hangingPunct="1"/>
            <a:r>
              <a:rPr lang="en-US" altLang="id-ID" sz="3600" b="1" smtClean="0">
                <a:latin typeface="Arial" charset="0"/>
                <a:cs typeface="Arial" charset="0"/>
              </a:rPr>
              <a:t>ETIKA DAN HUKUM BISNIS</a:t>
            </a:r>
          </a:p>
        </p:txBody>
      </p:sp>
      <p:sp>
        <p:nvSpPr>
          <p:cNvPr id="8" name="Subtitle 2"/>
          <p:cNvSpPr>
            <a:spLocks noGrp="1"/>
          </p:cNvSpPr>
          <p:nvPr>
            <p:ph type="subTitle" idx="1"/>
          </p:nvPr>
        </p:nvSpPr>
        <p:spPr>
          <a:xfrm>
            <a:off x="1371600" y="3886200"/>
            <a:ext cx="6400800" cy="838200"/>
          </a:xfrm>
        </p:spPr>
        <p:txBody>
          <a:bodyPr rtlCol="0">
            <a:normAutofit lnSpcReduction="10000"/>
          </a:bodyPr>
          <a:lstStyle/>
          <a:p>
            <a:pPr eaLnBrk="1" fontAlgn="auto" hangingPunct="1">
              <a:spcAft>
                <a:spcPts val="0"/>
              </a:spcAft>
              <a:buFont typeface="Arial" panose="020B0604020202020204" pitchFamily="34" charset="0"/>
              <a:buNone/>
              <a:defRPr/>
            </a:pPr>
            <a:r>
              <a:rPr lang="id-ID" sz="2400" b="1" dirty="0" smtClean="0">
                <a:solidFill>
                  <a:schemeClr val="tx1">
                    <a:lumMod val="95000"/>
                    <a:lumOff val="5000"/>
                  </a:schemeClr>
                </a:solidFill>
                <a:latin typeface="Arial" pitchFamily="34" charset="0"/>
                <a:cs typeface="Arial" pitchFamily="34" charset="0"/>
              </a:rPr>
              <a:t>PERTEMUAN KE -12</a:t>
            </a:r>
          </a:p>
          <a:p>
            <a:pPr eaLnBrk="1" fontAlgn="auto" hangingPunct="1">
              <a:spcAft>
                <a:spcPts val="0"/>
              </a:spcAft>
              <a:buFont typeface="Arial" panose="020B0604020202020204" pitchFamily="34" charset="0"/>
              <a:buNone/>
              <a:defRPr/>
            </a:pPr>
            <a:r>
              <a:rPr lang="en-US" sz="2400" b="1" dirty="0" smtClean="0">
                <a:solidFill>
                  <a:schemeClr val="tx1">
                    <a:lumMod val="95000"/>
                    <a:lumOff val="5000"/>
                  </a:schemeClr>
                </a:solidFill>
                <a:latin typeface="Arial" pitchFamily="34" charset="0"/>
                <a:cs typeface="Arial" pitchFamily="34" charset="0"/>
              </a:rPr>
              <a:t>KORUPSI DAN SUAP</a:t>
            </a:r>
          </a:p>
        </p:txBody>
      </p:sp>
      <p:sp>
        <p:nvSpPr>
          <p:cNvPr id="7" name="Date Placeholder 6"/>
          <p:cNvSpPr>
            <a:spLocks noGrp="1"/>
          </p:cNvSpPr>
          <p:nvPr>
            <p:ph type="dt" sz="quarter" idx="10"/>
          </p:nvPr>
        </p:nvSpPr>
        <p:spPr/>
        <p:txBody>
          <a:bodyPr/>
          <a:lstStyle/>
          <a:p>
            <a:pPr>
              <a:defRPr/>
            </a:pPr>
            <a:r>
              <a:rPr lang="en-US"/>
              <a:t>28/08/2015</a:t>
            </a:r>
          </a:p>
        </p:txBody>
      </p:sp>
      <p:sp>
        <p:nvSpPr>
          <p:cNvPr id="9" name="Footer Placeholder 8"/>
          <p:cNvSpPr>
            <a:spLocks noGrp="1"/>
          </p:cNvSpPr>
          <p:nvPr>
            <p:ph type="ftr" sz="quarter" idx="11"/>
          </p:nvPr>
        </p:nvSpPr>
        <p:spPr>
          <a:xfrm>
            <a:off x="3124200" y="6381750"/>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2510102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PENGERTIAN KORUPSI DAN SUAP</a:t>
            </a:r>
            <a:endParaRPr lang="id-ID" b="1" dirty="0"/>
          </a:p>
        </p:txBody>
      </p:sp>
      <p:sp>
        <p:nvSpPr>
          <p:cNvPr id="3" name="Content Placeholder 2"/>
          <p:cNvSpPr>
            <a:spLocks noGrp="1"/>
          </p:cNvSpPr>
          <p:nvPr>
            <p:ph idx="1"/>
          </p:nvPr>
        </p:nvSpPr>
        <p:spPr/>
        <p:txBody>
          <a:bodyPr>
            <a:normAutofit fontScale="62500" lnSpcReduction="20000"/>
          </a:bodyPr>
          <a:lstStyle/>
          <a:p>
            <a:pPr>
              <a:buFont typeface="Wingdings" panose="05000000000000000000" pitchFamily="2" charset="2"/>
              <a:buChar char="Ø"/>
            </a:pPr>
            <a:r>
              <a:rPr lang="id-ID" sz="4000" dirty="0"/>
              <a:t>Korupsi adalah penyelewengan atau penyalahgunaan uang negara (perusahaan dan sebagainya) untuk keuntungan pribadi atau orang lain</a:t>
            </a:r>
            <a:r>
              <a:rPr lang="id-ID" sz="4000" dirty="0" smtClean="0"/>
              <a:t>.</a:t>
            </a:r>
          </a:p>
          <a:p>
            <a:pPr>
              <a:buFont typeface="Wingdings" panose="05000000000000000000" pitchFamily="2" charset="2"/>
              <a:buChar char="Ø"/>
            </a:pPr>
            <a:endParaRPr lang="id-ID" sz="4000" dirty="0"/>
          </a:p>
          <a:p>
            <a:pPr>
              <a:buFont typeface="Wingdings" panose="05000000000000000000" pitchFamily="2" charset="2"/>
              <a:buChar char="Ø"/>
            </a:pPr>
            <a:r>
              <a:rPr lang="id-ID" sz="4000" dirty="0"/>
              <a:t>Suap adalah suatu tindakan dengan memberikan sejumlah uang atau barang atau perjanjian khusus kepada seseorang yang mempunyai otoritas atau yang dipercaya, contoh, para pejabat, dan membujuknya untuk merubah otoritasnya demi keuntungan orang yang memberikan uang atau barang atau perjanjian lainnya sebagai kompensasi sesuatu yang dia inginkan untuk menutupi tuntutan lainnya yang masih kurang</a:t>
            </a:r>
            <a:r>
              <a:rPr lang="id-ID" dirty="0"/>
              <a:t>.</a:t>
            </a:r>
          </a:p>
          <a:p>
            <a:pPr marL="0" indent="0">
              <a:buNone/>
            </a:pPr>
            <a:r>
              <a:rPr lang="id-ID" dirty="0"/>
              <a:t/>
            </a:r>
            <a:br>
              <a:rPr lang="id-ID" dirty="0"/>
            </a:br>
            <a:endParaRPr lang="id-ID" dirty="0"/>
          </a:p>
        </p:txBody>
      </p:sp>
    </p:spTree>
    <p:extLst>
      <p:ext uri="{BB962C8B-B14F-4D97-AF65-F5344CB8AC3E}">
        <p14:creationId xmlns:p14="http://schemas.microsoft.com/office/powerpoint/2010/main" val="142276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PENYEBAB KORUPSI</a:t>
            </a:r>
            <a:endParaRPr lang="id-ID" b="1" dirty="0"/>
          </a:p>
        </p:txBody>
      </p:sp>
      <p:sp>
        <p:nvSpPr>
          <p:cNvPr id="3" name="Content Placeholder 2"/>
          <p:cNvSpPr>
            <a:spLocks noGrp="1"/>
          </p:cNvSpPr>
          <p:nvPr>
            <p:ph idx="1"/>
          </p:nvPr>
        </p:nvSpPr>
        <p:spPr/>
        <p:txBody>
          <a:bodyPr/>
          <a:lstStyle/>
          <a:p>
            <a:pPr marL="0" indent="0">
              <a:buNone/>
            </a:pPr>
            <a:r>
              <a:rPr lang="id-ID" dirty="0"/>
              <a:t>tiga penyebab mengapa orang korupsi yaitu </a:t>
            </a:r>
            <a:r>
              <a:rPr lang="id-ID" dirty="0" smtClean="0"/>
              <a:t>:</a:t>
            </a:r>
          </a:p>
          <a:p>
            <a:pPr marL="514350" indent="-514350">
              <a:buFont typeface="+mj-lt"/>
              <a:buAutoNum type="arabicPeriod"/>
            </a:pPr>
            <a:r>
              <a:rPr lang="id-ID" dirty="0"/>
              <a:t>adanya tekanan (pressure</a:t>
            </a:r>
            <a:r>
              <a:rPr lang="id-ID" dirty="0" smtClean="0"/>
              <a:t>)</a:t>
            </a:r>
          </a:p>
          <a:p>
            <a:pPr marL="514350" indent="-514350">
              <a:buFont typeface="+mj-lt"/>
              <a:buAutoNum type="arabicPeriod"/>
            </a:pPr>
            <a:r>
              <a:rPr lang="id-ID" dirty="0"/>
              <a:t>kesempatan (opportunity) </a:t>
            </a:r>
            <a:endParaRPr lang="id-ID" dirty="0" smtClean="0"/>
          </a:p>
          <a:p>
            <a:pPr marL="514350" indent="-514350">
              <a:buFont typeface="+mj-lt"/>
              <a:buAutoNum type="arabicPeriod"/>
            </a:pPr>
            <a:r>
              <a:rPr lang="id-ID" dirty="0"/>
              <a:t>rasionalisasi (rationalization). </a:t>
            </a:r>
          </a:p>
        </p:txBody>
      </p:sp>
    </p:spTree>
    <p:extLst>
      <p:ext uri="{BB962C8B-B14F-4D97-AF65-F5344CB8AC3E}">
        <p14:creationId xmlns:p14="http://schemas.microsoft.com/office/powerpoint/2010/main" val="3232602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t>
            </a:r>
            <a:r>
              <a:rPr lang="id-ID" b="1" dirty="0" smtClean="0"/>
              <a:t>FAKTOR-FAKTOR PENYEBAB KORUPSI </a:t>
            </a:r>
            <a:endParaRPr lang="id-ID" b="1" dirty="0"/>
          </a:p>
        </p:txBody>
      </p:sp>
      <p:sp>
        <p:nvSpPr>
          <p:cNvPr id="3" name="Content Placeholder 2"/>
          <p:cNvSpPr>
            <a:spLocks noGrp="1"/>
          </p:cNvSpPr>
          <p:nvPr>
            <p:ph idx="1"/>
          </p:nvPr>
        </p:nvSpPr>
        <p:spPr/>
        <p:txBody>
          <a:bodyPr/>
          <a:lstStyle/>
          <a:p>
            <a:pPr marL="0" indent="0">
              <a:buNone/>
            </a:pPr>
            <a:r>
              <a:rPr lang="id-ID" dirty="0" smtClean="0"/>
              <a:t>Menurut Teori </a:t>
            </a:r>
            <a:r>
              <a:rPr lang="id-ID" dirty="0"/>
              <a:t>Triangle Fraud (Donald R. Cressey) </a:t>
            </a:r>
            <a:r>
              <a:rPr lang="id-ID" dirty="0" smtClean="0"/>
              <a:t> faktor tsersebut adalah :</a:t>
            </a:r>
          </a:p>
          <a:p>
            <a:pPr marL="514350" indent="-514350">
              <a:buFont typeface="+mj-lt"/>
              <a:buAutoNum type="arabicPeriod"/>
            </a:pPr>
            <a:r>
              <a:rPr lang="id-ID" dirty="0" smtClean="0"/>
              <a:t>keserakahan </a:t>
            </a:r>
            <a:r>
              <a:rPr lang="id-ID" dirty="0"/>
              <a:t>(greed</a:t>
            </a:r>
            <a:r>
              <a:rPr lang="id-ID" dirty="0" smtClean="0"/>
              <a:t>)</a:t>
            </a:r>
          </a:p>
          <a:p>
            <a:pPr marL="514350" indent="-514350">
              <a:buFont typeface="+mj-lt"/>
              <a:buAutoNum type="arabicPeriod"/>
            </a:pPr>
            <a:r>
              <a:rPr lang="id-ID" dirty="0"/>
              <a:t>kesempatan (opportunity</a:t>
            </a:r>
            <a:r>
              <a:rPr lang="id-ID" dirty="0" smtClean="0"/>
              <a:t>)</a:t>
            </a:r>
          </a:p>
          <a:p>
            <a:pPr marL="514350" indent="-514350">
              <a:buFont typeface="+mj-lt"/>
              <a:buAutoNum type="arabicPeriod"/>
            </a:pPr>
            <a:r>
              <a:rPr lang="id-ID" dirty="0"/>
              <a:t>kebutuhan (needs) </a:t>
            </a:r>
            <a:endParaRPr lang="id-ID" dirty="0" smtClean="0"/>
          </a:p>
          <a:p>
            <a:pPr marL="514350" indent="-514350">
              <a:buFont typeface="+mj-lt"/>
              <a:buAutoNum type="arabicPeriod"/>
            </a:pPr>
            <a:r>
              <a:rPr lang="id-ID" dirty="0"/>
              <a:t>pengungkapan (expose). </a:t>
            </a:r>
          </a:p>
        </p:txBody>
      </p:sp>
    </p:spTree>
    <p:extLst>
      <p:ext uri="{BB962C8B-B14F-4D97-AF65-F5344CB8AC3E}">
        <p14:creationId xmlns:p14="http://schemas.microsoft.com/office/powerpoint/2010/main" val="3140882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PEMBERIAN SUAP</a:t>
            </a:r>
            <a:endParaRPr lang="id-ID" b="1" dirty="0"/>
          </a:p>
        </p:txBody>
      </p:sp>
      <p:sp>
        <p:nvSpPr>
          <p:cNvPr id="3" name="Content Placeholder 2"/>
          <p:cNvSpPr>
            <a:spLocks noGrp="1"/>
          </p:cNvSpPr>
          <p:nvPr>
            <p:ph idx="1"/>
          </p:nvPr>
        </p:nvSpPr>
        <p:spPr/>
        <p:txBody>
          <a:bodyPr>
            <a:normAutofit fontScale="85000" lnSpcReduction="10000"/>
          </a:bodyPr>
          <a:lstStyle/>
          <a:p>
            <a:pPr marL="0" indent="0">
              <a:buNone/>
            </a:pPr>
            <a:r>
              <a:rPr lang="id-ID" dirty="0" smtClean="0"/>
              <a:t>Dapat di lakukan dengan 3cara :</a:t>
            </a:r>
          </a:p>
          <a:p>
            <a:pPr marL="514350" indent="-514350">
              <a:buFont typeface="+mj-lt"/>
              <a:buAutoNum type="arabicPeriod"/>
            </a:pPr>
            <a:r>
              <a:rPr lang="id-ID" dirty="0"/>
              <a:t>Uang dibayar setelah selesai keperluan dengan sempurna, dengan hati senang, tanpa penundaan pemalsuan, penambahan atau pengurangan, atau pengutamaan seseorang atas yang lainnya</a:t>
            </a:r>
            <a:r>
              <a:rPr lang="id-ID" dirty="0" smtClean="0"/>
              <a:t>.</a:t>
            </a:r>
          </a:p>
          <a:p>
            <a:pPr marL="514350" indent="-514350">
              <a:buFont typeface="+mj-lt"/>
              <a:buAutoNum type="arabicPeriod"/>
            </a:pPr>
            <a:r>
              <a:rPr lang="id-ID" dirty="0" smtClean="0"/>
              <a:t>Uang </a:t>
            </a:r>
            <a:r>
              <a:rPr lang="id-ID" dirty="0"/>
              <a:t>dibayar melalui permintaan, baik langsung maupun dengan isyarat atau dengan berbagai macam cara lainnya yang dapat dipahami bahwa si pemberi menginginkan sesuatu</a:t>
            </a:r>
            <a:r>
              <a:rPr lang="id-ID" dirty="0" smtClean="0"/>
              <a:t>.</a:t>
            </a:r>
          </a:p>
          <a:p>
            <a:pPr marL="514350" indent="-514350">
              <a:buFont typeface="+mj-lt"/>
              <a:buAutoNum type="arabicPeriod"/>
            </a:pPr>
            <a:r>
              <a:rPr lang="id-ID" dirty="0" smtClean="0"/>
              <a:t>Uang </a:t>
            </a:r>
            <a:r>
              <a:rPr lang="id-ID" dirty="0"/>
              <a:t>dibayar sebagai hasil dari selesainya pekerjaan resmi yang ditentukan si pemberi uang.</a:t>
            </a:r>
          </a:p>
          <a:p>
            <a:pPr marL="0" indent="0">
              <a:buNone/>
            </a:pPr>
            <a:endParaRPr lang="id-ID" dirty="0"/>
          </a:p>
        </p:txBody>
      </p:sp>
    </p:spTree>
    <p:extLst>
      <p:ext uri="{BB962C8B-B14F-4D97-AF65-F5344CB8AC3E}">
        <p14:creationId xmlns:p14="http://schemas.microsoft.com/office/powerpoint/2010/main" val="347781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UNSUR PERBUATAN SUAP</a:t>
            </a:r>
            <a:endParaRPr lang="id-ID" b="1" dirty="0"/>
          </a:p>
        </p:txBody>
      </p:sp>
      <p:sp>
        <p:nvSpPr>
          <p:cNvPr id="3" name="Content Placeholder 2"/>
          <p:cNvSpPr>
            <a:spLocks noGrp="1"/>
          </p:cNvSpPr>
          <p:nvPr>
            <p:ph idx="1"/>
          </p:nvPr>
        </p:nvSpPr>
        <p:spPr/>
        <p:txBody>
          <a:bodyPr/>
          <a:lstStyle/>
          <a:p>
            <a:pPr>
              <a:buFontTx/>
              <a:buChar char="-"/>
            </a:pPr>
            <a:r>
              <a:rPr lang="id-ID" dirty="0"/>
              <a:t> Barang </a:t>
            </a:r>
            <a:r>
              <a:rPr lang="id-ID" dirty="0" smtClean="0"/>
              <a:t>siapa</a:t>
            </a:r>
          </a:p>
          <a:p>
            <a:pPr>
              <a:buFontTx/>
              <a:buChar char="-"/>
            </a:pPr>
            <a:r>
              <a:rPr lang="id-ID" dirty="0"/>
              <a:t>  Menerima sesuatu atau </a:t>
            </a:r>
            <a:r>
              <a:rPr lang="id-ID" dirty="0" smtClean="0"/>
              <a:t>janji</a:t>
            </a:r>
          </a:p>
          <a:p>
            <a:pPr>
              <a:buFontTx/>
              <a:buChar char="-"/>
            </a:pPr>
            <a:r>
              <a:rPr lang="id-ID" dirty="0"/>
              <a:t>  Melakukan perbuatan atau tdk melakukn perbuatan yang bertentangan dengan kewenangan atau </a:t>
            </a:r>
            <a:r>
              <a:rPr lang="id-ID" dirty="0" smtClean="0"/>
              <a:t>kewajiban</a:t>
            </a:r>
          </a:p>
          <a:p>
            <a:pPr>
              <a:buFontTx/>
              <a:buChar char="-"/>
            </a:pPr>
            <a:r>
              <a:rPr lang="id-ID" dirty="0" smtClean="0"/>
              <a:t>Menyangkut </a:t>
            </a:r>
            <a:r>
              <a:rPr lang="id-ID" dirty="0"/>
              <a:t>kepentingan umum</a:t>
            </a:r>
          </a:p>
          <a:p>
            <a:pPr marL="0" indent="0">
              <a:buNone/>
            </a:pPr>
            <a:endParaRPr lang="id-ID" dirty="0"/>
          </a:p>
        </p:txBody>
      </p:sp>
    </p:spTree>
    <p:extLst>
      <p:ext uri="{BB962C8B-B14F-4D97-AF65-F5344CB8AC3E}">
        <p14:creationId xmlns:p14="http://schemas.microsoft.com/office/powerpoint/2010/main" val="124669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ltLang="id-ID" b="1" dirty="0" smtClean="0"/>
              <a:t>DAMPAK KORUPSI DAN SUAP</a:t>
            </a:r>
            <a:endParaRPr lang="id-ID" dirty="0"/>
          </a:p>
        </p:txBody>
      </p:sp>
      <p:sp>
        <p:nvSpPr>
          <p:cNvPr id="3" name="Content Placeholder 2"/>
          <p:cNvSpPr>
            <a:spLocks noGrp="1"/>
          </p:cNvSpPr>
          <p:nvPr>
            <p:ph idx="1"/>
          </p:nvPr>
        </p:nvSpPr>
        <p:spPr/>
        <p:txBody>
          <a:bodyPr/>
          <a:lstStyle/>
          <a:p>
            <a:r>
              <a:rPr lang="id-ID" altLang="id-ID" dirty="0" smtClean="0"/>
              <a:t>Dampak Ekonomi</a:t>
            </a:r>
          </a:p>
          <a:p>
            <a:r>
              <a:rPr lang="id-ID" altLang="id-ID" dirty="0" smtClean="0"/>
              <a:t>Dampak Sosial</a:t>
            </a:r>
          </a:p>
          <a:p>
            <a:r>
              <a:rPr lang="id-ID" altLang="id-ID" dirty="0" smtClean="0"/>
              <a:t>Runtuhnya Otoritas Pemerintah (Etika Sosial)</a:t>
            </a:r>
          </a:p>
          <a:p>
            <a:r>
              <a:rPr lang="id-ID" altLang="id-ID" dirty="0" smtClean="0"/>
              <a:t>Dampak Politik</a:t>
            </a:r>
            <a:endParaRPr lang="en-US" altLang="id-ID" dirty="0" smtClean="0"/>
          </a:p>
          <a:p>
            <a:pPr marL="0" indent="0">
              <a:buNone/>
            </a:pPr>
            <a:endParaRPr lang="id-ID" dirty="0"/>
          </a:p>
        </p:txBody>
      </p:sp>
    </p:spTree>
    <p:extLst>
      <p:ext uri="{BB962C8B-B14F-4D97-AF65-F5344CB8AC3E}">
        <p14:creationId xmlns:p14="http://schemas.microsoft.com/office/powerpoint/2010/main" val="3931002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id-ID" sz="3600" b="1" smtClean="0">
                <a:latin typeface="Arial" charset="0"/>
                <a:cs typeface="Arial" charset="0"/>
              </a:rPr>
              <a:t>MELEMAHNYA KETEGUHAN MORAL</a:t>
            </a:r>
          </a:p>
        </p:txBody>
      </p:sp>
      <p:sp>
        <p:nvSpPr>
          <p:cNvPr id="4099" name="Content Placeholder 2"/>
          <p:cNvSpPr>
            <a:spLocks noGrp="1"/>
          </p:cNvSpPr>
          <p:nvPr>
            <p:ph idx="1"/>
          </p:nvPr>
        </p:nvSpPr>
        <p:spPr/>
        <p:txBody>
          <a:bodyPr/>
          <a:lstStyle/>
          <a:p>
            <a:pPr marL="457200" indent="-457200">
              <a:buFont typeface="Arial" charset="0"/>
              <a:buAutoNum type="arabicPeriod"/>
              <a:defRPr/>
            </a:pPr>
            <a:endParaRPr lang="en-US" sz="2400" dirty="0" smtClean="0">
              <a:latin typeface="Arial" charset="0"/>
              <a:cs typeface="Arial" charset="0"/>
            </a:endParaRPr>
          </a:p>
          <a:p>
            <a:pPr marL="457200" indent="-457200">
              <a:buFont typeface="Arial" charset="0"/>
              <a:buAutoNum type="arabicPeriod"/>
              <a:defRPr/>
            </a:pPr>
            <a:r>
              <a:rPr lang="en-US" sz="2400" dirty="0" err="1" smtClean="0">
                <a:latin typeface="Arial" charset="0"/>
                <a:cs typeface="Arial" charset="0"/>
              </a:rPr>
              <a:t>Sosiologi</a:t>
            </a:r>
            <a:r>
              <a:rPr lang="en-US" sz="2400" dirty="0" smtClean="0">
                <a:latin typeface="Arial" charset="0"/>
                <a:cs typeface="Arial" charset="0"/>
              </a:rPr>
              <a:t> </a:t>
            </a:r>
            <a:r>
              <a:rPr lang="en-US" sz="2400" dirty="0" err="1" smtClean="0">
                <a:latin typeface="Arial" charset="0"/>
                <a:cs typeface="Arial" charset="0"/>
              </a:rPr>
              <a:t>belajar</a:t>
            </a:r>
            <a:r>
              <a:rPr lang="en-US" sz="2400" dirty="0" smtClean="0">
                <a:latin typeface="Arial" charset="0"/>
                <a:cs typeface="Arial" charset="0"/>
              </a:rPr>
              <a:t> moral </a:t>
            </a:r>
            <a:r>
              <a:rPr lang="en-US" sz="2400" dirty="0" err="1" smtClean="0">
                <a:latin typeface="Arial" charset="0"/>
                <a:cs typeface="Arial" charset="0"/>
              </a:rPr>
              <a:t>baru</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r>
              <a:rPr lang="en-US" sz="2400" dirty="0" err="1" smtClean="0">
                <a:latin typeface="Arial" charset="0"/>
                <a:cs typeface="Arial" charset="0"/>
              </a:rPr>
              <a:t>Budaya</a:t>
            </a:r>
            <a:r>
              <a:rPr lang="en-US" sz="2400" dirty="0" smtClean="0">
                <a:latin typeface="Arial" charset="0"/>
                <a:cs typeface="Arial" charset="0"/>
              </a:rPr>
              <a:t> </a:t>
            </a:r>
            <a:r>
              <a:rPr lang="en-US" sz="2400" dirty="0" err="1" smtClean="0">
                <a:latin typeface="Arial" charset="0"/>
                <a:cs typeface="Arial" charset="0"/>
              </a:rPr>
              <a:t>membangun</a:t>
            </a:r>
            <a:r>
              <a:rPr lang="en-US" sz="2400" dirty="0" smtClean="0">
                <a:latin typeface="Arial" charset="0"/>
                <a:cs typeface="Arial" charset="0"/>
              </a:rPr>
              <a:t> habitus</a:t>
            </a: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r>
              <a:rPr lang="en-US" sz="2400" dirty="0" err="1" smtClean="0">
                <a:latin typeface="Arial" charset="0"/>
                <a:cs typeface="Arial" charset="0"/>
              </a:rPr>
              <a:t>Warung</a:t>
            </a:r>
            <a:r>
              <a:rPr lang="en-US" sz="2400" dirty="0" smtClean="0">
                <a:latin typeface="Arial" charset="0"/>
                <a:cs typeface="Arial" charset="0"/>
              </a:rPr>
              <a:t> </a:t>
            </a:r>
            <a:r>
              <a:rPr lang="en-US" sz="2400" dirty="0" err="1" smtClean="0">
                <a:latin typeface="Arial" charset="0"/>
                <a:cs typeface="Arial" charset="0"/>
              </a:rPr>
              <a:t>kejujuran</a:t>
            </a:r>
            <a:endParaRPr lang="en-US" sz="2400" dirty="0" smtClean="0">
              <a:latin typeface="Arial" charset="0"/>
              <a:cs typeface="Arial" charset="0"/>
            </a:endParaRPr>
          </a:p>
          <a:p>
            <a:pPr marL="0" indent="0">
              <a:buFont typeface="Arial" charset="0"/>
              <a:buNone/>
              <a:defRPr/>
            </a:pPr>
            <a:endParaRPr lang="en-US" sz="2400" dirty="0" smtClean="0">
              <a:latin typeface="Arial" charset="0"/>
              <a:cs typeface="Arial" charset="0"/>
            </a:endParaRPr>
          </a:p>
          <a:p>
            <a:pPr marL="514350" indent="-514350">
              <a:buFont typeface="Arial" charset="0"/>
              <a:buAutoNum type="arabicPeriod"/>
              <a:defRPr/>
            </a:pPr>
            <a:endParaRPr lang="en-US" sz="2400" dirty="0">
              <a:latin typeface="Arial" charset="0"/>
              <a:cs typeface="Arial" charset="0"/>
            </a:endParaRPr>
          </a:p>
          <a:p>
            <a:pPr marL="514350" indent="-514350">
              <a:buFont typeface="Arial" charset="0"/>
              <a:buAutoNum type="arabicPeriod"/>
              <a:defRPr/>
            </a:pP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284913"/>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508926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457200" y="1600200"/>
            <a:ext cx="8229600" cy="2333625"/>
          </a:xfrm>
        </p:spPr>
        <p:txBody>
          <a:bodyPr/>
          <a:lstStyle/>
          <a:p>
            <a:pPr>
              <a:buFont typeface="Arial" charset="0"/>
              <a:buNone/>
            </a:pPr>
            <a:endParaRPr lang="en-US" altLang="id-ID" sz="3000" smtClean="0">
              <a:latin typeface="Arial" charset="0"/>
              <a:cs typeface="Arial" charset="0"/>
            </a:endParaRPr>
          </a:p>
          <a:p>
            <a:pPr>
              <a:buFont typeface="Arial" charset="0"/>
              <a:buNone/>
            </a:pPr>
            <a:endParaRPr lang="en-US" altLang="id-ID" sz="3000" b="1" smtClean="0">
              <a:latin typeface="Arial" charset="0"/>
              <a:cs typeface="Arial" charset="0"/>
            </a:endParaRPr>
          </a:p>
          <a:p>
            <a:pPr algn="ctr">
              <a:buFont typeface="Arial" charset="0"/>
              <a:buNone/>
            </a:pPr>
            <a:r>
              <a:rPr lang="en-US" altLang="id-ID" sz="3000" b="1" smtClean="0">
                <a:latin typeface="Arial" charset="0"/>
                <a:cs typeface="Arial" charset="0"/>
              </a:rPr>
              <a:t>TERIMA   KASIH</a:t>
            </a:r>
          </a:p>
        </p:txBody>
      </p:sp>
      <p:sp>
        <p:nvSpPr>
          <p:cNvPr id="2" name="Date Placeholder 1"/>
          <p:cNvSpPr>
            <a:spLocks noGrp="1"/>
          </p:cNvSpPr>
          <p:nvPr>
            <p:ph type="dt" sz="quarter" idx="10"/>
          </p:nvPr>
        </p:nvSpPr>
        <p:spPr/>
        <p:txBody>
          <a:bodyPr/>
          <a:lstStyle/>
          <a:p>
            <a:pPr>
              <a:defRPr/>
            </a:pPr>
            <a:r>
              <a:rPr lang="en-US"/>
              <a:t>28/08/2015</a:t>
            </a:r>
          </a:p>
        </p:txBody>
      </p:sp>
      <p:sp>
        <p:nvSpPr>
          <p:cNvPr id="5"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905636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283</Words>
  <Application>Microsoft Office PowerPoint</Application>
  <PresentationFormat>On-screen Show (4:3)</PresentationFormat>
  <Paragraphs>52</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 Theme</vt:lpstr>
      <vt:lpstr>ETIKA DAN HUKUM BISNIS</vt:lpstr>
      <vt:lpstr>PENGERTIAN KORUPSI DAN SUAP</vt:lpstr>
      <vt:lpstr>PENYEBAB KORUPSI</vt:lpstr>
      <vt:lpstr> FAKTOR-FAKTOR PENYEBAB KORUPSI </vt:lpstr>
      <vt:lpstr>PEMBERIAN SUAP</vt:lpstr>
      <vt:lpstr>UNSUR PERBUATAN SUAP</vt:lpstr>
      <vt:lpstr>DAMPAK KORUPSI DAN SUAP</vt:lpstr>
      <vt:lpstr>MELEMAHNYA KETEGUHAN MORAL</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DAN HUKUM BISNIS</dc:title>
  <dc:creator>HP</dc:creator>
  <cp:lastModifiedBy>Adminbsm</cp:lastModifiedBy>
  <cp:revision>6</cp:revision>
  <dcterms:created xsi:type="dcterms:W3CDTF">2020-06-21T16:15:56Z</dcterms:created>
  <dcterms:modified xsi:type="dcterms:W3CDTF">2021-01-06T08:22:28Z</dcterms:modified>
</cp:coreProperties>
</file>