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1"/>
  </p:handoutMasterIdLst>
  <p:sldIdLst>
    <p:sldId id="256" r:id="rId3"/>
    <p:sldId id="292" r:id="rId5"/>
    <p:sldId id="295" r:id="rId6"/>
    <p:sldId id="276" r:id="rId7"/>
    <p:sldId id="299" r:id="rId8"/>
    <p:sldId id="277" r:id="rId9"/>
    <p:sldId id="275" r:id="rId10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gs" Target="tags/tag3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941D049-4152-42C8-AE0D-2B8262FF4928}" type="datetimeFigureOut">
              <a:rPr lang="en-US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F906DA2-4F03-42D9-8357-94A02932B846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0C22DC3-2968-446B-80D3-6612A858EE8E}" type="datetimeFigureOut">
              <a:rPr lang="en-US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  <a:endParaRPr lang="en-US" noProof="0" smtClean="0"/>
          </a:p>
          <a:p>
            <a:pPr lvl="1"/>
            <a:r>
              <a:rPr lang="en-US" noProof="0" smtClean="0"/>
              <a:t>Second level</a:t>
            </a:r>
            <a:endParaRPr lang="en-US" noProof="0" smtClean="0"/>
          </a:p>
          <a:p>
            <a:pPr lvl="2"/>
            <a:r>
              <a:rPr lang="en-US" noProof="0" smtClean="0"/>
              <a:t>Third level</a:t>
            </a:r>
            <a:endParaRPr lang="en-US" noProof="0" smtClean="0"/>
          </a:p>
          <a:p>
            <a:pPr lvl="3"/>
            <a:r>
              <a:rPr lang="en-US" noProof="0" smtClean="0"/>
              <a:t>Fourth level</a:t>
            </a:r>
            <a:endParaRPr lang="en-US" noProof="0" smtClean="0"/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AC847E9-73CD-44E5-A2DC-37823583E9CB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D56C5-41C2-4088-A3FC-4B9CDBB96AD2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4E30E-9E38-43F5-B29B-99575259B95C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B8831-55CC-4C8C-AB7A-ACF7AF34F1A0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A299F5-4A96-4E46-8EE6-6572D370C487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F825E-774F-47B2-8224-BB530CA1D2AB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BA8B4D-16D9-4B88-8A42-F03C6DCFE24B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273DC-D948-413F-8342-169D81612D61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60C0C-B19F-40CE-842E-7BBA43F1E8B9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6D39D-C59D-423B-B054-025B4787C172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9443E2-215C-4067-89C9-594E6E40DF46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962D1-6AF4-46CB-97D3-647A8E3D08F4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5817E90-7581-49FB-8CE4-3B872A41FF5E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heel spokes="2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tags" Target="../tags/tag1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>
            <p:custDataLst>
              <p:tags r:id="rId2"/>
            </p:custDataLst>
          </p:nvPr>
        </p:nvSpPr>
        <p:spPr>
          <a:xfrm>
            <a:off x="0" y="1762125"/>
            <a:ext cx="9144000" cy="19069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anose="02040503050406030204" pitchFamily="18" charset="0"/>
              </a:rPr>
              <a:t>Pertemuan</a:t>
            </a:r>
            <a:r>
              <a:rPr lang="en-US" sz="32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anose="02040503050406030204" pitchFamily="18" charset="0"/>
              </a:rPr>
              <a:t> </a:t>
            </a:r>
            <a:r>
              <a:rPr lang="en-US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anose="02040503050406030204" pitchFamily="18" charset="0"/>
              </a:rPr>
              <a:t>ke-10</a:t>
            </a: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anose="02040503050406030204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anose="02040503050406030204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 smtClean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10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80D495-E79B-4374-BABE-95F87C3CB2E8}" type="slidenum">
              <a:rPr lang="en-US"/>
            </a:fld>
            <a:endParaRPr lang="en-US"/>
          </a:p>
        </p:txBody>
      </p:sp>
      <p:sp>
        <p:nvSpPr>
          <p:cNvPr id="11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57200" y="3042433"/>
            <a:ext cx="8331013" cy="255333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en-US" sz="3200" b="1" dirty="0"/>
              <a:t>Implementasi Kebijkan Priwisata Dalam Pengelolaan Destinasi Pariwisata di Indonesia</a:t>
            </a:r>
            <a:r>
              <a:rPr lang="en-US" sz="3200" b="1" dirty="0"/>
              <a:t> </a:t>
            </a:r>
            <a:endParaRPr lang="en-US" sz="32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endParaRPr lang="en-US" sz="32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en-US" sz="3200" b="1" dirty="0" err="1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Dosen</a:t>
            </a:r>
            <a:r>
              <a:rPr lang="en-US" sz="32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: </a:t>
            </a:r>
            <a:r>
              <a:rPr lang="en-US" sz="3200" b="1" dirty="0" err="1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Andri</a:t>
            </a:r>
            <a:r>
              <a:rPr lang="en-US" sz="32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dirty="0" err="1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Mitrawan</a:t>
            </a:r>
            <a:r>
              <a:rPr lang="en-US" sz="32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</a:t>
            </a:r>
            <a:r>
              <a:rPr lang="en-US" sz="3200" b="1" dirty="0" err="1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SE.Par</a:t>
            </a:r>
            <a:r>
              <a:rPr lang="en-US" sz="32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., M.M</a:t>
            </a:r>
            <a:endParaRPr lang="en-US" sz="3200" b="1" cap="none" spc="0" dirty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01.Kebijakan Pariwisata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A299F5-4A96-4E46-8EE6-6572D370C487}" type="slidenum">
              <a:rPr lang="en-US" smtClean="0"/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>
                <a:sym typeface="+mn-ea"/>
              </a:rPr>
              <a:t>Pariwisata berbasis masyarakat</a:t>
            </a:r>
            <a:endParaRPr lang="en-US" altLang="en-US" sz="4000" b="1" dirty="0">
              <a:sym typeface="+mn-ea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81000" y="1752600"/>
            <a:ext cx="8229600" cy="3620135"/>
          </a:xfrm>
        </p:spPr>
        <p:txBody>
          <a:bodyPr/>
          <a:lstStyle/>
          <a:p>
            <a:pPr marL="0" indent="0" algn="just">
              <a:buNone/>
            </a:pPr>
            <a:r>
              <a:rPr lang="en-US" altLang="en-US"/>
              <a:t>Pariwisata berbasis masyarakat (community based tourism) berkaitan dengan manfaat yang diperoleh dan adanya upaya perencanaan pendampingan yang membela masyarakat lokal serta kelompok lain yang memiliki ketertarikan/minat dengan memberikan kontrol lebih besar dalam proses sosial untuk mewujudkan kesejahteraan. </a:t>
            </a:r>
            <a:endParaRPr lang="en-US" altLang="en-US"/>
          </a:p>
        </p:txBody>
      </p:sp>
    </p:spTree>
  </p:cSld>
  <p:clrMapOvr>
    <a:masterClrMapping/>
  </p:clrMapOvr>
  <p:transition spd="slow">
    <p:wheel spokes="2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A299F5-4A96-4E46-8EE6-6572D370C487}" type="slidenum">
              <a:rPr lang="en-US" smtClean="0"/>
            </a:fld>
            <a:endParaRPr lang="en-US"/>
          </a:p>
        </p:txBody>
      </p:sp>
      <p:sp>
        <p:nvSpPr>
          <p:cNvPr id="7" name="Slide Number Placeholder 3"/>
          <p:cNvSpPr txBox="1"/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5284D623-4249-4401-84DE-820ADE702807}" type="slidenum">
              <a:rPr lang="en-US" smtClean="0"/>
            </a:fld>
            <a:endParaRPr lang="en-US"/>
          </a:p>
        </p:txBody>
      </p:sp>
      <p:sp>
        <p:nvSpPr>
          <p:cNvPr id="17" name="Date Placeholder 26"/>
          <p:cNvSpPr txBox="1"/>
          <p:nvPr/>
        </p:nvSpPr>
        <p:spPr>
          <a:xfrm>
            <a:off x="609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18" name="Footer Placeholder 27"/>
          <p:cNvSpPr txBox="1"/>
          <p:nvPr/>
        </p:nvSpPr>
        <p:spPr>
          <a:xfrm>
            <a:off x="3276600" y="65087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95580" y="1676400"/>
            <a:ext cx="8643620" cy="4523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en-US" altLang="en-US" sz="2400" dirty="0"/>
              <a:t>Prinsip pariwisata berbasis masyarakat memberikan manfaat kepada masyarakat lokal untuk dalam peluang: </a:t>
            </a:r>
            <a:endParaRPr lang="en-US" altLang="en-US" sz="2400" dirty="0"/>
          </a:p>
          <a:p>
            <a:pPr marL="0" indent="0" algn="just">
              <a:buNone/>
            </a:pPr>
            <a:r>
              <a:rPr lang="en-US" altLang="en-US" sz="2400" dirty="0"/>
              <a:t>1. Membuka kesempatan kepada masyarakat lokal untuk membuka usaha pariwisata dan menjadi pelaku-pelaku ekonomi kegiatan pariwisata baik secara aktif maupun pasif. </a:t>
            </a:r>
            <a:endParaRPr lang="en-US" altLang="en-US" sz="2400" dirty="0"/>
          </a:p>
          <a:p>
            <a:pPr marL="0" indent="0" algn="just">
              <a:buNone/>
            </a:pPr>
            <a:r>
              <a:rPr lang="en-US" altLang="en-US" sz="2400" dirty="0"/>
              <a:t>2. Pemberdayaan masyarakat dalam upaya peningkatan usaha pariwisata untuk kesejahteraan penduduk setempat. </a:t>
            </a:r>
            <a:endParaRPr lang="en-US" altLang="en-US" sz="2400" dirty="0"/>
          </a:p>
          <a:p>
            <a:pPr marL="0" indent="0" algn="just">
              <a:buNone/>
            </a:pPr>
            <a:r>
              <a:rPr lang="en-US" altLang="en-US" sz="2400" dirty="0"/>
              <a:t>3. Meningkatkan keterampilan masyarakat lokal dalam bidang_x0002_bidang yang berkaitan dan menunjang pengembangan pariwisata. </a:t>
            </a:r>
            <a:endParaRPr lang="en-US" altLang="en-US" sz="2400" dirty="0"/>
          </a:p>
          <a:p>
            <a:pPr marL="0" indent="0" algn="just">
              <a:buNone/>
            </a:pPr>
            <a:r>
              <a:rPr lang="en-US" altLang="en-US" sz="2400" dirty="0"/>
              <a:t>4. Menekan tingkat kebocoran pendapatan (leakage) serendah_x0002_rendahnya.</a:t>
            </a:r>
            <a:endParaRPr lang="en-US" altLang="en-US" sz="2400" dirty="0"/>
          </a:p>
        </p:txBody>
      </p:sp>
      <p:sp>
        <p:nvSpPr>
          <p:cNvPr id="9" name="Title 6"/>
          <p:cNvSpPr>
            <a:spLocks noGrp="1"/>
          </p:cNvSpPr>
          <p:nvPr>
            <p:ph type="title"/>
          </p:nvPr>
        </p:nvSpPr>
        <p:spPr>
          <a:xfrm>
            <a:off x="457200" y="274955"/>
            <a:ext cx="8401050" cy="1143000"/>
          </a:xfrm>
        </p:spPr>
        <p:txBody>
          <a:bodyPr/>
          <a:lstStyle/>
          <a:p>
            <a:r>
              <a:rPr lang="en-US" altLang="en-US" sz="4000" b="1"/>
              <a:t>Prinsip pariwisata berbasis masyarakat</a:t>
            </a:r>
            <a:endParaRPr lang="en-US" altLang="en-US" sz="4000" b="1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83BDA8-5376-43C8-8E8F-4E026D9C4D16}" type="slidenum">
              <a:rPr lang="en-US" smtClean="0"/>
            </a:fld>
            <a:endParaRPr lang="en-US"/>
          </a:p>
        </p:txBody>
      </p:sp>
      <p:sp>
        <p:nvSpPr>
          <p:cNvPr id="7" name="Slide Number Placeholder 3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68ED0F23-9933-4A18-AE44-618918F09EC6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033145"/>
            <a:ext cx="8763000" cy="5323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>
              <a:buFont typeface="Wingdings" panose="05000000000000000000" pitchFamily="2" charset="2"/>
              <a:buNone/>
            </a:pPr>
            <a:r>
              <a:rPr lang="en-US" altLang="en-US" sz="2000" dirty="0"/>
              <a:t>1. Nilai partisipasi masyarakat dan edukasi; masyarakat membentuk panitia atau lembaga untuk pengelolaan kegiatan pariwista di daerahnya, dengan dukungan dari pemerintah dan organisasi masyarakat. </a:t>
            </a:r>
            <a:endParaRPr lang="en-US" altLang="en-US" sz="2000" dirty="0"/>
          </a:p>
          <a:p>
            <a:pPr marL="0" indent="0" algn="just">
              <a:buFont typeface="Wingdings" panose="05000000000000000000" pitchFamily="2" charset="2"/>
              <a:buNone/>
            </a:pPr>
            <a:endParaRPr lang="en-US" altLang="en-US" sz="2000" dirty="0"/>
          </a:p>
          <a:p>
            <a:pPr marL="0" indent="0" algn="just">
              <a:buFont typeface="Wingdings" panose="05000000000000000000" pitchFamily="2" charset="2"/>
              <a:buNone/>
            </a:pPr>
            <a:r>
              <a:rPr lang="en-US" altLang="en-US" sz="2000" dirty="0"/>
              <a:t>2. Nilai partisipasi masyarakat; prinsip local ownership (pengelolaan dan kepemilikan oleh masyarakat lokal) diterapkan sedapat mungkin terhadap sarana dan pra-sarana pariwisata, kawasan pariwisata, dan lain-lain. </a:t>
            </a:r>
            <a:endParaRPr lang="en-US" altLang="en-US" sz="2000" dirty="0"/>
          </a:p>
          <a:p>
            <a:pPr marL="0" indent="0" algn="just">
              <a:buFont typeface="Wingdings" panose="05000000000000000000" pitchFamily="2" charset="2"/>
              <a:buNone/>
            </a:pPr>
            <a:endParaRPr lang="en-US" altLang="en-US" sz="2000" dirty="0"/>
          </a:p>
          <a:p>
            <a:pPr marL="0" indent="0" algn="just">
              <a:buFont typeface="Wingdings" panose="05000000000000000000" pitchFamily="2" charset="2"/>
              <a:buNone/>
            </a:pPr>
            <a:r>
              <a:rPr lang="en-US" altLang="en-US" sz="2000" dirty="0"/>
              <a:t>3. Nilai ekonomi dan edukasi; homestay menjadi pilihan utama untuk sarana akomodasi di lokasi wisata. </a:t>
            </a:r>
            <a:endParaRPr lang="en-US" altLang="en-US" sz="2000" dirty="0"/>
          </a:p>
          <a:p>
            <a:pPr marL="0" indent="0" algn="just">
              <a:buFont typeface="Wingdings" panose="05000000000000000000" pitchFamily="2" charset="2"/>
              <a:buNone/>
            </a:pPr>
            <a:endParaRPr lang="en-US" altLang="en-US" sz="2000" dirty="0"/>
          </a:p>
          <a:p>
            <a:pPr marL="0" indent="0" algn="just">
              <a:buFont typeface="Wingdings" panose="05000000000000000000" pitchFamily="2" charset="2"/>
              <a:buNone/>
            </a:pPr>
            <a:r>
              <a:rPr lang="en-US" altLang="en-US" sz="2000" dirty="0"/>
              <a:t>4. Nilai partisipasi masyarakat; pemandu wisata biasa peran yang dilakukan warga masyarakat lokal. </a:t>
            </a:r>
            <a:endParaRPr lang="en-US" altLang="en-US" sz="2000" dirty="0"/>
          </a:p>
          <a:p>
            <a:pPr marL="0" indent="0" algn="just">
              <a:buFont typeface="Wingdings" panose="05000000000000000000" pitchFamily="2" charset="2"/>
              <a:buNone/>
            </a:pPr>
            <a:endParaRPr lang="en-US" altLang="en-US" sz="2000" dirty="0"/>
          </a:p>
          <a:p>
            <a:pPr marL="0" indent="0" algn="just">
              <a:buFont typeface="Wingdings" panose="05000000000000000000" pitchFamily="2" charset="2"/>
              <a:buNone/>
            </a:pPr>
            <a:r>
              <a:rPr lang="en-US" altLang="en-US" sz="2000" dirty="0"/>
              <a:t>5. Nilai ekonomi dan wisata; perintisan, pengelolaan dan pemeliharaan obyek wisata menjadi tanggungjawab masyarakat lokal, termasuk penentuan biaya untuk wisatawan (nilai ekonomi dan wisata).</a:t>
            </a:r>
            <a:endParaRPr lang="en-US" alt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176530" y="228600"/>
            <a:ext cx="8888095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en-US" sz="2800" b="1" dirty="0"/>
              <a:t>aspek kunci dalam pariwisata berbasis masyarakat</a:t>
            </a:r>
            <a:endParaRPr lang="en-US" altLang="en-US" sz="2800" b="1" dirty="0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01.Pendidikan Kewarganegaraan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86D39D-C59D-423B-B054-025B4787C172}" type="slidenum">
              <a:rPr lang="en-US" smtClean="0"/>
            </a:fld>
            <a:endParaRPr lang="en-US"/>
          </a:p>
        </p:txBody>
      </p:sp>
      <p:sp>
        <p:nvSpPr>
          <p:cNvPr id="5" name="Text Box 4"/>
          <p:cNvSpPr txBox="1"/>
          <p:nvPr/>
        </p:nvSpPr>
        <p:spPr>
          <a:xfrm>
            <a:off x="383540" y="304800"/>
            <a:ext cx="8220710" cy="521970"/>
          </a:xfrm>
          <a:prstGeom prst="rect">
            <a:avLst/>
          </a:prstGeom>
        </p:spPr>
        <p:txBody>
          <a:bodyPr wrap="square">
            <a:spAutoFit/>
          </a:bodyPr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000000"/>
                </a:solidFill>
                <a:latin typeface="Times New Roman" panose="02020603050405020304"/>
                <a:ea typeface="SimSun" panose="02010600030101010101" pitchFamily="2" charset="-122"/>
              </a:rPr>
              <a:t>P</a:t>
            </a:r>
            <a:r>
              <a:rPr sz="2800" b="1">
                <a:solidFill>
                  <a:srgbClr val="000000"/>
                </a:solidFill>
                <a:latin typeface="Times New Roman" panose="02020603050405020304"/>
                <a:ea typeface="SimSun" panose="02010600030101010101" pitchFamily="2" charset="-122"/>
              </a:rPr>
              <a:t>engembangan pariwisata berbasis masyarakat</a:t>
            </a:r>
            <a:endParaRPr sz="2800" b="1">
              <a:solidFill>
                <a:srgbClr val="000000"/>
              </a:solidFill>
              <a:latin typeface="Times New Roman" panose="02020603050405020304"/>
              <a:ea typeface="SimSun" panose="02010600030101010101" pitchFamily="2" charset="-122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457200" y="1143000"/>
            <a:ext cx="7160260" cy="1076325"/>
          </a:xfrm>
          <a:prstGeom prst="rect">
            <a:avLst/>
          </a:prstGeom>
        </p:spPr>
        <p:txBody>
          <a:bodyPr wrap="square">
            <a:spAutoFit/>
          </a:bodyPr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sz="3200">
                <a:solidFill>
                  <a:srgbClr val="000000"/>
                </a:solidFill>
                <a:latin typeface="Times New Roman" panose="02020603050405020304"/>
                <a:ea typeface="SimSun" panose="02010600030101010101" pitchFamily="2" charset="-122"/>
              </a:rPr>
              <a:t>1. Pengembangan sistem sharing dan kolaborasi informasi </a:t>
            </a:r>
            <a:endParaRPr sz="3200">
              <a:solidFill>
                <a:srgbClr val="000000"/>
              </a:solidFill>
              <a:latin typeface="Times New Roman" panose="02020603050405020304"/>
              <a:ea typeface="SimSun" panose="02010600030101010101" pitchFamily="2" charset="-122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914400" y="2362200"/>
            <a:ext cx="7312660" cy="1076325"/>
          </a:xfrm>
          <a:prstGeom prst="rect">
            <a:avLst/>
          </a:prstGeom>
        </p:spPr>
        <p:txBody>
          <a:bodyPr wrap="square">
            <a:spAutoFit/>
          </a:bodyPr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sz="3200">
                <a:solidFill>
                  <a:srgbClr val="000000"/>
                </a:solidFill>
                <a:latin typeface="Times New Roman" panose="02020603050405020304"/>
                <a:ea typeface="SimSun" panose="02010600030101010101" pitchFamily="2" charset="-122"/>
              </a:rPr>
              <a:t>2. Mengembalikan keuntungan kembali ke masyarakat </a:t>
            </a:r>
            <a:endParaRPr sz="3200">
              <a:solidFill>
                <a:srgbClr val="000000"/>
              </a:solidFill>
              <a:latin typeface="Times New Roman" panose="02020603050405020304"/>
              <a:ea typeface="SimSun" panose="02010600030101010101" pitchFamily="2" charset="-122"/>
            </a:endParaRPr>
          </a:p>
        </p:txBody>
      </p:sp>
      <p:sp>
        <p:nvSpPr>
          <p:cNvPr id="8" name="Text Box 7"/>
          <p:cNvSpPr txBox="1"/>
          <p:nvPr/>
        </p:nvSpPr>
        <p:spPr>
          <a:xfrm>
            <a:off x="1524000" y="3886200"/>
            <a:ext cx="6871335" cy="583565"/>
          </a:xfrm>
          <a:prstGeom prst="rect">
            <a:avLst/>
          </a:prstGeom>
        </p:spPr>
        <p:txBody>
          <a:bodyPr wrap="square">
            <a:spAutoFit/>
          </a:bodyPr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sz="3200">
                <a:solidFill>
                  <a:srgbClr val="000000"/>
                </a:solidFill>
                <a:latin typeface="Times New Roman" panose="02020603050405020304"/>
                <a:ea typeface="SimSun" panose="02010600030101010101" pitchFamily="2" charset="-122"/>
              </a:rPr>
              <a:t>3. Merefleksikan hasil pengamatan </a:t>
            </a:r>
            <a:endParaRPr sz="3200">
              <a:solidFill>
                <a:srgbClr val="000000"/>
              </a:solidFill>
              <a:latin typeface="Times New Roman" panose="02020603050405020304"/>
              <a:ea typeface="SimSun" panose="02010600030101010101" pitchFamily="2" charset="-122"/>
            </a:endParaRPr>
          </a:p>
        </p:txBody>
      </p:sp>
    </p:spTree>
  </p:cSld>
  <p:clrMapOvr>
    <a:masterClrMapping/>
  </p:clrMapOvr>
  <p:transition spd="slow">
    <p:wheel spokes="2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ED138D-A9D5-4647-A7D3-A67891D85629}" type="slidenum">
              <a:rPr lang="en-US" smtClean="0"/>
            </a:fld>
            <a:endParaRPr lang="en-US"/>
          </a:p>
        </p:txBody>
      </p:sp>
      <p:sp>
        <p:nvSpPr>
          <p:cNvPr id="7" name="Slide Number Placeholder 3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2267E591-E05F-4921-9006-D197A0F79BAB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228600" y="152400"/>
            <a:ext cx="7894955" cy="1076325"/>
          </a:xfrm>
          <a:prstGeom prst="rect">
            <a:avLst/>
          </a:prstGeom>
        </p:spPr>
        <p:txBody>
          <a:bodyPr wrap="square">
            <a:spAutoFit/>
          </a:bodyPr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sz="3200" b="1">
                <a:solidFill>
                  <a:srgbClr val="000000"/>
                </a:solidFill>
                <a:latin typeface="Times New Roman" panose="02020603050405020304"/>
                <a:ea typeface="SimSun" panose="02010600030101010101" pitchFamily="2" charset="-122"/>
              </a:rPr>
              <a:t>Bentuk pemberdayaan masyarakat dalam bidang usaha pariwisata</a:t>
            </a:r>
            <a:endParaRPr sz="3200" b="1">
              <a:solidFill>
                <a:srgbClr val="000000"/>
              </a:solidFill>
              <a:latin typeface="Times New Roman" panose="02020603050405020304"/>
              <a:ea typeface="SimSun" panose="02010600030101010101" pitchFamily="2" charset="-122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338455" y="1290955"/>
            <a:ext cx="8383905" cy="5262245"/>
          </a:xfrm>
          <a:prstGeom prst="rect">
            <a:avLst/>
          </a:prstGeom>
        </p:spPr>
        <p:txBody>
          <a:bodyPr wrap="square">
            <a:spAutoFit/>
          </a:bodyPr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sz="2000">
                <a:solidFill>
                  <a:srgbClr val="000000"/>
                </a:solidFill>
                <a:latin typeface="Tahoma" panose="020B0604030504040204" charset="0"/>
                <a:ea typeface="SimSun" panose="02010600030101010101" pitchFamily="2" charset="-122"/>
                <a:cs typeface="Tahoma" panose="020B0604030504040204" charset="0"/>
              </a:rPr>
              <a:t>Bentuk pemberdayaan masyarakat dalam bidang usaha pariwisata, dapat dilakukan dengan cara: </a:t>
            </a:r>
            <a:endParaRPr sz="2000">
              <a:solidFill>
                <a:srgbClr val="000000"/>
              </a:solidFill>
              <a:latin typeface="Tahoma" panose="020B0604030504040204" charset="0"/>
              <a:ea typeface="SimSun" panose="02010600030101010101" pitchFamily="2" charset="-122"/>
              <a:cs typeface="Tahoma" panose="020B0604030504040204" charset="0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endParaRPr sz="1600">
              <a:solidFill>
                <a:srgbClr val="000000"/>
              </a:solidFill>
              <a:latin typeface="Tahoma" panose="020B0604030504040204" charset="0"/>
              <a:ea typeface="SimSun" panose="02010600030101010101" pitchFamily="2" charset="-122"/>
              <a:cs typeface="Tahoma" panose="020B0604030504040204" charset="0"/>
            </a:endParaRPr>
          </a:p>
          <a:p>
            <a:pPr marL="285750" indent="-285750" algn="just" defTabSz="266700">
              <a:spcBef>
                <a:spcPct val="0"/>
              </a:spcBef>
              <a:spcAft>
                <a:spcPct val="0"/>
              </a:spcAft>
              <a:buFont typeface="Wingdings" panose="05000000000000000000" charset="0"/>
              <a:buChar char="o"/>
            </a:pPr>
            <a:r>
              <a:rPr sz="2000">
                <a:solidFill>
                  <a:srgbClr val="000000"/>
                </a:solidFill>
                <a:latin typeface="Tahoma" panose="020B0604030504040204" charset="0"/>
                <a:ea typeface="SimSun" panose="02010600030101010101" pitchFamily="2" charset="-122"/>
                <a:cs typeface="Tahoma" panose="020B0604030504040204" charset="0"/>
              </a:rPr>
              <a:t>Desa wisata, yaitu memasarkan suasana pedesaan secara keseluruhan yang menemukan keaslian pedesaan dari segi kehidupan sosial budaya, adat istiadat, arsitektur, bangunan, struktur masyarakat desa, serta bentang alam. </a:t>
            </a:r>
            <a:endParaRPr sz="2000">
              <a:solidFill>
                <a:srgbClr val="000000"/>
              </a:solidFill>
              <a:latin typeface="Tahoma" panose="020B0604030504040204" charset="0"/>
              <a:ea typeface="SimSun" panose="02010600030101010101" pitchFamily="2" charset="-122"/>
              <a:cs typeface="Tahoma" panose="020B0604030504040204" charset="0"/>
            </a:endParaRPr>
          </a:p>
          <a:p>
            <a:pPr marL="285750" indent="-285750" algn="just" defTabSz="266700">
              <a:spcBef>
                <a:spcPct val="0"/>
              </a:spcBef>
              <a:spcAft>
                <a:spcPct val="0"/>
              </a:spcAft>
              <a:buFont typeface="Wingdings" panose="05000000000000000000" charset="0"/>
              <a:buChar char="o"/>
            </a:pPr>
            <a:r>
              <a:rPr sz="2000">
                <a:solidFill>
                  <a:srgbClr val="000000"/>
                </a:solidFill>
                <a:latin typeface="Tahoma" panose="020B0604030504040204" charset="0"/>
                <a:ea typeface="SimSun" panose="02010600030101010101" pitchFamily="2" charset="-122"/>
                <a:cs typeface="Tahoma" panose="020B0604030504040204" charset="0"/>
              </a:rPr>
              <a:t>Jasa akomodasi, masyarakat dapat menyediakan bagian dari rumahnya (</a:t>
            </a:r>
            <a:r>
              <a:rPr sz="2000" i="1">
                <a:solidFill>
                  <a:srgbClr val="000000"/>
                </a:solidFill>
                <a:latin typeface="Tahoma" panose="020B0604030504040204" charset="0"/>
                <a:ea typeface="TimesNewRomanPS-ItalicMT"/>
                <a:cs typeface="Tahoma" panose="020B0604030504040204" charset="0"/>
              </a:rPr>
              <a:t>homestay</a:t>
            </a:r>
            <a:r>
              <a:rPr sz="2000">
                <a:solidFill>
                  <a:srgbClr val="000000"/>
                </a:solidFill>
                <a:latin typeface="Tahoma" panose="020B0604030504040204" charset="0"/>
                <a:ea typeface="SimSun" panose="02010600030101010101" pitchFamily="2" charset="-122"/>
                <a:cs typeface="Tahoma" panose="020B0604030504040204" charset="0"/>
              </a:rPr>
              <a:t>) dan mengusahakan akomodasi komersil skala kecil dengan memenuhi standar </a:t>
            </a:r>
            <a:r>
              <a:rPr sz="2000" i="1">
                <a:solidFill>
                  <a:srgbClr val="000000"/>
                </a:solidFill>
                <a:latin typeface="Tahoma" panose="020B0604030504040204" charset="0"/>
                <a:ea typeface="TimesNewRomanPS-ItalicMT"/>
                <a:cs typeface="Tahoma" panose="020B0604030504040204" charset="0"/>
              </a:rPr>
              <a:t>hospitality</a:t>
            </a:r>
            <a:r>
              <a:rPr sz="2000">
                <a:solidFill>
                  <a:srgbClr val="000000"/>
                </a:solidFill>
                <a:latin typeface="Tahoma" panose="020B0604030504040204" charset="0"/>
                <a:ea typeface="SimSun" panose="02010600030101010101" pitchFamily="2" charset="-122"/>
                <a:cs typeface="Tahoma" panose="020B0604030504040204" charset="0"/>
              </a:rPr>
              <a:t>. </a:t>
            </a:r>
            <a:endParaRPr sz="2000">
              <a:solidFill>
                <a:srgbClr val="000000"/>
              </a:solidFill>
              <a:latin typeface="Tahoma" panose="020B0604030504040204" charset="0"/>
              <a:ea typeface="SimSun" panose="02010600030101010101" pitchFamily="2" charset="-122"/>
              <a:cs typeface="Tahoma" panose="020B0604030504040204" charset="0"/>
            </a:endParaRPr>
          </a:p>
          <a:p>
            <a:pPr marL="285750" indent="-285750" algn="just" defTabSz="266700">
              <a:spcBef>
                <a:spcPct val="0"/>
              </a:spcBef>
              <a:spcAft>
                <a:spcPct val="0"/>
              </a:spcAft>
              <a:buFont typeface="Wingdings" panose="05000000000000000000" charset="0"/>
              <a:buChar char="o"/>
            </a:pPr>
            <a:r>
              <a:rPr sz="2000">
                <a:solidFill>
                  <a:srgbClr val="000000"/>
                </a:solidFill>
                <a:latin typeface="Tahoma" panose="020B0604030504040204" charset="0"/>
                <a:ea typeface="SimSun" panose="02010600030101010101" pitchFamily="2" charset="-122"/>
                <a:cs typeface="Tahoma" panose="020B0604030504040204" charset="0"/>
              </a:rPr>
              <a:t>Jasa boga dan pujasera, masyarakat dapat menyediakan pelayanan bagi kebutuhan makanan dan minum. </a:t>
            </a:r>
            <a:endParaRPr sz="2000">
              <a:solidFill>
                <a:srgbClr val="000000"/>
              </a:solidFill>
              <a:latin typeface="Tahoma" panose="020B0604030504040204" charset="0"/>
              <a:ea typeface="SimSun" panose="02010600030101010101" pitchFamily="2" charset="-122"/>
              <a:cs typeface="Tahoma" panose="020B0604030504040204" charset="0"/>
            </a:endParaRPr>
          </a:p>
          <a:p>
            <a:pPr marL="285750" indent="-285750" algn="just" defTabSz="266700">
              <a:spcBef>
                <a:spcPct val="0"/>
              </a:spcBef>
              <a:spcAft>
                <a:spcPct val="0"/>
              </a:spcAft>
              <a:buFont typeface="Wingdings" panose="05000000000000000000" charset="0"/>
              <a:buChar char="o"/>
            </a:pPr>
            <a:r>
              <a:rPr sz="2000">
                <a:solidFill>
                  <a:srgbClr val="000000"/>
                </a:solidFill>
                <a:latin typeface="Tahoma" panose="020B0604030504040204" charset="0"/>
                <a:ea typeface="SimSun" panose="02010600030101010101" pitchFamily="2" charset="-122"/>
                <a:cs typeface="Tahoma" panose="020B0604030504040204" charset="0"/>
              </a:rPr>
              <a:t>Jasa transportasi, masyarakat menyediakan pelayanan angkutan seperti andong/delman, perahu rakyat/rakit bagi wisatawan. </a:t>
            </a:r>
            <a:endParaRPr sz="2000">
              <a:solidFill>
                <a:srgbClr val="000000"/>
              </a:solidFill>
              <a:latin typeface="Tahoma" panose="020B0604030504040204" charset="0"/>
              <a:ea typeface="SimSun" panose="02010600030101010101" pitchFamily="2" charset="-122"/>
              <a:cs typeface="Tahoma" panose="020B0604030504040204" charset="0"/>
            </a:endParaRPr>
          </a:p>
          <a:p>
            <a:pPr marL="285750" indent="-285750" algn="just" defTabSz="266700">
              <a:spcBef>
                <a:spcPct val="0"/>
              </a:spcBef>
              <a:spcAft>
                <a:spcPct val="0"/>
              </a:spcAft>
              <a:buFont typeface="Wingdings" panose="05000000000000000000" charset="0"/>
              <a:buChar char="o"/>
            </a:pPr>
            <a:r>
              <a:rPr sz="2000">
                <a:solidFill>
                  <a:srgbClr val="000000"/>
                </a:solidFill>
                <a:latin typeface="Tahoma" panose="020B0604030504040204" charset="0"/>
                <a:ea typeface="SimSun" panose="02010600030101010101" pitchFamily="2" charset="-122"/>
                <a:cs typeface="Tahoma" panose="020B0604030504040204" charset="0"/>
              </a:rPr>
              <a:t>Jasa penyediaan cinderamata, masyarakat menyediakan atau menjual hasil kerajinan tangan yang dihasilkan desanya sebagai cinderamata bagi wisatawan.</a:t>
            </a:r>
            <a:endParaRPr sz="2000">
              <a:solidFill>
                <a:srgbClr val="000000"/>
              </a:solidFill>
              <a:latin typeface="Tahoma" panose="020B0604030504040204" charset="0"/>
              <a:ea typeface="SimSun" panose="02010600030101010101" pitchFamily="2" charset="-122"/>
              <a:cs typeface="Tahoma" panose="020B0604030504040204" charset="0"/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anose="020B0A04020102020204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00CB29-FF30-4DD6-A91E-C4D691F914DA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2.xml><?xml version="1.0" encoding="utf-8"?>
<p:tagLst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ags/tag3.xml><?xml version="1.0" encoding="utf-8"?>
<p:tagLst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3371</Words>
  <Application>WPS Presentation</Application>
  <PresentationFormat>On-screen Show (4:3)</PresentationFormat>
  <Paragraphs>104</Paragraphs>
  <Slides>7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22" baseType="lpstr">
      <vt:lpstr>Arial</vt:lpstr>
      <vt:lpstr>SimSun</vt:lpstr>
      <vt:lpstr>Wingdings</vt:lpstr>
      <vt:lpstr>Calibri</vt:lpstr>
      <vt:lpstr>Cambria</vt:lpstr>
      <vt:lpstr>Arial Black</vt:lpstr>
      <vt:lpstr>Microsoft YaHei</vt:lpstr>
      <vt:lpstr>Arial Unicode MS</vt:lpstr>
      <vt:lpstr>Times New Roman</vt:lpstr>
      <vt:lpstr>TimesNewRomanPS-ItalicMT</vt:lpstr>
      <vt:lpstr>Wingdings</vt:lpstr>
      <vt:lpstr>Segoe Print</vt:lpstr>
      <vt:lpstr>Tempus Sans ITC</vt:lpstr>
      <vt:lpstr>Tahoma</vt:lpstr>
      <vt:lpstr>Office Theme</vt:lpstr>
      <vt:lpstr>PowerPoint 演示文稿</vt:lpstr>
      <vt:lpstr>Proses Penyusunan Kebijakan Pariwisata (RIPPARPROV dan RIPPARKAB/KOTA)</vt:lpstr>
      <vt:lpstr>Proses Penyusunan Kebijakan Pariwisata (RIPPARPROV dan RIPPARKAB/KOTA)</vt:lpstr>
      <vt:lpstr>PowerPoint 演示文稿</vt:lpstr>
      <vt:lpstr>PowerPoint 演示文稿</vt:lpstr>
      <vt:lpstr>PowerPoint 演示文稿</vt:lpstr>
      <vt:lpstr>end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Kja Idris Asmuni</cp:lastModifiedBy>
  <cp:revision>118</cp:revision>
  <dcterms:created xsi:type="dcterms:W3CDTF">2010-04-18T12:06:00Z</dcterms:created>
  <dcterms:modified xsi:type="dcterms:W3CDTF">2024-12-19T06:31:00Z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29B8D90E08EB49BAA4E47B18AD891158_12</vt:lpwstr>
  </property>
  <property fmtid="{D5CDD505-2E9C-101B-9397-08002B2CF9AE}" pid="3" name="KSOProductBuildVer">
    <vt:lpwstr>1033-12.2.0.19307</vt:lpwstr>
  </property>
</Properties>
</file>